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15E9-6F62-4D23-9B0A-B8AEB3BDA127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C5CA-7D37-4744-8619-D1BFF1824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196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15E9-6F62-4D23-9B0A-B8AEB3BDA127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C5CA-7D37-4744-8619-D1BFF1824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514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15E9-6F62-4D23-9B0A-B8AEB3BDA127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C5CA-7D37-4744-8619-D1BFF1824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387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15E9-6F62-4D23-9B0A-B8AEB3BDA127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C5CA-7D37-4744-8619-D1BFF1824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08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15E9-6F62-4D23-9B0A-B8AEB3BDA127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C5CA-7D37-4744-8619-D1BFF1824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791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15E9-6F62-4D23-9B0A-B8AEB3BDA127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C5CA-7D37-4744-8619-D1BFF1824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886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15E9-6F62-4D23-9B0A-B8AEB3BDA127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C5CA-7D37-4744-8619-D1BFF1824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570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15E9-6F62-4D23-9B0A-B8AEB3BDA127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C5CA-7D37-4744-8619-D1BFF1824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120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15E9-6F62-4D23-9B0A-B8AEB3BDA127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C5CA-7D37-4744-8619-D1BFF1824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15E9-6F62-4D23-9B0A-B8AEB3BDA127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C5CA-7D37-4744-8619-D1BFF1824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33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15E9-6F62-4D23-9B0A-B8AEB3BDA127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C5CA-7D37-4744-8619-D1BFF1824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374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15E9-6F62-4D23-9B0A-B8AEB3BDA127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C5CA-7D37-4744-8619-D1BFF1824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68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615E9-6F62-4D23-9B0A-B8AEB3BDA127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0C5CA-7D37-4744-8619-D1BFF182452B}" type="slidenum">
              <a:rPr lang="ru-RU" smtClean="0"/>
              <a:t>‹#›</a:t>
            </a:fld>
            <a:endParaRPr lang="ru-RU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59" b="16182"/>
          <a:stretch/>
        </p:blipFill>
        <p:spPr>
          <a:xfrm>
            <a:off x="0" y="0"/>
            <a:ext cx="10291482" cy="6858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06" r="27423" b="16223"/>
          <a:stretch/>
        </p:blipFill>
        <p:spPr>
          <a:xfrm>
            <a:off x="10291482" y="-1"/>
            <a:ext cx="1900518" cy="685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8232D3-A664-4B49-A8AF-E8873A68C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7184" y="111293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>Нестандартные приёмы решения уравнений и неравенств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BB804B-F5A6-4E47-9AF2-59C819F46F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649" y="3611465"/>
            <a:ext cx="9144000" cy="1655762"/>
          </a:xfrm>
        </p:spPr>
        <p:txBody>
          <a:bodyPr/>
          <a:lstStyle/>
          <a:p>
            <a:r>
              <a:rPr lang="ru-RU" dirty="0"/>
              <a:t>Клепикова С.В., учитель математики</a:t>
            </a:r>
          </a:p>
          <a:p>
            <a:r>
              <a:rPr lang="ru-RU" dirty="0"/>
              <a:t>МБОУ «Гимназия №123»</a:t>
            </a:r>
          </a:p>
        </p:txBody>
      </p:sp>
    </p:spTree>
    <p:extLst>
      <p:ext uri="{BB962C8B-B14F-4D97-AF65-F5344CB8AC3E}">
        <p14:creationId xmlns:p14="http://schemas.microsoft.com/office/powerpoint/2010/main" val="393213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8F4E58EE-AB5F-454F-836C-34000E83967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7529" y="1099762"/>
            <a:ext cx="859694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28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4EC2C67-4195-48A8-AFDE-5BA2327C089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7069" y="1253331"/>
            <a:ext cx="88378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48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B369B5EA-7566-4521-9204-25FE059FB95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9348" y="637847"/>
            <a:ext cx="7052871" cy="565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33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DC5F3B23-8A4F-4239-B7BD-6DF8DC2145D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0528" y="613896"/>
            <a:ext cx="5888941" cy="563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49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B3B5A52F-075F-448F-8079-874360942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9603" y="224026"/>
            <a:ext cx="6485260" cy="6409948"/>
          </a:xfrm>
        </p:spPr>
      </p:pic>
    </p:spTree>
    <p:extLst>
      <p:ext uri="{BB962C8B-B14F-4D97-AF65-F5344CB8AC3E}">
        <p14:creationId xmlns:p14="http://schemas.microsoft.com/office/powerpoint/2010/main" val="1525066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5760659-76D6-45F4-A38F-929CD663F7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2982" y="480767"/>
            <a:ext cx="6671023" cy="5696196"/>
          </a:xfrm>
        </p:spPr>
      </p:pic>
    </p:spTree>
    <p:extLst>
      <p:ext uri="{BB962C8B-B14F-4D97-AF65-F5344CB8AC3E}">
        <p14:creationId xmlns:p14="http://schemas.microsoft.com/office/powerpoint/2010/main" val="1748194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1DA766D-0C51-4865-8433-6356538B6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6320" y="235670"/>
            <a:ext cx="8167189" cy="5913012"/>
          </a:xfrm>
        </p:spPr>
      </p:pic>
    </p:spTree>
    <p:extLst>
      <p:ext uri="{BB962C8B-B14F-4D97-AF65-F5344CB8AC3E}">
        <p14:creationId xmlns:p14="http://schemas.microsoft.com/office/powerpoint/2010/main" val="2045716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083785-E482-41CD-9819-D38934EF9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212529"/>
                </a:solidFill>
                <a:effectLst/>
                <a:latin typeface="-apple-system"/>
              </a:rPr>
              <a:t>Главное - не бояться!</a:t>
            </a:r>
            <a:br>
              <a:rPr lang="ru-RU" b="0" i="0" dirty="0">
                <a:solidFill>
                  <a:srgbClr val="212529"/>
                </a:solidFill>
                <a:effectLst/>
                <a:latin typeface="-apple-system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CA8C21-5808-4229-BC9F-B90D1FADA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12529"/>
                </a:solidFill>
                <a:effectLst/>
                <a:latin typeface="-apple-system"/>
              </a:rPr>
              <a:t>Нестандартные приемы требуют креативного подхода и знания различных математических фактов.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12529"/>
                </a:solidFill>
                <a:effectLst/>
                <a:latin typeface="-apple-system"/>
              </a:rPr>
              <a:t>Практика и анализ решенных задач - залог успеха!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12529"/>
                </a:solidFill>
                <a:effectLst/>
                <a:latin typeface="-apple-system"/>
              </a:rPr>
              <a:t>Не бойтесь экспериментировать и искать новые подходы!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9414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A606E2-3CDE-41AF-9AA1-002CBCBA4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212529"/>
                </a:solidFill>
                <a:effectLst/>
                <a:latin typeface="-apple-system"/>
              </a:rPr>
              <a:t>Зачем нужны нестандартные приемы?</a:t>
            </a:r>
            <a:br>
              <a:rPr lang="ru-RU" b="0" i="0" dirty="0">
                <a:solidFill>
                  <a:srgbClr val="212529"/>
                </a:solidFill>
                <a:effectLst/>
                <a:latin typeface="-apple-system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0702EF-6A32-474A-9755-5878F253E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12529"/>
                </a:solidFill>
                <a:effectLst/>
                <a:latin typeface="-apple-system"/>
              </a:rPr>
              <a:t>Стандартные методы не всегда работают эффективно или приводят к решению.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12529"/>
                </a:solidFill>
                <a:effectLst/>
                <a:latin typeface="-apple-system"/>
              </a:rPr>
              <a:t>Нестандартные приемы развивают математическое мышление и интуицию.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12529"/>
                </a:solidFill>
                <a:effectLst/>
                <a:latin typeface="-apple-system"/>
              </a:rPr>
              <a:t>Расширяют кругозор и позволяют увидеть красоту математики.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12529"/>
                </a:solidFill>
                <a:effectLst/>
                <a:latin typeface="-apple-system"/>
              </a:rPr>
              <a:t>Помогают решать олимпиадные и сложные конкурсные задачи.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57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9F81F6-5DA6-43FB-A897-0F77E4EC4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dirty="0">
                <a:solidFill>
                  <a:srgbClr val="212529"/>
                </a:solidFill>
                <a:effectLst/>
                <a:latin typeface="-apple-system"/>
              </a:rPr>
              <a:t>Приём 1: Использование свойств функций (чётность, периодичность, монотонность)</a:t>
            </a:r>
            <a:br>
              <a:rPr lang="ru-RU" b="0" i="0" dirty="0">
                <a:solidFill>
                  <a:srgbClr val="212529"/>
                </a:solidFill>
                <a:effectLst/>
                <a:latin typeface="-apple-system"/>
              </a:rPr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BDAE78C-7E43-47A9-B4DC-AED5740951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323136" cy="4351338"/>
              </a:xfrm>
            </p:spPr>
            <p:txBody>
              <a:bodyPr>
                <a:normAutofit/>
              </a:bodyPr>
              <a:lstStyle/>
              <a:p>
                <a:pPr marL="0" indent="0" algn="l">
                  <a:buNone/>
                </a:pPr>
                <a:r>
                  <a:rPr lang="ru-RU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Свойства функций - наши помощники!</a:t>
                </a: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:r>
                  <a:rPr lang="ru-RU" b="1" i="0" dirty="0">
                    <a:solidFill>
                      <a:srgbClr val="212529"/>
                    </a:solidFill>
                    <a:effectLst/>
                    <a:latin typeface="-apple-system"/>
                  </a:rPr>
                  <a:t>Четность/нечетность:</a:t>
                </a:r>
                <a:r>
                  <a:rPr lang="ru-RU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 если 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𝑓</m:t>
                    </m:r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ru-RU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четная (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𝑓</m:t>
                    </m:r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(−</m:t>
                    </m:r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) = </m:t>
                    </m:r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𝑓</m:t>
                    </m:r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) или нечетная (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𝑓</m:t>
                    </m:r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(−</m:t>
                    </m:r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) = −</m:t>
                    </m:r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𝑓</m:t>
                    </m:r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), можно упростить уравнение или неравенство.</a:t>
                </a: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:r>
                  <a:rPr lang="ru-RU" b="1" i="0" dirty="0">
                    <a:solidFill>
                      <a:srgbClr val="212529"/>
                    </a:solidFill>
                    <a:effectLst/>
                    <a:latin typeface="-apple-system"/>
                  </a:rPr>
                  <a:t>Периодичность:</a:t>
                </a:r>
                <a:r>
                  <a:rPr lang="ru-RU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 если 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𝑓</m:t>
                    </m:r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ru-RU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является периодической (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𝑓</m:t>
                    </m:r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b="0" i="1" dirty="0" err="1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b="0" i="1" dirty="0" err="1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b="0" i="1" dirty="0" err="1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= </m:t>
                    </m:r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𝑓</m:t>
                    </m:r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), </a:t>
                </a:r>
                <a:r>
                  <a:rPr lang="ru-RU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можно сузить область рассмотрения.</a:t>
                </a: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:r>
                  <a:rPr lang="ru-RU" b="1" i="0" dirty="0">
                    <a:solidFill>
                      <a:srgbClr val="212529"/>
                    </a:solidFill>
                    <a:effectLst/>
                    <a:latin typeface="-apple-system"/>
                  </a:rPr>
                  <a:t>Монотонность:</a:t>
                </a:r>
                <a:r>
                  <a:rPr lang="ru-RU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 если 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𝑓</m:t>
                    </m:r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ru-RU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монотонно, можно доказать единственность решения или оценить значения.</a:t>
                </a:r>
              </a:p>
              <a:p>
                <a:pPr marL="0" indent="0" algn="l">
                  <a:buNone/>
                </a:pPr>
                <a:r>
                  <a:rPr lang="ru-RU" b="1" i="0" dirty="0">
                    <a:solidFill>
                      <a:srgbClr val="212529"/>
                    </a:solidFill>
                    <a:effectLst/>
                    <a:latin typeface="-apple-system"/>
                  </a:rPr>
                  <a:t>Пример:</a:t>
                </a:r>
                <a:endParaRPr lang="ru-RU" b="0" i="0" dirty="0">
                  <a:solidFill>
                    <a:srgbClr val="212529"/>
                  </a:solidFill>
                  <a:effectLst/>
                  <a:latin typeface="-apple-system"/>
                </a:endParaRP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:r>
                  <a:rPr lang="ru-RU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Уравнение: 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b="0" i="1" baseline="30000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3</m:t>
                    </m:r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 + 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= 0</m:t>
                    </m:r>
                  </m:oMath>
                </a14:m>
                <a:r>
                  <a:rPr lang="ru-RU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. Функция нечётная, значит, если 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 — решение, то 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тоже решение. Легко заметить, что 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 = 0 </m:t>
                    </m:r>
                  </m:oMath>
                </a14:m>
                <a:r>
                  <a:rPr lang="ru-RU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— решение.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BDAE78C-7E43-47A9-B4DC-AED5740951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323136" cy="4351338"/>
              </a:xfrm>
              <a:blipFill>
                <a:blip r:embed="rId2"/>
                <a:stretch>
                  <a:fillRect l="-1240" t="-2241" r="-7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7525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FAD86F-78BD-4684-BC98-E783FFC98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dirty="0">
                <a:solidFill>
                  <a:srgbClr val="212529"/>
                </a:solidFill>
                <a:effectLst/>
                <a:latin typeface="-apple-system"/>
              </a:rPr>
              <a:t>Прием 2: Использование ограниченности функций</a:t>
            </a:r>
            <a:br>
              <a:rPr lang="ru-RU" b="0" i="0" dirty="0">
                <a:solidFill>
                  <a:srgbClr val="212529"/>
                </a:solidFill>
                <a:effectLst/>
                <a:latin typeface="-apple-system"/>
              </a:rPr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0667A2A-6FFC-49F7-90AA-4D8079B1BF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l">
                  <a:buNone/>
                </a:pPr>
                <a:r>
                  <a:rPr lang="ru-RU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Ограниченные функции - ключ к решению!</a:t>
                </a: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:r>
                  <a:rPr lang="ru-RU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Если одна часть уравнения ограничена сверху, а другая — снизу, то равенство возможно только при достижении этими частями своих крайних значений.</a:t>
                </a:r>
              </a:p>
              <a:p>
                <a:pPr marL="0" indent="0" algn="l">
                  <a:buNone/>
                </a:pPr>
                <a:r>
                  <a:rPr lang="ru-RU" b="1" i="0" dirty="0">
                    <a:solidFill>
                      <a:srgbClr val="212529"/>
                    </a:solidFill>
                    <a:effectLst/>
                    <a:latin typeface="-apple-system"/>
                  </a:rPr>
                  <a:t>Пример:</a:t>
                </a:r>
                <a:endParaRPr lang="ru-RU" b="0" i="0" dirty="0">
                  <a:solidFill>
                    <a:srgbClr val="212529"/>
                  </a:solidFill>
                  <a:effectLst/>
                  <a:latin typeface="-apple-system"/>
                </a:endParaRPr>
              </a:p>
              <a:p>
                <a:pPr marL="742950" lvl="1" indent="-285750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+ 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= 2</m:t>
                    </m:r>
                  </m:oMath>
                </a14:m>
                <a:r>
                  <a:rPr lang="ru-RU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. </a:t>
                </a:r>
                <a:endParaRPr lang="en-US" b="0" i="0" dirty="0">
                  <a:solidFill>
                    <a:srgbClr val="212529"/>
                  </a:solidFill>
                  <a:effectLst/>
                  <a:latin typeface="-apple-system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≤ 1 </m:t>
                    </m:r>
                  </m:oMath>
                </a14:m>
                <a:r>
                  <a:rPr lang="ru-RU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и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≤ 1</m:t>
                    </m:r>
                  </m:oMath>
                </a14:m>
                <a:r>
                  <a:rPr lang="ru-RU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. Значит, равенство возможно только при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= 1 </m:t>
                    </m:r>
                  </m:oMath>
                </a14:m>
                <a:r>
                  <a:rPr lang="ru-RU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и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= 1</m:t>
                    </m:r>
                  </m:oMath>
                </a14:m>
                <a:r>
                  <a:rPr lang="ru-RU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, что невозможно одновременно.</a:t>
                </a: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:endParaRPr lang="ru-RU" b="0" i="0" dirty="0">
                  <a:solidFill>
                    <a:srgbClr val="212529"/>
                  </a:solidFill>
                  <a:effectLst/>
                  <a:latin typeface="-apple-system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0667A2A-6FFC-49F7-90AA-4D8079B1BF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0747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282F65-1F2A-4CCC-9598-B08EAB097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dirty="0">
                <a:solidFill>
                  <a:srgbClr val="212529"/>
                </a:solidFill>
                <a:effectLst/>
                <a:latin typeface="-apple-system"/>
              </a:rPr>
              <a:t>Приём 3: Замена переменной (неочевидная замена)</a:t>
            </a:r>
            <a:br>
              <a:rPr lang="ru-RU" b="0" i="0" dirty="0">
                <a:solidFill>
                  <a:srgbClr val="212529"/>
                </a:solidFill>
                <a:effectLst/>
                <a:latin typeface="-apple-system"/>
              </a:rPr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24B846A-EA61-456F-8C36-EDE8DF43E1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buNone/>
                </a:pPr>
                <a:r>
                  <a:rPr lang="ru-RU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Умелая замена - половина успеха!</a:t>
                </a: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:r>
                  <a:rPr lang="ru-RU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Иногда неочевидная замена переменной может значительно упростить уравнение или неравенство.</a:t>
                </a: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:r>
                  <a:rPr lang="ru-RU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Важно правильно подобрать замену и учитывать ограничения.</a:t>
                </a:r>
              </a:p>
              <a:p>
                <a:pPr marL="0" indent="0" algn="l">
                  <a:buNone/>
                </a:pPr>
                <a:r>
                  <a:rPr lang="ru-RU" b="1" i="0" dirty="0">
                    <a:solidFill>
                      <a:srgbClr val="212529"/>
                    </a:solidFill>
                    <a:effectLst/>
                    <a:latin typeface="-apple-system"/>
                  </a:rPr>
                  <a:t>Пример:</a:t>
                </a:r>
                <a:endParaRPr lang="ru-RU" b="0" i="0" dirty="0">
                  <a:solidFill>
                    <a:srgbClr val="212529"/>
                  </a:solidFill>
                  <a:effectLst/>
                  <a:latin typeface="-apple-system"/>
                </a:endParaRPr>
              </a:p>
              <a:p>
                <a:pPr lvl="1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0" i="1" dirty="0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dirty="0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b="0" i="1" dirty="0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 + </m:t>
                    </m:r>
                    <m:rad>
                      <m:radPr>
                        <m:degHide m:val="on"/>
                        <m:ctrlPr>
                          <a:rPr lang="ru-RU" b="0" i="1" dirty="0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dirty="0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b="0" i="1" dirty="0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  <m:t>+6</m:t>
                        </m:r>
                      </m:e>
                    </m:rad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 = 5</m:t>
                    </m:r>
                  </m:oMath>
                </a14:m>
                <a:r>
                  <a:rPr lang="ru-RU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. </a:t>
                </a:r>
                <a:endParaRPr lang="en-US" b="0" i="0" dirty="0">
                  <a:solidFill>
                    <a:srgbClr val="212529"/>
                  </a:solidFill>
                  <a:effectLst/>
                  <a:latin typeface="-apple-system"/>
                </a:endParaRPr>
              </a:p>
              <a:p>
                <a:pPr marL="457200" lvl="1" indent="0" algn="l">
                  <a:buNone/>
                </a:pPr>
                <a:r>
                  <a:rPr lang="ru-RU" dirty="0">
                    <a:solidFill>
                      <a:srgbClr val="212529"/>
                    </a:solidFill>
                    <a:latin typeface="-apple-system"/>
                  </a:rPr>
                  <a:t>При замене</a:t>
                </a:r>
                <a:r>
                  <a:rPr lang="ru-RU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  <m:r>
                      <a:rPr lang="en-US" b="0" i="1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  <m:t>+6</m:t>
                        </m:r>
                      </m:e>
                    </m:rad>
                  </m:oMath>
                </a14:m>
                <a:r>
                  <a:rPr lang="ru-RU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 получаем систему уравнений</a:t>
                </a:r>
                <a:r>
                  <a:rPr lang="en-US" dirty="0">
                    <a:solidFill>
                      <a:srgbClr val="212529"/>
                    </a:solidFill>
                    <a:latin typeface="-apple-system"/>
                  </a:rPr>
                  <a:t>:</a:t>
                </a:r>
              </a:p>
              <a:p>
                <a:pPr marL="457200" lvl="1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0" i="1" smtClean="0">
                              <a:solidFill>
                                <a:srgbClr val="212529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0" i="1" smtClean="0">
                                  <a:solidFill>
                                    <a:srgbClr val="212529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rgbClr val="212529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rgbClr val="212529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212529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solidFill>
                                    <a:srgbClr val="212529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212529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solidFill>
                                    <a:srgbClr val="212529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212529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rgbClr val="212529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0" i="0" dirty="0">
                  <a:solidFill>
                    <a:srgbClr val="212529"/>
                  </a:solidFill>
                  <a:effectLst/>
                  <a:latin typeface="-apple-system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24B846A-EA61-456F-8C36-EDE8DF43E1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8093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992E98-0753-45AA-A40C-1E27EA2D6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dirty="0">
                <a:solidFill>
                  <a:srgbClr val="212529"/>
                </a:solidFill>
                <a:effectLst/>
                <a:latin typeface="-apple-system"/>
              </a:rPr>
              <a:t>Прием 4: Использование геометрической интерпретации</a:t>
            </a:r>
            <a:br>
              <a:rPr lang="ru-RU" b="0" i="0" dirty="0">
                <a:solidFill>
                  <a:srgbClr val="212529"/>
                </a:solidFill>
                <a:effectLst/>
                <a:latin typeface="-apple-system"/>
              </a:rPr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9AE30E5-01D2-4782-A51F-9C11C45673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l">
                  <a:buNone/>
                </a:pPr>
                <a:r>
                  <a:rPr lang="ru-RU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Геометрия приходит на помощь!</a:t>
                </a: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:r>
                  <a:rPr lang="ru-RU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Некоторые уравнения и неравенства можно интерпретировать геометрически.</a:t>
                </a: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:r>
                  <a:rPr lang="ru-RU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Это может позволить увидеть решение или доказать его существование.</a:t>
                </a:r>
              </a:p>
              <a:p>
                <a:pPr marL="0" indent="0" algn="l">
                  <a:buNone/>
                </a:pPr>
                <a:r>
                  <a:rPr lang="ru-RU" b="1" i="0" dirty="0">
                    <a:solidFill>
                      <a:srgbClr val="212529"/>
                    </a:solidFill>
                    <a:effectLst/>
                    <a:latin typeface="-apple-system"/>
                  </a:rPr>
                  <a:t>Пример</a:t>
                </a:r>
                <a:r>
                  <a:rPr lang="ru-RU" b="1" dirty="0">
                    <a:solidFill>
                      <a:srgbClr val="212529"/>
                    </a:solidFill>
                    <a:latin typeface="-apple-system"/>
                  </a:rPr>
                  <a:t>ы</a:t>
                </a:r>
                <a:r>
                  <a:rPr lang="ru-RU" b="1" i="0" dirty="0">
                    <a:solidFill>
                      <a:srgbClr val="212529"/>
                    </a:solidFill>
                    <a:effectLst/>
                    <a:latin typeface="-apple-system"/>
                  </a:rPr>
                  <a:t>:</a:t>
                </a:r>
                <a:endParaRPr lang="ru-RU" b="0" i="0" dirty="0">
                  <a:solidFill>
                    <a:srgbClr val="212529"/>
                  </a:solidFill>
                  <a:effectLst/>
                  <a:latin typeface="-apple-system"/>
                </a:endParaRPr>
              </a:p>
              <a:p>
                <a:pPr marL="742950" lvl="1" indent="-285750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0" i="1" dirty="0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dirty="0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b="0" i="1" baseline="30000" dirty="0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b="0" i="1" dirty="0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ru-RU" b="0" i="1" dirty="0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ru-RU" b="0" i="1" baseline="30000" dirty="0" smtClean="0"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= 5</m:t>
                    </m:r>
                  </m:oMath>
                </a14:m>
                <a:r>
                  <a:rPr lang="ru-RU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. </a:t>
                </a:r>
              </a:p>
              <a:p>
                <a:pPr marL="457200" lvl="1" indent="0">
                  <a:buNone/>
                </a:pPr>
                <a:r>
                  <a:rPr lang="ru-RU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Это уравнение окружности с центром в точке 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(0,0) </m:t>
                    </m:r>
                  </m:oMath>
                </a14:m>
                <a:r>
                  <a:rPr lang="ru-RU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и радиусом 5.</a:t>
                </a: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|</m:t>
                    </m:r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| + |</m:t>
                    </m:r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𝑏</m:t>
                    </m:r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| &gt; </m:t>
                    </m:r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ru-RU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. </a:t>
                </a:r>
              </a:p>
              <a:p>
                <a:pPr marL="457200" lvl="1" indent="0" algn="l">
                  <a:buNone/>
                </a:pPr>
                <a:r>
                  <a:rPr lang="ru-RU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Сумма расстояний от точки 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 до точек 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 и 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ru-RU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 больше 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ru-RU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.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9AE30E5-01D2-4782-A51F-9C11C45673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5245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40BB7A-EB37-4CE3-84D3-8216BF775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>
                <a:solidFill>
                  <a:srgbClr val="212529"/>
                </a:solidFill>
                <a:effectLst/>
                <a:latin typeface="-apple-system"/>
              </a:rPr>
              <a:t>Прием 5: Метод оценки</a:t>
            </a:r>
            <a:br>
              <a:rPr lang="ru-RU" b="0" i="0" dirty="0">
                <a:solidFill>
                  <a:srgbClr val="212529"/>
                </a:solidFill>
                <a:effectLst/>
                <a:latin typeface="-apple-system"/>
              </a:rPr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4D370-5EFC-49A5-AA9D-54D0DF8C8C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buNone/>
                </a:pPr>
                <a:r>
                  <a:rPr lang="ru-RU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Оцениваем и сравниваем!</a:t>
                </a: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:r>
                  <a:rPr lang="ru-RU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Оценка левой и правой части уравнения или неравенства.</a:t>
                </a: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:r>
                  <a:rPr lang="ru-RU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Сравнение этих оценок позволяет сделать вывод о существовании или отсутствии решений.</a:t>
                </a:r>
              </a:p>
              <a:p>
                <a:pPr marL="0" indent="0" algn="l">
                  <a:buNone/>
                </a:pPr>
                <a:r>
                  <a:rPr lang="ru-RU" b="1" i="0" dirty="0">
                    <a:solidFill>
                      <a:srgbClr val="212529"/>
                    </a:solidFill>
                    <a:effectLst/>
                    <a:latin typeface="-apple-system"/>
                  </a:rPr>
                  <a:t>Пример:</a:t>
                </a:r>
                <a:endParaRPr lang="ru-RU" b="0" i="0" dirty="0">
                  <a:solidFill>
                    <a:srgbClr val="212529"/>
                  </a:solidFill>
                  <a:effectLst/>
                  <a:latin typeface="-apple-system"/>
                </a:endParaRP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b="0" i="1" baseline="30000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 = </m:t>
                    </m:r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b="0" i="1" baseline="30000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. </a:t>
                </a:r>
              </a:p>
              <a:p>
                <a:pPr marL="457200" lvl="1" indent="0" algn="l">
                  <a:buNone/>
                </a:pPr>
                <a:r>
                  <a:rPr lang="ru-RU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При больших значениях переменной 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b="0" i="1" baseline="30000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 растёт быстрее, чем 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b="0" i="1" baseline="30000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. </a:t>
                </a:r>
                <a:endParaRPr lang="en-US" b="0" i="0" dirty="0">
                  <a:solidFill>
                    <a:srgbClr val="212529"/>
                  </a:solidFill>
                  <a:effectLst/>
                  <a:latin typeface="-apple-system"/>
                </a:endParaRPr>
              </a:p>
              <a:p>
                <a:pPr marL="457200" lvl="1" indent="0" algn="l">
                  <a:buNone/>
                </a:pPr>
                <a:r>
                  <a:rPr lang="ru-RU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Проверяем небольшие значения 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b="0" i="0" dirty="0">
                    <a:solidFill>
                      <a:srgbClr val="212529"/>
                    </a:solidFill>
                    <a:effectLst/>
                    <a:latin typeface="-apple-system"/>
                  </a:rPr>
                  <a:t>.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D4D370-5EFC-49A5-AA9D-54D0DF8C8C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6430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33A1BAE3-8A5B-4786-8F7D-A26652C2478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5549" y="1253331"/>
            <a:ext cx="858090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96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21F8B3CE-5278-4DD7-9886-31A26A33BE7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8605" y="1024347"/>
            <a:ext cx="795478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268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5DECB673-F52F-40A6-A095-BDB6A4CD373A}" vid="{7F5AA9CE-5BDF-4C69-AE1C-4E24022C79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122</TotalTime>
  <Words>499</Words>
  <Application>Microsoft Office PowerPoint</Application>
  <PresentationFormat>Широкоэкранный</PresentationFormat>
  <Paragraphs>50</Paragraphs>
  <Slides>17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-apple-system</vt:lpstr>
      <vt:lpstr>Arial</vt:lpstr>
      <vt:lpstr>Calibri</vt:lpstr>
      <vt:lpstr>Calibri Light</vt:lpstr>
      <vt:lpstr>Cambria Math</vt:lpstr>
      <vt:lpstr>Тема1</vt:lpstr>
      <vt:lpstr>Нестандартные приёмы решения уравнений и неравенств</vt:lpstr>
      <vt:lpstr>Зачем нужны нестандартные приемы? </vt:lpstr>
      <vt:lpstr>Приём 1: Использование свойств функций (чётность, периодичность, монотонность) </vt:lpstr>
      <vt:lpstr>Прием 2: Использование ограниченности функций </vt:lpstr>
      <vt:lpstr>Приём 3: Замена переменной (неочевидная замена) </vt:lpstr>
      <vt:lpstr>Прием 4: Использование геометрической интерпретации </vt:lpstr>
      <vt:lpstr>Прием 5: Метод оценки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Главное - не бояться!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Нестандартные приёмы решения уравнений и неравенств</dc:title>
  <dc:creator>Светлана Клепикова</dc:creator>
  <cp:lastModifiedBy>Светлана Клепикова</cp:lastModifiedBy>
  <cp:revision>9</cp:revision>
  <dcterms:created xsi:type="dcterms:W3CDTF">2025-03-26T03:15:54Z</dcterms:created>
  <dcterms:modified xsi:type="dcterms:W3CDTF">2025-03-26T05:20:15Z</dcterms:modified>
</cp:coreProperties>
</file>