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9" r:id="rId9"/>
    <p:sldId id="263" r:id="rId10"/>
    <p:sldId id="264" r:id="rId11"/>
    <p:sldId id="265" r:id="rId12"/>
    <p:sldId id="266" r:id="rId13"/>
    <p:sldId id="267" r:id="rId14"/>
    <p:sldId id="272" r:id="rId15"/>
    <p:sldId id="270" r:id="rId16"/>
    <p:sldId id="271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3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F9677-3728-4DA8-A8CF-486D9982197A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F9E7A2-6793-4349-B7D5-9BB5B68BD8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964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9E7A2-6793-4349-B7D5-9BB5B68BD80A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0" dirty="0" smtClean="0"/>
              <a:t>В декабре 2024</a:t>
            </a:r>
            <a:r>
              <a:rPr lang="ru-RU" b="0" baseline="0" dirty="0" smtClean="0"/>
              <a:t> года проводился заочный региональный </a:t>
            </a:r>
            <a:r>
              <a:rPr lang="ru-RU" b="0" dirty="0" smtClean="0"/>
              <a:t>конкурс «Учим для жизни в Алтайском крае». Учителя разрабатывали задания </a:t>
            </a:r>
            <a:r>
              <a:rPr lang="ru-RU" sz="1200" b="0" dirty="0" smtClean="0">
                <a:solidFill>
                  <a:srgbClr val="0070C0"/>
                </a:solidFill>
              </a:rPr>
              <a:t>с региональным контекстом, направленные на формирование и оценку естественно-научной грамотности обучающихся</a:t>
            </a:r>
            <a:endParaRPr lang="ru-RU" b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9E7A2-6793-4349-B7D5-9BB5B68BD80A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Было предложено составить два задания по </a:t>
            </a:r>
            <a:r>
              <a:rPr lang="ru-RU" dirty="0" err="1" smtClean="0"/>
              <a:t>естественно-научной</a:t>
            </a:r>
            <a:r>
              <a:rPr lang="ru-RU" dirty="0" smtClean="0"/>
              <a:t> грамотности в соответствие с требованиями конкурса. По итогам этого конкурса были выбраны лучшие задания,</a:t>
            </a:r>
            <a:r>
              <a:rPr lang="ru-RU" baseline="0" dirty="0" smtClean="0"/>
              <a:t> которые вошли в учебно-методическое пособие. Пособие подготовлено к публикации и скоро будет передано в издательство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9E7A2-6793-4349-B7D5-9BB5B68BD80A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effectLst/>
                <a:latin typeface="Times New Roman"/>
                <a:ea typeface="Calibri"/>
              </a:rPr>
              <a:t>В учебно-методическом пособии рассмотрены подходы к разработке заданий с региональным контекстом, направленных на формирование и оценку естественно-научной грамотности обучающихся основной школы. </a:t>
            </a:r>
            <a:r>
              <a:rPr lang="ru-RU" dirty="0" smtClean="0"/>
              <a:t>В 1 и 2 главе пособия систематизирован материал по </a:t>
            </a:r>
            <a:r>
              <a:rPr lang="ru-RU" dirty="0" err="1" smtClean="0"/>
              <a:t>ЕНГ</a:t>
            </a:r>
            <a:r>
              <a:rPr lang="ru-RU" dirty="0" smtClean="0"/>
              <a:t>. Показаны</a:t>
            </a:r>
            <a:r>
              <a:rPr lang="ru-RU" baseline="0" dirty="0" smtClean="0"/>
              <a:t> 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собенности заданий, направленные на формирование и оценку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естественно-научной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грамотности обучающихся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9E7A2-6793-4349-B7D5-9BB5B68BD80A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3 глава</a:t>
            </a:r>
            <a:r>
              <a:rPr lang="ru-RU" baseline="0" dirty="0" smtClean="0"/>
              <a:t> – как разрабатывать задания.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Конструктор для разработки заданий разного уровня сложности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9E7A2-6793-4349-B7D5-9BB5B68BD80A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Конструктор для разработки заданий разного уровня сложности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9E7A2-6793-4349-B7D5-9BB5B68BD80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107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приложении представлены комплексные задания по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ЕНГ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 региональным контекстом, разработанные педагогами Алтайского края.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9E7A2-6793-4349-B7D5-9BB5B68BD80A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9E7A2-6793-4349-B7D5-9BB5B68BD80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3611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9E7A2-6793-4349-B7D5-9BB5B68BD80A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155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2130425"/>
            <a:ext cx="7696200" cy="2365375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0070C0"/>
                </a:solidFill>
              </a:rPr>
              <a:t/>
            </a:r>
            <a:br>
              <a:rPr lang="ru-RU" sz="2700" b="1" dirty="0" smtClean="0">
                <a:solidFill>
                  <a:srgbClr val="0070C0"/>
                </a:solidFill>
              </a:rPr>
            </a:br>
            <a:r>
              <a:rPr lang="ru-RU" sz="2700" b="1" dirty="0" smtClean="0">
                <a:solidFill>
                  <a:srgbClr val="0070C0"/>
                </a:solidFill>
              </a:rPr>
              <a:t/>
            </a:r>
            <a:br>
              <a:rPr lang="ru-RU" sz="2700" b="1" dirty="0" smtClean="0">
                <a:solidFill>
                  <a:srgbClr val="0070C0"/>
                </a:solidFill>
              </a:rPr>
            </a:br>
            <a:r>
              <a:rPr lang="ru-RU" sz="2700" b="1" dirty="0" smtClean="0">
                <a:solidFill>
                  <a:srgbClr val="0070C0"/>
                </a:solidFill>
              </a:rPr>
              <a:t/>
            </a:r>
            <a:br>
              <a:rPr lang="ru-RU" sz="2700" b="1" dirty="0" smtClean="0">
                <a:solidFill>
                  <a:srgbClr val="0070C0"/>
                </a:solidFill>
              </a:rPr>
            </a:br>
            <a:r>
              <a:rPr lang="ru-RU" sz="2700" b="1" dirty="0" smtClean="0">
                <a:solidFill>
                  <a:srgbClr val="0070C0"/>
                </a:solidFill>
              </a:rPr>
              <a:t>Научно-методическая поддержка педагогов, разрабатывающих задания с региональным контекстом, направленных на формирование и оценку </a:t>
            </a:r>
            <a:r>
              <a:rPr lang="ru-RU" sz="2700" b="1" dirty="0" err="1" smtClean="0">
                <a:solidFill>
                  <a:srgbClr val="0070C0"/>
                </a:solidFill>
              </a:rPr>
              <a:t>естественно-научной</a:t>
            </a:r>
            <a:r>
              <a:rPr lang="ru-RU" sz="2700" b="1" dirty="0" smtClean="0">
                <a:solidFill>
                  <a:srgbClr val="0070C0"/>
                </a:solidFill>
              </a:rPr>
              <a:t> грамотности обучающихся.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5200" y="4419600"/>
            <a:ext cx="4876800" cy="1219200"/>
          </a:xfrm>
        </p:spPr>
        <p:txBody>
          <a:bodyPr>
            <a:normAutofit fontScale="85000" lnSpcReduction="20000"/>
          </a:bodyPr>
          <a:lstStyle/>
          <a:p>
            <a:pPr algn="r"/>
            <a:endParaRPr lang="ru-RU" altLang="ru-RU" sz="1900" b="1" dirty="0" smtClean="0">
              <a:solidFill>
                <a:srgbClr val="000000"/>
              </a:solidFill>
              <a:latin typeface="Times New Roman" pitchFamily="18" charset="0"/>
              <a:sym typeface="Arial" pitchFamily="34" charset="0"/>
            </a:endParaRPr>
          </a:p>
          <a:p>
            <a:pPr algn="r"/>
            <a:endParaRPr lang="ru-RU" altLang="ru-RU" sz="1900" b="1" dirty="0" smtClean="0">
              <a:solidFill>
                <a:srgbClr val="000000"/>
              </a:solidFill>
              <a:latin typeface="Times New Roman" pitchFamily="18" charset="0"/>
              <a:sym typeface="Arial" pitchFamily="34" charset="0"/>
            </a:endParaRPr>
          </a:p>
          <a:p>
            <a:pPr algn="r"/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sym typeface="Arial" pitchFamily="34" charset="0"/>
              </a:rPr>
              <a:t>Колткова Лариса Григорьевна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itchFamily="18" charset="0"/>
                <a:sym typeface="Arial" pitchFamily="34" charset="0"/>
              </a:rPr>
              <a:t>, </a:t>
            </a:r>
          </a:p>
          <a:p>
            <a:pPr algn="r"/>
            <a:r>
              <a:rPr lang="ru-RU" altLang="ru-RU" sz="1600" dirty="0" smtClean="0">
                <a:solidFill>
                  <a:srgbClr val="000000"/>
                </a:solidFill>
                <a:latin typeface="Times New Roman" pitchFamily="18" charset="0"/>
                <a:sym typeface="Arial" pitchFamily="34" charset="0"/>
              </a:rPr>
              <a:t>методист кафедры </a:t>
            </a:r>
            <a:r>
              <a:rPr lang="ru-RU" altLang="ru-RU" sz="1600" dirty="0" err="1" smtClean="0">
                <a:solidFill>
                  <a:srgbClr val="000000"/>
                </a:solidFill>
                <a:latin typeface="Times New Roman" pitchFamily="18" charset="0"/>
                <a:sym typeface="Arial" pitchFamily="34" charset="0"/>
              </a:rPr>
              <a:t>естественно-научного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itchFamily="18" charset="0"/>
                <a:sym typeface="Arial" pitchFamily="34" charset="0"/>
              </a:rPr>
              <a:t> образования КАУ </a:t>
            </a:r>
            <a:r>
              <a:rPr lang="ru-RU" altLang="ru-RU" sz="1600" dirty="0" err="1" smtClean="0">
                <a:solidFill>
                  <a:srgbClr val="000000"/>
                </a:solidFill>
                <a:latin typeface="Times New Roman" pitchFamily="18" charset="0"/>
                <a:sym typeface="Arial" pitchFamily="34" charset="0"/>
              </a:rPr>
              <a:t>ДПО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itchFamily="18" charset="0"/>
                <a:sym typeface="Arial" pitchFamily="34" charset="0"/>
              </a:rPr>
              <a:t> «</a:t>
            </a:r>
            <a:r>
              <a:rPr lang="ru-RU" altLang="ru-RU" sz="1600" dirty="0" err="1" smtClean="0">
                <a:solidFill>
                  <a:srgbClr val="000000"/>
                </a:solidFill>
                <a:latin typeface="Times New Roman" pitchFamily="18" charset="0"/>
                <a:sym typeface="Arial" pitchFamily="34" charset="0"/>
              </a:rPr>
              <a:t>АИРО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itchFamily="18" charset="0"/>
                <a:sym typeface="Arial" pitchFamily="34" charset="0"/>
              </a:rPr>
              <a:t> имени А.М. </a:t>
            </a:r>
            <a:r>
              <a:rPr lang="ru-RU" altLang="ru-RU" sz="1600" dirty="0" err="1" smtClean="0">
                <a:solidFill>
                  <a:srgbClr val="000000"/>
                </a:solidFill>
                <a:latin typeface="Times New Roman" pitchFamily="18" charset="0"/>
                <a:sym typeface="Arial" pitchFamily="34" charset="0"/>
              </a:rPr>
              <a:t>Топорова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itchFamily="18" charset="0"/>
                <a:sym typeface="Arial" pitchFamily="34" charset="0"/>
              </a:rPr>
              <a:t>» </a:t>
            </a:r>
          </a:p>
          <a:p>
            <a:pPr algn="r"/>
            <a:endParaRPr lang="ru-RU" altLang="ru-RU" dirty="0" smtClean="0">
              <a:solidFill>
                <a:srgbClr val="000000"/>
              </a:solidFill>
              <a:sym typeface="Arial" pitchFamily="34" charset="0"/>
            </a:endParaRPr>
          </a:p>
          <a:p>
            <a:endParaRPr lang="ru-RU" dirty="0"/>
          </a:p>
        </p:txBody>
      </p:sp>
      <p:pic>
        <p:nvPicPr>
          <p:cNvPr id="4" name="Picture 2" descr="АИРО принимает материалы для сборника по инновационной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4800"/>
            <a:ext cx="3313642" cy="144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381000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ea typeface="Calibri"/>
                <a:cs typeface="Times New Roman"/>
              </a:rPr>
              <a:t>Понимание основных особенностей </a:t>
            </a:r>
            <a:r>
              <a:rPr lang="ru-RU" sz="2400" dirty="0">
                <a:solidFill>
                  <a:srgbClr val="0070C0"/>
                </a:solidFill>
                <a:ea typeface="Calibri"/>
                <a:cs typeface="Times New Roman"/>
              </a:rPr>
              <a:t>естественно-научного исследования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377" t="23571" r="21589" b="12452"/>
          <a:stretch>
            <a:fillRect/>
          </a:stretch>
        </p:blipFill>
        <p:spPr bwMode="auto">
          <a:xfrm>
            <a:off x="609600" y="1246413"/>
            <a:ext cx="7620000" cy="5170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1172" t="15153" r="11171" b="2350"/>
          <a:stretch>
            <a:fillRect/>
          </a:stretch>
        </p:blipFill>
        <p:spPr bwMode="auto">
          <a:xfrm>
            <a:off x="228600" y="838200"/>
            <a:ext cx="8615264" cy="5148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Авторская идея задания: </a:t>
            </a:r>
            <a:r>
              <a:rPr lang="ru-RU" sz="24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Пономарева Л. Н., учитель биологии </a:t>
            </a:r>
            <a:r>
              <a:rPr lang="ru-RU" sz="24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МБОУ</a:t>
            </a:r>
            <a:r>
              <a:rPr lang="ru-RU" sz="24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«</a:t>
            </a:r>
            <a:r>
              <a:rPr lang="ru-RU" sz="24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Чарышская</a:t>
            </a:r>
            <a:r>
              <a:rPr lang="ru-RU" sz="24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СОШ</a:t>
            </a:r>
            <a:r>
              <a:rPr lang="ru-RU" sz="24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», </a:t>
            </a:r>
            <a:r>
              <a:rPr lang="ru-RU" sz="24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Чарышский</a:t>
            </a:r>
            <a:r>
              <a:rPr lang="ru-RU" sz="24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район</a:t>
            </a:r>
            <a:endParaRPr lang="ru-RU" sz="2400" dirty="0">
              <a:solidFill>
                <a:srgbClr val="0070C0"/>
              </a:solidFill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79" t="30763" r="6812" b="20742"/>
          <a:stretch/>
        </p:blipFill>
        <p:spPr bwMode="auto">
          <a:xfrm>
            <a:off x="762000" y="1611244"/>
            <a:ext cx="7897771" cy="4713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Aft>
                <a:spcPts val="0"/>
              </a:spcAft>
            </a:pPr>
            <a:r>
              <a:rPr lang="ru-RU" sz="2000" dirty="0" smtClean="0">
                <a:solidFill>
                  <a:srgbClr val="0070C0"/>
                </a:solidFill>
                <a:latin typeface="Times New Roman"/>
                <a:ea typeface="Calibri"/>
                <a:cs typeface="Symbol"/>
              </a:rPr>
              <a:t>Интерпретация </a:t>
            </a:r>
            <a:r>
              <a:rPr lang="ru-RU" sz="2000" dirty="0">
                <a:solidFill>
                  <a:srgbClr val="0070C0"/>
                </a:solidFill>
                <a:latin typeface="Times New Roman"/>
                <a:ea typeface="Calibri"/>
                <a:cs typeface="Symbol"/>
              </a:rPr>
              <a:t>данных и использование научных доказательств для получения выводов</a:t>
            </a:r>
            <a:r>
              <a:rPr lang="ru-RU" sz="2000" dirty="0">
                <a:solidFill>
                  <a:srgbClr val="0070C0"/>
                </a:solidFill>
                <a:cs typeface="Symbol"/>
              </a:rPr>
              <a:t/>
            </a:r>
            <a:br>
              <a:rPr lang="ru-RU" sz="2000" dirty="0">
                <a:solidFill>
                  <a:srgbClr val="0070C0"/>
                </a:solidFill>
                <a:cs typeface="Symbol"/>
              </a:rPr>
            </a:b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10" t="30351" r="21857" b="3578"/>
          <a:stretch/>
        </p:blipFill>
        <p:spPr bwMode="auto">
          <a:xfrm>
            <a:off x="685800" y="1066800"/>
            <a:ext cx="7772400" cy="5446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>
                <a:solidFill>
                  <a:srgbClr val="0070C0"/>
                </a:solidFill>
                <a:latin typeface="Times New Roman"/>
                <a:ea typeface="Calibri"/>
                <a:cs typeface="Symbol"/>
              </a:rPr>
              <a:t>Интерпретация данных и использование научных доказательств для получения выводов</a:t>
            </a:r>
            <a:r>
              <a:rPr lang="ru-RU" sz="2000" dirty="0">
                <a:solidFill>
                  <a:srgbClr val="0070C0"/>
                </a:solidFill>
                <a:cs typeface="Symbol"/>
              </a:rPr>
              <a:t/>
            </a:r>
            <a:br>
              <a:rPr lang="ru-RU" sz="2000" dirty="0">
                <a:solidFill>
                  <a:srgbClr val="0070C0"/>
                </a:solidFill>
                <a:cs typeface="Symbol"/>
              </a:rPr>
            </a:b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8" t="29078" r="22050" b="4306"/>
          <a:stretch/>
        </p:blipFill>
        <p:spPr bwMode="auto">
          <a:xfrm>
            <a:off x="1143000" y="1447800"/>
            <a:ext cx="7049128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187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200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200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200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Авторская </a:t>
            </a:r>
            <a:r>
              <a:rPr lang="ru-RU" sz="22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идея задания: </a:t>
            </a:r>
            <a:r>
              <a:rPr lang="ru-RU" sz="2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Алексеева </a:t>
            </a:r>
            <a:r>
              <a:rPr lang="ru-RU" sz="22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Т.А</a:t>
            </a:r>
            <a:r>
              <a:rPr lang="ru-RU" sz="2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., учитель физики </a:t>
            </a:r>
            <a:r>
              <a:rPr lang="ru-RU" sz="22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2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200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МБОУ</a:t>
            </a:r>
            <a:r>
              <a:rPr lang="ru-RU" sz="22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«Средняя общеобразовательная школа №4», г. </a:t>
            </a:r>
            <a:r>
              <a:rPr lang="ru-RU" sz="22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Алейс</a:t>
            </a:r>
            <a:r>
              <a:rPr lang="ru-RU" sz="20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к</a:t>
            </a:r>
            <a:r>
              <a:rPr lang="ru-RU" sz="3600" dirty="0">
                <a:ea typeface="Calibri"/>
                <a:cs typeface="Times New Roman"/>
              </a:rPr>
              <a:t/>
            </a:r>
            <a:br>
              <a:rPr lang="ru-RU" sz="3600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10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СОЛНЕЧНАЯ ЭНЕРГЕТИКА</a:t>
            </a:r>
            <a:endParaRPr lang="ru-RU" sz="1000" dirty="0">
              <a:ea typeface="Calibri"/>
              <a:cs typeface="Times New Roman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1000" i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        </a:t>
            </a:r>
            <a:r>
              <a:rPr lang="ru-RU" sz="1200" i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Прочитайте </a:t>
            </a:r>
            <a:r>
              <a:rPr lang="ru-RU" sz="1200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введение. Затем приступайте к выполнению заданий. </a:t>
            </a:r>
            <a:endParaRPr lang="ru-RU" sz="1200" dirty="0">
              <a:ea typeface="Calibri"/>
              <a:cs typeface="Times New Roman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12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Введение</a:t>
            </a:r>
            <a:endParaRPr lang="ru-RU" sz="1200" dirty="0">
              <a:ea typeface="Calibri"/>
              <a:cs typeface="Times New Roman"/>
            </a:endParaRPr>
          </a:p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1200" kern="100" dirty="0">
                <a:latin typeface="Times New Roman"/>
                <a:ea typeface="Calibri"/>
                <a:cs typeface="Times New Roman"/>
              </a:rPr>
              <a:t>Папа, читая новый выпуск газеты «Комсомольская правда», наткнулся на интересную статью «Сам себе электростанция».</a:t>
            </a:r>
            <a:endParaRPr lang="ru-RU" sz="1200" dirty="0">
              <a:ea typeface="Calibri"/>
              <a:cs typeface="Times New Roman"/>
            </a:endParaRPr>
          </a:p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1200" kern="100" dirty="0">
                <a:latin typeface="Times New Roman"/>
                <a:ea typeface="Calibri"/>
                <a:cs typeface="Times New Roman"/>
              </a:rPr>
              <a:t>«Житель небольшого села Подгорное, расположенного в Республике Алтай, дал зеленый свет зеленому тарифу в своем регионе. Год назад Евгений </a:t>
            </a:r>
            <a:r>
              <a:rPr lang="ru-RU" sz="1200" kern="100" dirty="0" err="1">
                <a:latin typeface="Times New Roman"/>
                <a:ea typeface="Calibri"/>
                <a:cs typeface="Times New Roman"/>
              </a:rPr>
              <a:t>Учайкин</a:t>
            </a:r>
            <a:r>
              <a:rPr lang="ru-RU" sz="1200" kern="100" dirty="0">
                <a:latin typeface="Times New Roman"/>
                <a:ea typeface="Calibri"/>
                <a:cs typeface="Times New Roman"/>
              </a:rPr>
              <a:t> установил у себя на участке солнечную электростанцию. Вроде бы рядовая история – сколько таких… Однако в данном случае получаемую от солнца энергию частник не только использует для личных нужд, но и еще и продает крупнейшей </a:t>
            </a:r>
            <a:r>
              <a:rPr lang="ru-RU" sz="1200" kern="100" dirty="0" err="1">
                <a:latin typeface="Times New Roman"/>
                <a:ea typeface="Calibri"/>
                <a:cs typeface="Times New Roman"/>
              </a:rPr>
              <a:t>энергосбытовой</a:t>
            </a:r>
            <a:r>
              <a:rPr lang="ru-RU" sz="1200" kern="100" dirty="0">
                <a:latin typeface="Times New Roman"/>
                <a:ea typeface="Calibri"/>
                <a:cs typeface="Times New Roman"/>
              </a:rPr>
              <a:t> компании. Собственно говоря, в этом и заключается вся суть зеленого тарифа. Введение его в России было призвано ускорить развитие альтернативной энергетики и привлечь дополнительные инвестиции в данную отрасль. В настоящее время подобных частных, семейных электростанций, влившихся в общую сеть, во всей стране всего около 50. В Республике Алтай Евгений </a:t>
            </a:r>
            <a:r>
              <a:rPr lang="ru-RU" sz="1200" kern="100" dirty="0" err="1">
                <a:latin typeface="Times New Roman"/>
                <a:ea typeface="Calibri"/>
                <a:cs typeface="Times New Roman"/>
              </a:rPr>
              <a:t>Учайкин</a:t>
            </a:r>
            <a:r>
              <a:rPr lang="ru-RU" sz="1200" kern="100" dirty="0">
                <a:latin typeface="Times New Roman"/>
                <a:ea typeface="Calibri"/>
                <a:cs typeface="Times New Roman"/>
              </a:rPr>
              <a:t> – единственный, поэтому его можно смело назвать первопроходцем зеленого тарифа».</a:t>
            </a:r>
            <a:endParaRPr lang="ru-RU" sz="1200" dirty="0">
              <a:ea typeface="Calibri"/>
              <a:cs typeface="Times New Roman"/>
            </a:endParaRPr>
          </a:p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1200" kern="100" dirty="0">
                <a:latin typeface="Times New Roman"/>
                <a:ea typeface="Calibri"/>
                <a:cs typeface="Times New Roman"/>
              </a:rPr>
              <a:t> </a:t>
            </a:r>
            <a:endParaRPr lang="ru-RU" sz="12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962400"/>
            <a:ext cx="2667000" cy="1676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743200" y="4308406"/>
            <a:ext cx="4572000" cy="1771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endParaRPr lang="ru-RU" kern="100" dirty="0" smtClean="0">
              <a:latin typeface="Times New Roman"/>
              <a:ea typeface="Calibri"/>
              <a:cs typeface="Times New Roman"/>
            </a:endParaRPr>
          </a:p>
          <a:p>
            <a:pPr indent="450215" algn="ctr">
              <a:lnSpc>
                <a:spcPct val="107000"/>
              </a:lnSpc>
              <a:spcAft>
                <a:spcPts val="0"/>
              </a:spcAft>
            </a:pPr>
            <a:endParaRPr lang="ru-RU" kern="100" dirty="0">
              <a:latin typeface="Times New Roman"/>
              <a:ea typeface="Calibri"/>
              <a:cs typeface="Times New Roman"/>
            </a:endParaRPr>
          </a:p>
          <a:p>
            <a:pPr indent="450215" algn="ctr">
              <a:lnSpc>
                <a:spcPct val="107000"/>
              </a:lnSpc>
              <a:spcAft>
                <a:spcPts val="0"/>
              </a:spcAft>
            </a:pPr>
            <a:endParaRPr lang="ru-RU" kern="100" dirty="0" smtClean="0">
              <a:latin typeface="Times New Roman"/>
              <a:ea typeface="Calibri"/>
              <a:cs typeface="Times New Roman"/>
            </a:endParaRPr>
          </a:p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ru-RU" sz="1200" kern="100" dirty="0" smtClean="0">
                <a:latin typeface="Times New Roman"/>
                <a:ea typeface="Calibri"/>
                <a:cs typeface="Times New Roman"/>
              </a:rPr>
              <a:t>  </a:t>
            </a:r>
          </a:p>
          <a:p>
            <a:pPr indent="450215">
              <a:lnSpc>
                <a:spcPct val="107000"/>
              </a:lnSpc>
              <a:spcAft>
                <a:spcPts val="0"/>
              </a:spcAft>
            </a:pPr>
            <a:endParaRPr lang="ru-RU" sz="1200" kern="100" dirty="0">
              <a:latin typeface="Times New Roman"/>
              <a:ea typeface="Calibri"/>
              <a:cs typeface="Times New Roman"/>
            </a:endParaRPr>
          </a:p>
          <a:p>
            <a:pPr indent="450215">
              <a:lnSpc>
                <a:spcPct val="107000"/>
              </a:lnSpc>
              <a:spcAft>
                <a:spcPts val="0"/>
              </a:spcAft>
            </a:pPr>
            <a:endParaRPr lang="ru-RU" sz="1200" kern="100" dirty="0" smtClean="0">
              <a:latin typeface="Times New Roman"/>
              <a:ea typeface="Calibri"/>
              <a:cs typeface="Times New Roman"/>
            </a:endParaRPr>
          </a:p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ru-RU" sz="1200" kern="100" dirty="0" smtClean="0">
                <a:latin typeface="Times New Roman"/>
                <a:ea typeface="Calibri"/>
                <a:cs typeface="Times New Roman"/>
              </a:rPr>
              <a:t> Фото</a:t>
            </a:r>
            <a:r>
              <a:rPr lang="ru-RU" sz="1200" kern="100" dirty="0">
                <a:latin typeface="Times New Roman"/>
                <a:ea typeface="Calibri"/>
                <a:cs typeface="Times New Roman"/>
              </a:rPr>
              <a:t>: из личного архива Е. </a:t>
            </a:r>
            <a:r>
              <a:rPr lang="ru-RU" sz="1200" kern="100" dirty="0" err="1">
                <a:latin typeface="Times New Roman"/>
                <a:ea typeface="Calibri"/>
                <a:cs typeface="Times New Roman"/>
              </a:rPr>
              <a:t>Учайкина</a:t>
            </a:r>
            <a:endParaRPr lang="ru-RU" sz="12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81124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Aft>
                <a:spcPts val="0"/>
              </a:spcAft>
            </a:pPr>
            <a:r>
              <a:rPr lang="ru-RU" sz="2000" dirty="0" smtClean="0">
                <a:solidFill>
                  <a:srgbClr val="0070C0"/>
                </a:solidFill>
                <a:latin typeface="Times New Roman"/>
                <a:ea typeface="Calibri"/>
                <a:cs typeface="Symbol"/>
              </a:rPr>
              <a:t>Понимание </a:t>
            </a:r>
            <a:r>
              <a:rPr lang="ru-RU" sz="2000" dirty="0">
                <a:solidFill>
                  <a:srgbClr val="0070C0"/>
                </a:solidFill>
                <a:latin typeface="Times New Roman"/>
                <a:ea typeface="Calibri"/>
                <a:cs typeface="Symbol"/>
              </a:rPr>
              <a:t>особенностей естественно-научного исследования</a:t>
            </a:r>
            <a:r>
              <a:rPr lang="ru-RU" sz="2000" dirty="0">
                <a:solidFill>
                  <a:srgbClr val="0070C0"/>
                </a:solidFill>
                <a:cs typeface="Symbol"/>
              </a:rPr>
              <a:t/>
            </a:r>
            <a:br>
              <a:rPr lang="ru-RU" sz="2000" dirty="0">
                <a:solidFill>
                  <a:srgbClr val="0070C0"/>
                </a:solidFill>
                <a:cs typeface="Symbol"/>
              </a:rPr>
            </a:b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2" t="24526" r="24712" b="21416"/>
          <a:stretch/>
        </p:blipFill>
        <p:spPr bwMode="auto">
          <a:xfrm>
            <a:off x="457200" y="1186420"/>
            <a:ext cx="8194165" cy="5290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60040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7000"/>
              </a:lnSpc>
            </a:pPr>
            <a:r>
              <a:rPr lang="ru-RU" sz="22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Характеристика задания и система оценивания </a:t>
            </a:r>
            <a:r>
              <a:rPr lang="ru-RU" sz="3600" dirty="0">
                <a:ea typeface="Calibri"/>
                <a:cs typeface="Times New Roman"/>
              </a:rPr>
              <a:t/>
            </a:r>
            <a:br>
              <a:rPr lang="ru-RU" sz="3600" dirty="0">
                <a:ea typeface="Calibri"/>
                <a:cs typeface="Times New Roman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0718947"/>
              </p:ext>
            </p:extLst>
          </p:nvPr>
        </p:nvGraphicFramePr>
        <p:xfrm>
          <a:off x="609600" y="1142999"/>
          <a:ext cx="8153400" cy="5334000"/>
        </p:xfrm>
        <a:graphic>
          <a:graphicData uri="http://schemas.openxmlformats.org/drawingml/2006/table">
            <a:tbl>
              <a:tblPr firstRow="1" firstCol="1" bandRow="1"/>
              <a:tblGrid>
                <a:gridCol w="930946"/>
                <a:gridCol w="7222454"/>
              </a:tblGrid>
              <a:tr h="280737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cap="all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Задание 2. Солнечная энергетика (2 из 4)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88104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ХАРАКТЕРИСТИКИ ЗАДАНИЯ: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Symbol"/>
                        </a:rPr>
                        <a:t>Содержательная область оценки: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Symbol"/>
                        </a:rPr>
                        <a:t> физические системы</a:t>
                      </a:r>
                      <a:endParaRPr lang="ru-RU" sz="1100" dirty="0">
                        <a:effectLst/>
                        <a:latin typeface="Calibri"/>
                        <a:cs typeface="Symbol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b="1" dirty="0" err="1">
                          <a:effectLst/>
                          <a:latin typeface="Times New Roman"/>
                          <a:ea typeface="Calibri"/>
                          <a:cs typeface="Symbol"/>
                        </a:rPr>
                        <a:t>Компетентностная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Symbol"/>
                        </a:rPr>
                        <a:t> область оценки: 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Symbol"/>
                        </a:rPr>
                        <a:t>понимание особенностей естественно-научного исследования</a:t>
                      </a:r>
                      <a:endParaRPr lang="ru-RU" sz="1100" dirty="0">
                        <a:effectLst/>
                        <a:latin typeface="Calibri"/>
                        <a:cs typeface="Symbol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Symbol"/>
                        </a:rPr>
                        <a:t>Контекст: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Symbol"/>
                        </a:rPr>
                        <a:t> местный</a:t>
                      </a:r>
                      <a:endParaRPr lang="ru-RU" sz="1100" dirty="0">
                        <a:effectLst/>
                        <a:latin typeface="Calibri"/>
                        <a:cs typeface="Symbol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Symbol"/>
                        </a:rPr>
                        <a:t>Уровень сложности: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Symbol"/>
                        </a:rPr>
                        <a:t> высокий</a:t>
                      </a:r>
                      <a:endParaRPr lang="ru-RU" sz="1100" dirty="0">
                        <a:effectLst/>
                        <a:latin typeface="Calibri"/>
                        <a:cs typeface="Symbol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Symbol"/>
                        </a:rPr>
                        <a:t>Формат ответа: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Symbol"/>
                        </a:rPr>
                        <a:t> задание с развернутым ответом</a:t>
                      </a:r>
                      <a:endParaRPr lang="ru-RU" sz="1100" dirty="0">
                        <a:effectLst/>
                        <a:latin typeface="Calibri"/>
                        <a:cs typeface="Symbol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Symbol"/>
                        </a:rPr>
                        <a:t>Объект оценки: 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Symbol"/>
                        </a:rPr>
                        <a:t>в</a:t>
                      </a:r>
                      <a:r>
                        <a:rPr lang="ru-RU" sz="1400" kern="100" dirty="0">
                          <a:effectLst/>
                          <a:latin typeface="Times New Roman"/>
                          <a:ea typeface="Calibri"/>
                          <a:cs typeface="Symbol"/>
                        </a:rPr>
                        <a:t>ыдвигать объяснительные гипотезы и предлагать способы их проверки 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Symbol"/>
                        </a:rPr>
                        <a:t> </a:t>
                      </a:r>
                      <a:endParaRPr lang="ru-RU" sz="1100" dirty="0">
                        <a:effectLst/>
                        <a:latin typeface="Calibri"/>
                        <a:cs typeface="Symbol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Symbol"/>
                        </a:rPr>
                        <a:t>Максимальный балл: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Symbol"/>
                        </a:rPr>
                        <a:t> 2</a:t>
                      </a:r>
                      <a:endParaRPr lang="ru-RU" sz="1100" dirty="0">
                        <a:effectLst/>
                        <a:latin typeface="Calibri"/>
                        <a:cs typeface="Symbol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Symbol"/>
                        </a:rPr>
                        <a:t>Способ проверки: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Symbol"/>
                        </a:rPr>
                        <a:t> экспертный</a:t>
                      </a:r>
                      <a:endParaRPr lang="ru-RU" sz="1100" dirty="0">
                        <a:effectLst/>
                        <a:latin typeface="Calibri"/>
                        <a:cs typeface="Symbo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0737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Система оценивания: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07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Балл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Содержание критерия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22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Сформулирована гипотеза: использование солнечных батарей полностью покроет необходимость семьи в электроэнергии.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Допускается другая близкая по смыслу формулировка.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7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формулировке гипотезы допущены неточности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7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Другой ответ, или ответ отсутствует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12888" y="16938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2829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Разрабатывая задания по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ЕНГ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с региональным контекстом, необходимо помнить о постепенном увеличении доли заданий, требующих развернутого ответа, по мере взросления обучающихся. Важность выполнения таких заданий обучающимися заключается в необходимости построения ими рассуждений. Именно на рассуждениях должны строиться объяснения явлений, планирование или выявление задач исследования, аргументация при интерпретации данных. Кроме того, такие высказывания становятся предметом обсуждения и уточнений со стороны товарищей и учителя, тем самым способствуя не только лучшему пониманию проблемы регионального характера, но и формированию речевых умений.</a:t>
            </a:r>
            <a:endParaRPr lang="ru-RU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0053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«Учим для жизни в Алтайском крае»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33600" y="3276600"/>
            <a:ext cx="5105400" cy="2682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33400" y="1295400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Цель конкурса: </a:t>
            </a:r>
            <a:r>
              <a:rPr lang="ru-RU" sz="2400" dirty="0" smtClean="0">
                <a:solidFill>
                  <a:srgbClr val="C00000"/>
                </a:solidFill>
              </a:rPr>
              <a:t>создание банка заданий </a:t>
            </a:r>
            <a:r>
              <a:rPr lang="ru-RU" sz="2400" dirty="0" smtClean="0"/>
              <a:t>по </a:t>
            </a:r>
            <a:r>
              <a:rPr lang="ru-RU" sz="2400" dirty="0" err="1" smtClean="0"/>
              <a:t>естественно-научной</a:t>
            </a:r>
            <a:r>
              <a:rPr lang="ru-RU" sz="2400" dirty="0" smtClean="0"/>
              <a:t> грамотности, разработанных с учетом проблемных, жизненных ситуаций, характерных для Алтайского края.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Критерии оценивания заданий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 smtClean="0"/>
              <a:t>Направленность заданий на формирование </a:t>
            </a:r>
            <a:r>
              <a:rPr lang="ru-RU" sz="2000" dirty="0" err="1" smtClean="0"/>
              <a:t>естественно-научной</a:t>
            </a:r>
            <a:r>
              <a:rPr lang="ru-RU" sz="2000" dirty="0" smtClean="0"/>
              <a:t> грамотности</a:t>
            </a:r>
          </a:p>
          <a:p>
            <a:pPr algn="just"/>
            <a:r>
              <a:rPr lang="ru-RU" sz="2000" dirty="0" smtClean="0"/>
              <a:t>Интегрированный характер заданий (при выполнении опираться на знания и умения из других областей, применять компетенции других грамотностей, входящих в функциональную)</a:t>
            </a:r>
          </a:p>
          <a:p>
            <a:pPr algn="just"/>
            <a:r>
              <a:rPr lang="ru-RU" sz="2000" dirty="0" smtClean="0"/>
              <a:t>Соответствие содержания заданий </a:t>
            </a:r>
            <a:r>
              <a:rPr lang="ru-RU" sz="2000" dirty="0" err="1" smtClean="0"/>
              <a:t>ФРП</a:t>
            </a:r>
            <a:r>
              <a:rPr lang="ru-RU" sz="2000" dirty="0" smtClean="0"/>
              <a:t> по учебному предмету и учет специфики Алтайского края</a:t>
            </a:r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  <p:pic>
        <p:nvPicPr>
          <p:cNvPr id="1026" name="Picture 2" descr="C:\Users\Юлия\Desktop\2024-02-01-11-27-2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220397"/>
            <a:ext cx="4306965" cy="218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Содержание учебно-методического пособия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Информационные материалы, характеризующие сущность понятия «</a:t>
            </a:r>
            <a:r>
              <a:rPr lang="ru-RU" dirty="0" err="1" smtClean="0"/>
              <a:t>естественно-научная</a:t>
            </a:r>
            <a:r>
              <a:rPr lang="ru-RU" dirty="0" smtClean="0"/>
              <a:t> грамотность»</a:t>
            </a:r>
          </a:p>
          <a:p>
            <a:r>
              <a:rPr lang="ru-RU" dirty="0" smtClean="0"/>
              <a:t>Рекомендации по разработке заданий с региональным контекстом, направленных на формирование и оценку </a:t>
            </a:r>
            <a:r>
              <a:rPr lang="ru-RU" dirty="0" err="1" smtClean="0"/>
              <a:t>естественно-научной</a:t>
            </a:r>
            <a:r>
              <a:rPr lang="ru-RU" dirty="0" smtClean="0"/>
              <a:t> грамотности обучающихся основной школы</a:t>
            </a:r>
          </a:p>
          <a:p>
            <a:r>
              <a:rPr lang="ru-RU" dirty="0" smtClean="0"/>
              <a:t> Главы дополнены вопросами и заданиями , организующими мотивированное, целенаправленное, </a:t>
            </a:r>
            <a:r>
              <a:rPr lang="ru-RU" dirty="0" err="1" smtClean="0"/>
              <a:t>деятельностное</a:t>
            </a:r>
            <a:r>
              <a:rPr lang="ru-RU" dirty="0" smtClean="0"/>
              <a:t> освоение учителем представленного в пособии содержания</a:t>
            </a:r>
          </a:p>
          <a:p>
            <a:r>
              <a:rPr lang="ru-RU" dirty="0" smtClean="0"/>
              <a:t>В приложение включены задания, разработанные учителями биологии, географии, физики и химии – участниками регионального конкурса «Учим для жизни в Алтайском крае – 2024».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86836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Примерный алгоритм разработки комплексного задания по </a:t>
            </a:r>
            <a:r>
              <a:rPr lang="ru-RU" sz="2800" dirty="0" err="1" smtClean="0">
                <a:solidFill>
                  <a:srgbClr val="0070C0"/>
                </a:solidFill>
              </a:rPr>
              <a:t>ЕНГ</a:t>
            </a:r>
            <a:r>
              <a:rPr lang="ru-RU" sz="2800" dirty="0" smtClean="0">
                <a:solidFill>
                  <a:srgbClr val="0070C0"/>
                </a:solidFill>
              </a:rPr>
              <a:t> с региональным контекстом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12119" t="24132" r="51894" b="7401"/>
          <a:stretch>
            <a:fillRect/>
          </a:stretch>
        </p:blipFill>
        <p:spPr bwMode="auto">
          <a:xfrm>
            <a:off x="2057400" y="1284705"/>
            <a:ext cx="4648200" cy="4974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0"/>
              </a:spcBef>
              <a:defRPr/>
            </a:pPr>
            <a:r>
              <a:rPr lang="ru-RU" sz="2000" dirty="0">
                <a:solidFill>
                  <a:srgbClr val="0070C0"/>
                </a:solidFill>
                <a:ea typeface="+mn-ea"/>
                <a:cs typeface="+mn-cs"/>
              </a:rPr>
              <a:t>Конструктор для разработки заданий разного уровня сложности</a:t>
            </a:r>
            <a:r>
              <a:rPr lang="ru-RU" sz="12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1200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0" t="14561" r="11004" b="1714"/>
          <a:stretch/>
        </p:blipFill>
        <p:spPr bwMode="auto">
          <a:xfrm>
            <a:off x="457200" y="1066800"/>
            <a:ext cx="8378192" cy="5257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9080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70C0"/>
                </a:solidFill>
              </a:rPr>
              <a:t>Авторская идея задания: коллектив учителей </a:t>
            </a:r>
            <a:r>
              <a:rPr lang="ru-RU" sz="1800" dirty="0" err="1" smtClean="0">
                <a:solidFill>
                  <a:srgbClr val="0070C0"/>
                </a:solidFill>
              </a:rPr>
              <a:t>МБОУ</a:t>
            </a:r>
            <a:r>
              <a:rPr lang="ru-RU" sz="1800" dirty="0" smtClean="0">
                <a:solidFill>
                  <a:srgbClr val="0070C0"/>
                </a:solidFill>
              </a:rPr>
              <a:t> «</a:t>
            </a:r>
            <a:r>
              <a:rPr lang="ru-RU" sz="1800" dirty="0" err="1" smtClean="0">
                <a:solidFill>
                  <a:srgbClr val="0070C0"/>
                </a:solidFill>
              </a:rPr>
              <a:t>Аллакская</a:t>
            </a:r>
            <a:r>
              <a:rPr lang="ru-RU" sz="1800" dirty="0" smtClean="0">
                <a:solidFill>
                  <a:srgbClr val="0070C0"/>
                </a:solidFill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</a:rPr>
              <a:t>СОШ</a:t>
            </a:r>
            <a:r>
              <a:rPr lang="ru-RU" sz="1800" dirty="0" smtClean="0">
                <a:solidFill>
                  <a:srgbClr val="0070C0"/>
                </a:solidFill>
              </a:rPr>
              <a:t>», </a:t>
            </a:r>
            <a:br>
              <a:rPr lang="ru-RU" sz="1800" dirty="0" smtClean="0">
                <a:solidFill>
                  <a:srgbClr val="0070C0"/>
                </a:solidFill>
              </a:rPr>
            </a:br>
            <a:r>
              <a:rPr lang="ru-RU" sz="1800" dirty="0" smtClean="0">
                <a:solidFill>
                  <a:srgbClr val="0070C0"/>
                </a:solidFill>
              </a:rPr>
              <a:t>Каменский район</a:t>
            </a:r>
            <a:br>
              <a:rPr lang="ru-RU" sz="1800" dirty="0" smtClean="0">
                <a:solidFill>
                  <a:srgbClr val="0070C0"/>
                </a:solidFill>
              </a:rPr>
            </a:br>
            <a:endParaRPr lang="ru-RU" sz="1800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24430" t="37040" r="20642" b="5717"/>
          <a:stretch>
            <a:fillRect/>
          </a:stretch>
        </p:blipFill>
        <p:spPr bwMode="auto">
          <a:xfrm>
            <a:off x="304800" y="1295400"/>
            <a:ext cx="8498541" cy="4981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2000" b="1" dirty="0" smtClean="0">
                <a:solidFill>
                  <a:srgbClr val="0070C0"/>
                </a:solidFill>
                <a:ea typeface="Calibri"/>
                <a:cs typeface="Times New Roman"/>
              </a:rPr>
              <a:t>Научное объяснение явлений </a:t>
            </a:r>
            <a:r>
              <a:rPr lang="ru-RU" sz="2000" dirty="0">
                <a:solidFill>
                  <a:srgbClr val="0070C0"/>
                </a:solidFill>
                <a:latin typeface="Times New Roman"/>
                <a:ea typeface="Calibri"/>
              </a:rPr>
              <a:t/>
            </a:r>
            <a:br>
              <a:rPr lang="ru-RU" sz="2000" dirty="0">
                <a:solidFill>
                  <a:srgbClr val="0070C0"/>
                </a:solidFill>
                <a:latin typeface="Times New Roman"/>
                <a:ea typeface="Calibri"/>
              </a:rPr>
            </a:b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1" t="18702" r="21948" b="15410"/>
          <a:stretch/>
        </p:blipFill>
        <p:spPr bwMode="auto">
          <a:xfrm>
            <a:off x="990600" y="1308732"/>
            <a:ext cx="7315199" cy="5161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0211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rgbClr val="0070C0"/>
                </a:solidFill>
                <a:ea typeface="Calibri"/>
                <a:cs typeface="Times New Roman"/>
              </a:rPr>
              <a:t>Понимание основных особенностей естественно-научного исследования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2729" t="21887" r="21396" b="9085"/>
          <a:stretch>
            <a:fillRect/>
          </a:stretch>
        </p:blipFill>
        <p:spPr bwMode="auto">
          <a:xfrm>
            <a:off x="762000" y="1447800"/>
            <a:ext cx="7315200" cy="5083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780</Words>
  <Application>Microsoft Office PowerPoint</Application>
  <PresentationFormat>Экран (4:3)</PresentationFormat>
  <Paragraphs>77</Paragraphs>
  <Slides>18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   Научно-методическая поддержка педагогов, разрабатывающих задания с региональным контекстом, направленных на формирование и оценку естественно-научной грамотности обучающихся.  </vt:lpstr>
      <vt:lpstr>«Учим для жизни в Алтайском крае»</vt:lpstr>
      <vt:lpstr>Критерии оценивания заданий</vt:lpstr>
      <vt:lpstr>Содержание учебно-методического пособия</vt:lpstr>
      <vt:lpstr>Примерный алгоритм разработки комплексного задания по ЕНГ с региональным контекстом</vt:lpstr>
      <vt:lpstr>Конструктор для разработки заданий разного уровня сложности </vt:lpstr>
      <vt:lpstr>Авторская идея задания: коллектив учителей МБОУ «Аллакская СОШ»,  Каменский район </vt:lpstr>
      <vt:lpstr>Научное объяснение явлений  </vt:lpstr>
      <vt:lpstr>Понимание основных особенностей естественно-научного исследования</vt:lpstr>
      <vt:lpstr>Понимание основных особенностей естественно-научного исследования</vt:lpstr>
      <vt:lpstr>Презентация PowerPoint</vt:lpstr>
      <vt:lpstr>Авторская идея задания: Пономарева Л. Н., учитель биологии МБОУ «Чарышская СОШ», Чарышский район</vt:lpstr>
      <vt:lpstr>Интерпретация данных и использование научных доказательств для получения выводов </vt:lpstr>
      <vt:lpstr>Интерпретация данных и использование научных доказательств для получения выводов </vt:lpstr>
      <vt:lpstr> Авторская идея задания: Алексеева Т.А., учитель физики  МБОУ «Средняя общеобразовательная школа №4», г. Алейск </vt:lpstr>
      <vt:lpstr>Понимание особенностей естественно-научного исследования </vt:lpstr>
      <vt:lpstr>Характеристика задания и система оценивания  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Научно-методическая поддержка педагогов, разрабатывающих задания с региональным контекстом, направленных на формирование и оценку естественно-научной грамотности обучающихся.  </dc:title>
  <dc:creator>Юлия Колткова</dc:creator>
  <cp:lastModifiedBy>RePack by Diakov</cp:lastModifiedBy>
  <cp:revision>11</cp:revision>
  <dcterms:created xsi:type="dcterms:W3CDTF">2006-08-16T00:00:00Z</dcterms:created>
  <dcterms:modified xsi:type="dcterms:W3CDTF">2025-04-09T10:07:04Z</dcterms:modified>
</cp:coreProperties>
</file>