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7" r:id="rId4"/>
    <p:sldId id="273" r:id="rId5"/>
    <p:sldId id="262" r:id="rId6"/>
    <p:sldId id="260" r:id="rId7"/>
    <p:sldId id="280" r:id="rId8"/>
    <p:sldId id="277" r:id="rId9"/>
    <p:sldId id="279" r:id="rId10"/>
    <p:sldId id="278" r:id="rId11"/>
    <p:sldId id="275" r:id="rId12"/>
    <p:sldId id="276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B6213-9723-4181-87B5-1C4EBAB465B1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619F0-908B-4BDF-89A9-7C668A45B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093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9B8F31-0D12-4276-A8D4-873ED8659253}" type="slidenum">
              <a:rPr lang="ru-RU" smtClean="0">
                <a:latin typeface="Arial" charset="0"/>
              </a:rPr>
              <a:pPr/>
              <a:t>1</a:t>
            </a:fld>
            <a:endParaRPr lang="ru-RU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97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valikkert@yandex.ru" TargetMode="External"/><Relationship Id="rId13" Type="http://schemas.openxmlformats.org/officeDocument/2006/relationships/hyperlink" Target="mailto:Ol.zhugan@mail.ru" TargetMode="External"/><Relationship Id="rId3" Type="http://schemas.openxmlformats.org/officeDocument/2006/relationships/hyperlink" Target="mailto:borol7@rambler.ru" TargetMode="External"/><Relationship Id="rId7" Type="http://schemas.openxmlformats.org/officeDocument/2006/relationships/hyperlink" Target="mailto:shvedenkoirina@mail.ru" TargetMode="External"/><Relationship Id="rId12" Type="http://schemas.openxmlformats.org/officeDocument/2006/relationships/hyperlink" Target="mailto:npg52@mail.ru" TargetMode="External"/><Relationship Id="rId2" Type="http://schemas.openxmlformats.org/officeDocument/2006/relationships/hyperlink" Target="mailto:LubaZaharenko1953@yandex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.mail.ru/compose/?mailto=mailto:050607.ru@mail.ru" TargetMode="External"/><Relationship Id="rId11" Type="http://schemas.openxmlformats.org/officeDocument/2006/relationships/hyperlink" Target="mailto:Klub-slovo@mail.ru" TargetMode="External"/><Relationship Id="rId5" Type="http://schemas.openxmlformats.org/officeDocument/2006/relationships/hyperlink" Target="mailto:Kvn63@mail.ru" TargetMode="External"/><Relationship Id="rId10" Type="http://schemas.openxmlformats.org/officeDocument/2006/relationships/hyperlink" Target="mailto:evgeny.sherbanov@yandex.ru" TargetMode="External"/><Relationship Id="rId4" Type="http://schemas.openxmlformats.org/officeDocument/2006/relationships/hyperlink" Target="mailto:kn-irinushka@yandex.ru" TargetMode="External"/><Relationship Id="rId9" Type="http://schemas.openxmlformats.org/officeDocument/2006/relationships/hyperlink" Target="mailto:nina-karasyuk@yandex.ru" TargetMode="External"/><Relationship Id="rId14" Type="http://schemas.openxmlformats.org/officeDocument/2006/relationships/hyperlink" Target="mailto:tschaika.62@mail.ru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marina.matina2016@yandex.ru" TargetMode="External"/><Relationship Id="rId13" Type="http://schemas.openxmlformats.org/officeDocument/2006/relationships/hyperlink" Target="mailto:lena91960@mail.ru" TargetMode="External"/><Relationship Id="rId3" Type="http://schemas.openxmlformats.org/officeDocument/2006/relationships/hyperlink" Target="mailto:gavrilova6709@mail.ru" TargetMode="External"/><Relationship Id="rId7" Type="http://schemas.openxmlformats.org/officeDocument/2006/relationships/hyperlink" Target="mailto:elen-simbircev@yandex.ru" TargetMode="External"/><Relationship Id="rId12" Type="http://schemas.openxmlformats.org/officeDocument/2006/relationships/hyperlink" Target="mailto:mastevnaya@mail.ru" TargetMode="External"/><Relationship Id="rId2" Type="http://schemas.openxmlformats.org/officeDocument/2006/relationships/hyperlink" Target="mailto:dedovamf@mail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yul.nosovetz@yandex.ru" TargetMode="External"/><Relationship Id="rId11" Type="http://schemas.openxmlformats.org/officeDocument/2006/relationships/hyperlink" Target="mailto:kvn63@mail.ru" TargetMode="External"/><Relationship Id="rId5" Type="http://schemas.openxmlformats.org/officeDocument/2006/relationships/hyperlink" Target="mailto:Elen25081969@yandex.ru" TargetMode="External"/><Relationship Id="rId15" Type="http://schemas.openxmlformats.org/officeDocument/2006/relationships/hyperlink" Target="mailto:yas14@mail.ru" TargetMode="External"/><Relationship Id="rId10" Type="http://schemas.openxmlformats.org/officeDocument/2006/relationships/hyperlink" Target="http://e.mail.ru/compose/?mailto=mailto:tatiana5807@mail.ru" TargetMode="External"/><Relationship Id="rId4" Type="http://schemas.openxmlformats.org/officeDocument/2006/relationships/hyperlink" Target="mailto:javors__sv@mail.ru" TargetMode="External"/><Relationship Id="rId9" Type="http://schemas.openxmlformats.org/officeDocument/2006/relationships/hyperlink" Target="http://e.mail.ru/compose/?mailto=mailto%3atatiana5807@mail.ru" TargetMode="External"/><Relationship Id="rId14" Type="http://schemas.openxmlformats.org/officeDocument/2006/relationships/hyperlink" Target="mailto:Yagunov67yagunov@yandex.r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arina.matina2016@yandex.ru" TargetMode="External"/><Relationship Id="rId13" Type="http://schemas.openxmlformats.org/officeDocument/2006/relationships/hyperlink" Target="mailto:Yagunov67yagunov@yandex.ru" TargetMode="External"/><Relationship Id="rId3" Type="http://schemas.openxmlformats.org/officeDocument/2006/relationships/hyperlink" Target="mailto:gavrilova6709@mail.ru" TargetMode="External"/><Relationship Id="rId7" Type="http://schemas.openxmlformats.org/officeDocument/2006/relationships/hyperlink" Target="mailto:elen-simbircev@yandex.ru" TargetMode="External"/><Relationship Id="rId12" Type="http://schemas.openxmlformats.org/officeDocument/2006/relationships/hyperlink" Target="mailto:lena91960@mail.ru" TargetMode="External"/><Relationship Id="rId2" Type="http://schemas.openxmlformats.org/officeDocument/2006/relationships/hyperlink" Target="mailto:dedovamf@mail.r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yul.nosovetz@yandex.ru" TargetMode="External"/><Relationship Id="rId11" Type="http://schemas.openxmlformats.org/officeDocument/2006/relationships/hyperlink" Target="mailto:mastevnaya@mail.ru" TargetMode="External"/><Relationship Id="rId5" Type="http://schemas.openxmlformats.org/officeDocument/2006/relationships/hyperlink" Target="mailto:Elen25081969@yandex.ru" TargetMode="External"/><Relationship Id="rId10" Type="http://schemas.openxmlformats.org/officeDocument/2006/relationships/hyperlink" Target="mailto:kvn63@mail.ru" TargetMode="External"/><Relationship Id="rId4" Type="http://schemas.openxmlformats.org/officeDocument/2006/relationships/hyperlink" Target="mailto:javors__sv@mail.ru" TargetMode="External"/><Relationship Id="rId9" Type="http://schemas.openxmlformats.org/officeDocument/2006/relationships/hyperlink" Target="http://e.mail.ru/compose/?mailto=mailto%3atatiana5807@mail.ru" TargetMode="External"/><Relationship Id="rId14" Type="http://schemas.openxmlformats.org/officeDocument/2006/relationships/hyperlink" Target="mailto:yas14@mail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3713" y="62071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Славгородский</a:t>
            </a: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округ учителей ЕНД 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746125" y="5640388"/>
            <a:ext cx="297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u="sng" dirty="0" smtClean="0">
                <a:solidFill>
                  <a:schemeClr val="folHlink"/>
                </a:solidFill>
              </a:rPr>
              <a:t>kvn63@mail.ru</a:t>
            </a:r>
            <a:endParaRPr lang="ru-RU" u="sng" dirty="0">
              <a:solidFill>
                <a:schemeClr val="folHlink"/>
              </a:solidFill>
            </a:endParaRP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774950"/>
            <a:ext cx="3527425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5" name="Прямоугольник 1"/>
          <p:cNvSpPr>
            <a:spLocks noChangeArrowheads="1"/>
          </p:cNvSpPr>
          <p:nvPr/>
        </p:nvSpPr>
        <p:spPr bwMode="auto">
          <a:xfrm>
            <a:off x="4144963" y="1916113"/>
            <a:ext cx="47164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dirty="0">
                <a:solidFill>
                  <a:srgbClr val="C00000"/>
                </a:solidFill>
              </a:rPr>
              <a:t>К</a:t>
            </a:r>
            <a:r>
              <a:rPr lang="ru-RU" dirty="0" smtClean="0">
                <a:solidFill>
                  <a:srgbClr val="C00000"/>
                </a:solidFill>
              </a:rPr>
              <a:t>опать Валентина Николаевна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географии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биологии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СОШ№1", 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ММО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учителей географии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Хабарского района,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Славгородского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округа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учителей  ЕНД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состою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Алтайском краевом отделении ВОО «Русское географическое общество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 eaLnBrk="1" hangingPunct="1"/>
            <a:r>
              <a:rPr lang="ru-RU" u="sng" dirty="0" err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Храмова</a:t>
            </a:r>
            <a:r>
              <a:rPr lang="ru-RU" u="sng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Наталья Григорьевна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географии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лесо-Курьинская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ООШ филиал МБОУ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СОШ№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зам. руководителя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ММО учителей географии Хабарского района,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ам. руководителя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Славгородского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округа учителей  ЕНД,</a:t>
            </a:r>
          </a:p>
          <a:p>
            <a:pPr algn="just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8929688" cy="80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Эксперты отделения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313" y="796925"/>
          <a:ext cx="8715375" cy="7034784"/>
        </p:xfrm>
        <a:graphic>
          <a:graphicData uri="http://schemas.openxmlformats.org/drawingml/2006/table">
            <a:tbl>
              <a:tblPr/>
              <a:tblGrid>
                <a:gridCol w="4281487"/>
                <a:gridCol w="4433888"/>
              </a:tblGrid>
              <a:tr h="11215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Проэкспертированные материалы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26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Храмова Наталья Григорьевна учитель Плёсо-Курьинская ООШ филиал МБОУ  "Хабарская СОШ№2"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Клетка — наименьшая единица строения.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Строение клетки     под световым микроскопом.(94%)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Конспект урока (94%)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Название проекта урока: Итоговый урок по географии на тему «Внутренние воды России» (94%)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0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804302"/>
              </p:ext>
            </p:extLst>
          </p:nvPr>
        </p:nvGraphicFramePr>
        <p:xfrm>
          <a:off x="467545" y="260649"/>
          <a:ext cx="7905966" cy="6231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6367"/>
                <a:gridCol w="1998228"/>
                <a:gridCol w="349341"/>
                <a:gridCol w="3057635"/>
                <a:gridCol w="903628"/>
                <a:gridCol w="1320767"/>
              </a:tblGrid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Костецкий Александр Владимирович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2024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ОБЖ МБОУ «Благовещенская СОШ №2» Благовещенского района Алтайского края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8-961-978-03-36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kostetskiyav1962@mail.ru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Плахотная Римма Николаевна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FFFF00"/>
                          </a:highlight>
                        </a:rPr>
                        <a:t>2024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на заслуженном отдыхе МБОУ «Романовская ООШ» Романовского района Алтайского края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8-906-966-03-48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21794@mail.ru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Волкова  Любовь  Дмитриевна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МБОУ «Знаменская СОШ» Славгородского района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+79236442953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2"/>
                        </a:rPr>
                        <a:t>LubaZaharenko1953@yandex.ru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Борисова  Ольга  Викторовна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МБОУ «Алексеевская СОШ» Благовещенского района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+79039494320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u="sng">
                          <a:effectLst/>
                          <a:hlinkClick r:id="rId3"/>
                        </a:rPr>
                        <a:t>borol7@rambler.ru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48769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Князева  Ирина  Александровна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2021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МБОУ «Родинская СОШ №2» Родинского района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+79635092206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u="sng">
                          <a:effectLst/>
                          <a:hlinkClick r:id="rId4"/>
                        </a:rPr>
                        <a:t>kn-irinushka@yandex.ru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Копать Валентина Николаевна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географии МБОУ «Хабарская СОШ №1» Хабарский район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89628037286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5"/>
                        </a:rPr>
                        <a:t>Kvn63@mail.ru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Лягушкина Марина Михайловна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биологии, химии МБОУ «Родинская СОШ №2», Родинский район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89050802523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89833991347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6"/>
                        </a:rPr>
                        <a:t>050607.ru@mail.ru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48769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Шведенко Ирина Тимофеевна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2017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воспитатель МБДОУ «Благовещенский центр развития ребенка - детский сад «Журавушка» Благовещенского  р-на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7"/>
                        </a:rPr>
                        <a:t>shvedenkoirina@mail.ru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Иккерт Валентина Александровна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географии МБОУ "Табунская СОШ" Табунского района Алтайского края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898310</a:t>
                      </a:r>
                      <a:r>
                        <a:rPr lang="en-US" sz="900">
                          <a:effectLst/>
                        </a:rPr>
                        <a:t>34230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>
                          <a:effectLst/>
                          <a:hlinkClick r:id="rId8"/>
                        </a:rPr>
                        <a:t>valikkert@yandex.ru</a:t>
                      </a:r>
                      <a:r>
                        <a:rPr lang="ru-RU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48769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Карасюк Нина Николаевна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воспитатель МБДОУ  "Благовещенский Центр развития ребёнка - детский сад "Журавушка" Благовещенского  р-на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89059847372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9"/>
                        </a:rPr>
                        <a:t>nina-karasyuk@yandex.ru</a:t>
                      </a:r>
                      <a:r>
                        <a:rPr lang="en-US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Щербанов Евгений Витальевич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ОБЖ МБОУ "Кулундинская СОШ № 3" Кулундинского района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89619806239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u="sng">
                          <a:effectLst/>
                          <a:hlinkClick r:id="rId10"/>
                        </a:rPr>
                        <a:t>evgeny.sherbanov@yandex.ru</a:t>
                      </a:r>
                      <a:r>
                        <a:rPr lang="ru-RU" sz="900">
                          <a:effectLst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Нарушевич Ольга Вениаминовна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2015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русского языка и литературы МБОУ "Родинская СОШ № 1" Родинского района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-89059839597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11"/>
                        </a:rPr>
                        <a:t>Klub-slovo@mail.ru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Кривошеева Галина Корнеевна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2013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н/пенсионер. учитель русского языка и литературы МКОУ «Табунская СОШ» Табунского района 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8 913 082 59 53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25040" algn="r"/>
                        </a:tabLst>
                      </a:pPr>
                      <a:r>
                        <a:rPr lang="ru-RU" sz="900">
                          <a:effectLst/>
                        </a:rPr>
                        <a:t>Гребельная Надежда Павловна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2012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н/пенсионер, учитель русского языка и литературы МБОУ «Родинская СОШ №1» Родинского района.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8906 196 01 49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8(38563)22915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12"/>
                        </a:rPr>
                        <a:t>npg52@mail.ru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251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Селигеева Нина Васильевна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2012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биологии и экологии МБОУ «Коротоякская СОШ» Хабарского района.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8 923 792 31 41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8 385 69 24 7 00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37886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Жуган Ольга Евгеньевна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2011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учитель немецкого языка МБОУ «Коротоякская СОШ» Хабарского района Алтайского края.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8 385 69 24 5 86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hlinkClick r:id="rId13"/>
                        </a:rPr>
                        <a:t>Ol.zhugan@mail.ru</a:t>
                      </a:r>
                      <a:endParaRPr lang="ru-RU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  <a:tr h="48769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Чайка Николай Владимирович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2008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директор районного музея, руководитель краевого поискового отряда «Алтай»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r>
                        <a:rPr lang="en-US" sz="900">
                          <a:effectLst/>
                        </a:rPr>
                        <a:t> </a:t>
                      </a:r>
                      <a:r>
                        <a:rPr lang="ru-RU" sz="900">
                          <a:effectLst/>
                        </a:rPr>
                        <a:t>903</a:t>
                      </a:r>
                      <a:r>
                        <a:rPr lang="en-US" sz="900">
                          <a:effectLst/>
                        </a:rPr>
                        <a:t> </a:t>
                      </a:r>
                      <a:r>
                        <a:rPr lang="ru-RU" sz="900">
                          <a:effectLst/>
                        </a:rPr>
                        <a:t>072 68 11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8(38567)23-9-70</a:t>
                      </a:r>
                      <a:endParaRPr lang="ru-RU" sz="9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u="sng" dirty="0" err="1">
                          <a:effectLst/>
                          <a:hlinkClick r:id="rId14"/>
                        </a:rPr>
                        <a:t>tschaika</a:t>
                      </a:r>
                      <a:r>
                        <a:rPr lang="ru-RU" sz="900" u="sng" dirty="0">
                          <a:effectLst/>
                          <a:hlinkClick r:id="rId14"/>
                        </a:rPr>
                        <a:t>.62@</a:t>
                      </a:r>
                      <a:r>
                        <a:rPr lang="en-US" sz="900" u="sng" dirty="0">
                          <a:effectLst/>
                          <a:hlinkClick r:id="rId14"/>
                        </a:rPr>
                        <a:t>mail</a:t>
                      </a:r>
                      <a:r>
                        <a:rPr lang="ru-RU" sz="900" u="sng" dirty="0">
                          <a:effectLst/>
                          <a:hlinkClick r:id="rId14"/>
                        </a:rPr>
                        <a:t>.</a:t>
                      </a:r>
                      <a:r>
                        <a:rPr lang="en-US" sz="900" u="sng" dirty="0" err="1">
                          <a:effectLst/>
                          <a:hlinkClick r:id="rId14"/>
                        </a:rPr>
                        <a:t>ru</a:t>
                      </a:r>
                      <a:endParaRPr lang="ru-RU" sz="9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53774" marR="537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0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66332"/>
              </p:ext>
            </p:extLst>
          </p:nvPr>
        </p:nvGraphicFramePr>
        <p:xfrm>
          <a:off x="179511" y="-19678"/>
          <a:ext cx="8568952" cy="7490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02"/>
                <a:gridCol w="2563091"/>
                <a:gridCol w="2614257"/>
                <a:gridCol w="2396402"/>
              </a:tblGrid>
              <a:tr h="249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Район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Географии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Биологии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Химии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</a:tr>
              <a:tr h="679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Благовещенский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Дедова</a:t>
                      </a:r>
                      <a:r>
                        <a:rPr lang="ru-RU" sz="14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Федоровна 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dedovamf@mail.ru</a:t>
                      </a:r>
                      <a:endParaRPr lang="en-US" sz="14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Варкентин</a:t>
                      </a:r>
                      <a:r>
                        <a:rPr lang="ru-RU" sz="140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Светлана Владимировна</a:t>
                      </a:r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79237554645</a:t>
                      </a: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Гаврилова Е.И.,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gavrilova6709@mail.r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u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отчет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486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Бурлинский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65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Ключевской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Яворская  Светлана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Владимировна 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javors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__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sv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Гронская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Ольга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Васильевна 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9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Кулундинский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Гончарова Елена Викторовна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Elen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25081969@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yandex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ru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отчет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Носовец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Юлия Алексеевна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yul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nosovetz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@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yandex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Симбирцева Елена Владимировна</a:t>
                      </a:r>
                    </a:p>
                    <a:p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elen-simbircev@yandex.ru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398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Немецкий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63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Матина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Марина Александровна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marina.matina2016@yandex.ru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Лягушкина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050607.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@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Лягушкина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050607.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@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38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Суетский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Грекова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Т.А.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3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Табунский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Шевгенюк Татьяна Викторовна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tatiana5807@mail.ru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Гарш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Ольга Эрнстовна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79293105343 – отчет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2023-2 4г Ш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евгенюк Татьяна Викторовна </a:t>
                      </a:r>
                      <a:r>
                        <a:rPr lang="en-US" sz="14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tatiana5807@mail.ru</a:t>
                      </a: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Шевгенюк Татьяна Викторовна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tatiana5807@mail.ru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9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Хабарский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Копать Валентина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Николаевна 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kvn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63@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Мастевная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mastevnaya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@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Новикова Наталья Ивановна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lena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91960@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ru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486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Г.Славгород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Вячеславовна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4"/>
                        </a:rPr>
                        <a:t>Yagunov67yagunov@yandex.ru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Вячеславовна-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предсавлены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рекоменд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Вячеславовна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930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Яровое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И.В. 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5"/>
                        </a:rPr>
                        <a:t>yas14@mail.ru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И.В. 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5"/>
                        </a:rPr>
                        <a:t>yas14@mail.ru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И.В. 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5"/>
                        </a:rPr>
                        <a:t>yas14@mail.ru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8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088" y="1028700"/>
            <a:ext cx="76327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Проблемы: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педагоги, вошедшие в состав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районных 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методических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объединений, 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инициативны и обладают организаторскими способностями, что в большинстве случаев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затрудняет  деятельность;</a:t>
            </a:r>
            <a:endParaRPr lang="ru-RU" sz="20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Сильная загруженность учителей, они ведут по две ставки.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 уже не редкость, в двух школах;</a:t>
            </a:r>
          </a:p>
          <a:p>
            <a:pPr marL="342900" indent="-342900" algn="just" eaLnBrk="1" fontAlgn="auto" hangingPunct="1"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Большой и часто меняющийся объем информации, которую они не успевают качественно воспринимать;</a:t>
            </a:r>
            <a:endParaRPr lang="ru-RU" sz="20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едостаточно </a:t>
            </a:r>
            <a:r>
              <a:rPr lang="ru-RU" sz="2000" dirty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 используются сетевые технологии, позволяющие организовать обратную связь с руководителями районных МО и 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учителями.</a:t>
            </a:r>
            <a:endParaRPr lang="ru-RU" sz="20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98008"/>
              </p:ext>
            </p:extLst>
          </p:nvPr>
        </p:nvGraphicFramePr>
        <p:xfrm>
          <a:off x="179511" y="-19678"/>
          <a:ext cx="8568952" cy="7247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02"/>
                <a:gridCol w="2563091"/>
                <a:gridCol w="2614257"/>
                <a:gridCol w="2396402"/>
              </a:tblGrid>
              <a:tr h="249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Район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Географии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Биологии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Химии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</a:tr>
              <a:tr h="679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Благовещенский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Дедова</a:t>
                      </a:r>
                      <a:r>
                        <a:rPr lang="ru-RU" sz="14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Федоровна 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dedovamf@mail.ru</a:t>
                      </a:r>
                      <a:endParaRPr lang="en-US" sz="14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Варкентин</a:t>
                      </a:r>
                      <a:r>
                        <a:rPr lang="ru-RU" sz="140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Светлана Владимировна</a:t>
                      </a:r>
                      <a:r>
                        <a:rPr lang="en-US" sz="140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79237554645</a:t>
                      </a: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Гаврилова Е.И.,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gavrilova6709@mail.r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486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Бурлинский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Гергерт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Татьяна Николаевна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Скрипник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Лариса Ивановна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Скрипник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Лариса Ивановна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650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Ключевской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Яворская  Светлана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Владимировна 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javors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__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sv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Гронская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Ольга Васильевна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99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Кулундинский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Гончарова Елена Викторовна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Elen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25081969@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yandex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Носовец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Юлия Алексеевна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yul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nosovetz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@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yandex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Симбирцева Елена Владимировна</a:t>
                      </a:r>
                    </a:p>
                    <a:p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elen-simbircev@yandex.ru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398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Немецкий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Демчик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Светлана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Вильгельмовна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63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Матина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Марина Александровна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marina.matina2016@yandex.ru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Лягушкина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050607.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@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Лягушкина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Марина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050607.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@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38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Суетский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Грекова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Т.А.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423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Табунский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Шевгенюк Татьяна Викторовна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tatiana5807@mail.ru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Шевгенюк Татьяна Викторовна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tatiana5807@mail.ru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Шевгенюк Татьяна Викторовна </a:t>
                      </a:r>
                      <a:r>
                        <a:rPr lang="en-US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tatiana5807@mail.ru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598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Хабарский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Копать Валентина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Николаевна 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kvn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63@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Мастевная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Елена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Михайловна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mastevnaya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@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mail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.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Новикова Наталья Ивановна</a:t>
                      </a:r>
                    </a:p>
                    <a:p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lena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91960@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mail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.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ru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486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Г.Славгород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Вячеславовна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Yagunov67yagunov@yandex.ru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Вячеславовна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Ягунова Наталья Вячеславовна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  <a:tr h="930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Яровое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И.В. 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4"/>
                        </a:rPr>
                        <a:t>yas14@mail.ru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Кислер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И.В. 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4"/>
                        </a:rPr>
                        <a:t>yas14@mail.ru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Алейченко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Борисовна, учитель химии, биологии высшей категории МБОУ СОШ №12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21" marR="360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9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Наша </a:t>
            </a:r>
            <a:r>
              <a:rPr lang="ru-RU" dirty="0"/>
              <a:t>методическая тема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методической работы как условие повышения качества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/>
          <a:lstStyle/>
          <a:p>
            <a:r>
              <a:rPr lang="ru-RU" dirty="0"/>
              <a:t>Цель:</a:t>
            </a:r>
          </a:p>
          <a:p>
            <a:pPr marL="0" indent="0">
              <a:buNone/>
            </a:pPr>
            <a:r>
              <a:rPr lang="ru-RU" dirty="0"/>
              <a:t>Совершенствование педагогического мастерства в сфере формирования функциональной грамотности предметных результатов, путем внедрения в учебно-воспитательный процесс современных образовательных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44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деятельности учителей ЕНД </a:t>
            </a:r>
            <a:r>
              <a:rPr lang="ru-RU" dirty="0" err="1"/>
              <a:t>Славгородского</a:t>
            </a:r>
            <a:r>
              <a:rPr lang="ru-RU" dirty="0"/>
              <a:t> округа: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- Координация повышения эффективности сетевого взаимодействия в решении задач повышения качества образования;</a:t>
            </a:r>
          </a:p>
          <a:p>
            <a:r>
              <a:rPr lang="ru-RU" dirty="0"/>
              <a:t>- Создание условий для профессионального развития педагогических работников;</a:t>
            </a:r>
          </a:p>
          <a:p>
            <a:r>
              <a:rPr lang="ru-RU" dirty="0"/>
              <a:t>- Обеспечение консультативно-экспертной поддержки по повышению качества предметного образования;</a:t>
            </a:r>
          </a:p>
          <a:p>
            <a:r>
              <a:rPr lang="ru-RU" dirty="0"/>
              <a:t>- Обобщение и распространение опыта инновационной педагогической деятельности;</a:t>
            </a:r>
          </a:p>
          <a:p>
            <a:r>
              <a:rPr lang="ru-RU" dirty="0"/>
              <a:t>- Методическое сопровождение учителей;</a:t>
            </a:r>
          </a:p>
          <a:p>
            <a:r>
              <a:rPr lang="ru-RU" dirty="0"/>
              <a:t>- Формирование позитивного отношения профессионального педагогического сообщества к новым направлениям государственной образовательной политики.</a:t>
            </a:r>
          </a:p>
        </p:txBody>
      </p:sp>
    </p:spTree>
    <p:extLst>
      <p:ext uri="{BB962C8B-B14F-4D97-AF65-F5344CB8AC3E}">
        <p14:creationId xmlns:p14="http://schemas.microsoft.com/office/powerpoint/2010/main" val="42422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77825" y="736600"/>
            <a:ext cx="849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Организации взаимодействия учителей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</a:rPr>
              <a:t>Формы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сетевого взаимодействия          очного взаимодействия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288" y="1988841"/>
            <a:ext cx="828116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Дистанционное </a:t>
            </a:r>
            <a:r>
              <a:rPr lang="ru-RU" dirty="0" smtClean="0"/>
              <a:t>обучение                                             </a:t>
            </a:r>
            <a:r>
              <a:rPr lang="ru-RU" dirty="0"/>
              <a:t>О</a:t>
            </a:r>
            <a:r>
              <a:rPr lang="ru-RU" dirty="0" smtClean="0"/>
              <a:t>чное обучение</a:t>
            </a: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Сетевые сообщества </a:t>
            </a:r>
            <a:r>
              <a:rPr lang="ru-RU" dirty="0" smtClean="0"/>
              <a:t>педагогов                                    Участие в НПК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Участие в </a:t>
            </a:r>
            <a:r>
              <a:rPr lang="ru-RU" dirty="0" err="1" smtClean="0"/>
              <a:t>вебинарах</a:t>
            </a:r>
            <a:r>
              <a:rPr lang="ru-RU" dirty="0" smtClean="0"/>
              <a:t>                                                         Участие в работе семинара,</a:t>
            </a: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Публикации в электронных </a:t>
            </a:r>
            <a:r>
              <a:rPr lang="ru-RU" dirty="0" smtClean="0"/>
              <a:t>изданиях                           очных </a:t>
            </a:r>
            <a:r>
              <a:rPr lang="ru-RU" dirty="0" err="1" smtClean="0"/>
              <a:t>мероприяиях</a:t>
            </a:r>
            <a:r>
              <a:rPr lang="ru-RU" dirty="0" smtClean="0"/>
              <a:t>,</a:t>
            </a: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/>
              <a:t>Участие в сетевых конкурсах и </a:t>
            </a:r>
            <a:r>
              <a:rPr lang="ru-RU" dirty="0" smtClean="0"/>
              <a:t>проектах                     Очных конкурсах, проектах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 smtClean="0"/>
              <a:t>Использование </a:t>
            </a:r>
            <a:r>
              <a:rPr lang="ru-RU" dirty="0" err="1" smtClean="0"/>
              <a:t>мессенджеров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 smtClean="0"/>
              <a:t>Использование электронной почты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dirty="0" smtClean="0"/>
              <a:t>Участие в профессионально-общественной экспертизе</a:t>
            </a:r>
            <a:endParaRPr lang="ru-RU" dirty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5085184"/>
            <a:ext cx="1079292" cy="86409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1302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3" descr="kpop8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7363"/>
            <a:ext cx="91440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Заголовок 2"/>
          <p:cNvSpPr>
            <a:spLocks noGrp="1"/>
          </p:cNvSpPr>
          <p:nvPr>
            <p:ph type="title"/>
          </p:nvPr>
        </p:nvSpPr>
        <p:spPr>
          <a:xfrm>
            <a:off x="0" y="285750"/>
            <a:ext cx="8858250" cy="785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cs typeface="Times New Roman" pitchFamily="18" charset="0"/>
              </a:rPr>
              <a:t>Страница «Общественно – профессиональная экспертиза»</a:t>
            </a:r>
          </a:p>
        </p:txBody>
      </p:sp>
    </p:spTree>
    <p:extLst>
      <p:ext uri="{BB962C8B-B14F-4D97-AF65-F5344CB8AC3E}">
        <p14:creationId xmlns:p14="http://schemas.microsoft.com/office/powerpoint/2010/main" val="15194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>
                <a:latin typeface="Times New Roman" pitchFamily="18" charset="0"/>
                <a:cs typeface="Times New Roman" pitchFamily="18" charset="0"/>
              </a:rPr>
              <a:t>Материалы, проходящие  </a:t>
            </a:r>
            <a:r>
              <a:rPr lang="ru-RU" altLang="ru-RU" sz="4000" b="1">
                <a:solidFill>
                  <a:srgbClr val="000000"/>
                </a:solidFill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экспертизу</a:t>
            </a:r>
            <a:endParaRPr lang="ru-RU" altLang="ru-RU" sz="4000" b="1">
              <a:latin typeface="Arial" charset="0"/>
            </a:endParaRPr>
          </a:p>
        </p:txBody>
      </p:sp>
      <p:sp>
        <p:nvSpPr>
          <p:cNvPr id="6147" name="Прямоугольник 3"/>
          <p:cNvSpPr>
            <a:spLocks noChangeArrowheads="1"/>
          </p:cNvSpPr>
          <p:nvPr/>
        </p:nvSpPr>
        <p:spPr bwMode="auto">
          <a:xfrm>
            <a:off x="714375" y="928688"/>
            <a:ext cx="8001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Скрипник Лариса Ивановна учитель химии, биологии МБОУ "Бурлинская СОШ”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14313" y="2286000"/>
            <a:ext cx="87153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Лабораторный опыт «Взаимодействие солей с кислотами»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000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000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000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94362"/>
              </p:ext>
            </p:extLst>
          </p:nvPr>
        </p:nvGraphicFramePr>
        <p:xfrm>
          <a:off x="323850" y="3041650"/>
          <a:ext cx="8605838" cy="2069529"/>
        </p:xfrm>
        <a:graphic>
          <a:graphicData uri="http://schemas.openxmlformats.org/drawingml/2006/table">
            <a:tbl>
              <a:tblPr/>
              <a:tblGrid>
                <a:gridCol w="8605838"/>
              </a:tblGrid>
              <a:tr h="841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Лабораторный опыт "Получение гидроксида цинка и </a:t>
                      </a:r>
                      <a:r>
                        <a:rPr lang="ru-RU" sz="2400" b="1" i="0" u="none" strike="noStrike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 изучение его свойств»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Лабораторный </a:t>
                      </a:r>
                      <a:r>
                        <a:rPr lang="ru-RU" sz="2400" b="1" i="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опыт "Типы химических </a:t>
                      </a:r>
                      <a:r>
                        <a:rPr lang="ru-RU" sz="2400" b="1" i="0" u="none" strike="noStrike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реакций«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i="0" u="none" strike="noStrike" spc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u="none" strike="noStrike" spc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выставлено 20 работ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08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8929688" cy="80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Эксперты отделения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313" y="796925"/>
          <a:ext cx="8715375" cy="6688154"/>
        </p:xfrm>
        <a:graphic>
          <a:graphicData uri="http://schemas.openxmlformats.org/drawingml/2006/table">
            <a:tbl>
              <a:tblPr/>
              <a:tblGrid>
                <a:gridCol w="4282091"/>
                <a:gridCol w="4433284"/>
              </a:tblGrid>
              <a:tr h="1121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Эксперт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Проэкспертированные материалы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6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Гергерт</a:t>
                      </a:r>
                      <a:r>
                        <a:rPr lang="ru-RU" sz="3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Татьяна Николаевна учитель географии МБОУ </a:t>
                      </a:r>
                      <a:r>
                        <a:rPr lang="ru-RU" sz="36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Бурлинская</a:t>
                      </a:r>
                      <a:r>
                        <a:rPr lang="ru-RU" sz="3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</a:t>
                      </a:r>
                    </a:p>
                    <a:p>
                      <a:endParaRPr lang="ru-RU" sz="3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Практическая работа «Получение водорода в лаборатории и изучение его свойств» </a:t>
                      </a:r>
                      <a:r>
                        <a:rPr lang="ru-RU" sz="20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Практическая работа «Определение физических и химических свойств воды» </a:t>
                      </a:r>
                      <a:r>
                        <a:rPr lang="ru-RU" sz="20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(97%)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Практическая работа «Экспериментальное определение загрязнения воды» </a:t>
                      </a:r>
                      <a:r>
                        <a:rPr lang="ru-RU" sz="20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Лабораторный опыт «Разделение смесей» </a:t>
                      </a:r>
                      <a:r>
                        <a:rPr lang="ru-RU" sz="20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(97%)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3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8929688" cy="809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Эксперты отделения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73710"/>
              </p:ext>
            </p:extLst>
          </p:nvPr>
        </p:nvGraphicFramePr>
        <p:xfrm>
          <a:off x="214313" y="796925"/>
          <a:ext cx="8715375" cy="7218363"/>
        </p:xfrm>
        <a:graphic>
          <a:graphicData uri="http://schemas.openxmlformats.org/drawingml/2006/table">
            <a:tbl>
              <a:tblPr/>
              <a:tblGrid>
                <a:gridCol w="4282091"/>
                <a:gridCol w="4433284"/>
              </a:tblGrid>
              <a:tr h="1121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Эксперт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Проэкспертированные материалы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590">
                <a:tc>
                  <a:txBody>
                    <a:bodyPr/>
                    <a:lstStyle/>
                    <a:p>
                      <a:r>
                        <a:rPr lang="ru-RU" sz="4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Г</a:t>
                      </a:r>
                      <a:r>
                        <a:rPr lang="ru-RU" sz="40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аврилова Елена Ивановна учитель химии МБОУ Благовещенская</a:t>
                      </a:r>
                      <a:r>
                        <a:rPr lang="ru-RU" sz="4000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СОШ №1 им. П.П. </a:t>
                      </a:r>
                      <a:r>
                        <a:rPr lang="ru-RU" sz="4000" u="sng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Корягина</a:t>
                      </a:r>
                      <a:r>
                        <a:rPr lang="ru-RU" sz="4000" u="sng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4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ru-RU" sz="20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Географическое положение Евразии. Историческое исследование</a:t>
                      </a:r>
                      <a:b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материка» (100%)</a:t>
                      </a:r>
                    </a:p>
                    <a:p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Технологическая карта урока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Урок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4.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Проектная работа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 урока географии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Сибирь. Особенности Населения 9 класс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Технологическая карта урока биологии 9 класс «Типы соединение</a:t>
                      </a:r>
                      <a:b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костей»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(92%)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/</a:t>
                      </a:r>
                      <a:r>
                        <a:rPr lang="ru-RU" sz="2000" b="1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его </a:t>
                      </a:r>
                      <a:r>
                        <a:rPr lang="ru-RU" sz="2000" b="1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проэкспертированно</a:t>
                      </a:r>
                      <a:r>
                        <a:rPr lang="ru-RU" sz="2000" b="1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14 материалов/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0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1144</Words>
  <Application>Microsoft Office PowerPoint</Application>
  <PresentationFormat>Экран (4:3)</PresentationFormat>
  <Paragraphs>349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 Unicode MS</vt:lpstr>
      <vt:lpstr>Batang</vt:lpstr>
      <vt:lpstr>Arial</vt:lpstr>
      <vt:lpstr>Calibri</vt:lpstr>
      <vt:lpstr>Segoe UI</vt:lpstr>
      <vt:lpstr>Times New Roman</vt:lpstr>
      <vt:lpstr>Trebuchet MS</vt:lpstr>
      <vt:lpstr>Wingdings</vt:lpstr>
      <vt:lpstr>Wingdings 3</vt:lpstr>
      <vt:lpstr>Тема Office</vt:lpstr>
      <vt:lpstr>Славгородский округ учителей ЕНД </vt:lpstr>
      <vt:lpstr>Презентация PowerPoint</vt:lpstr>
      <vt:lpstr>  Наша методическая тема: Обновление методической работы как условие повышения качества образования </vt:lpstr>
      <vt:lpstr>Задачи деятельности учителей ЕНД Славгородского округа:</vt:lpstr>
      <vt:lpstr>Презентация PowerPoint</vt:lpstr>
      <vt:lpstr>Страница «Общественно – профессиональная экспертиза»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КПО учителей ЕНД при формировании единого научно-методического пространства</dc:title>
  <dc:creator>User</dc:creator>
  <cp:lastModifiedBy>Валентина</cp:lastModifiedBy>
  <cp:revision>54</cp:revision>
  <dcterms:created xsi:type="dcterms:W3CDTF">2025-04-02T15:00:37Z</dcterms:created>
  <dcterms:modified xsi:type="dcterms:W3CDTF">2025-04-08T00:49:27Z</dcterms:modified>
</cp:coreProperties>
</file>