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7" r:id="rId8"/>
    <p:sldId id="266" r:id="rId9"/>
    <p:sldId id="273" r:id="rId10"/>
    <p:sldId id="263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russkii-yazyk/2021/05/13/ispolzovanie-metoda-mini-proektov-na-urokah" TargetMode="External"/><Relationship Id="rId2" Type="http://schemas.openxmlformats.org/officeDocument/2006/relationships/hyperlink" Target="https://&#1087;&#1077;&#1076;&#1072;&#1082;&#1072;&#1076;&#1077;&#1084;&#1080;&#1103;.&#1088;&#1092;/&#1088;&#1091;&#1089;&#1080;&#1085;&#1086;&#1074;&#1072;-&#1075;-&#1074;-&#1084;&#1077;&#1090;&#1086;&#1076;-&#1084;&#1080;&#1085;&#1080;-&#1087;&#1088;&#1086;&#1077;&#1082;&#1090;&#1086;&#1074;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87;&#1077;&#1076;&#1087;&#1088;&#1086;&#1077;&#1082;&#1090;.&#1088;&#1092;/&#1084;&#1080;&#1093;&#1090;&#1077;&#1077;&#1074;&#1072;-&#1077;-&#1102;-&#1087;&#1091;&#1073;&#1083;&#1080;&#1082;&#1072;&#1094;&#1080;&#1103;-4/" TargetMode="External"/><Relationship Id="rId4" Type="http://schemas.openxmlformats.org/officeDocument/2006/relationships/hyperlink" Target="https://multiurok.ru/files/mietod-mini-proiektov-kak-sposob-formirovaniia-kl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6843706" cy="18859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Мини - проекты на уроках физики в 9 классе</a:t>
            </a:r>
            <a:br>
              <a:rPr lang="ru-RU" sz="4400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Calibri" pitchFamily="34" charset="0"/>
              </a:rPr>
              <a:t>Назаренко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Ольга Геннадьевна,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учитель физики высшей квалификационной категории, МБОУ «Лицей №17» г.Славгорода Алтайского края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72066" y="428604"/>
            <a:ext cx="34289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Ученик, который учится без желания, — это птица без крыльев.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Саади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Заключение: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714884"/>
            <a:ext cx="7929618" cy="1143008"/>
          </a:xfrm>
        </p:spPr>
        <p:txBody>
          <a:bodyPr>
            <a:no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2000" dirty="0"/>
              <a:t>Вера в учащегося, в его возможности, в его творческий потенциал и постоянная поддержка успеха – вот та основа, на которой строится в мини-проектах работа педагога!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1538" y="1643050"/>
            <a:ext cx="7498080" cy="3429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 fontAlgn="base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мини-проектов  должно быть организовано таким образом, чтобы учащимся было интересно их выполнять, чтобы они сами стремились получить новые знания, </a:t>
            </a:r>
            <a:r>
              <a:rPr lang="ru-RU" sz="2000" dirty="0"/>
              <a:t>добывать их самостоятельно, формировать умения и навыки.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Главная сложность для учителя  – почувствовать, определить то индивидуальное пространство, в котором обучающийся  будет раскрывать свои способности, о которых возможно, не подозревает.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Рекомендуемая литература и ссылки: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6098" y="1643050"/>
            <a:ext cx="8147902" cy="4800600"/>
          </a:xfrm>
        </p:spPr>
        <p:txBody>
          <a:bodyPr>
            <a:noAutofit/>
          </a:bodyPr>
          <a:lstStyle/>
          <a:p>
            <a:pPr marL="596646" lvl="0" indent="-514350" fontAlgn="base">
              <a:buFont typeface="+mj-lt"/>
              <a:buAutoNum type="arabicPeriod"/>
            </a:pPr>
            <a:r>
              <a:rPr lang="ru-RU" sz="1600" dirty="0"/>
              <a:t>Пахомова Н.Ю. Проектное обучение — что это? // Методист, №1, 2004. – с. 42.</a:t>
            </a:r>
          </a:p>
          <a:p>
            <a:pPr marL="596646" lvl="0" indent="-514350" fontAlgn="base">
              <a:buFont typeface="+mj-lt"/>
              <a:buAutoNum type="arabicPeriod"/>
            </a:pPr>
            <a:r>
              <a:rPr lang="ru-RU" sz="1600" dirty="0"/>
              <a:t>Пахомова Н.Ю. Метод учебного проекта в образовательном учреждении. М.: АРКТИ, 2005 г.</a:t>
            </a:r>
          </a:p>
          <a:p>
            <a:pPr marL="596646" lvl="0" indent="-514350" fontAlgn="base">
              <a:buFont typeface="+mj-lt"/>
              <a:buAutoNum type="arabicPeriod"/>
            </a:pPr>
            <a:r>
              <a:rPr lang="ru-RU" sz="1600" dirty="0"/>
              <a:t>Сергеев И.С. Как организовать проектную деятельность учащихся: Практическое пособие для работников общеобразовательных учреждений.- М.: </a:t>
            </a:r>
            <a:r>
              <a:rPr lang="ru-RU" sz="1600" dirty="0" err="1"/>
              <a:t>Аркти</a:t>
            </a:r>
            <a:r>
              <a:rPr lang="ru-RU" sz="1600" dirty="0"/>
              <a:t>, 2004, с.4.</a:t>
            </a:r>
          </a:p>
          <a:p>
            <a:pPr marL="596646" lvl="0" indent="-514350" fontAlgn="base">
              <a:buFont typeface="+mj-lt"/>
              <a:buAutoNum type="arabicPeriod"/>
            </a:pPr>
            <a:r>
              <a:rPr lang="ru-RU" sz="1600" dirty="0"/>
              <a:t>Новые педагогические и информационные технологии в системе образования: Учеб. пособие сост. </a:t>
            </a:r>
            <a:r>
              <a:rPr lang="ru-RU" sz="1600" dirty="0" err="1"/>
              <a:t>Е.С.Полат</a:t>
            </a:r>
            <a:r>
              <a:rPr lang="ru-RU" sz="1600" dirty="0"/>
              <a:t>, М.Ю. Бухарина, М.В.Моисеева, А.Е.Петров; под ред. </a:t>
            </a:r>
            <a:r>
              <a:rPr lang="ru-RU" sz="1600" dirty="0" err="1"/>
              <a:t>Е.С.Полат</a:t>
            </a:r>
            <a:r>
              <a:rPr lang="ru-RU" sz="1600" dirty="0"/>
              <a:t>. –  М.: Издательский центр «Академия», 2002. 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600" u="sng" dirty="0">
                <a:solidFill>
                  <a:srgbClr val="FF0000"/>
                </a:solidFill>
                <a:hlinkClick r:id="rId2"/>
              </a:rPr>
              <a:t>https://педакадемия.рф/русинова-г-в-метод-мини-проектов/</a:t>
            </a:r>
            <a:endParaRPr lang="ru-RU" sz="1600" dirty="0">
              <a:solidFill>
                <a:srgbClr val="FF0000"/>
              </a:solidFill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ru-RU" sz="1600" u="sng" dirty="0">
                <a:solidFill>
                  <a:srgbClr val="FF0000"/>
                </a:solidFill>
                <a:hlinkClick r:id="rId3"/>
              </a:rPr>
              <a:t>https://nsportal.ru/nachalnaya-shkola/russkii-yazyk/2021/05/13/ispolzovanie-metoda-mini-proektov-na-urokah</a:t>
            </a:r>
            <a:endParaRPr lang="ru-RU" sz="1600" dirty="0">
              <a:solidFill>
                <a:srgbClr val="FF00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1600" b="1" u="sng" dirty="0">
                <a:solidFill>
                  <a:srgbClr val="FF0000"/>
                </a:solidFill>
                <a:hlinkClick r:id="rId4"/>
              </a:rPr>
              <a:t>https://multiurok.ru/files/mietod-mini-proiektov-kak-sposob-formirovaniia-kli.html</a:t>
            </a:r>
            <a:endParaRPr lang="ru-RU" sz="1600" dirty="0">
              <a:solidFill>
                <a:srgbClr val="FF00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1600" u="sng" dirty="0">
                <a:solidFill>
                  <a:srgbClr val="FF0000"/>
                </a:solidFill>
                <a:hlinkClick r:id="rId3"/>
              </a:rPr>
              <a:t>https://nsportal.ru/nachalnaya-shkola/russkii-yazyk/2021/05/13/ispolzovanie-metoda-mini-proektov-na-urokah</a:t>
            </a:r>
            <a:endParaRPr lang="ru-RU" sz="1600" dirty="0">
              <a:solidFill>
                <a:srgbClr val="FF00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ru-RU" sz="1600" u="sng" dirty="0">
                <a:solidFill>
                  <a:srgbClr val="FF0000"/>
                </a:solidFill>
                <a:hlinkClick r:id="rId5"/>
              </a:rPr>
              <a:t>https://педпроект.рф/михтеева-е-ю-публикация-4/</a:t>
            </a:r>
            <a:endParaRPr lang="ru-RU" sz="1600" dirty="0">
              <a:solidFill>
                <a:srgbClr val="FF0000"/>
              </a:solidFill>
            </a:endParaRPr>
          </a:p>
          <a:p>
            <a:pPr marL="596646" indent="-514350">
              <a:buFont typeface="+mj-lt"/>
              <a:buAutoNum type="arabicPeriod"/>
            </a:pP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Что такое метод мини-проектов?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715304" cy="51435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latin typeface="Calibri" pitchFamily="34" charset="0"/>
              </a:rPr>
              <a:t>Метод мини-проектов</a:t>
            </a:r>
            <a:r>
              <a:rPr lang="ru-RU" sz="2000" dirty="0">
                <a:latin typeface="Calibri" pitchFamily="34" charset="0"/>
              </a:rPr>
              <a:t> — это средство формирования обучения и самообразования учащихся, которое предполагает самостоятельную поисковую, исследовательскую, проблемную и творческую деятельность.</a:t>
            </a:r>
          </a:p>
          <a:p>
            <a:pPr algn="just">
              <a:buNone/>
            </a:pP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Calibri" pitchFamily="34" charset="0"/>
              </a:rPr>
              <a:t>Мини-проекты отличаются от обычных проектов рядом особенностей: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Они должны отвечать уровню  развития  учащихся, должны включать элементы «внутренней мотивации» -  игровой или  творческий момент;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Не должны занимать слишком много учебного времени, должны быть рассчитаны на быструю их реализацию;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Мини-проекты должны подразумевать разнообразную форму их воплощения, создающую условия для творческой самореализации.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Виды мини-проектов: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Вид мини-проекта зависит от нескольких моментов: от уровня подготовленности учащихся, от содержания изучаемого материала, особенностей организации процесса обучения.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66" y="2857496"/>
            <a:ext cx="300039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Индивидуальный или групповой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2857496"/>
            <a:ext cx="3000396" cy="1428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Во время урока или творческое домашнее задание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786322"/>
            <a:ext cx="3000396" cy="14287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Информационные или исследовательские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Особенности использования метода: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498080" cy="2000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</a:rPr>
              <a:t>Наличие мотивации к выполнению проекта;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</a:rPr>
              <a:t>Групповая форма работы (2-4 ученика);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</a:rPr>
              <a:t>Ограниченное время выполнения проекта (15-20 мин);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</a:rPr>
              <a:t>Четкая постановка проблемы, позволяющая быстро найти способы ее решения.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3214686"/>
            <a:ext cx="7498080" cy="50006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Этапы создания мини-проекта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5852" y="3940078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Calibri" pitchFamily="34" charset="0"/>
              </a:rPr>
              <a:t>1 этап:</a:t>
            </a:r>
            <a:r>
              <a:rPr lang="ru-RU" sz="2000" dirty="0">
                <a:latin typeface="Calibri" pitchFamily="34" charset="0"/>
              </a:rPr>
              <a:t>  Постановка проблемы, целей и задач проекта, составление плана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</a:rPr>
              <a:t>2 этап:</a:t>
            </a:r>
            <a:r>
              <a:rPr lang="ru-RU" sz="2000" dirty="0">
                <a:latin typeface="Calibri" pitchFamily="34" charset="0"/>
              </a:rPr>
              <a:t>  Работа по сбору необходимой информации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</a:rPr>
              <a:t>3 этап: </a:t>
            </a:r>
            <a:r>
              <a:rPr lang="ru-RU" sz="2000" dirty="0">
                <a:latin typeface="Calibri" pitchFamily="34" charset="0"/>
              </a:rPr>
              <a:t> Решение поставленной проблемы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</a:rPr>
              <a:t>4 этап:</a:t>
            </a:r>
            <a:r>
              <a:rPr lang="ru-RU" sz="2000" dirty="0">
                <a:latin typeface="Calibri" pitchFamily="34" charset="0"/>
              </a:rPr>
              <a:t> Обработка полученных данных, анализ и оформление в виде продукта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Calibri" pitchFamily="34" charset="0"/>
              </a:rPr>
              <a:t>5 этап: </a:t>
            </a:r>
            <a:r>
              <a:rPr lang="ru-RU" sz="2000" dirty="0">
                <a:latin typeface="Calibri" pitchFamily="34" charset="0"/>
              </a:rPr>
              <a:t> Подведение итогов работы, подготовка к представлению результата проекта (выставка, мини-конференция, демонстрация)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Почему метод мини-проектов особенно результативен в курсе физики 9 класса?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7498080" cy="4748226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Учащиеся обладают достаточным багажом знаний, как теоретическим, так и практическим;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Возрастные особенности  учащихся позволяют дать им большую долю самостоятельности при выполнении проекта;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Обновленный ФГОС дает учителю возможность проводить уроки-исследования, уроки-конференции, а рамках которых данный метод имеет все преимущества;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Ученики 9го класса готовятся к профессиональной деятельности, к самоопределению собственного пути становления, правильно подобранные проекты мотивируют их в этом выборе, задают вектор развития.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 dirty="0">
                <a:latin typeface="Calibri" pitchFamily="34" charset="0"/>
              </a:rPr>
              <a:t>Особую роль данный метод выполняет при подготовке к ОГЭ, так как позволяет по-новому взглянуть на подход к решению качественных заданий и выполнению практической части экзаменационной работы.</a:t>
            </a:r>
          </a:p>
          <a:p>
            <a:pPr marL="596646" indent="-514350">
              <a:buFont typeface="+mj-lt"/>
              <a:buAutoNum type="arabicPeriod"/>
            </a:pP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Примерное планирование мини-проектов в курсе 9го класса: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56359"/>
              </p:ext>
            </p:extLst>
          </p:nvPr>
        </p:nvGraphicFramePr>
        <p:xfrm>
          <a:off x="1142976" y="1571612"/>
          <a:ext cx="749935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0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1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Продукт мини-проекта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endParaRPr lang="ru-RU" sz="1100" dirty="0">
                        <a:latin typeface="Calibri" pitchFamily="34" charset="0"/>
                      </a:endParaRPr>
                    </a:p>
                    <a:p>
                      <a:endParaRPr lang="ru-RU" sz="1100" dirty="0">
                        <a:latin typeface="Calibri" pitchFamily="34" charset="0"/>
                      </a:endParaRPr>
                    </a:p>
                    <a:p>
                      <a:r>
                        <a:rPr lang="ru-RU" sz="1100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Механические</a:t>
                      </a:r>
                      <a:r>
                        <a:rPr kumimoji="0" lang="en-US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kern="12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явления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3500" marR="68580" marT="317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Движение планет вокруг Солнца</a:t>
                      </a:r>
                    </a:p>
                    <a:p>
                      <a:r>
                        <a:rPr lang="ru-RU" sz="1100" dirty="0">
                          <a:latin typeface="Calibri" pitchFamily="34" charset="0"/>
                        </a:rPr>
                        <a:t>Реактивное движение</a:t>
                      </a:r>
                    </a:p>
                    <a:p>
                      <a:r>
                        <a:rPr lang="ru-RU" sz="1100" dirty="0">
                          <a:latin typeface="Calibri" pitchFamily="34" charset="0"/>
                        </a:rPr>
                        <a:t>Физический маятник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Равновесие материальной̆ точки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Модель Солнечной системы</a:t>
                      </a:r>
                    </a:p>
                    <a:p>
                      <a:r>
                        <a:rPr lang="ru-RU" sz="1100" dirty="0">
                          <a:latin typeface="Calibri" pitchFamily="34" charset="0"/>
                        </a:rPr>
                        <a:t>Модель реактивного движения</a:t>
                      </a:r>
                    </a:p>
                    <a:p>
                      <a:endParaRPr kumimoji="0" lang="ru-RU" sz="11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Модель твердого тела неправильной формы с определенным  центром тяжести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Механические колебания</a:t>
                      </a:r>
                      <a:r>
                        <a:rPr kumimoji="0" lang="ru-RU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волны. Звук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3500" marR="68580" marT="317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Распространение и отражение звука</a:t>
                      </a:r>
                      <a:endParaRPr lang="ru-RU" sz="11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Модель «</a:t>
                      </a:r>
                      <a:r>
                        <a:rPr lang="ru-RU" sz="1100" dirty="0" err="1">
                          <a:latin typeface="Calibri" pitchFamily="34" charset="0"/>
                        </a:rPr>
                        <a:t>слухофона</a:t>
                      </a:r>
                      <a:r>
                        <a:rPr lang="ru-RU" sz="1100" dirty="0">
                          <a:latin typeface="Calibri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Электромагнитное поле и электромагнитные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Изучение свойств электромагнитных волн с помощью мобильного телефона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Защита от электромагнитного излучения мобильного телефона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Световые</a:t>
                      </a:r>
                      <a:r>
                        <a:rPr kumimoji="0" lang="en-US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явления</a:t>
                      </a:r>
                      <a:endParaRPr kumimoji="0" lang="ru-RU" sz="11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Использование полного внутреннего отражения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Оптические линзовые приборы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Волновые свойства света: дисперсия, интерференция и дифракция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Стенд «Маскировка под водой»</a:t>
                      </a:r>
                    </a:p>
                    <a:p>
                      <a:endParaRPr kumimoji="0"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Макет оптической системы</a:t>
                      </a:r>
                    </a:p>
                    <a:p>
                      <a:endParaRPr kumimoji="0"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Стенд «Где мы видим радугу?»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Квантовые</a:t>
                      </a:r>
                      <a:r>
                        <a:rPr kumimoji="0" lang="en-US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kern="1200" baseline="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явления</a:t>
                      </a:r>
                      <a:endParaRPr kumimoji="0" lang="ru-RU" sz="110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Радиоактивные излучения в природе, медицине, технике</a:t>
                      </a:r>
                    </a:p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Ядерная энергетика. Действия радиоактивных излучений на живые организмы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Стенд «Аварии</a:t>
                      </a:r>
                      <a:r>
                        <a:rPr kumimoji="0" lang="ru-RU" sz="11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АЭС и их влияние на биосистемы»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Мини-проект </a:t>
            </a:r>
            <a:br>
              <a:rPr lang="ru-RU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«Определение центра тяжести тела»</a:t>
            </a:r>
            <a:br>
              <a:rPr lang="ru-RU" sz="2800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64095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Calibri" pitchFamily="34" charset="0"/>
              </a:rPr>
              <a:t>Раздел: </a:t>
            </a:r>
            <a:r>
              <a:rPr lang="en-US" sz="2000" dirty="0" err="1">
                <a:latin typeface="Calibri" pitchFamily="34" charset="0"/>
              </a:rPr>
              <a:t>Механические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явления</a:t>
            </a:r>
            <a:endParaRPr lang="ru-RU" sz="2000" dirty="0">
              <a:latin typeface="Calibri" pitchFamily="34" charset="0"/>
            </a:endParaRPr>
          </a:p>
          <a:p>
            <a:pPr>
              <a:buNone/>
            </a:pPr>
            <a:r>
              <a:rPr lang="ru-RU" sz="2000" dirty="0">
                <a:latin typeface="Calibri" pitchFamily="34" charset="0"/>
              </a:rPr>
              <a:t>Урок №27 </a:t>
            </a:r>
            <a:r>
              <a:rPr lang="ru-RU" sz="2000" dirty="0"/>
              <a:t>Равновесие материальной̆ точки. Абсолютно твёрдое тело. Равновесие твёрдого тела с закреплённой̆ осью вращения. </a:t>
            </a:r>
            <a:r>
              <a:rPr lang="en-US" sz="2000" dirty="0" err="1">
                <a:latin typeface="Calibri" pitchFamily="34" charset="0"/>
              </a:rPr>
              <a:t>Момент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силы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</a:rPr>
              <a:t>Центр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тяжести</a:t>
            </a:r>
            <a:endParaRPr lang="ru-RU" sz="2000" dirty="0">
              <a:latin typeface="Calibri" pitchFamily="34" charset="0"/>
            </a:endParaRPr>
          </a:p>
          <a:p>
            <a:pPr>
              <a:buNone/>
            </a:pPr>
            <a:endParaRPr lang="ru-RU" sz="2000" dirty="0">
              <a:latin typeface="Calibri" pitchFamily="34" charset="0"/>
            </a:endParaRPr>
          </a:p>
          <a:p>
            <a:pPr>
              <a:buNone/>
            </a:pPr>
            <a:r>
              <a:rPr lang="ru-RU" sz="2000" dirty="0">
                <a:latin typeface="Calibri" pitchFamily="34" charset="0"/>
              </a:rPr>
              <a:t>Оборудование: </a:t>
            </a:r>
            <a:r>
              <a:rPr lang="ru-RU" sz="2000" dirty="0"/>
              <a:t>картон, ножницы, модели молекул (готовят дома или на уроке из заранее подготовленных дома частей), штатив, отвес, линейка.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110" t="31898" r="41015" b="18796"/>
          <a:stretch>
            <a:fillRect/>
          </a:stretch>
        </p:blipFill>
        <p:spPr bwMode="auto">
          <a:xfrm>
            <a:off x="6786578" y="4286256"/>
            <a:ext cx="1859419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37109" t="24954" r="41406" b="18796"/>
          <a:stretch>
            <a:fillRect/>
          </a:stretch>
        </p:blipFill>
        <p:spPr bwMode="auto">
          <a:xfrm>
            <a:off x="4500562" y="4286256"/>
            <a:ext cx="1600740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6953" t="26343" r="26953" b="18796"/>
          <a:stretch>
            <a:fillRect/>
          </a:stretch>
        </p:blipFill>
        <p:spPr bwMode="auto">
          <a:xfrm>
            <a:off x="1285852" y="4643446"/>
            <a:ext cx="27743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Мини-проект </a:t>
            </a:r>
            <a:br>
              <a:rPr lang="ru-RU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Модель «</a:t>
            </a:r>
            <a:r>
              <a:rPr lang="ru-RU" sz="2800" b="1" dirty="0" err="1">
                <a:solidFill>
                  <a:srgbClr val="C00000"/>
                </a:solidFill>
                <a:latin typeface="Calibri" pitchFamily="34" charset="0"/>
              </a:rPr>
              <a:t>слухофона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Calibri" pitchFamily="34" charset="0"/>
              </a:rPr>
              <a:t>Раздел: Механические колебания и волны</a:t>
            </a:r>
          </a:p>
          <a:p>
            <a:pPr>
              <a:buNone/>
            </a:pPr>
            <a:r>
              <a:rPr lang="ru-RU" sz="2000" dirty="0">
                <a:latin typeface="Calibri" pitchFamily="34" charset="0"/>
              </a:rPr>
              <a:t>Урок №50 </a:t>
            </a:r>
            <a:r>
              <a:rPr lang="ru-RU" sz="2000" dirty="0"/>
              <a:t>Звук. Распространение и отражение звука</a:t>
            </a:r>
            <a:endParaRPr lang="ru-RU" sz="2000" dirty="0">
              <a:latin typeface="Calibri" pitchFamily="34" charset="0"/>
            </a:endParaRPr>
          </a:p>
          <a:p>
            <a:pPr>
              <a:buNone/>
            </a:pPr>
            <a:r>
              <a:rPr lang="ru-RU" sz="2000" dirty="0">
                <a:latin typeface="Calibri" pitchFamily="34" charset="0"/>
              </a:rPr>
              <a:t>Оборудование: </a:t>
            </a:r>
            <a:r>
              <a:rPr lang="ru-RU" sz="2000" dirty="0"/>
              <a:t>два пластиковых стакана или спичечных коробка, упругая нить, спички или зубочистки, ножницы.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1528" r="37890" b="18750"/>
          <a:stretch>
            <a:fillRect/>
          </a:stretch>
        </p:blipFill>
        <p:spPr bwMode="auto">
          <a:xfrm>
            <a:off x="6168970" y="4134309"/>
            <a:ext cx="1785950" cy="243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2812" t="39537" r="28906" b="32685"/>
          <a:stretch>
            <a:fillRect/>
          </a:stretch>
        </p:blipFill>
        <p:spPr bwMode="auto">
          <a:xfrm>
            <a:off x="928662" y="3299974"/>
            <a:ext cx="4482735" cy="18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498080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Calibri" pitchFamily="34" charset="0"/>
              </a:rPr>
              <a:t>Повышение мотивации:</a:t>
            </a:r>
            <a:r>
              <a:rPr lang="ru-RU" sz="2400" dirty="0">
                <a:latin typeface="Calibri" pitchFamily="34" charset="0"/>
              </a:rPr>
              <a:t> Учащиеся видят конечный результат своей деятельности, что вызывает желание учиться и совершенствовать свои знания, умения и личностные качества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Calibri" pitchFamily="34" charset="0"/>
              </a:rPr>
              <a:t>Реализация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</a:rPr>
              <a:t>личностно-ориентированного обучения:</a:t>
            </a:r>
            <a:r>
              <a:rPr lang="ru-RU" sz="2400" dirty="0">
                <a:latin typeface="Calibri" pitchFamily="34" charset="0"/>
              </a:rPr>
              <a:t> Обучающиеся могут выбрать роль в проекте в соответствии со своими способностями и интересами. 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Calibri" pitchFamily="34" charset="0"/>
              </a:rPr>
              <a:t>Развитие навыков</a:t>
            </a:r>
            <a:r>
              <a:rPr lang="ru-RU" sz="2400" dirty="0">
                <a:latin typeface="Calibri" pitchFamily="34" charset="0"/>
              </a:rPr>
              <a:t> </a:t>
            </a:r>
            <a:r>
              <a:rPr lang="ru-RU" sz="2400" b="1" dirty="0">
                <a:latin typeface="Calibri" pitchFamily="34" charset="0"/>
              </a:rPr>
              <a:t>поисковой и исследовательской деятельности:</a:t>
            </a:r>
            <a:r>
              <a:rPr lang="ru-RU" sz="2400" dirty="0">
                <a:latin typeface="Calibri" pitchFamily="34" charset="0"/>
              </a:rPr>
              <a:t> Учащиеся учатся самостоятельно искать и анализировать информацию, интегрировать и применять полученные ранее знания. 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Calibri" pitchFamily="34" charset="0"/>
              </a:rPr>
              <a:t>Повышение активности и самостоятельности учащихся:</a:t>
            </a:r>
            <a:r>
              <a:rPr lang="ru-RU" sz="2400" dirty="0">
                <a:latin typeface="Calibri" pitchFamily="34" charset="0"/>
              </a:rPr>
              <a:t> Они овладевают умениями организовать, спланировать и осуществить решение возникших задач за короткий период времени. 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Calibri" pitchFamily="34" charset="0"/>
              </a:rPr>
              <a:t>Освоение командной работы:</a:t>
            </a:r>
            <a:r>
              <a:rPr lang="ru-RU" sz="2400" dirty="0">
                <a:latin typeface="Calibri" pitchFamily="34" charset="0"/>
              </a:rPr>
              <a:t> Учащиеся осознают это, когда работают над проектом в группе. 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</a:rPr>
              <a:t>Преимущества метода мини-проектов: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220</TotalTime>
  <Words>652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Мини - проекты на уроках физики в 9 классе </vt:lpstr>
      <vt:lpstr>Что такое метод мини-проектов?</vt:lpstr>
      <vt:lpstr>Виды мини-проектов:</vt:lpstr>
      <vt:lpstr>Особенности использования метода:</vt:lpstr>
      <vt:lpstr>Почему метод мини-проектов особенно результативен в курсе физики 9 класса?</vt:lpstr>
      <vt:lpstr>Примерное планирование мини-проектов в курсе 9го класса:</vt:lpstr>
      <vt:lpstr>Мини-проект  «Определение центра тяжести тела» </vt:lpstr>
      <vt:lpstr>Мини-проект  Модель «слухофона»</vt:lpstr>
      <vt:lpstr>Преимущества метода мини-проектов:</vt:lpstr>
      <vt:lpstr>Заключение:</vt:lpstr>
      <vt:lpstr>Рекомендуемая литература и ссылки: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проекты на уроках физики 9 класса, как средство обучения и самообразования учащихся </dc:title>
  <dc:creator>user</dc:creator>
  <cp:lastModifiedBy>Горбатова О.Н.</cp:lastModifiedBy>
  <cp:revision>38</cp:revision>
  <dcterms:created xsi:type="dcterms:W3CDTF">2025-03-12T15:54:11Z</dcterms:created>
  <dcterms:modified xsi:type="dcterms:W3CDTF">2025-04-01T05:31:21Z</dcterms:modified>
</cp:coreProperties>
</file>