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8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5" r:id="rId14"/>
    <p:sldId id="273" r:id="rId15"/>
    <p:sldId id="277" r:id="rId16"/>
    <p:sldId id="278" r:id="rId17"/>
    <p:sldId id="276" r:id="rId18"/>
    <p:sldId id="279" r:id="rId19"/>
    <p:sldId id="280" r:id="rId20"/>
    <p:sldId id="269" r:id="rId21"/>
    <p:sldId id="270" r:id="rId22"/>
    <p:sldId id="271" r:id="rId23"/>
    <p:sldId id="272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E38D2F-8161-470C-BCF6-14582BFC8F7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342D09-796A-410A-BAA0-3EDBB010B8CC}">
      <dgm:prSet phldrT="[Текст]" custT="1"/>
      <dgm:spPr/>
      <dgm:t>
        <a:bodyPr/>
        <a:lstStyle/>
        <a:p>
          <a:r>
            <a:rPr lang="ru-RU" sz="4000" dirty="0" smtClean="0"/>
            <a:t>Уровни обучения</a:t>
          </a:r>
          <a:endParaRPr lang="ru-RU" sz="4000" dirty="0"/>
        </a:p>
      </dgm:t>
    </dgm:pt>
    <dgm:pt modelId="{97B831B1-4CC3-417B-968B-CAF05044D60B}" type="parTrans" cxnId="{538F3290-B76E-4FB1-A014-0B4BFF04DDBB}">
      <dgm:prSet/>
      <dgm:spPr/>
      <dgm:t>
        <a:bodyPr/>
        <a:lstStyle/>
        <a:p>
          <a:endParaRPr lang="ru-RU"/>
        </a:p>
      </dgm:t>
    </dgm:pt>
    <dgm:pt modelId="{1BC451A3-C53C-4CD5-8FAE-C6566429C2FF}" type="sibTrans" cxnId="{538F3290-B76E-4FB1-A014-0B4BFF04DDBB}">
      <dgm:prSet/>
      <dgm:spPr/>
      <dgm:t>
        <a:bodyPr/>
        <a:lstStyle/>
        <a:p>
          <a:endParaRPr lang="ru-RU"/>
        </a:p>
      </dgm:t>
    </dgm:pt>
    <dgm:pt modelId="{819146E0-93DA-4793-A1C4-44C23DFA9F7A}">
      <dgm:prSet phldrT="[Текст]" custT="1"/>
      <dgm:spPr/>
      <dgm:t>
        <a:bodyPr/>
        <a:lstStyle/>
        <a:p>
          <a:r>
            <a:rPr lang="ru-RU" sz="2800" dirty="0" smtClean="0"/>
            <a:t>БАЗОВЫЙ</a:t>
          </a:r>
          <a:endParaRPr lang="ru-RU" sz="2800" dirty="0"/>
        </a:p>
      </dgm:t>
    </dgm:pt>
    <dgm:pt modelId="{DA6290BA-7EA2-40C9-8D13-F29F0DAFE3C8}" type="parTrans" cxnId="{E39397A9-0C9B-45FB-B7C2-B549B68396CF}">
      <dgm:prSet/>
      <dgm:spPr/>
      <dgm:t>
        <a:bodyPr/>
        <a:lstStyle/>
        <a:p>
          <a:endParaRPr lang="ru-RU"/>
        </a:p>
      </dgm:t>
    </dgm:pt>
    <dgm:pt modelId="{E271AF5F-BA21-4193-B6E3-55A610DA0304}" type="sibTrans" cxnId="{E39397A9-0C9B-45FB-B7C2-B549B68396CF}">
      <dgm:prSet/>
      <dgm:spPr/>
      <dgm:t>
        <a:bodyPr/>
        <a:lstStyle/>
        <a:p>
          <a:endParaRPr lang="ru-RU"/>
        </a:p>
      </dgm:t>
    </dgm:pt>
    <dgm:pt modelId="{054587D2-9C2E-47BA-8EE8-893A541D0384}">
      <dgm:prSet phldrT="[Текст]" custT="1"/>
      <dgm:spPr/>
      <dgm:t>
        <a:bodyPr/>
        <a:lstStyle/>
        <a:p>
          <a:r>
            <a:rPr lang="ru-RU" sz="2800" dirty="0" smtClean="0"/>
            <a:t>УГЛУБЛЕННЫЙ</a:t>
          </a:r>
          <a:endParaRPr lang="ru-RU" sz="2800" dirty="0"/>
        </a:p>
      </dgm:t>
    </dgm:pt>
    <dgm:pt modelId="{F1446651-5B9D-418F-9D39-FA70A0138F3E}" type="parTrans" cxnId="{629F4023-4F29-4592-85FD-1FCB223D6BA4}">
      <dgm:prSet/>
      <dgm:spPr/>
      <dgm:t>
        <a:bodyPr/>
        <a:lstStyle/>
        <a:p>
          <a:endParaRPr lang="ru-RU"/>
        </a:p>
      </dgm:t>
    </dgm:pt>
    <dgm:pt modelId="{517428F5-9DC6-48C6-B5C4-A3C44CC679B8}" type="sibTrans" cxnId="{629F4023-4F29-4592-85FD-1FCB223D6BA4}">
      <dgm:prSet/>
      <dgm:spPr/>
      <dgm:t>
        <a:bodyPr/>
        <a:lstStyle/>
        <a:p>
          <a:endParaRPr lang="ru-RU"/>
        </a:p>
      </dgm:t>
    </dgm:pt>
    <dgm:pt modelId="{76B2614F-85A3-4628-BF3B-A0C9B7A2DE29}" type="pres">
      <dgm:prSet presAssocID="{41E38D2F-8161-470C-BCF6-14582BFC8F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02B82-8FC1-4525-AA8C-8749E1B746CC}" type="pres">
      <dgm:prSet presAssocID="{D4342D09-796A-410A-BAA0-3EDBB010B8CC}" presName="root1" presStyleCnt="0"/>
      <dgm:spPr/>
    </dgm:pt>
    <dgm:pt modelId="{E5BB0BCA-5538-41C0-99FA-BB2414704C3B}" type="pres">
      <dgm:prSet presAssocID="{D4342D09-796A-410A-BAA0-3EDBB010B8CC}" presName="LevelOneTextNode" presStyleLbl="node0" presStyleIdx="0" presStyleCnt="1" custScaleX="184621" custLinFactNeighborX="-85646" custLinFactNeighborY="-5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2511F0-D42C-41C7-AD7E-2C3F0E03F73D}" type="pres">
      <dgm:prSet presAssocID="{D4342D09-796A-410A-BAA0-3EDBB010B8CC}" presName="level2hierChild" presStyleCnt="0"/>
      <dgm:spPr/>
    </dgm:pt>
    <dgm:pt modelId="{5D530BD7-B461-4974-9354-AE442FC65968}" type="pres">
      <dgm:prSet presAssocID="{DA6290BA-7EA2-40C9-8D13-F29F0DAFE3C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498FC3A2-3D8B-4C60-9638-00113B103503}" type="pres">
      <dgm:prSet presAssocID="{DA6290BA-7EA2-40C9-8D13-F29F0DAFE3C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28B24ED-C72D-4083-9B9B-46784176957C}" type="pres">
      <dgm:prSet presAssocID="{819146E0-93DA-4793-A1C4-44C23DFA9F7A}" presName="root2" presStyleCnt="0"/>
      <dgm:spPr/>
    </dgm:pt>
    <dgm:pt modelId="{9338CF0B-A98E-4464-BFDB-942FC8B63887}" type="pres">
      <dgm:prSet presAssocID="{819146E0-93DA-4793-A1C4-44C23DFA9F7A}" presName="LevelTwoTextNode" presStyleLbl="node2" presStyleIdx="0" presStyleCnt="2" custScaleX="184622" custScaleY="148220" custLinFactNeighborX="-25600" custLinFactNeighborY="-66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5E1F3-FCB5-4195-B958-29CDA749392C}" type="pres">
      <dgm:prSet presAssocID="{819146E0-93DA-4793-A1C4-44C23DFA9F7A}" presName="level3hierChild" presStyleCnt="0"/>
      <dgm:spPr/>
    </dgm:pt>
    <dgm:pt modelId="{AB7C71FB-28E5-4539-A2E3-FF5D1C993389}" type="pres">
      <dgm:prSet presAssocID="{F1446651-5B9D-418F-9D39-FA70A0138F3E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B5E9BB2-08F5-4A06-99F2-2DCECE8D95A8}" type="pres">
      <dgm:prSet presAssocID="{F1446651-5B9D-418F-9D39-FA70A0138F3E}" presName="connTx" presStyleLbl="parChTrans1D2" presStyleIdx="1" presStyleCnt="2"/>
      <dgm:spPr/>
      <dgm:t>
        <a:bodyPr/>
        <a:lstStyle/>
        <a:p>
          <a:endParaRPr lang="ru-RU"/>
        </a:p>
      </dgm:t>
    </dgm:pt>
    <dgm:pt modelId="{FB5C6442-A1BE-42C8-99D9-2BCFEA690B0F}" type="pres">
      <dgm:prSet presAssocID="{054587D2-9C2E-47BA-8EE8-893A541D0384}" presName="root2" presStyleCnt="0"/>
      <dgm:spPr/>
    </dgm:pt>
    <dgm:pt modelId="{5FE39991-DF02-4075-BB88-5CBE1417E85C}" type="pres">
      <dgm:prSet presAssocID="{054587D2-9C2E-47BA-8EE8-893A541D0384}" presName="LevelTwoTextNode" presStyleLbl="node2" presStyleIdx="1" presStyleCnt="2" custScaleX="184622" custScaleY="148220" custLinFactNeighborX="-24409" custLinFactNeighborY="217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8E19D-9D0E-4144-9177-555A0DECE2F3}" type="pres">
      <dgm:prSet presAssocID="{054587D2-9C2E-47BA-8EE8-893A541D0384}" presName="level3hierChild" presStyleCnt="0"/>
      <dgm:spPr/>
    </dgm:pt>
  </dgm:ptLst>
  <dgm:cxnLst>
    <dgm:cxn modelId="{CAC66603-B49F-4BEB-8E04-D31613FA21DA}" type="presOf" srcId="{F1446651-5B9D-418F-9D39-FA70A0138F3E}" destId="{AB7C71FB-28E5-4539-A2E3-FF5D1C993389}" srcOrd="0" destOrd="0" presId="urn:microsoft.com/office/officeart/2008/layout/HorizontalMultiLevelHierarchy"/>
    <dgm:cxn modelId="{79D39933-95A4-4624-BB27-54DCA48B7D1A}" type="presOf" srcId="{41E38D2F-8161-470C-BCF6-14582BFC8F75}" destId="{76B2614F-85A3-4628-BF3B-A0C9B7A2DE29}" srcOrd="0" destOrd="0" presId="urn:microsoft.com/office/officeart/2008/layout/HorizontalMultiLevelHierarchy"/>
    <dgm:cxn modelId="{7A8A6A57-F2A9-4715-B903-19B7CF2087E1}" type="presOf" srcId="{F1446651-5B9D-418F-9D39-FA70A0138F3E}" destId="{2B5E9BB2-08F5-4A06-99F2-2DCECE8D95A8}" srcOrd="1" destOrd="0" presId="urn:microsoft.com/office/officeart/2008/layout/HorizontalMultiLevelHierarchy"/>
    <dgm:cxn modelId="{80263250-F337-486E-8662-C81D4EBBD998}" type="presOf" srcId="{DA6290BA-7EA2-40C9-8D13-F29F0DAFE3C8}" destId="{498FC3A2-3D8B-4C60-9638-00113B103503}" srcOrd="1" destOrd="0" presId="urn:microsoft.com/office/officeart/2008/layout/HorizontalMultiLevelHierarchy"/>
    <dgm:cxn modelId="{E39397A9-0C9B-45FB-B7C2-B549B68396CF}" srcId="{D4342D09-796A-410A-BAA0-3EDBB010B8CC}" destId="{819146E0-93DA-4793-A1C4-44C23DFA9F7A}" srcOrd="0" destOrd="0" parTransId="{DA6290BA-7EA2-40C9-8D13-F29F0DAFE3C8}" sibTransId="{E271AF5F-BA21-4193-B6E3-55A610DA0304}"/>
    <dgm:cxn modelId="{629F4023-4F29-4592-85FD-1FCB223D6BA4}" srcId="{D4342D09-796A-410A-BAA0-3EDBB010B8CC}" destId="{054587D2-9C2E-47BA-8EE8-893A541D0384}" srcOrd="1" destOrd="0" parTransId="{F1446651-5B9D-418F-9D39-FA70A0138F3E}" sibTransId="{517428F5-9DC6-48C6-B5C4-A3C44CC679B8}"/>
    <dgm:cxn modelId="{E2DD1E10-DE50-4138-9349-30DDA0D7B9C7}" type="presOf" srcId="{DA6290BA-7EA2-40C9-8D13-F29F0DAFE3C8}" destId="{5D530BD7-B461-4974-9354-AE442FC65968}" srcOrd="0" destOrd="0" presId="urn:microsoft.com/office/officeart/2008/layout/HorizontalMultiLevelHierarchy"/>
    <dgm:cxn modelId="{9BFC9ADC-120D-4BE4-8AA0-3EEA0F6E9480}" type="presOf" srcId="{054587D2-9C2E-47BA-8EE8-893A541D0384}" destId="{5FE39991-DF02-4075-BB88-5CBE1417E85C}" srcOrd="0" destOrd="0" presId="urn:microsoft.com/office/officeart/2008/layout/HorizontalMultiLevelHierarchy"/>
    <dgm:cxn modelId="{538F3290-B76E-4FB1-A014-0B4BFF04DDBB}" srcId="{41E38D2F-8161-470C-BCF6-14582BFC8F75}" destId="{D4342D09-796A-410A-BAA0-3EDBB010B8CC}" srcOrd="0" destOrd="0" parTransId="{97B831B1-4CC3-417B-968B-CAF05044D60B}" sibTransId="{1BC451A3-C53C-4CD5-8FAE-C6566429C2FF}"/>
    <dgm:cxn modelId="{275F11DC-407A-4920-A3A9-1E6DF57E021B}" type="presOf" srcId="{D4342D09-796A-410A-BAA0-3EDBB010B8CC}" destId="{E5BB0BCA-5538-41C0-99FA-BB2414704C3B}" srcOrd="0" destOrd="0" presId="urn:microsoft.com/office/officeart/2008/layout/HorizontalMultiLevelHierarchy"/>
    <dgm:cxn modelId="{48EA21AF-16A0-47AE-972C-56472BC0B258}" type="presOf" srcId="{819146E0-93DA-4793-A1C4-44C23DFA9F7A}" destId="{9338CF0B-A98E-4464-BFDB-942FC8B63887}" srcOrd="0" destOrd="0" presId="urn:microsoft.com/office/officeart/2008/layout/HorizontalMultiLevelHierarchy"/>
    <dgm:cxn modelId="{860159BB-83ED-4326-A105-AC4D4F796825}" type="presParOf" srcId="{76B2614F-85A3-4628-BF3B-A0C9B7A2DE29}" destId="{02202B82-8FC1-4525-AA8C-8749E1B746CC}" srcOrd="0" destOrd="0" presId="urn:microsoft.com/office/officeart/2008/layout/HorizontalMultiLevelHierarchy"/>
    <dgm:cxn modelId="{3E192B09-B3AD-45C0-9B4C-A65828D863D7}" type="presParOf" srcId="{02202B82-8FC1-4525-AA8C-8749E1B746CC}" destId="{E5BB0BCA-5538-41C0-99FA-BB2414704C3B}" srcOrd="0" destOrd="0" presId="urn:microsoft.com/office/officeart/2008/layout/HorizontalMultiLevelHierarchy"/>
    <dgm:cxn modelId="{33BB0D61-8A0B-4E9E-AF93-62F261655430}" type="presParOf" srcId="{02202B82-8FC1-4525-AA8C-8749E1B746CC}" destId="{9B2511F0-D42C-41C7-AD7E-2C3F0E03F73D}" srcOrd="1" destOrd="0" presId="urn:microsoft.com/office/officeart/2008/layout/HorizontalMultiLevelHierarchy"/>
    <dgm:cxn modelId="{CA24E944-256F-4C34-B745-8BC94A8C3F77}" type="presParOf" srcId="{9B2511F0-D42C-41C7-AD7E-2C3F0E03F73D}" destId="{5D530BD7-B461-4974-9354-AE442FC65968}" srcOrd="0" destOrd="0" presId="urn:microsoft.com/office/officeart/2008/layout/HorizontalMultiLevelHierarchy"/>
    <dgm:cxn modelId="{9EBCA5DC-45AE-43E3-BAB2-FA9ED87ED4E5}" type="presParOf" srcId="{5D530BD7-B461-4974-9354-AE442FC65968}" destId="{498FC3A2-3D8B-4C60-9638-00113B103503}" srcOrd="0" destOrd="0" presId="urn:microsoft.com/office/officeart/2008/layout/HorizontalMultiLevelHierarchy"/>
    <dgm:cxn modelId="{C15A0505-08CD-49A0-B3F1-BB930F84D9D9}" type="presParOf" srcId="{9B2511F0-D42C-41C7-AD7E-2C3F0E03F73D}" destId="{B28B24ED-C72D-4083-9B9B-46784176957C}" srcOrd="1" destOrd="0" presId="urn:microsoft.com/office/officeart/2008/layout/HorizontalMultiLevelHierarchy"/>
    <dgm:cxn modelId="{F707ED1F-501E-45F2-BF69-73F8235EAAF9}" type="presParOf" srcId="{B28B24ED-C72D-4083-9B9B-46784176957C}" destId="{9338CF0B-A98E-4464-BFDB-942FC8B63887}" srcOrd="0" destOrd="0" presId="urn:microsoft.com/office/officeart/2008/layout/HorizontalMultiLevelHierarchy"/>
    <dgm:cxn modelId="{7BE2C805-50B0-475D-9FC4-C6AC896FFE91}" type="presParOf" srcId="{B28B24ED-C72D-4083-9B9B-46784176957C}" destId="{03B5E1F3-FCB5-4195-B958-29CDA749392C}" srcOrd="1" destOrd="0" presId="urn:microsoft.com/office/officeart/2008/layout/HorizontalMultiLevelHierarchy"/>
    <dgm:cxn modelId="{FB46FDDB-D42E-4401-852B-355BE1EDFCA9}" type="presParOf" srcId="{9B2511F0-D42C-41C7-AD7E-2C3F0E03F73D}" destId="{AB7C71FB-28E5-4539-A2E3-FF5D1C993389}" srcOrd="2" destOrd="0" presId="urn:microsoft.com/office/officeart/2008/layout/HorizontalMultiLevelHierarchy"/>
    <dgm:cxn modelId="{4D0D885D-6844-429A-944D-79AFAF287D60}" type="presParOf" srcId="{AB7C71FB-28E5-4539-A2E3-FF5D1C993389}" destId="{2B5E9BB2-08F5-4A06-99F2-2DCECE8D95A8}" srcOrd="0" destOrd="0" presId="urn:microsoft.com/office/officeart/2008/layout/HorizontalMultiLevelHierarchy"/>
    <dgm:cxn modelId="{9D57BF13-F82A-49F1-BC17-0F98C3DFC07F}" type="presParOf" srcId="{9B2511F0-D42C-41C7-AD7E-2C3F0E03F73D}" destId="{FB5C6442-A1BE-42C8-99D9-2BCFEA690B0F}" srcOrd="3" destOrd="0" presId="urn:microsoft.com/office/officeart/2008/layout/HorizontalMultiLevelHierarchy"/>
    <dgm:cxn modelId="{D5D83435-E31F-47C9-9EED-9BE09E92807D}" type="presParOf" srcId="{FB5C6442-A1BE-42C8-99D9-2BCFEA690B0F}" destId="{5FE39991-DF02-4075-BB88-5CBE1417E85C}" srcOrd="0" destOrd="0" presId="urn:microsoft.com/office/officeart/2008/layout/HorizontalMultiLevelHierarchy"/>
    <dgm:cxn modelId="{93F6165A-7EB7-4657-A058-7091ECF59142}" type="presParOf" srcId="{FB5C6442-A1BE-42C8-99D9-2BCFEA690B0F}" destId="{2688E19D-9D0E-4144-9177-555A0DECE2F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38D2F-8161-470C-BCF6-14582BFC8F7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4342D09-796A-410A-BAA0-3EDBB010B8CC}">
      <dgm:prSet phldrT="[Текст]" custT="1"/>
      <dgm:spPr/>
      <dgm:t>
        <a:bodyPr/>
        <a:lstStyle/>
        <a:p>
          <a:r>
            <a:rPr lang="ru-RU" sz="4000" dirty="0" smtClean="0"/>
            <a:t>Учебный предмет «Математика»</a:t>
          </a:r>
          <a:endParaRPr lang="ru-RU" sz="4000" dirty="0"/>
        </a:p>
      </dgm:t>
    </dgm:pt>
    <dgm:pt modelId="{97B831B1-4CC3-417B-968B-CAF05044D60B}" type="parTrans" cxnId="{538F3290-B76E-4FB1-A014-0B4BFF04DDBB}">
      <dgm:prSet/>
      <dgm:spPr/>
      <dgm:t>
        <a:bodyPr/>
        <a:lstStyle/>
        <a:p>
          <a:endParaRPr lang="ru-RU"/>
        </a:p>
      </dgm:t>
    </dgm:pt>
    <dgm:pt modelId="{1BC451A3-C53C-4CD5-8FAE-C6566429C2FF}" type="sibTrans" cxnId="{538F3290-B76E-4FB1-A014-0B4BFF04DDBB}">
      <dgm:prSet/>
      <dgm:spPr/>
      <dgm:t>
        <a:bodyPr/>
        <a:lstStyle/>
        <a:p>
          <a:endParaRPr lang="ru-RU"/>
        </a:p>
      </dgm:t>
    </dgm:pt>
    <dgm:pt modelId="{819146E0-93DA-4793-A1C4-44C23DFA9F7A}">
      <dgm:prSet phldrT="[Текст]" custT="1"/>
      <dgm:spPr/>
      <dgm:t>
        <a:bodyPr/>
        <a:lstStyle/>
        <a:p>
          <a:r>
            <a:rPr lang="ru-RU" sz="2200" dirty="0" smtClean="0"/>
            <a:t>Учебный курс </a:t>
          </a:r>
        </a:p>
        <a:p>
          <a:r>
            <a:rPr lang="ru-RU" sz="2200" dirty="0" smtClean="0"/>
            <a:t>«Алгебра и начала математического анализа»</a:t>
          </a:r>
          <a:endParaRPr lang="ru-RU" sz="2200" dirty="0"/>
        </a:p>
      </dgm:t>
    </dgm:pt>
    <dgm:pt modelId="{DA6290BA-7EA2-40C9-8D13-F29F0DAFE3C8}" type="parTrans" cxnId="{E39397A9-0C9B-45FB-B7C2-B549B68396CF}">
      <dgm:prSet/>
      <dgm:spPr/>
      <dgm:t>
        <a:bodyPr/>
        <a:lstStyle/>
        <a:p>
          <a:endParaRPr lang="ru-RU"/>
        </a:p>
      </dgm:t>
    </dgm:pt>
    <dgm:pt modelId="{E271AF5F-BA21-4193-B6E3-55A610DA0304}" type="sibTrans" cxnId="{E39397A9-0C9B-45FB-B7C2-B549B68396CF}">
      <dgm:prSet/>
      <dgm:spPr/>
      <dgm:t>
        <a:bodyPr/>
        <a:lstStyle/>
        <a:p>
          <a:endParaRPr lang="ru-RU"/>
        </a:p>
      </dgm:t>
    </dgm:pt>
    <dgm:pt modelId="{C196553F-9893-476D-B37E-955367DDDD94}">
      <dgm:prSet phldrT="[Текст]" custT="1"/>
      <dgm:spPr/>
      <dgm:t>
        <a:bodyPr/>
        <a:lstStyle/>
        <a:p>
          <a:r>
            <a:rPr lang="ru-RU" sz="2200" dirty="0" smtClean="0"/>
            <a:t>Учебный курс </a:t>
          </a:r>
        </a:p>
        <a:p>
          <a:r>
            <a:rPr lang="ru-RU" sz="2200" dirty="0" smtClean="0"/>
            <a:t>«Геометрия»</a:t>
          </a:r>
          <a:endParaRPr lang="ru-RU" sz="2200" dirty="0"/>
        </a:p>
      </dgm:t>
    </dgm:pt>
    <dgm:pt modelId="{4D614112-5B04-4771-9405-9029E1B379EC}" type="parTrans" cxnId="{5CD56F39-F3CD-4472-A7FA-B1C188370BD4}">
      <dgm:prSet/>
      <dgm:spPr/>
      <dgm:t>
        <a:bodyPr/>
        <a:lstStyle/>
        <a:p>
          <a:endParaRPr lang="ru-RU"/>
        </a:p>
      </dgm:t>
    </dgm:pt>
    <dgm:pt modelId="{F55FE09F-3AB2-4596-B93D-6B593D967A51}" type="sibTrans" cxnId="{5CD56F39-F3CD-4472-A7FA-B1C188370BD4}">
      <dgm:prSet/>
      <dgm:spPr/>
      <dgm:t>
        <a:bodyPr/>
        <a:lstStyle/>
        <a:p>
          <a:endParaRPr lang="ru-RU"/>
        </a:p>
      </dgm:t>
    </dgm:pt>
    <dgm:pt modelId="{054587D2-9C2E-47BA-8EE8-893A541D0384}">
      <dgm:prSet phldrT="[Текст]" custT="1"/>
      <dgm:spPr/>
      <dgm:t>
        <a:bodyPr/>
        <a:lstStyle/>
        <a:p>
          <a:r>
            <a:rPr lang="ru-RU" sz="2200" dirty="0" smtClean="0"/>
            <a:t>Учебный курс </a:t>
          </a:r>
        </a:p>
        <a:p>
          <a:r>
            <a:rPr lang="ru-RU" sz="2200" dirty="0" smtClean="0"/>
            <a:t>«Вероятность и статистика»</a:t>
          </a:r>
          <a:endParaRPr lang="ru-RU" sz="2200" dirty="0"/>
        </a:p>
      </dgm:t>
    </dgm:pt>
    <dgm:pt modelId="{F1446651-5B9D-418F-9D39-FA70A0138F3E}" type="parTrans" cxnId="{629F4023-4F29-4592-85FD-1FCB223D6BA4}">
      <dgm:prSet/>
      <dgm:spPr/>
      <dgm:t>
        <a:bodyPr/>
        <a:lstStyle/>
        <a:p>
          <a:endParaRPr lang="ru-RU"/>
        </a:p>
      </dgm:t>
    </dgm:pt>
    <dgm:pt modelId="{517428F5-9DC6-48C6-B5C4-A3C44CC679B8}" type="sibTrans" cxnId="{629F4023-4F29-4592-85FD-1FCB223D6BA4}">
      <dgm:prSet/>
      <dgm:spPr/>
      <dgm:t>
        <a:bodyPr/>
        <a:lstStyle/>
        <a:p>
          <a:endParaRPr lang="ru-RU"/>
        </a:p>
      </dgm:t>
    </dgm:pt>
    <dgm:pt modelId="{76B2614F-85A3-4628-BF3B-A0C9B7A2DE29}" type="pres">
      <dgm:prSet presAssocID="{41E38D2F-8161-470C-BCF6-14582BFC8F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02B82-8FC1-4525-AA8C-8749E1B746CC}" type="pres">
      <dgm:prSet presAssocID="{D4342D09-796A-410A-BAA0-3EDBB010B8CC}" presName="root1" presStyleCnt="0"/>
      <dgm:spPr/>
    </dgm:pt>
    <dgm:pt modelId="{E5BB0BCA-5538-41C0-99FA-BB2414704C3B}" type="pres">
      <dgm:prSet presAssocID="{D4342D09-796A-410A-BAA0-3EDBB010B8CC}" presName="LevelOneTextNode" presStyleLbl="node0" presStyleIdx="0" presStyleCnt="1" custScaleX="179937" custLinFactX="-118636" custLinFactNeighborX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2511F0-D42C-41C7-AD7E-2C3F0E03F73D}" type="pres">
      <dgm:prSet presAssocID="{D4342D09-796A-410A-BAA0-3EDBB010B8CC}" presName="level2hierChild" presStyleCnt="0"/>
      <dgm:spPr/>
    </dgm:pt>
    <dgm:pt modelId="{5D530BD7-B461-4974-9354-AE442FC65968}" type="pres">
      <dgm:prSet presAssocID="{DA6290BA-7EA2-40C9-8D13-F29F0DAFE3C8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498FC3A2-3D8B-4C60-9638-00113B103503}" type="pres">
      <dgm:prSet presAssocID="{DA6290BA-7EA2-40C9-8D13-F29F0DAFE3C8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28B24ED-C72D-4083-9B9B-46784176957C}" type="pres">
      <dgm:prSet presAssocID="{819146E0-93DA-4793-A1C4-44C23DFA9F7A}" presName="root2" presStyleCnt="0"/>
      <dgm:spPr/>
    </dgm:pt>
    <dgm:pt modelId="{9338CF0B-A98E-4464-BFDB-942FC8B63887}" type="pres">
      <dgm:prSet presAssocID="{819146E0-93DA-4793-A1C4-44C23DFA9F7A}" presName="LevelTwoTextNode" presStyleLbl="node2" presStyleIdx="0" presStyleCnt="3" custScaleX="133416" custScaleY="137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B5E1F3-FCB5-4195-B958-29CDA749392C}" type="pres">
      <dgm:prSet presAssocID="{819146E0-93DA-4793-A1C4-44C23DFA9F7A}" presName="level3hierChild" presStyleCnt="0"/>
      <dgm:spPr/>
    </dgm:pt>
    <dgm:pt modelId="{63472CA5-6C77-4FCE-BD04-7D54B1F75864}" type="pres">
      <dgm:prSet presAssocID="{4D614112-5B04-4771-9405-9029E1B379EC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3941A6DD-C77F-4047-98AE-A1C5DDAB3232}" type="pres">
      <dgm:prSet presAssocID="{4D614112-5B04-4771-9405-9029E1B379E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1B3C12B2-26D2-44F1-81B4-BEEF7B07E901}" type="pres">
      <dgm:prSet presAssocID="{C196553F-9893-476D-B37E-955367DDDD94}" presName="root2" presStyleCnt="0"/>
      <dgm:spPr/>
    </dgm:pt>
    <dgm:pt modelId="{556D5DFA-510E-41A6-A7BD-0BCBE7C42712}" type="pres">
      <dgm:prSet presAssocID="{C196553F-9893-476D-B37E-955367DDDD94}" presName="LevelTwoTextNode" presStyleLbl="node2" presStyleIdx="1" presStyleCnt="3" custScaleX="133416" custScaleY="137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A924F-9722-4FBF-AB66-F3B776FFAEAF}" type="pres">
      <dgm:prSet presAssocID="{C196553F-9893-476D-B37E-955367DDDD94}" presName="level3hierChild" presStyleCnt="0"/>
      <dgm:spPr/>
    </dgm:pt>
    <dgm:pt modelId="{AB7C71FB-28E5-4539-A2E3-FF5D1C993389}" type="pres">
      <dgm:prSet presAssocID="{F1446651-5B9D-418F-9D39-FA70A0138F3E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B5E9BB2-08F5-4A06-99F2-2DCECE8D95A8}" type="pres">
      <dgm:prSet presAssocID="{F1446651-5B9D-418F-9D39-FA70A0138F3E}" presName="connTx" presStyleLbl="parChTrans1D2" presStyleIdx="2" presStyleCnt="3"/>
      <dgm:spPr/>
      <dgm:t>
        <a:bodyPr/>
        <a:lstStyle/>
        <a:p>
          <a:endParaRPr lang="ru-RU"/>
        </a:p>
      </dgm:t>
    </dgm:pt>
    <dgm:pt modelId="{FB5C6442-A1BE-42C8-99D9-2BCFEA690B0F}" type="pres">
      <dgm:prSet presAssocID="{054587D2-9C2E-47BA-8EE8-893A541D0384}" presName="root2" presStyleCnt="0"/>
      <dgm:spPr/>
    </dgm:pt>
    <dgm:pt modelId="{5FE39991-DF02-4075-BB88-5CBE1417E85C}" type="pres">
      <dgm:prSet presAssocID="{054587D2-9C2E-47BA-8EE8-893A541D0384}" presName="LevelTwoTextNode" presStyleLbl="node2" presStyleIdx="2" presStyleCnt="3" custScaleX="133416" custScaleY="1371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88E19D-9D0E-4144-9177-555A0DECE2F3}" type="pres">
      <dgm:prSet presAssocID="{054587D2-9C2E-47BA-8EE8-893A541D0384}" presName="level3hierChild" presStyleCnt="0"/>
      <dgm:spPr/>
    </dgm:pt>
  </dgm:ptLst>
  <dgm:cxnLst>
    <dgm:cxn modelId="{CAC66603-B49F-4BEB-8E04-D31613FA21DA}" type="presOf" srcId="{F1446651-5B9D-418F-9D39-FA70A0138F3E}" destId="{AB7C71FB-28E5-4539-A2E3-FF5D1C993389}" srcOrd="0" destOrd="0" presId="urn:microsoft.com/office/officeart/2008/layout/HorizontalMultiLevelHierarchy"/>
    <dgm:cxn modelId="{79D39933-95A4-4624-BB27-54DCA48B7D1A}" type="presOf" srcId="{41E38D2F-8161-470C-BCF6-14582BFC8F75}" destId="{76B2614F-85A3-4628-BF3B-A0C9B7A2DE29}" srcOrd="0" destOrd="0" presId="urn:microsoft.com/office/officeart/2008/layout/HorizontalMultiLevelHierarchy"/>
    <dgm:cxn modelId="{FA479A8D-F627-49E8-981E-9BF0445A9FB9}" type="presOf" srcId="{4D614112-5B04-4771-9405-9029E1B379EC}" destId="{3941A6DD-C77F-4047-98AE-A1C5DDAB3232}" srcOrd="1" destOrd="0" presId="urn:microsoft.com/office/officeart/2008/layout/HorizontalMultiLevelHierarchy"/>
    <dgm:cxn modelId="{7A8A6A57-F2A9-4715-B903-19B7CF2087E1}" type="presOf" srcId="{F1446651-5B9D-418F-9D39-FA70A0138F3E}" destId="{2B5E9BB2-08F5-4A06-99F2-2DCECE8D95A8}" srcOrd="1" destOrd="0" presId="urn:microsoft.com/office/officeart/2008/layout/HorizontalMultiLevelHierarchy"/>
    <dgm:cxn modelId="{80263250-F337-486E-8662-C81D4EBBD998}" type="presOf" srcId="{DA6290BA-7EA2-40C9-8D13-F29F0DAFE3C8}" destId="{498FC3A2-3D8B-4C60-9638-00113B103503}" srcOrd="1" destOrd="0" presId="urn:microsoft.com/office/officeart/2008/layout/HorizontalMultiLevelHierarchy"/>
    <dgm:cxn modelId="{792EFC5F-DC70-46CE-B786-ED3847AA472B}" type="presOf" srcId="{4D614112-5B04-4771-9405-9029E1B379EC}" destId="{63472CA5-6C77-4FCE-BD04-7D54B1F75864}" srcOrd="0" destOrd="0" presId="urn:microsoft.com/office/officeart/2008/layout/HorizontalMultiLevelHierarchy"/>
    <dgm:cxn modelId="{98100361-85AA-4216-8A5E-872F4B8DF314}" type="presOf" srcId="{C196553F-9893-476D-B37E-955367DDDD94}" destId="{556D5DFA-510E-41A6-A7BD-0BCBE7C42712}" srcOrd="0" destOrd="0" presId="urn:microsoft.com/office/officeart/2008/layout/HorizontalMultiLevelHierarchy"/>
    <dgm:cxn modelId="{E39397A9-0C9B-45FB-B7C2-B549B68396CF}" srcId="{D4342D09-796A-410A-BAA0-3EDBB010B8CC}" destId="{819146E0-93DA-4793-A1C4-44C23DFA9F7A}" srcOrd="0" destOrd="0" parTransId="{DA6290BA-7EA2-40C9-8D13-F29F0DAFE3C8}" sibTransId="{E271AF5F-BA21-4193-B6E3-55A610DA0304}"/>
    <dgm:cxn modelId="{629F4023-4F29-4592-85FD-1FCB223D6BA4}" srcId="{D4342D09-796A-410A-BAA0-3EDBB010B8CC}" destId="{054587D2-9C2E-47BA-8EE8-893A541D0384}" srcOrd="2" destOrd="0" parTransId="{F1446651-5B9D-418F-9D39-FA70A0138F3E}" sibTransId="{517428F5-9DC6-48C6-B5C4-A3C44CC679B8}"/>
    <dgm:cxn modelId="{E2DD1E10-DE50-4138-9349-30DDA0D7B9C7}" type="presOf" srcId="{DA6290BA-7EA2-40C9-8D13-F29F0DAFE3C8}" destId="{5D530BD7-B461-4974-9354-AE442FC65968}" srcOrd="0" destOrd="0" presId="urn:microsoft.com/office/officeart/2008/layout/HorizontalMultiLevelHierarchy"/>
    <dgm:cxn modelId="{9BFC9ADC-120D-4BE4-8AA0-3EEA0F6E9480}" type="presOf" srcId="{054587D2-9C2E-47BA-8EE8-893A541D0384}" destId="{5FE39991-DF02-4075-BB88-5CBE1417E85C}" srcOrd="0" destOrd="0" presId="urn:microsoft.com/office/officeart/2008/layout/HorizontalMultiLevelHierarchy"/>
    <dgm:cxn modelId="{5CD56F39-F3CD-4472-A7FA-B1C188370BD4}" srcId="{D4342D09-796A-410A-BAA0-3EDBB010B8CC}" destId="{C196553F-9893-476D-B37E-955367DDDD94}" srcOrd="1" destOrd="0" parTransId="{4D614112-5B04-4771-9405-9029E1B379EC}" sibTransId="{F55FE09F-3AB2-4596-B93D-6B593D967A51}"/>
    <dgm:cxn modelId="{538F3290-B76E-4FB1-A014-0B4BFF04DDBB}" srcId="{41E38D2F-8161-470C-BCF6-14582BFC8F75}" destId="{D4342D09-796A-410A-BAA0-3EDBB010B8CC}" srcOrd="0" destOrd="0" parTransId="{97B831B1-4CC3-417B-968B-CAF05044D60B}" sibTransId="{1BC451A3-C53C-4CD5-8FAE-C6566429C2FF}"/>
    <dgm:cxn modelId="{275F11DC-407A-4920-A3A9-1E6DF57E021B}" type="presOf" srcId="{D4342D09-796A-410A-BAA0-3EDBB010B8CC}" destId="{E5BB0BCA-5538-41C0-99FA-BB2414704C3B}" srcOrd="0" destOrd="0" presId="urn:microsoft.com/office/officeart/2008/layout/HorizontalMultiLevelHierarchy"/>
    <dgm:cxn modelId="{48EA21AF-16A0-47AE-972C-56472BC0B258}" type="presOf" srcId="{819146E0-93DA-4793-A1C4-44C23DFA9F7A}" destId="{9338CF0B-A98E-4464-BFDB-942FC8B63887}" srcOrd="0" destOrd="0" presId="urn:microsoft.com/office/officeart/2008/layout/HorizontalMultiLevelHierarchy"/>
    <dgm:cxn modelId="{860159BB-83ED-4326-A105-AC4D4F796825}" type="presParOf" srcId="{76B2614F-85A3-4628-BF3B-A0C9B7A2DE29}" destId="{02202B82-8FC1-4525-AA8C-8749E1B746CC}" srcOrd="0" destOrd="0" presId="urn:microsoft.com/office/officeart/2008/layout/HorizontalMultiLevelHierarchy"/>
    <dgm:cxn modelId="{3E192B09-B3AD-45C0-9B4C-A65828D863D7}" type="presParOf" srcId="{02202B82-8FC1-4525-AA8C-8749E1B746CC}" destId="{E5BB0BCA-5538-41C0-99FA-BB2414704C3B}" srcOrd="0" destOrd="0" presId="urn:microsoft.com/office/officeart/2008/layout/HorizontalMultiLevelHierarchy"/>
    <dgm:cxn modelId="{33BB0D61-8A0B-4E9E-AF93-62F261655430}" type="presParOf" srcId="{02202B82-8FC1-4525-AA8C-8749E1B746CC}" destId="{9B2511F0-D42C-41C7-AD7E-2C3F0E03F73D}" srcOrd="1" destOrd="0" presId="urn:microsoft.com/office/officeart/2008/layout/HorizontalMultiLevelHierarchy"/>
    <dgm:cxn modelId="{CA24E944-256F-4C34-B745-8BC94A8C3F77}" type="presParOf" srcId="{9B2511F0-D42C-41C7-AD7E-2C3F0E03F73D}" destId="{5D530BD7-B461-4974-9354-AE442FC65968}" srcOrd="0" destOrd="0" presId="urn:microsoft.com/office/officeart/2008/layout/HorizontalMultiLevelHierarchy"/>
    <dgm:cxn modelId="{9EBCA5DC-45AE-43E3-BAB2-FA9ED87ED4E5}" type="presParOf" srcId="{5D530BD7-B461-4974-9354-AE442FC65968}" destId="{498FC3A2-3D8B-4C60-9638-00113B103503}" srcOrd="0" destOrd="0" presId="urn:microsoft.com/office/officeart/2008/layout/HorizontalMultiLevelHierarchy"/>
    <dgm:cxn modelId="{C15A0505-08CD-49A0-B3F1-BB930F84D9D9}" type="presParOf" srcId="{9B2511F0-D42C-41C7-AD7E-2C3F0E03F73D}" destId="{B28B24ED-C72D-4083-9B9B-46784176957C}" srcOrd="1" destOrd="0" presId="urn:microsoft.com/office/officeart/2008/layout/HorizontalMultiLevelHierarchy"/>
    <dgm:cxn modelId="{F707ED1F-501E-45F2-BF69-73F8235EAAF9}" type="presParOf" srcId="{B28B24ED-C72D-4083-9B9B-46784176957C}" destId="{9338CF0B-A98E-4464-BFDB-942FC8B63887}" srcOrd="0" destOrd="0" presId="urn:microsoft.com/office/officeart/2008/layout/HorizontalMultiLevelHierarchy"/>
    <dgm:cxn modelId="{7BE2C805-50B0-475D-9FC4-C6AC896FFE91}" type="presParOf" srcId="{B28B24ED-C72D-4083-9B9B-46784176957C}" destId="{03B5E1F3-FCB5-4195-B958-29CDA749392C}" srcOrd="1" destOrd="0" presId="urn:microsoft.com/office/officeart/2008/layout/HorizontalMultiLevelHierarchy"/>
    <dgm:cxn modelId="{09BB1E96-0653-4326-947B-8878D60D4A17}" type="presParOf" srcId="{9B2511F0-D42C-41C7-AD7E-2C3F0E03F73D}" destId="{63472CA5-6C77-4FCE-BD04-7D54B1F75864}" srcOrd="2" destOrd="0" presId="urn:microsoft.com/office/officeart/2008/layout/HorizontalMultiLevelHierarchy"/>
    <dgm:cxn modelId="{D31B2204-E476-4759-91DB-E30992CCD843}" type="presParOf" srcId="{63472CA5-6C77-4FCE-BD04-7D54B1F75864}" destId="{3941A6DD-C77F-4047-98AE-A1C5DDAB3232}" srcOrd="0" destOrd="0" presId="urn:microsoft.com/office/officeart/2008/layout/HorizontalMultiLevelHierarchy"/>
    <dgm:cxn modelId="{089BEDDB-EDCC-4C8E-9A94-59839098CEE4}" type="presParOf" srcId="{9B2511F0-D42C-41C7-AD7E-2C3F0E03F73D}" destId="{1B3C12B2-26D2-44F1-81B4-BEEF7B07E901}" srcOrd="3" destOrd="0" presId="urn:microsoft.com/office/officeart/2008/layout/HorizontalMultiLevelHierarchy"/>
    <dgm:cxn modelId="{7EE7FE2D-12DB-4C0B-880B-D9C280E74FA6}" type="presParOf" srcId="{1B3C12B2-26D2-44F1-81B4-BEEF7B07E901}" destId="{556D5DFA-510E-41A6-A7BD-0BCBE7C42712}" srcOrd="0" destOrd="0" presId="urn:microsoft.com/office/officeart/2008/layout/HorizontalMultiLevelHierarchy"/>
    <dgm:cxn modelId="{C4E7025A-A735-4218-AE9D-9C6F714977B5}" type="presParOf" srcId="{1B3C12B2-26D2-44F1-81B4-BEEF7B07E901}" destId="{268A924F-9722-4FBF-AB66-F3B776FFAEAF}" srcOrd="1" destOrd="0" presId="urn:microsoft.com/office/officeart/2008/layout/HorizontalMultiLevelHierarchy"/>
    <dgm:cxn modelId="{FB46FDDB-D42E-4401-852B-355BE1EDFCA9}" type="presParOf" srcId="{9B2511F0-D42C-41C7-AD7E-2C3F0E03F73D}" destId="{AB7C71FB-28E5-4539-A2E3-FF5D1C993389}" srcOrd="4" destOrd="0" presId="urn:microsoft.com/office/officeart/2008/layout/HorizontalMultiLevelHierarchy"/>
    <dgm:cxn modelId="{4D0D885D-6844-429A-944D-79AFAF287D60}" type="presParOf" srcId="{AB7C71FB-28E5-4539-A2E3-FF5D1C993389}" destId="{2B5E9BB2-08F5-4A06-99F2-2DCECE8D95A8}" srcOrd="0" destOrd="0" presId="urn:microsoft.com/office/officeart/2008/layout/HorizontalMultiLevelHierarchy"/>
    <dgm:cxn modelId="{9D57BF13-F82A-49F1-BC17-0F98C3DFC07F}" type="presParOf" srcId="{9B2511F0-D42C-41C7-AD7E-2C3F0E03F73D}" destId="{FB5C6442-A1BE-42C8-99D9-2BCFEA690B0F}" srcOrd="5" destOrd="0" presId="urn:microsoft.com/office/officeart/2008/layout/HorizontalMultiLevelHierarchy"/>
    <dgm:cxn modelId="{D5D83435-E31F-47C9-9EED-9BE09E92807D}" type="presParOf" srcId="{FB5C6442-A1BE-42C8-99D9-2BCFEA690B0F}" destId="{5FE39991-DF02-4075-BB88-5CBE1417E85C}" srcOrd="0" destOrd="0" presId="urn:microsoft.com/office/officeart/2008/layout/HorizontalMultiLevelHierarchy"/>
    <dgm:cxn modelId="{93F6165A-7EB7-4657-A058-7091ECF59142}" type="presParOf" srcId="{FB5C6442-A1BE-42C8-99D9-2BCFEA690B0F}" destId="{2688E19D-9D0E-4144-9177-555A0DECE2F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C67538-9A95-4FF3-AA38-1E1FBA080EC0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CE8D9C-126F-4048-BC26-9973EC52111E}">
      <dgm:prSet phldrT="[Текст]"/>
      <dgm:spPr/>
      <dgm:t>
        <a:bodyPr/>
        <a:lstStyle/>
        <a:p>
          <a:r>
            <a:rPr lang="ru-RU" dirty="0" smtClean="0"/>
            <a:t>«Новое» содержание               «новые» результаты</a:t>
          </a:r>
          <a:endParaRPr lang="ru-RU" dirty="0"/>
        </a:p>
      </dgm:t>
    </dgm:pt>
    <dgm:pt modelId="{2611FD1F-DA89-47A1-A813-DDAC08459645}" type="parTrans" cxnId="{BECF3F0E-3D66-4214-8E78-361CDB0C9BB5}">
      <dgm:prSet/>
      <dgm:spPr/>
      <dgm:t>
        <a:bodyPr/>
        <a:lstStyle/>
        <a:p>
          <a:endParaRPr lang="ru-RU"/>
        </a:p>
      </dgm:t>
    </dgm:pt>
    <dgm:pt modelId="{B682B920-D21E-444C-AD54-50EF923D2FE7}" type="sibTrans" cxnId="{BECF3F0E-3D66-4214-8E78-361CDB0C9BB5}">
      <dgm:prSet/>
      <dgm:spPr/>
      <dgm:t>
        <a:bodyPr/>
        <a:lstStyle/>
        <a:p>
          <a:endParaRPr lang="ru-RU"/>
        </a:p>
      </dgm:t>
    </dgm:pt>
    <dgm:pt modelId="{FF079B83-EAD0-4CD8-8D20-78DC3F57A996}">
      <dgm:prSet phldrT="[Текст]"/>
      <dgm:spPr/>
      <dgm:t>
        <a:bodyPr/>
        <a:lstStyle/>
        <a:p>
          <a:r>
            <a:rPr lang="ru-RU" dirty="0" smtClean="0"/>
            <a:t>Отсутствие учебников, учебных пособий</a:t>
          </a:r>
          <a:endParaRPr lang="ru-RU" dirty="0"/>
        </a:p>
      </dgm:t>
    </dgm:pt>
    <dgm:pt modelId="{678451A2-4D11-46B5-99B2-9CEB084DFC45}" type="parTrans" cxnId="{486334AD-EEF5-44B8-BD86-E33B8A82DBC9}">
      <dgm:prSet/>
      <dgm:spPr/>
      <dgm:t>
        <a:bodyPr/>
        <a:lstStyle/>
        <a:p>
          <a:endParaRPr lang="ru-RU"/>
        </a:p>
      </dgm:t>
    </dgm:pt>
    <dgm:pt modelId="{779C1A09-E9F5-46D3-B9AD-B23E12FC847A}" type="sibTrans" cxnId="{486334AD-EEF5-44B8-BD86-E33B8A82DBC9}">
      <dgm:prSet/>
      <dgm:spPr/>
      <dgm:t>
        <a:bodyPr/>
        <a:lstStyle/>
        <a:p>
          <a:endParaRPr lang="ru-RU"/>
        </a:p>
      </dgm:t>
    </dgm:pt>
    <dgm:pt modelId="{4B2DEF45-B53D-4FEE-BED1-F5AD545EA409}">
      <dgm:prSet phldrT="[Текст]"/>
      <dgm:spPr/>
      <dgm:t>
        <a:bodyPr/>
        <a:lstStyle/>
        <a:p>
          <a:r>
            <a:rPr lang="ru-RU" dirty="0" smtClean="0"/>
            <a:t>Отсутствие «обновленных» методических и дидактических материалов</a:t>
          </a:r>
          <a:endParaRPr lang="ru-RU" dirty="0"/>
        </a:p>
      </dgm:t>
    </dgm:pt>
    <dgm:pt modelId="{533C7811-F4DE-4A33-9D8C-DA88D32355E5}" type="parTrans" cxnId="{10759171-1CFD-422C-83A0-4F17AAED49A0}">
      <dgm:prSet/>
      <dgm:spPr/>
      <dgm:t>
        <a:bodyPr/>
        <a:lstStyle/>
        <a:p>
          <a:endParaRPr lang="ru-RU"/>
        </a:p>
      </dgm:t>
    </dgm:pt>
    <dgm:pt modelId="{4CF6F4CC-C392-433A-8780-C279D8417890}" type="sibTrans" cxnId="{10759171-1CFD-422C-83A0-4F17AAED49A0}">
      <dgm:prSet/>
      <dgm:spPr/>
      <dgm:t>
        <a:bodyPr/>
        <a:lstStyle/>
        <a:p>
          <a:endParaRPr lang="ru-RU"/>
        </a:p>
      </dgm:t>
    </dgm:pt>
    <dgm:pt modelId="{376225CB-0CD4-4236-9937-E684466E0707}">
      <dgm:prSet/>
      <dgm:spPr/>
      <dgm:t>
        <a:bodyPr/>
        <a:lstStyle/>
        <a:p>
          <a:r>
            <a:rPr lang="ru-RU" dirty="0" smtClean="0"/>
            <a:t>Уровень         профессиональной подготовки учителей </a:t>
          </a:r>
          <a:endParaRPr lang="ru-RU" dirty="0"/>
        </a:p>
      </dgm:t>
    </dgm:pt>
    <dgm:pt modelId="{333E5C4A-AE8D-41F3-BCC3-0BE7ACF4C4DC}" type="parTrans" cxnId="{85E0CE8D-724F-48B7-89F6-C15524426A80}">
      <dgm:prSet/>
      <dgm:spPr/>
      <dgm:t>
        <a:bodyPr/>
        <a:lstStyle/>
        <a:p>
          <a:endParaRPr lang="ru-RU"/>
        </a:p>
      </dgm:t>
    </dgm:pt>
    <dgm:pt modelId="{B587E1ED-1B42-4BFA-BFB0-AB02BF9BD117}" type="sibTrans" cxnId="{85E0CE8D-724F-48B7-89F6-C15524426A80}">
      <dgm:prSet/>
      <dgm:spPr/>
      <dgm:t>
        <a:bodyPr/>
        <a:lstStyle/>
        <a:p>
          <a:endParaRPr lang="ru-RU"/>
        </a:p>
      </dgm:t>
    </dgm:pt>
    <dgm:pt modelId="{2E53A7A8-D65A-40F2-B5F3-E4201B9FE380}" type="pres">
      <dgm:prSet presAssocID="{A8C67538-9A95-4FF3-AA38-1E1FBA080E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2931C23-7A5C-4DF6-B7DE-0B404EEB1690}" type="pres">
      <dgm:prSet presAssocID="{A8C67538-9A95-4FF3-AA38-1E1FBA080EC0}" presName="Name1" presStyleCnt="0"/>
      <dgm:spPr/>
    </dgm:pt>
    <dgm:pt modelId="{4D4EA653-771C-4DFC-BED3-A1A26BEA3690}" type="pres">
      <dgm:prSet presAssocID="{A8C67538-9A95-4FF3-AA38-1E1FBA080EC0}" presName="cycle" presStyleCnt="0"/>
      <dgm:spPr/>
    </dgm:pt>
    <dgm:pt modelId="{74C978D4-8712-435A-A6F0-2BF149D89E75}" type="pres">
      <dgm:prSet presAssocID="{A8C67538-9A95-4FF3-AA38-1E1FBA080EC0}" presName="srcNode" presStyleLbl="node1" presStyleIdx="0" presStyleCnt="4"/>
      <dgm:spPr/>
    </dgm:pt>
    <dgm:pt modelId="{CD5AFCC5-911B-49A5-BCBA-E3E4F81BCA4B}" type="pres">
      <dgm:prSet presAssocID="{A8C67538-9A95-4FF3-AA38-1E1FBA080EC0}" presName="conn" presStyleLbl="parChTrans1D2" presStyleIdx="0" presStyleCnt="1"/>
      <dgm:spPr/>
      <dgm:t>
        <a:bodyPr/>
        <a:lstStyle/>
        <a:p>
          <a:endParaRPr lang="ru-RU"/>
        </a:p>
      </dgm:t>
    </dgm:pt>
    <dgm:pt modelId="{9B26023A-92FE-4863-904E-1863FCDA712F}" type="pres">
      <dgm:prSet presAssocID="{A8C67538-9A95-4FF3-AA38-1E1FBA080EC0}" presName="extraNode" presStyleLbl="node1" presStyleIdx="0" presStyleCnt="4"/>
      <dgm:spPr/>
    </dgm:pt>
    <dgm:pt modelId="{27050360-413A-4B6F-B03E-B2480DC5154E}" type="pres">
      <dgm:prSet presAssocID="{A8C67538-9A95-4FF3-AA38-1E1FBA080EC0}" presName="dstNode" presStyleLbl="node1" presStyleIdx="0" presStyleCnt="4"/>
      <dgm:spPr/>
    </dgm:pt>
    <dgm:pt modelId="{503B41CB-F843-4401-B4E5-D57F3E88FC8A}" type="pres">
      <dgm:prSet presAssocID="{56CE8D9C-126F-4048-BC26-9973EC52111E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FF7B1-E555-4C55-B80D-C3E50BD2927C}" type="pres">
      <dgm:prSet presAssocID="{56CE8D9C-126F-4048-BC26-9973EC52111E}" presName="accent_1" presStyleCnt="0"/>
      <dgm:spPr/>
    </dgm:pt>
    <dgm:pt modelId="{D98142CD-190E-45F9-930B-532FB6B48FC3}" type="pres">
      <dgm:prSet presAssocID="{56CE8D9C-126F-4048-BC26-9973EC52111E}" presName="accentRepeatNode" presStyleLbl="solidFgAcc1" presStyleIdx="0" presStyleCnt="4"/>
      <dgm:spPr/>
    </dgm:pt>
    <dgm:pt modelId="{167520EE-9541-4042-905D-99EDD9923BAF}" type="pres">
      <dgm:prSet presAssocID="{FF079B83-EAD0-4CD8-8D20-78DC3F57A99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4817E-D774-4B5B-86CD-4B5A340E8F5F}" type="pres">
      <dgm:prSet presAssocID="{FF079B83-EAD0-4CD8-8D20-78DC3F57A996}" presName="accent_2" presStyleCnt="0"/>
      <dgm:spPr/>
    </dgm:pt>
    <dgm:pt modelId="{834001F8-7051-4725-91CA-F162912AF6A9}" type="pres">
      <dgm:prSet presAssocID="{FF079B83-EAD0-4CD8-8D20-78DC3F57A996}" presName="accentRepeatNode" presStyleLbl="solidFgAcc1" presStyleIdx="1" presStyleCnt="4"/>
      <dgm:spPr/>
    </dgm:pt>
    <dgm:pt modelId="{88F959D4-5D8F-40CE-A234-B3D77165F6CB}" type="pres">
      <dgm:prSet presAssocID="{4B2DEF45-B53D-4FEE-BED1-F5AD545EA40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416C-B716-4F03-B947-0B05304263A6}" type="pres">
      <dgm:prSet presAssocID="{4B2DEF45-B53D-4FEE-BED1-F5AD545EA409}" presName="accent_3" presStyleCnt="0"/>
      <dgm:spPr/>
    </dgm:pt>
    <dgm:pt modelId="{C77FFC7E-D492-4C9C-BF01-9CE6B2A2D3DB}" type="pres">
      <dgm:prSet presAssocID="{4B2DEF45-B53D-4FEE-BED1-F5AD545EA409}" presName="accentRepeatNode" presStyleLbl="solidFgAcc1" presStyleIdx="2" presStyleCnt="4"/>
      <dgm:spPr/>
    </dgm:pt>
    <dgm:pt modelId="{9E1370E8-3B9D-4BB8-A81A-0465ECF04283}" type="pres">
      <dgm:prSet presAssocID="{376225CB-0CD4-4236-9937-E684466E07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AB222-0DBF-4840-ADA1-1971333A3FE2}" type="pres">
      <dgm:prSet presAssocID="{376225CB-0CD4-4236-9937-E684466E0707}" presName="accent_4" presStyleCnt="0"/>
      <dgm:spPr/>
    </dgm:pt>
    <dgm:pt modelId="{962C1882-671A-4871-BE94-FFB57AA50CA3}" type="pres">
      <dgm:prSet presAssocID="{376225CB-0CD4-4236-9937-E684466E0707}" presName="accentRepeatNode" presStyleLbl="solidFgAcc1" presStyleIdx="3" presStyleCnt="4"/>
      <dgm:spPr/>
    </dgm:pt>
  </dgm:ptLst>
  <dgm:cxnLst>
    <dgm:cxn modelId="{10759171-1CFD-422C-83A0-4F17AAED49A0}" srcId="{A8C67538-9A95-4FF3-AA38-1E1FBA080EC0}" destId="{4B2DEF45-B53D-4FEE-BED1-F5AD545EA409}" srcOrd="2" destOrd="0" parTransId="{533C7811-F4DE-4A33-9D8C-DA88D32355E5}" sibTransId="{4CF6F4CC-C392-433A-8780-C279D8417890}"/>
    <dgm:cxn modelId="{486334AD-EEF5-44B8-BD86-E33B8A82DBC9}" srcId="{A8C67538-9A95-4FF3-AA38-1E1FBA080EC0}" destId="{FF079B83-EAD0-4CD8-8D20-78DC3F57A996}" srcOrd="1" destOrd="0" parTransId="{678451A2-4D11-46B5-99B2-9CEB084DFC45}" sibTransId="{779C1A09-E9F5-46D3-B9AD-B23E12FC847A}"/>
    <dgm:cxn modelId="{3E99CD0C-008E-4368-8CB3-EFB670B817F5}" type="presOf" srcId="{4B2DEF45-B53D-4FEE-BED1-F5AD545EA409}" destId="{88F959D4-5D8F-40CE-A234-B3D77165F6CB}" srcOrd="0" destOrd="0" presId="urn:microsoft.com/office/officeart/2008/layout/VerticalCurvedList"/>
    <dgm:cxn modelId="{BECF3F0E-3D66-4214-8E78-361CDB0C9BB5}" srcId="{A8C67538-9A95-4FF3-AA38-1E1FBA080EC0}" destId="{56CE8D9C-126F-4048-BC26-9973EC52111E}" srcOrd="0" destOrd="0" parTransId="{2611FD1F-DA89-47A1-A813-DDAC08459645}" sibTransId="{B682B920-D21E-444C-AD54-50EF923D2FE7}"/>
    <dgm:cxn modelId="{85E0CE8D-724F-48B7-89F6-C15524426A80}" srcId="{A8C67538-9A95-4FF3-AA38-1E1FBA080EC0}" destId="{376225CB-0CD4-4236-9937-E684466E0707}" srcOrd="3" destOrd="0" parTransId="{333E5C4A-AE8D-41F3-BCC3-0BE7ACF4C4DC}" sibTransId="{B587E1ED-1B42-4BFA-BFB0-AB02BF9BD117}"/>
    <dgm:cxn modelId="{FB129E17-D949-4A3D-A823-8C15D5F21597}" type="presOf" srcId="{56CE8D9C-126F-4048-BC26-9973EC52111E}" destId="{503B41CB-F843-4401-B4E5-D57F3E88FC8A}" srcOrd="0" destOrd="0" presId="urn:microsoft.com/office/officeart/2008/layout/VerticalCurvedList"/>
    <dgm:cxn modelId="{4649BC64-E3C8-4D61-B2F0-6182BD3461A0}" type="presOf" srcId="{376225CB-0CD4-4236-9937-E684466E0707}" destId="{9E1370E8-3B9D-4BB8-A81A-0465ECF04283}" srcOrd="0" destOrd="0" presId="urn:microsoft.com/office/officeart/2008/layout/VerticalCurvedList"/>
    <dgm:cxn modelId="{693D83D4-0B8D-4F17-B2A2-EA719E4DF4C4}" type="presOf" srcId="{FF079B83-EAD0-4CD8-8D20-78DC3F57A996}" destId="{167520EE-9541-4042-905D-99EDD9923BAF}" srcOrd="0" destOrd="0" presId="urn:microsoft.com/office/officeart/2008/layout/VerticalCurvedList"/>
    <dgm:cxn modelId="{0AABB774-4CE0-4666-95D8-871A93CB995D}" type="presOf" srcId="{B682B920-D21E-444C-AD54-50EF923D2FE7}" destId="{CD5AFCC5-911B-49A5-BCBA-E3E4F81BCA4B}" srcOrd="0" destOrd="0" presId="urn:microsoft.com/office/officeart/2008/layout/VerticalCurvedList"/>
    <dgm:cxn modelId="{E2D58A15-C506-4BFE-BA19-73A257C92B88}" type="presOf" srcId="{A8C67538-9A95-4FF3-AA38-1E1FBA080EC0}" destId="{2E53A7A8-D65A-40F2-B5F3-E4201B9FE380}" srcOrd="0" destOrd="0" presId="urn:microsoft.com/office/officeart/2008/layout/VerticalCurvedList"/>
    <dgm:cxn modelId="{DE047C11-7448-4DB6-BD80-AE9B2F741E71}" type="presParOf" srcId="{2E53A7A8-D65A-40F2-B5F3-E4201B9FE380}" destId="{B2931C23-7A5C-4DF6-B7DE-0B404EEB1690}" srcOrd="0" destOrd="0" presId="urn:microsoft.com/office/officeart/2008/layout/VerticalCurvedList"/>
    <dgm:cxn modelId="{E962542E-C2C6-462D-B29F-C414335E3B78}" type="presParOf" srcId="{B2931C23-7A5C-4DF6-B7DE-0B404EEB1690}" destId="{4D4EA653-771C-4DFC-BED3-A1A26BEA3690}" srcOrd="0" destOrd="0" presId="urn:microsoft.com/office/officeart/2008/layout/VerticalCurvedList"/>
    <dgm:cxn modelId="{B2D69275-025B-4D66-AF12-7914E24A72B9}" type="presParOf" srcId="{4D4EA653-771C-4DFC-BED3-A1A26BEA3690}" destId="{74C978D4-8712-435A-A6F0-2BF149D89E75}" srcOrd="0" destOrd="0" presId="urn:microsoft.com/office/officeart/2008/layout/VerticalCurvedList"/>
    <dgm:cxn modelId="{F0E85D44-DE64-4323-95E5-C4E761C5F02C}" type="presParOf" srcId="{4D4EA653-771C-4DFC-BED3-A1A26BEA3690}" destId="{CD5AFCC5-911B-49A5-BCBA-E3E4F81BCA4B}" srcOrd="1" destOrd="0" presId="urn:microsoft.com/office/officeart/2008/layout/VerticalCurvedList"/>
    <dgm:cxn modelId="{92016186-AFA7-43D1-96C5-C59D2F619EB2}" type="presParOf" srcId="{4D4EA653-771C-4DFC-BED3-A1A26BEA3690}" destId="{9B26023A-92FE-4863-904E-1863FCDA712F}" srcOrd="2" destOrd="0" presId="urn:microsoft.com/office/officeart/2008/layout/VerticalCurvedList"/>
    <dgm:cxn modelId="{B1367DCB-07DB-4E73-9D86-D0D7C1FA1DA1}" type="presParOf" srcId="{4D4EA653-771C-4DFC-BED3-A1A26BEA3690}" destId="{27050360-413A-4B6F-B03E-B2480DC5154E}" srcOrd="3" destOrd="0" presId="urn:microsoft.com/office/officeart/2008/layout/VerticalCurvedList"/>
    <dgm:cxn modelId="{C8A60E9B-753B-40B4-BF76-8D1614AA4A93}" type="presParOf" srcId="{B2931C23-7A5C-4DF6-B7DE-0B404EEB1690}" destId="{503B41CB-F843-4401-B4E5-D57F3E88FC8A}" srcOrd="1" destOrd="0" presId="urn:microsoft.com/office/officeart/2008/layout/VerticalCurvedList"/>
    <dgm:cxn modelId="{359A5F83-0EB7-4621-AE3C-93F64DA3464D}" type="presParOf" srcId="{B2931C23-7A5C-4DF6-B7DE-0B404EEB1690}" destId="{5BBFF7B1-E555-4C55-B80D-C3E50BD2927C}" srcOrd="2" destOrd="0" presId="urn:microsoft.com/office/officeart/2008/layout/VerticalCurvedList"/>
    <dgm:cxn modelId="{D9BA1408-2FBF-46A7-BDFD-B18680EA919A}" type="presParOf" srcId="{5BBFF7B1-E555-4C55-B80D-C3E50BD2927C}" destId="{D98142CD-190E-45F9-930B-532FB6B48FC3}" srcOrd="0" destOrd="0" presId="urn:microsoft.com/office/officeart/2008/layout/VerticalCurvedList"/>
    <dgm:cxn modelId="{F6601CB8-FD34-4BEE-A72C-BC7E18DD4DF4}" type="presParOf" srcId="{B2931C23-7A5C-4DF6-B7DE-0B404EEB1690}" destId="{167520EE-9541-4042-905D-99EDD9923BAF}" srcOrd="3" destOrd="0" presId="urn:microsoft.com/office/officeart/2008/layout/VerticalCurvedList"/>
    <dgm:cxn modelId="{8D267A56-BB4B-4989-8034-F969B5907C3A}" type="presParOf" srcId="{B2931C23-7A5C-4DF6-B7DE-0B404EEB1690}" destId="{2CF4817E-D774-4B5B-86CD-4B5A340E8F5F}" srcOrd="4" destOrd="0" presId="urn:microsoft.com/office/officeart/2008/layout/VerticalCurvedList"/>
    <dgm:cxn modelId="{E805982F-EC7D-4D32-A277-131729589537}" type="presParOf" srcId="{2CF4817E-D774-4B5B-86CD-4B5A340E8F5F}" destId="{834001F8-7051-4725-91CA-F162912AF6A9}" srcOrd="0" destOrd="0" presId="urn:microsoft.com/office/officeart/2008/layout/VerticalCurvedList"/>
    <dgm:cxn modelId="{6A65F267-743A-49F7-8000-420EF5198D24}" type="presParOf" srcId="{B2931C23-7A5C-4DF6-B7DE-0B404EEB1690}" destId="{88F959D4-5D8F-40CE-A234-B3D77165F6CB}" srcOrd="5" destOrd="0" presId="urn:microsoft.com/office/officeart/2008/layout/VerticalCurvedList"/>
    <dgm:cxn modelId="{8210AE9A-0590-4EAA-A245-4FD6C2280A6D}" type="presParOf" srcId="{B2931C23-7A5C-4DF6-B7DE-0B404EEB1690}" destId="{F83F416C-B716-4F03-B947-0B05304263A6}" srcOrd="6" destOrd="0" presId="urn:microsoft.com/office/officeart/2008/layout/VerticalCurvedList"/>
    <dgm:cxn modelId="{ADA7E4CD-65EA-4F63-BBD9-05A4CE04E8E3}" type="presParOf" srcId="{F83F416C-B716-4F03-B947-0B05304263A6}" destId="{C77FFC7E-D492-4C9C-BF01-9CE6B2A2D3DB}" srcOrd="0" destOrd="0" presId="urn:microsoft.com/office/officeart/2008/layout/VerticalCurvedList"/>
    <dgm:cxn modelId="{775A6F99-5970-4D7D-B430-65B42910DB12}" type="presParOf" srcId="{B2931C23-7A5C-4DF6-B7DE-0B404EEB1690}" destId="{9E1370E8-3B9D-4BB8-A81A-0465ECF04283}" srcOrd="7" destOrd="0" presId="urn:microsoft.com/office/officeart/2008/layout/VerticalCurvedList"/>
    <dgm:cxn modelId="{20B63655-59C1-400F-BE3F-2EECE41C875C}" type="presParOf" srcId="{B2931C23-7A5C-4DF6-B7DE-0B404EEB1690}" destId="{C87AB222-0DBF-4840-ADA1-1971333A3FE2}" srcOrd="8" destOrd="0" presId="urn:microsoft.com/office/officeart/2008/layout/VerticalCurvedList"/>
    <dgm:cxn modelId="{D39B23F3-AD61-4FC9-B072-F127E7F7058A}" type="presParOf" srcId="{C87AB222-0DBF-4840-ADA1-1971333A3FE2}" destId="{962C1882-671A-4871-BE94-FFB57AA50CA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C71FB-28E5-4539-A2E3-FF5D1C993389}">
      <dsp:nvSpPr>
        <dsp:cNvPr id="0" name=""/>
        <dsp:cNvSpPr/>
      </dsp:nvSpPr>
      <dsp:spPr>
        <a:xfrm>
          <a:off x="1174053" y="1673489"/>
          <a:ext cx="426556" cy="692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3278" y="0"/>
              </a:lnTo>
              <a:lnTo>
                <a:pt x="213278" y="692095"/>
              </a:lnTo>
              <a:lnTo>
                <a:pt x="426556" y="692095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7006" y="1999212"/>
        <a:ext cx="40649" cy="40649"/>
      </dsp:txXfrm>
    </dsp:sp>
    <dsp:sp modelId="{5D530BD7-B461-4974-9354-AE442FC65968}">
      <dsp:nvSpPr>
        <dsp:cNvPr id="0" name=""/>
        <dsp:cNvSpPr/>
      </dsp:nvSpPr>
      <dsp:spPr>
        <a:xfrm>
          <a:off x="1174053" y="703548"/>
          <a:ext cx="401713" cy="969941"/>
        </a:xfrm>
        <a:custGeom>
          <a:avLst/>
          <a:gdLst/>
          <a:ahLst/>
          <a:cxnLst/>
          <a:rect l="0" t="0" r="0" b="0"/>
          <a:pathLst>
            <a:path>
              <a:moveTo>
                <a:pt x="0" y="969941"/>
              </a:moveTo>
              <a:lnTo>
                <a:pt x="200856" y="969941"/>
              </a:lnTo>
              <a:lnTo>
                <a:pt x="200856" y="0"/>
              </a:lnTo>
              <a:lnTo>
                <a:pt x="401713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48664" y="1162272"/>
        <a:ext cx="52491" cy="52491"/>
      </dsp:txXfrm>
    </dsp:sp>
    <dsp:sp modelId="{E5BB0BCA-5538-41C0-99FA-BB2414704C3B}">
      <dsp:nvSpPr>
        <dsp:cNvPr id="0" name=""/>
        <dsp:cNvSpPr/>
      </dsp:nvSpPr>
      <dsp:spPr>
        <a:xfrm rot="16200000">
          <a:off x="-1086463" y="1086463"/>
          <a:ext cx="3346979" cy="1174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Уровни обучения</a:t>
          </a:r>
          <a:endParaRPr lang="ru-RU" sz="4000" kern="1200" dirty="0"/>
        </a:p>
      </dsp:txBody>
      <dsp:txXfrm>
        <a:off x="-1086463" y="1086463"/>
        <a:ext cx="3346979" cy="1174053"/>
      </dsp:txXfrm>
    </dsp:sp>
    <dsp:sp modelId="{9338CF0B-A98E-4464-BFDB-942FC8B63887}">
      <dsp:nvSpPr>
        <dsp:cNvPr id="0" name=""/>
        <dsp:cNvSpPr/>
      </dsp:nvSpPr>
      <dsp:spPr>
        <a:xfrm>
          <a:off x="1575766" y="232263"/>
          <a:ext cx="3850914" cy="942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БАЗОВЫЙ</a:t>
          </a:r>
          <a:endParaRPr lang="ru-RU" sz="2800" kern="1200" dirty="0"/>
        </a:p>
      </dsp:txBody>
      <dsp:txXfrm>
        <a:off x="1575766" y="232263"/>
        <a:ext cx="3850914" cy="942569"/>
      </dsp:txXfrm>
    </dsp:sp>
    <dsp:sp modelId="{5FE39991-DF02-4075-BB88-5CBE1417E85C}">
      <dsp:nvSpPr>
        <dsp:cNvPr id="0" name=""/>
        <dsp:cNvSpPr/>
      </dsp:nvSpPr>
      <dsp:spPr>
        <a:xfrm>
          <a:off x="1600609" y="1894300"/>
          <a:ext cx="3850914" cy="9425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УГЛУБЛЕННЫЙ</a:t>
          </a:r>
          <a:endParaRPr lang="ru-RU" sz="2800" kern="1200" dirty="0"/>
        </a:p>
      </dsp:txBody>
      <dsp:txXfrm>
        <a:off x="1600609" y="1894300"/>
        <a:ext cx="3850914" cy="942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C71FB-28E5-4539-A2E3-FF5D1C993389}">
      <dsp:nvSpPr>
        <dsp:cNvPr id="0" name=""/>
        <dsp:cNvSpPr/>
      </dsp:nvSpPr>
      <dsp:spPr>
        <a:xfrm>
          <a:off x="1479794" y="2168433"/>
          <a:ext cx="652311" cy="1333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155" y="0"/>
              </a:lnTo>
              <a:lnTo>
                <a:pt x="326155" y="1333622"/>
              </a:lnTo>
              <a:lnTo>
                <a:pt x="652311" y="133362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68835" y="2798129"/>
        <a:ext cx="74230" cy="74230"/>
      </dsp:txXfrm>
    </dsp:sp>
    <dsp:sp modelId="{63472CA5-6C77-4FCE-BD04-7D54B1F75864}">
      <dsp:nvSpPr>
        <dsp:cNvPr id="0" name=""/>
        <dsp:cNvSpPr/>
      </dsp:nvSpPr>
      <dsp:spPr>
        <a:xfrm>
          <a:off x="1479794" y="2122713"/>
          <a:ext cx="6523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2311" y="4572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89643" y="2152125"/>
        <a:ext cx="32615" cy="32615"/>
      </dsp:txXfrm>
    </dsp:sp>
    <dsp:sp modelId="{5D530BD7-B461-4974-9354-AE442FC65968}">
      <dsp:nvSpPr>
        <dsp:cNvPr id="0" name=""/>
        <dsp:cNvSpPr/>
      </dsp:nvSpPr>
      <dsp:spPr>
        <a:xfrm>
          <a:off x="1479794" y="834811"/>
          <a:ext cx="652311" cy="1333622"/>
        </a:xfrm>
        <a:custGeom>
          <a:avLst/>
          <a:gdLst/>
          <a:ahLst/>
          <a:cxnLst/>
          <a:rect l="0" t="0" r="0" b="0"/>
          <a:pathLst>
            <a:path>
              <a:moveTo>
                <a:pt x="0" y="1333622"/>
              </a:moveTo>
              <a:lnTo>
                <a:pt x="326155" y="1333622"/>
              </a:lnTo>
              <a:lnTo>
                <a:pt x="326155" y="0"/>
              </a:lnTo>
              <a:lnTo>
                <a:pt x="652311" y="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768835" y="1464507"/>
        <a:ext cx="74230" cy="74230"/>
      </dsp:txXfrm>
    </dsp:sp>
    <dsp:sp modelId="{E5BB0BCA-5538-41C0-99FA-BB2414704C3B}">
      <dsp:nvSpPr>
        <dsp:cNvPr id="0" name=""/>
        <dsp:cNvSpPr/>
      </dsp:nvSpPr>
      <dsp:spPr>
        <a:xfrm rot="16200000">
          <a:off x="-1424302" y="1428536"/>
          <a:ext cx="4328400" cy="14797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Учебный предмет «Математика»</a:t>
          </a:r>
          <a:endParaRPr lang="ru-RU" sz="4000" kern="1200" dirty="0"/>
        </a:p>
      </dsp:txBody>
      <dsp:txXfrm>
        <a:off x="-1424302" y="1428536"/>
        <a:ext cx="4328400" cy="1479794"/>
      </dsp:txXfrm>
    </dsp:sp>
    <dsp:sp modelId="{9338CF0B-A98E-4464-BFDB-942FC8B63887}">
      <dsp:nvSpPr>
        <dsp:cNvPr id="0" name=""/>
        <dsp:cNvSpPr/>
      </dsp:nvSpPr>
      <dsp:spPr>
        <a:xfrm>
          <a:off x="2132106" y="270799"/>
          <a:ext cx="3598842" cy="1128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Учебный курс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«Алгебра и начала математического анализа»</a:t>
          </a:r>
          <a:endParaRPr lang="ru-RU" sz="2200" kern="1200" dirty="0"/>
        </a:p>
      </dsp:txBody>
      <dsp:txXfrm>
        <a:off x="2132106" y="270799"/>
        <a:ext cx="3598842" cy="1128023"/>
      </dsp:txXfrm>
    </dsp:sp>
    <dsp:sp modelId="{556D5DFA-510E-41A6-A7BD-0BCBE7C42712}">
      <dsp:nvSpPr>
        <dsp:cNvPr id="0" name=""/>
        <dsp:cNvSpPr/>
      </dsp:nvSpPr>
      <dsp:spPr>
        <a:xfrm>
          <a:off x="2132106" y="1604421"/>
          <a:ext cx="3598842" cy="1128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Учебный курс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«Геометрия»</a:t>
          </a:r>
          <a:endParaRPr lang="ru-RU" sz="2200" kern="1200" dirty="0"/>
        </a:p>
      </dsp:txBody>
      <dsp:txXfrm>
        <a:off x="2132106" y="1604421"/>
        <a:ext cx="3598842" cy="1128023"/>
      </dsp:txXfrm>
    </dsp:sp>
    <dsp:sp modelId="{5FE39991-DF02-4075-BB88-5CBE1417E85C}">
      <dsp:nvSpPr>
        <dsp:cNvPr id="0" name=""/>
        <dsp:cNvSpPr/>
      </dsp:nvSpPr>
      <dsp:spPr>
        <a:xfrm>
          <a:off x="2132106" y="2938044"/>
          <a:ext cx="3598842" cy="11280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Учебный курс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«Вероятность и статистика»</a:t>
          </a:r>
          <a:endParaRPr lang="ru-RU" sz="2200" kern="1200" dirty="0"/>
        </a:p>
      </dsp:txBody>
      <dsp:txXfrm>
        <a:off x="2132106" y="2938044"/>
        <a:ext cx="3598842" cy="11280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AFCC5-911B-49A5-BCBA-E3E4F81BCA4B}">
      <dsp:nvSpPr>
        <dsp:cNvPr id="0" name=""/>
        <dsp:cNvSpPr/>
      </dsp:nvSpPr>
      <dsp:spPr>
        <a:xfrm>
          <a:off x="-6070600" y="-928839"/>
          <a:ext cx="7226511" cy="7226511"/>
        </a:xfrm>
        <a:prstGeom prst="blockArc">
          <a:avLst>
            <a:gd name="adj1" fmla="val 18900000"/>
            <a:gd name="adj2" fmla="val 2700000"/>
            <a:gd name="adj3" fmla="val 299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B41CB-F843-4401-B4E5-D57F3E88FC8A}">
      <dsp:nvSpPr>
        <dsp:cNvPr id="0" name=""/>
        <dsp:cNvSpPr/>
      </dsp:nvSpPr>
      <dsp:spPr>
        <a:xfrm>
          <a:off x="604973" y="412755"/>
          <a:ext cx="9377631" cy="825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559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«Новое» содержание               «новые» результаты</a:t>
          </a:r>
          <a:endParaRPr lang="ru-RU" sz="2500" kern="1200" dirty="0"/>
        </a:p>
      </dsp:txBody>
      <dsp:txXfrm>
        <a:off x="604973" y="412755"/>
        <a:ext cx="9377631" cy="825941"/>
      </dsp:txXfrm>
    </dsp:sp>
    <dsp:sp modelId="{D98142CD-190E-45F9-930B-532FB6B48FC3}">
      <dsp:nvSpPr>
        <dsp:cNvPr id="0" name=""/>
        <dsp:cNvSpPr/>
      </dsp:nvSpPr>
      <dsp:spPr>
        <a:xfrm>
          <a:off x="88759" y="309513"/>
          <a:ext cx="1032426" cy="10324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7520EE-9541-4042-905D-99EDD9923BAF}">
      <dsp:nvSpPr>
        <dsp:cNvPr id="0" name=""/>
        <dsp:cNvSpPr/>
      </dsp:nvSpPr>
      <dsp:spPr>
        <a:xfrm>
          <a:off x="1078504" y="1651882"/>
          <a:ext cx="8904100" cy="825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559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Отсутствие учебников, учебных пособий</a:t>
          </a:r>
          <a:endParaRPr lang="ru-RU" sz="2500" kern="1200" dirty="0"/>
        </a:p>
      </dsp:txBody>
      <dsp:txXfrm>
        <a:off x="1078504" y="1651882"/>
        <a:ext cx="8904100" cy="825941"/>
      </dsp:txXfrm>
    </dsp:sp>
    <dsp:sp modelId="{834001F8-7051-4725-91CA-F162912AF6A9}">
      <dsp:nvSpPr>
        <dsp:cNvPr id="0" name=""/>
        <dsp:cNvSpPr/>
      </dsp:nvSpPr>
      <dsp:spPr>
        <a:xfrm>
          <a:off x="562290" y="1548639"/>
          <a:ext cx="1032426" cy="10324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8F959D4-5D8F-40CE-A234-B3D77165F6CB}">
      <dsp:nvSpPr>
        <dsp:cNvPr id="0" name=""/>
        <dsp:cNvSpPr/>
      </dsp:nvSpPr>
      <dsp:spPr>
        <a:xfrm>
          <a:off x="1078504" y="2891009"/>
          <a:ext cx="8904100" cy="825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559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Отсутствие «обновленных» методических и дидактических материалов</a:t>
          </a:r>
          <a:endParaRPr lang="ru-RU" sz="2500" kern="1200" dirty="0"/>
        </a:p>
      </dsp:txBody>
      <dsp:txXfrm>
        <a:off x="1078504" y="2891009"/>
        <a:ext cx="8904100" cy="825941"/>
      </dsp:txXfrm>
    </dsp:sp>
    <dsp:sp modelId="{C77FFC7E-D492-4C9C-BF01-9CE6B2A2D3DB}">
      <dsp:nvSpPr>
        <dsp:cNvPr id="0" name=""/>
        <dsp:cNvSpPr/>
      </dsp:nvSpPr>
      <dsp:spPr>
        <a:xfrm>
          <a:off x="562290" y="2787766"/>
          <a:ext cx="1032426" cy="10324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E1370E8-3B9D-4BB8-A81A-0465ECF04283}">
      <dsp:nvSpPr>
        <dsp:cNvPr id="0" name=""/>
        <dsp:cNvSpPr/>
      </dsp:nvSpPr>
      <dsp:spPr>
        <a:xfrm>
          <a:off x="604973" y="4130135"/>
          <a:ext cx="9377631" cy="8259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55591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Уровень         профессиональной подготовки учителей </a:t>
          </a:r>
          <a:endParaRPr lang="ru-RU" sz="2500" kern="1200" dirty="0"/>
        </a:p>
      </dsp:txBody>
      <dsp:txXfrm>
        <a:off x="604973" y="4130135"/>
        <a:ext cx="9377631" cy="825941"/>
      </dsp:txXfrm>
    </dsp:sp>
    <dsp:sp modelId="{962C1882-671A-4871-BE94-FFB57AA50CA3}">
      <dsp:nvSpPr>
        <dsp:cNvPr id="0" name=""/>
        <dsp:cNvSpPr/>
      </dsp:nvSpPr>
      <dsp:spPr>
        <a:xfrm>
          <a:off x="88759" y="4026893"/>
          <a:ext cx="1032426" cy="10324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l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EB55-23F2-4137-A8E7-417A6B838DB9}" type="datetimeFigureOut">
              <a:rPr lang="ru-RU" smtClean="0"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D8AAD-97A1-423B-B362-7DAE3C0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4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6DC5-BF4F-434E-9572-39B40F61EFB7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723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2020C-56D4-45F6-85A7-C7B41CF6C514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9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BFB6-25E2-4B7E-A09A-4FEB5A54FC53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3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77036-8F08-4962-888A-A6EB1E1ED6A7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47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2E80-242F-4797-812A-89DF3FC08EEA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0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7DB9A-E38B-409C-8279-28A708B20C00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490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B6152-E4D2-4E59-A8B5-7348A4E2627A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92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CCF73-C43D-466B-93EE-C80A399B7D6C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2A0EE-3CB4-4AFF-9E85-3BF95D6674AF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5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C0B4E08-868A-4D86-B0D9-CE2638514468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3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9C63B-088E-47AC-A8E5-7FB9565BCAC0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2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6DAA266-07B9-4119-9C80-B2B88375AD80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67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prosv.ru/s/CwTk85JdbHCP8dt?path=%2F&#1084;&#1077;&#1090;&#1086;&#1076;&#1080;&#1095;&#1077;&#1089;&#1082;&#1080;&#1077;%20&#1087;&#1086;&#1089;&#1086;&#1073;&#1080;&#1103;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cloud.prosv.ru/s/CwTk85JdbHCP8dt?path=%2F&#1084;&#1077;&#1090;&#1086;&#1076;&#1080;&#1095;&#1077;&#1089;&#1082;&#1080;&#1077;%20&#1087;&#1086;&#1089;&#1086;&#1073;&#1080;&#1103;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prosv.ru/s/CwTk85JdbHCP8dt?path=%2F&#1084;&#1077;&#1090;&#1086;&#1076;&#1080;&#1095;&#1077;&#1089;&#1082;&#1080;&#1077;%20&#1087;&#1086;&#1089;&#1086;&#1073;&#1080;&#1103;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em-astu.ru/chair/study/mathem-zaitsev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lck.ru/3JKfqJ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JKfqJ" TargetMode="External"/><Relationship Id="rId2" Type="http://schemas.openxmlformats.org/officeDocument/2006/relationships/hyperlink" Target="https://www.chem-astu.ru/chair/study/mathem-zaitsev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JKfqJ" TargetMode="External"/><Relationship Id="rId2" Type="http://schemas.openxmlformats.org/officeDocument/2006/relationships/hyperlink" Target="https://www.chem-astu.ru/chair/study/mathem-zaitsev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s://docs.cntd.ru/document/902350579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hyperlink" Target="https://docs.cntd.ru/document/130179882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clck.ru/3JedXa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clck.ru/3JeiqP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clck.ru/3Jegwh" TargetMode="External"/><Relationship Id="rId9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s://clck.ru/3GsWW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ck.ru/3GkGq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654448"/>
            <a:ext cx="10058400" cy="305540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Использование определителя и матриц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учебных курсах </a:t>
            </a:r>
            <a:r>
              <a:rPr lang="ru-RU" sz="4000" b="1" dirty="0" smtClean="0"/>
              <a:t>«</a:t>
            </a:r>
            <a:r>
              <a:rPr lang="ru-RU" sz="4000" b="1" dirty="0"/>
              <a:t>Алгебра и начала математического анализа», «Геометрия»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при </a:t>
            </a:r>
            <a:r>
              <a:rPr lang="ru-RU" sz="4000" b="1" dirty="0"/>
              <a:t>обучении математике </a:t>
            </a:r>
            <a:r>
              <a:rPr lang="ru-RU" sz="4000" b="1" dirty="0" smtClean="0"/>
              <a:t>углубленного </a:t>
            </a:r>
            <a:r>
              <a:rPr lang="ru-RU" sz="4000" b="1" dirty="0"/>
              <a:t>уровня в 10-11 </a:t>
            </a:r>
            <a:r>
              <a:rPr lang="ru-RU" sz="4000" b="1" dirty="0" smtClean="0"/>
              <a:t>классах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402184"/>
            <a:ext cx="10656520" cy="1867988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/>
            <a:r>
              <a:rPr lang="ru-RU" sz="2100" dirty="0">
                <a:latin typeface="+mn-lt"/>
                <a:cs typeface="Times New Roman" panose="02020603050405020304" pitchFamily="18" charset="0"/>
              </a:rPr>
              <a:t>Даниленко Елена Николаевна, </a:t>
            </a:r>
          </a:p>
          <a:p>
            <a:pPr algn="r"/>
            <a:r>
              <a:rPr lang="ru-RU" sz="2100" dirty="0">
                <a:latin typeface="+mn-lt"/>
                <a:cs typeface="Times New Roman" panose="02020603050405020304" pitchFamily="18" charset="0"/>
              </a:rPr>
              <a:t>учитель математики </a:t>
            </a:r>
            <a:endParaRPr lang="ru-RU" sz="2100" dirty="0" smtClean="0">
              <a:latin typeface="+mn-lt"/>
              <a:cs typeface="Times New Roman" panose="02020603050405020304" pitchFamily="18" charset="0"/>
            </a:endParaRPr>
          </a:p>
          <a:p>
            <a:pPr algn="r"/>
            <a:r>
              <a:rPr lang="ru-RU" sz="2100" dirty="0" smtClean="0">
                <a:latin typeface="+mn-lt"/>
                <a:cs typeface="Times New Roman" panose="02020603050405020304" pitchFamily="18" charset="0"/>
              </a:rPr>
              <a:t>МБОУ </a:t>
            </a:r>
            <a:r>
              <a:rPr lang="ru-RU" sz="2100" dirty="0">
                <a:latin typeface="+mn-lt"/>
                <a:cs typeface="Times New Roman" panose="02020603050405020304" pitchFamily="18" charset="0"/>
              </a:rPr>
              <a:t>«</a:t>
            </a:r>
            <a:r>
              <a:rPr lang="ru-RU" sz="2100" dirty="0" err="1">
                <a:latin typeface="+mn-lt"/>
                <a:cs typeface="Times New Roman" panose="02020603050405020304" pitchFamily="18" charset="0"/>
              </a:rPr>
              <a:t>Хабарская</a:t>
            </a:r>
            <a:r>
              <a:rPr lang="ru-RU" sz="2100" dirty="0">
                <a:latin typeface="+mn-lt"/>
                <a:cs typeface="Times New Roman" panose="02020603050405020304" pitchFamily="18" charset="0"/>
              </a:rPr>
              <a:t> СОШ №2» </a:t>
            </a:r>
            <a:r>
              <a:rPr lang="ru-RU" sz="2100" dirty="0" err="1">
                <a:latin typeface="+mn-lt"/>
                <a:cs typeface="Times New Roman" panose="02020603050405020304" pitchFamily="18" charset="0"/>
              </a:rPr>
              <a:t>Хабарского</a:t>
            </a:r>
            <a:r>
              <a:rPr lang="ru-RU" sz="2100" dirty="0">
                <a:latin typeface="+mn-lt"/>
                <a:cs typeface="Times New Roman" panose="02020603050405020304" pitchFamily="18" charset="0"/>
              </a:rPr>
              <a:t> района</a:t>
            </a:r>
            <a:r>
              <a:rPr lang="ru-RU" sz="2100" dirty="0" smtClean="0">
                <a:latin typeface="+mn-lt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100" dirty="0" smtClean="0">
                <a:latin typeface="+mn-lt"/>
                <a:cs typeface="Times New Roman" panose="02020603050405020304" pitchFamily="18" charset="0"/>
              </a:rPr>
              <a:t> педагог – методист,  </a:t>
            </a:r>
            <a:endParaRPr lang="ru-RU" sz="2100" dirty="0">
              <a:latin typeface="+mn-lt"/>
              <a:cs typeface="Times New Roman" panose="02020603050405020304" pitchFamily="18" charset="0"/>
            </a:endParaRPr>
          </a:p>
          <a:p>
            <a:pPr algn="r"/>
            <a:r>
              <a:rPr lang="ru-RU" sz="2100" dirty="0">
                <a:latin typeface="+mn-lt"/>
                <a:cs typeface="Times New Roman" panose="02020603050405020304" pitchFamily="18" charset="0"/>
              </a:rPr>
              <a:t>доцент АИРО им. А.М. </a:t>
            </a:r>
            <a:r>
              <a:rPr lang="ru-RU" sz="2100" dirty="0" err="1" smtClean="0">
                <a:latin typeface="+mn-lt"/>
                <a:cs typeface="Times New Roman" panose="02020603050405020304" pitchFamily="18" charset="0"/>
              </a:rPr>
              <a:t>Топорова</a:t>
            </a:r>
            <a:r>
              <a:rPr lang="ru-RU" sz="2100" dirty="0" smtClean="0">
                <a:latin typeface="+mn-lt"/>
                <a:cs typeface="Times New Roman" panose="02020603050405020304" pitchFamily="18" charset="0"/>
              </a:rPr>
              <a:t> </a:t>
            </a:r>
            <a:endParaRPr lang="ru-RU" sz="2100" dirty="0">
              <a:latin typeface="+mn-lt"/>
              <a:cs typeface="Times New Roman" panose="02020603050405020304" pitchFamily="18" charset="0"/>
            </a:endParaRP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0051" y="6488668"/>
            <a:ext cx="134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27.03.2025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0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059" t="13304" r="33501" b="81160"/>
          <a:stretch/>
        </p:blipFill>
        <p:spPr>
          <a:xfrm>
            <a:off x="0" y="12428"/>
            <a:ext cx="5760233" cy="5058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2" y="1131497"/>
            <a:ext cx="5760233" cy="1128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курс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Алгебра и начала математического анализа»</a:t>
            </a:r>
            <a:endParaRPr lang="ru-RU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класс</a:t>
            </a:r>
            <a:endParaRPr lang="ru-RU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4216" y="2400624"/>
            <a:ext cx="363381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планирование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64251" y="85603"/>
            <a:ext cx="330859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Поурочное планирование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911664"/>
              </p:ext>
            </p:extLst>
          </p:nvPr>
        </p:nvGraphicFramePr>
        <p:xfrm>
          <a:off x="104505" y="2929934"/>
          <a:ext cx="5707978" cy="320223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33812">
                  <a:extLst>
                    <a:ext uri="{9D8B030D-6E8A-4147-A177-3AD203B41FA5}">
                      <a16:colId xmlns:a16="http://schemas.microsoft.com/office/drawing/2014/main" val="578402109"/>
                    </a:ext>
                  </a:extLst>
                </a:gridCol>
                <a:gridCol w="2849466">
                  <a:extLst>
                    <a:ext uri="{9D8B030D-6E8A-4147-A177-3AD203B41FA5}">
                      <a16:colId xmlns:a16="http://schemas.microsoft.com/office/drawing/2014/main" val="2889631008"/>
                    </a:ext>
                  </a:extLst>
                </a:gridCol>
                <a:gridCol w="757646">
                  <a:extLst>
                    <a:ext uri="{9D8B030D-6E8A-4147-A177-3AD203B41FA5}">
                      <a16:colId xmlns:a16="http://schemas.microsoft.com/office/drawing/2014/main" val="55584351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216853707"/>
                    </a:ext>
                  </a:extLst>
                </a:gridCol>
                <a:gridCol w="926974">
                  <a:extLst>
                    <a:ext uri="{9D8B030D-6E8A-4147-A177-3AD203B41FA5}">
                      <a16:colId xmlns:a16="http://schemas.microsoft.com/office/drawing/2014/main" val="3975829139"/>
                    </a:ext>
                  </a:extLst>
                </a:gridCol>
              </a:tblGrid>
              <a:tr h="22880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 пп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раздела и тем подраздела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Количество часов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ЭОР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(ЦОР)</a:t>
                      </a:r>
                      <a:endParaRPr lang="ru-RU" sz="14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19350"/>
                  </a:ext>
                </a:extLst>
              </a:tr>
              <a:tr h="686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К/р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32463"/>
                  </a:ext>
                </a:extLst>
              </a:tr>
              <a:tr h="16016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Множество действительных чисел. Многочлены. Рациональные уравнения и неравенства. Системы линейных уравнений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177785"/>
                  </a:ext>
                </a:extLst>
              </a:tr>
              <a:tr h="457612">
                <a:tc gridSpan="2"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ОБЩЕЕ КОЛИЧЕСТВО ЧАСОВ ПО ПРОГРАММЕ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49393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82437"/>
              </p:ext>
            </p:extLst>
          </p:nvPr>
        </p:nvGraphicFramePr>
        <p:xfrm>
          <a:off x="5954213" y="630476"/>
          <a:ext cx="6185535" cy="560050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78156">
                  <a:extLst>
                    <a:ext uri="{9D8B030D-6E8A-4147-A177-3AD203B41FA5}">
                      <a16:colId xmlns:a16="http://schemas.microsoft.com/office/drawing/2014/main" val="2088696270"/>
                    </a:ext>
                  </a:extLst>
                </a:gridCol>
                <a:gridCol w="3196822">
                  <a:extLst>
                    <a:ext uri="{9D8B030D-6E8A-4147-A177-3AD203B41FA5}">
                      <a16:colId xmlns:a16="http://schemas.microsoft.com/office/drawing/2014/main" val="3444081924"/>
                    </a:ext>
                  </a:extLst>
                </a:gridCol>
                <a:gridCol w="574319">
                  <a:extLst>
                    <a:ext uri="{9D8B030D-6E8A-4147-A177-3AD203B41FA5}">
                      <a16:colId xmlns:a16="http://schemas.microsoft.com/office/drawing/2014/main" val="3194345052"/>
                    </a:ext>
                  </a:extLst>
                </a:gridCol>
                <a:gridCol w="718917">
                  <a:extLst>
                    <a:ext uri="{9D8B030D-6E8A-4147-A177-3AD203B41FA5}">
                      <a16:colId xmlns:a16="http://schemas.microsoft.com/office/drawing/2014/main" val="2811124911"/>
                    </a:ext>
                  </a:extLst>
                </a:gridCol>
                <a:gridCol w="603362">
                  <a:extLst>
                    <a:ext uri="{9D8B030D-6E8A-4147-A177-3AD203B41FA5}">
                      <a16:colId xmlns:a16="http://schemas.microsoft.com/office/drawing/2014/main" val="4199806220"/>
                    </a:ext>
                  </a:extLst>
                </a:gridCol>
                <a:gridCol w="613959">
                  <a:extLst>
                    <a:ext uri="{9D8B030D-6E8A-4147-A177-3AD203B41FA5}">
                      <a16:colId xmlns:a16="http://schemas.microsoft.com/office/drawing/2014/main" val="1261258355"/>
                    </a:ext>
                  </a:extLst>
                </a:gridCol>
              </a:tblGrid>
              <a:tr h="46670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 </a:t>
                      </a:r>
                      <a:r>
                        <a:rPr lang="ru-RU" sz="1400" dirty="0" err="1">
                          <a:effectLst/>
                        </a:rPr>
                        <a:t>пп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Тема урока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 часов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 изучения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ЭОР (ЦОР)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3767593022"/>
                  </a:ext>
                </a:extLst>
              </a:tr>
              <a:tr h="23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К/р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716506"/>
                  </a:ext>
                </a:extLst>
              </a:tr>
              <a:tr h="23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систем линейных уравнений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1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495742043"/>
                  </a:ext>
                </a:extLst>
              </a:tr>
              <a:tr h="2333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Решение систем линейных уравнений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278673256"/>
                  </a:ext>
                </a:extLst>
              </a:tr>
              <a:tr h="9334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Матрица системы линейных уравнений. Определитель матрицы 2×2, его геометрический смысл и свойства; вычисление его значения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72000532"/>
                  </a:ext>
                </a:extLst>
              </a:tr>
              <a:tr h="700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Определитель матрицы 2×2, его геометрический смысл и свойства; вычисление его значения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824885037"/>
                  </a:ext>
                </a:extLst>
              </a:tr>
              <a:tr h="700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Применение определителя для решения системы линейных уравнений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1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107046904"/>
                  </a:ext>
                </a:extLst>
              </a:tr>
              <a:tr h="700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прикладных задач с помощью системы линейных уравнений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1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30749945"/>
                  </a:ext>
                </a:extLst>
              </a:tr>
              <a:tr h="700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Решение прикладных задач с помощью системы линейных уравнений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169021957"/>
                  </a:ext>
                </a:extLst>
              </a:tr>
              <a:tr h="700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Контрольная работа: "Рациональные уравнения и неравенства. Системы линейных уравнений"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1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348105738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63052" y="631257"/>
            <a:ext cx="383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63636"/>
                </a:solidFill>
                <a:latin typeface="Inter"/>
              </a:rPr>
              <a:t>Конструктор рабочих 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07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059" t="13304" r="33501" b="81160"/>
          <a:stretch/>
        </p:blipFill>
        <p:spPr>
          <a:xfrm>
            <a:off x="0" y="12428"/>
            <a:ext cx="5760233" cy="5058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-2" y="1131497"/>
            <a:ext cx="5760233" cy="11285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 курс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«Геометрия»</a:t>
            </a:r>
            <a:endParaRPr lang="ru-RU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spcAft>
                <a:spcPts val="800"/>
              </a:spcAft>
            </a:pP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</a:t>
            </a:r>
            <a:endParaRPr lang="ru-RU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2593" y="2678875"/>
            <a:ext cx="363381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Тематическое планирование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25062" y="71008"/>
            <a:ext cx="3308598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Поурочное планирование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67822"/>
              </p:ext>
            </p:extLst>
          </p:nvPr>
        </p:nvGraphicFramePr>
        <p:xfrm>
          <a:off x="143445" y="3212857"/>
          <a:ext cx="5473337" cy="275752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511868">
                  <a:extLst>
                    <a:ext uri="{9D8B030D-6E8A-4147-A177-3AD203B41FA5}">
                      <a16:colId xmlns:a16="http://schemas.microsoft.com/office/drawing/2014/main" val="578402109"/>
                    </a:ext>
                  </a:extLst>
                </a:gridCol>
                <a:gridCol w="1869635">
                  <a:extLst>
                    <a:ext uri="{9D8B030D-6E8A-4147-A177-3AD203B41FA5}">
                      <a16:colId xmlns:a16="http://schemas.microsoft.com/office/drawing/2014/main" val="2889631008"/>
                    </a:ext>
                  </a:extLst>
                </a:gridCol>
                <a:gridCol w="960335">
                  <a:extLst>
                    <a:ext uri="{9D8B030D-6E8A-4147-A177-3AD203B41FA5}">
                      <a16:colId xmlns:a16="http://schemas.microsoft.com/office/drawing/2014/main" val="555843510"/>
                    </a:ext>
                  </a:extLst>
                </a:gridCol>
                <a:gridCol w="960335">
                  <a:extLst>
                    <a:ext uri="{9D8B030D-6E8A-4147-A177-3AD203B41FA5}">
                      <a16:colId xmlns:a16="http://schemas.microsoft.com/office/drawing/2014/main" val="3216853707"/>
                    </a:ext>
                  </a:extLst>
                </a:gridCol>
                <a:gridCol w="1171164">
                  <a:extLst>
                    <a:ext uri="{9D8B030D-6E8A-4147-A177-3AD203B41FA5}">
                      <a16:colId xmlns:a16="http://schemas.microsoft.com/office/drawing/2014/main" val="3975829139"/>
                    </a:ext>
                  </a:extLst>
                </a:gridCol>
              </a:tblGrid>
              <a:tr h="200801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№ </a:t>
                      </a:r>
                      <a:r>
                        <a:rPr lang="ru-RU" sz="1550" dirty="0" err="1">
                          <a:effectLst/>
                        </a:rPr>
                        <a:t>пп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Наименование раздела и тем подраздела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Количество часов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</a:rPr>
                        <a:t>ЭОР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</a:rPr>
                        <a:t>(ЦОР)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919350"/>
                  </a:ext>
                </a:extLst>
              </a:tr>
              <a:tr h="6024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Всего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</a:rPr>
                        <a:t>К/р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332463"/>
                  </a:ext>
                </a:extLst>
              </a:tr>
              <a:tr h="6722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Аналитическая геометрия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6177785"/>
                  </a:ext>
                </a:extLst>
              </a:tr>
              <a:tr h="4703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Объем </a:t>
                      </a:r>
                      <a:r>
                        <a:rPr lang="ru-RU" sz="155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многогранника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095627"/>
                  </a:ext>
                </a:extLst>
              </a:tr>
              <a:tr h="401601">
                <a:tc gridSpan="2"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</a:rPr>
                        <a:t>ОБЩЕЕ КОЛИЧЕСТВО ЧАСОВ ПО ПРОГРАММЕ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</a:rPr>
                        <a:t>102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</a:rPr>
                        <a:t>8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493937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255974"/>
              </p:ext>
            </p:extLst>
          </p:nvPr>
        </p:nvGraphicFramePr>
        <p:xfrm>
          <a:off x="5865225" y="540270"/>
          <a:ext cx="6185535" cy="6295006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44135">
                  <a:extLst>
                    <a:ext uri="{9D8B030D-6E8A-4147-A177-3AD203B41FA5}">
                      <a16:colId xmlns:a16="http://schemas.microsoft.com/office/drawing/2014/main" val="2088696270"/>
                    </a:ext>
                  </a:extLst>
                </a:gridCol>
                <a:gridCol w="3540034">
                  <a:extLst>
                    <a:ext uri="{9D8B030D-6E8A-4147-A177-3AD203B41FA5}">
                      <a16:colId xmlns:a16="http://schemas.microsoft.com/office/drawing/2014/main" val="3444081924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3194345052"/>
                    </a:ext>
                  </a:extLst>
                </a:gridCol>
                <a:gridCol w="483325">
                  <a:extLst>
                    <a:ext uri="{9D8B030D-6E8A-4147-A177-3AD203B41FA5}">
                      <a16:colId xmlns:a16="http://schemas.microsoft.com/office/drawing/2014/main" val="2811124911"/>
                    </a:ext>
                  </a:extLst>
                </a:gridCol>
                <a:gridCol w="529316">
                  <a:extLst>
                    <a:ext uri="{9D8B030D-6E8A-4147-A177-3AD203B41FA5}">
                      <a16:colId xmlns:a16="http://schemas.microsoft.com/office/drawing/2014/main" val="4199806220"/>
                    </a:ext>
                  </a:extLst>
                </a:gridCol>
                <a:gridCol w="613959">
                  <a:extLst>
                    <a:ext uri="{9D8B030D-6E8A-4147-A177-3AD203B41FA5}">
                      <a16:colId xmlns:a16="http://schemas.microsoft.com/office/drawing/2014/main" val="1261258355"/>
                    </a:ext>
                  </a:extLst>
                </a:gridCol>
              </a:tblGrid>
              <a:tr h="466709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№ </a:t>
                      </a:r>
                      <a:r>
                        <a:rPr lang="ru-RU" sz="1550" dirty="0" err="1">
                          <a:effectLst/>
                          <a:latin typeface="+mn-lt"/>
                        </a:rPr>
                        <a:t>пп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Тема урока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Количество часов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Дата изучения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ЭОР (ЦОР)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3767593022"/>
                  </a:ext>
                </a:extLst>
              </a:tr>
              <a:tr h="2333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Всего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К/р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716506"/>
                  </a:ext>
                </a:extLst>
              </a:tr>
              <a:tr h="433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5,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Уравнение плоскости</a:t>
                      </a: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нормаль, уравнение плоскости в отрезках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495742043"/>
                  </a:ext>
                </a:extLst>
              </a:tr>
              <a:tr h="4420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7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Векторное произведение</a:t>
                      </a:r>
                      <a:endParaRPr lang="ru-RU" sz="155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ru-RU" sz="15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278673256"/>
                  </a:ext>
                </a:extLst>
              </a:tr>
              <a:tr h="3788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10,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Аналитические методы расчёта угла между прямыми в многогранниках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72000532"/>
                  </a:ext>
                </a:extLst>
              </a:tr>
              <a:tr h="5376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12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расстояния от точки до плоскости в координатах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824885037"/>
                  </a:ext>
                </a:extLst>
              </a:tr>
              <a:tr h="485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13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 расстояний от точки до плоскости в кубе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107046904"/>
                  </a:ext>
                </a:extLst>
              </a:tr>
              <a:tr h="524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14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Нахождение расстояний от точки до плоскости в правильной пирамиде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30749945"/>
                  </a:ext>
                </a:extLst>
              </a:tr>
              <a:tr h="446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5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Контрольная работа "Аналитическая геометрия"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effectLst/>
                          <a:latin typeface="+mn-lt"/>
                        </a:rPr>
                        <a:t> </a:t>
                      </a:r>
                      <a:endParaRPr lang="ru-RU" sz="155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1169021957"/>
                  </a:ext>
                </a:extLst>
              </a:tr>
              <a:tr h="498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5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Объём тела. Объем прямоугольного параллелепипеда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effectLst/>
                          <a:latin typeface="+mn-lt"/>
                        </a:rPr>
                        <a:t> 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3481057383"/>
                  </a:ext>
                </a:extLst>
              </a:tr>
              <a:tr h="315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15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Формула объёма пирамиды. Отношение объемов пирамид с общим углом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2172703108"/>
                  </a:ext>
                </a:extLst>
              </a:tr>
              <a:tr h="4833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55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Прикладные задачи по теме "Объёмы тел", связанные с объёмом пирамиды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ru-RU" sz="155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35" marR="58735" marT="0" marB="0"/>
                </a:tc>
                <a:extLst>
                  <a:ext uri="{0D108BD9-81ED-4DB2-BD59-A6C34878D82A}">
                    <a16:rowId xmlns:a16="http://schemas.microsoft.com/office/drawing/2014/main" val="399448090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63052" y="631257"/>
            <a:ext cx="3834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63636"/>
                </a:solidFill>
                <a:latin typeface="Inter"/>
              </a:rPr>
              <a:t>Конструктор рабочих программ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5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Заголовок 16"/>
          <p:cNvSpPr txBox="1">
            <a:spLocks/>
          </p:cNvSpPr>
          <p:nvPr/>
        </p:nvSpPr>
        <p:spPr>
          <a:xfrm>
            <a:off x="0" y="-112901"/>
            <a:ext cx="8131210" cy="89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МБОУ «ХАБАРСКАЯ СОШ №2»</a:t>
            </a:r>
            <a:endParaRPr lang="ru-RU" sz="4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827262"/>
              </p:ext>
            </p:extLst>
          </p:nvPr>
        </p:nvGraphicFramePr>
        <p:xfrm>
          <a:off x="396796" y="997884"/>
          <a:ext cx="8929610" cy="381255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96002">
                  <a:extLst>
                    <a:ext uri="{9D8B030D-6E8A-4147-A177-3AD203B41FA5}">
                      <a16:colId xmlns:a16="http://schemas.microsoft.com/office/drawing/2014/main" val="290937399"/>
                    </a:ext>
                  </a:extLst>
                </a:gridCol>
                <a:gridCol w="901948">
                  <a:extLst>
                    <a:ext uri="{9D8B030D-6E8A-4147-A177-3AD203B41FA5}">
                      <a16:colId xmlns:a16="http://schemas.microsoft.com/office/drawing/2014/main" val="548662697"/>
                    </a:ext>
                  </a:extLst>
                </a:gridCol>
                <a:gridCol w="5931660">
                  <a:extLst>
                    <a:ext uri="{9D8B030D-6E8A-4147-A177-3AD203B41FA5}">
                      <a16:colId xmlns:a16="http://schemas.microsoft.com/office/drawing/2014/main" val="3336231578"/>
                    </a:ext>
                  </a:extLst>
                </a:gridCol>
              </a:tblGrid>
              <a:tr h="58271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УЧЕБНЫЙ ПЛАН (10 – 11 </a:t>
                      </a:r>
                      <a:r>
                        <a:rPr lang="ru-RU" sz="2400" dirty="0" err="1" smtClean="0"/>
                        <a:t>кл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518729"/>
                  </a:ext>
                </a:extLst>
              </a:tr>
              <a:tr h="5827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Профиль</a:t>
                      </a:r>
                      <a:endParaRPr lang="ru-RU" sz="2400" dirty="0"/>
                    </a:p>
                  </a:txBody>
                  <a:tcPr marL="67139" marR="67139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Социально - экономический</a:t>
                      </a:r>
                      <a:endParaRPr lang="ru-RU" sz="2400" dirty="0"/>
                    </a:p>
                  </a:txBody>
                  <a:tcPr marL="67139" marR="6713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83234"/>
                  </a:ext>
                </a:extLst>
              </a:tr>
              <a:tr h="7297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Обязательная часть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7139" marR="6713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176383"/>
                  </a:ext>
                </a:extLst>
              </a:tr>
              <a:tr h="818323">
                <a:tc gridSpan="2">
                  <a:txBody>
                    <a:bodyPr/>
                    <a:lstStyle/>
                    <a:p>
                      <a:r>
                        <a:rPr lang="ru-RU" sz="2400" dirty="0" smtClean="0"/>
                        <a:t>Предметная область</a:t>
                      </a:r>
                      <a:endParaRPr lang="ru-RU" sz="2400" dirty="0"/>
                    </a:p>
                  </a:txBody>
                  <a:tcPr marL="67139" marR="67139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2400" dirty="0" smtClean="0"/>
                    </a:p>
                  </a:txBody>
                  <a:tcPr marL="67139" marR="67139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 и</a:t>
                      </a:r>
                      <a:r>
                        <a:rPr lang="ru-RU" sz="2400" baseline="0" dirty="0" smtClean="0"/>
                        <a:t> информатика</a:t>
                      </a:r>
                      <a:endParaRPr lang="ru-RU" sz="2400" dirty="0" smtClean="0"/>
                    </a:p>
                  </a:txBody>
                  <a:tcPr marL="67139" marR="6713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04974"/>
                  </a:ext>
                </a:extLst>
              </a:tr>
              <a:tr h="10945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Учебные курсы</a:t>
                      </a:r>
                    </a:p>
                    <a:p>
                      <a:endParaRPr lang="ru-RU" sz="2400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2400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Алгебра и начала анализа – 4 ч</a:t>
                      </a:r>
                    </a:p>
                    <a:p>
                      <a:r>
                        <a:rPr lang="ru-RU" sz="2400" dirty="0" smtClean="0"/>
                        <a:t>Геометрия – 3 ч</a:t>
                      </a:r>
                    </a:p>
                    <a:p>
                      <a:r>
                        <a:rPr lang="ru-RU" sz="2400" dirty="0" smtClean="0"/>
                        <a:t>Вероятность и статистика – 1 ч</a:t>
                      </a:r>
                      <a:endParaRPr lang="ru-RU" sz="2400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1279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45742"/>
              </p:ext>
            </p:extLst>
          </p:nvPr>
        </p:nvGraphicFramePr>
        <p:xfrm>
          <a:off x="396795" y="5255135"/>
          <a:ext cx="7179978" cy="11654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054205">
                  <a:extLst>
                    <a:ext uri="{9D8B030D-6E8A-4147-A177-3AD203B41FA5}">
                      <a16:colId xmlns:a16="http://schemas.microsoft.com/office/drawing/2014/main" val="290937399"/>
                    </a:ext>
                  </a:extLst>
                </a:gridCol>
                <a:gridCol w="5125773">
                  <a:extLst>
                    <a:ext uri="{9D8B030D-6E8A-4147-A177-3AD203B41FA5}">
                      <a16:colId xmlns:a16="http://schemas.microsoft.com/office/drawing/2014/main" val="548662697"/>
                    </a:ext>
                  </a:extLst>
                </a:gridCol>
              </a:tblGrid>
              <a:tr h="5827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ВНЕУРОЧНАЯ</a:t>
                      </a:r>
                      <a:r>
                        <a:rPr lang="ru-RU" sz="2400" baseline="0" dirty="0" smtClean="0"/>
                        <a:t> ДЕЯТЕЛЬНОСТЬ (11 </a:t>
                      </a:r>
                      <a:r>
                        <a:rPr lang="ru-RU" sz="2400" baseline="0" dirty="0" err="1" smtClean="0"/>
                        <a:t>кл</a:t>
                      </a:r>
                      <a:r>
                        <a:rPr lang="ru-RU" sz="2400" baseline="0" dirty="0" smtClean="0"/>
                        <a:t>)</a:t>
                      </a:r>
                      <a:endParaRPr lang="ru-RU" sz="2400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18729"/>
                  </a:ext>
                </a:extLst>
              </a:tr>
              <a:tr h="582715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Учебный курс</a:t>
                      </a:r>
                      <a:endParaRPr lang="ru-RU" sz="2400" dirty="0"/>
                    </a:p>
                  </a:txBody>
                  <a:tcPr marL="67139" marR="67139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Избранные вопросы математики – 1 ч</a:t>
                      </a:r>
                      <a:endParaRPr lang="ru-RU" sz="2400" dirty="0"/>
                    </a:p>
                  </a:txBody>
                  <a:tcPr marL="67139" marR="6713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783234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979112"/>
              </p:ext>
            </p:extLst>
          </p:nvPr>
        </p:nvGraphicFramePr>
        <p:xfrm>
          <a:off x="8335379" y="5255135"/>
          <a:ext cx="3648456" cy="116543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648456">
                  <a:extLst>
                    <a:ext uri="{9D8B030D-6E8A-4147-A177-3AD203B41FA5}">
                      <a16:colId xmlns:a16="http://schemas.microsoft.com/office/drawing/2014/main" val="290937399"/>
                    </a:ext>
                  </a:extLst>
                </a:gridCol>
              </a:tblGrid>
              <a:tr h="5827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Консультация (11 </a:t>
                      </a:r>
                      <a:r>
                        <a:rPr lang="ru-RU" sz="2400" dirty="0" err="1" smtClean="0"/>
                        <a:t>кл</a:t>
                      </a:r>
                      <a:r>
                        <a:rPr lang="ru-RU" sz="2400" dirty="0" smtClean="0"/>
                        <a:t>)</a:t>
                      </a:r>
                      <a:endParaRPr lang="ru-RU" sz="2400" dirty="0"/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518729"/>
                  </a:ext>
                </a:extLst>
              </a:tr>
              <a:tr h="582715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Второе полугодие – 1 ч</a:t>
                      </a:r>
                      <a:endParaRPr lang="ru-RU" sz="2400" b="0" dirty="0"/>
                    </a:p>
                  </a:txBody>
                  <a:tcPr marL="67139" marR="6713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78323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553" y="73153"/>
            <a:ext cx="3778411" cy="2066543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822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644" y="36576"/>
            <a:ext cx="3852204" cy="203717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Заголовок 16"/>
          <p:cNvSpPr txBox="1">
            <a:spLocks/>
          </p:cNvSpPr>
          <p:nvPr/>
        </p:nvSpPr>
        <p:spPr>
          <a:xfrm>
            <a:off x="17949" y="-146036"/>
            <a:ext cx="8131210" cy="89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МБОУ «ХАБАРСКАЯ СОШ №2»</a:t>
            </a:r>
            <a:endParaRPr lang="ru-RU" sz="4000" dirty="0"/>
          </a:p>
        </p:txBody>
      </p:sp>
      <p:grpSp>
        <p:nvGrpSpPr>
          <p:cNvPr id="5" name="object 10">
            <a:extLst>
              <a:ext uri="{FF2B5EF4-FFF2-40B4-BE49-F238E27FC236}">
                <a16:creationId xmlns:a16="http://schemas.microsoft.com/office/drawing/2014/main" id="{EE4C2351-491E-4143-983E-CD261B42A2B1}"/>
              </a:ext>
            </a:extLst>
          </p:cNvPr>
          <p:cNvGrpSpPr/>
          <p:nvPr/>
        </p:nvGrpSpPr>
        <p:grpSpPr>
          <a:xfrm>
            <a:off x="2602474" y="2711180"/>
            <a:ext cx="1878086" cy="2212975"/>
            <a:chOff x="405384" y="1274013"/>
            <a:chExt cx="4119879" cy="5410200"/>
          </a:xfrm>
        </p:grpSpPr>
        <p:pic>
          <p:nvPicPr>
            <p:cNvPr id="6" name="object 11">
              <a:extLst>
                <a:ext uri="{FF2B5EF4-FFF2-40B4-BE49-F238E27FC236}">
                  <a16:creationId xmlns:a16="http://schemas.microsoft.com/office/drawing/2014/main" id="{E9E56CC7-4657-4CB0-98BD-B6CDF798662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4" y="1274013"/>
              <a:ext cx="4119372" cy="5410200"/>
            </a:xfrm>
            <a:prstGeom prst="rect">
              <a:avLst/>
            </a:prstGeom>
          </p:spPr>
        </p:pic>
        <p:pic>
          <p:nvPicPr>
            <p:cNvPr id="7" name="object 12">
              <a:extLst>
                <a:ext uri="{FF2B5EF4-FFF2-40B4-BE49-F238E27FC236}">
                  <a16:creationId xmlns:a16="http://schemas.microsoft.com/office/drawing/2014/main" id="{0472674F-0F2F-4796-9838-D8B2DF8322D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5" y="1469136"/>
              <a:ext cx="3549396" cy="4840224"/>
            </a:xfrm>
            <a:prstGeom prst="rect">
              <a:avLst/>
            </a:prstGeom>
          </p:spPr>
        </p:pic>
      </p:grpSp>
      <p:pic>
        <p:nvPicPr>
          <p:cNvPr id="9" name="object 10">
            <a:extLst>
              <a:ext uri="{FF2B5EF4-FFF2-40B4-BE49-F238E27FC236}">
                <a16:creationId xmlns:a16="http://schemas.microsoft.com/office/drawing/2014/main" id="{2C6FB9A7-372D-4517-8EFB-681F49AD88E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8871" y="1358698"/>
            <a:ext cx="1658660" cy="2124908"/>
          </a:xfrm>
          <a:prstGeom prst="rect">
            <a:avLst/>
          </a:prstGeom>
        </p:spPr>
      </p:pic>
      <p:pic>
        <p:nvPicPr>
          <p:cNvPr id="10" name="object 11">
            <a:extLst>
              <a:ext uri="{FF2B5EF4-FFF2-40B4-BE49-F238E27FC236}">
                <a16:creationId xmlns:a16="http://schemas.microsoft.com/office/drawing/2014/main" id="{927236C7-D48A-4683-953B-D35639CB56D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0489" y="1315951"/>
            <a:ext cx="1600210" cy="21249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2A6BB0-26DD-411B-AFC1-BEB1BD1EA9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38" t="382" r="44543" b="38508"/>
          <a:stretch/>
        </p:blipFill>
        <p:spPr>
          <a:xfrm>
            <a:off x="8730130" y="2148129"/>
            <a:ext cx="1675834" cy="2043141"/>
          </a:xfrm>
          <a:prstGeom prst="rect">
            <a:avLst/>
          </a:pr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DDA7CCAE-7596-4D7B-B12A-F3980CDCDAC7}"/>
              </a:ext>
            </a:extLst>
          </p:cNvPr>
          <p:cNvSpPr/>
          <p:nvPr/>
        </p:nvSpPr>
        <p:spPr>
          <a:xfrm>
            <a:off x="434002" y="3591292"/>
            <a:ext cx="2253727" cy="38401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cs typeface="Times New Roman" panose="02020603050405020304" pitchFamily="18" charset="0"/>
              </a:rPr>
              <a:t>Атанасян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Л.С. 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и др.</a:t>
            </a:r>
          </a:p>
        </p:txBody>
      </p:sp>
      <p:sp>
        <p:nvSpPr>
          <p:cNvPr id="13" name="Скругленный прямоугольник 25">
            <a:extLst>
              <a:ext uri="{FF2B5EF4-FFF2-40B4-BE49-F238E27FC236}">
                <a16:creationId xmlns:a16="http://schemas.microsoft.com/office/drawing/2014/main" id="{CB9C8919-3C1B-4F43-8304-F26FB2B82359}"/>
              </a:ext>
            </a:extLst>
          </p:cNvPr>
          <p:cNvSpPr/>
          <p:nvPr/>
        </p:nvSpPr>
        <p:spPr>
          <a:xfrm>
            <a:off x="4510966" y="3397332"/>
            <a:ext cx="4275670" cy="69026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Мерзляк А.Г., </a:t>
            </a:r>
            <a:r>
              <a:rPr lang="ru-RU" dirty="0" err="1">
                <a:solidFill>
                  <a:schemeClr val="tx1"/>
                </a:solidFill>
                <a:cs typeface="Times New Roman" panose="02020603050405020304" pitchFamily="18" charset="0"/>
              </a:rPr>
              <a:t>Номировский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 Д.А., Поляков В.М.; под ред. Подольского В.Е.</a:t>
            </a: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DA7CCAE-7596-4D7B-B12A-F3980CDCDAC7}"/>
              </a:ext>
            </a:extLst>
          </p:cNvPr>
          <p:cNvSpPr/>
          <p:nvPr/>
        </p:nvSpPr>
        <p:spPr>
          <a:xfrm>
            <a:off x="5155057" y="880631"/>
            <a:ext cx="2762198" cy="337696"/>
          </a:xfrm>
          <a:prstGeom prst="round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ДОПОЛНИТЕЛЬНО:</a:t>
            </a:r>
            <a:endParaRPr lang="ru-RU" sz="20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object 6">
            <a:extLst>
              <a:ext uri="{FF2B5EF4-FFF2-40B4-BE49-F238E27FC236}">
                <a16:creationId xmlns:a16="http://schemas.microsoft.com/office/drawing/2014/main" id="{39FBEEC7-2BDE-4540-AB84-C04A460C083D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293" y="4191803"/>
            <a:ext cx="1679002" cy="1939747"/>
          </a:xfrm>
          <a:prstGeom prst="rect">
            <a:avLst/>
          </a:prstGeom>
        </p:spPr>
      </p:pic>
      <p:pic>
        <p:nvPicPr>
          <p:cNvPr id="16" name="object 7">
            <a:extLst>
              <a:ext uri="{FF2B5EF4-FFF2-40B4-BE49-F238E27FC236}">
                <a16:creationId xmlns:a16="http://schemas.microsoft.com/office/drawing/2014/main" id="{BC2D156C-ADBE-4FBE-97C8-517F586BBF15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14197" y="4924155"/>
            <a:ext cx="1627204" cy="1875044"/>
          </a:xfrm>
          <a:prstGeom prst="rect">
            <a:avLst/>
          </a:prstGeom>
        </p:spPr>
      </p:pic>
      <p:sp>
        <p:nvSpPr>
          <p:cNvPr id="17" name="object 8">
            <a:extLst>
              <a:ext uri="{FF2B5EF4-FFF2-40B4-BE49-F238E27FC236}">
                <a16:creationId xmlns:a16="http://schemas.microsoft.com/office/drawing/2014/main" id="{D7F625D4-F13F-4CD3-9F0C-E11D79F834FB}"/>
              </a:ext>
            </a:extLst>
          </p:cNvPr>
          <p:cNvSpPr txBox="1"/>
          <p:nvPr/>
        </p:nvSpPr>
        <p:spPr>
          <a:xfrm>
            <a:off x="103872" y="6134255"/>
            <a:ext cx="1919171" cy="5796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Бунимович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Е.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А.,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endParaRPr lang="ru-RU" sz="1800" spc="10" dirty="0" smtClean="0">
              <a:latin typeface="Microsoft Sans Serif"/>
              <a:cs typeface="Microsoft Sans Serif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800" spc="-20" dirty="0" err="1" smtClean="0">
                <a:latin typeface="Microsoft Sans Serif"/>
                <a:cs typeface="Microsoft Sans Serif"/>
              </a:rPr>
              <a:t>Булычев</a:t>
            </a:r>
            <a:r>
              <a:rPr sz="1800" spc="40" dirty="0" smtClean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В. А.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A0F8196-C20A-44EF-85E5-65381269184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519" t="9095" r="21047" b="30712"/>
          <a:stretch/>
        </p:blipFill>
        <p:spPr>
          <a:xfrm>
            <a:off x="1836357" y="853074"/>
            <a:ext cx="1679890" cy="186958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1D6CE6B-73FC-476D-A744-95AF6342CD4C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2272" t="-1" r="22669" b="35392"/>
          <a:stretch/>
        </p:blipFill>
        <p:spPr>
          <a:xfrm>
            <a:off x="127292" y="752904"/>
            <a:ext cx="1640151" cy="1891432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4480560" y="841207"/>
            <a:ext cx="0" cy="576880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object 8">
            <a:extLst>
              <a:ext uri="{FF2B5EF4-FFF2-40B4-BE49-F238E27FC236}">
                <a16:creationId xmlns:a16="http://schemas.microsoft.com/office/drawing/2014/main" id="{D7F625D4-F13F-4CD3-9F0C-E11D79F834FB}"/>
              </a:ext>
            </a:extLst>
          </p:cNvPr>
          <p:cNvSpPr txBox="1"/>
          <p:nvPr/>
        </p:nvSpPr>
        <p:spPr>
          <a:xfrm>
            <a:off x="127677" y="2587270"/>
            <a:ext cx="2416994" cy="2898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1800" spc="-20" dirty="0" smtClean="0">
                <a:latin typeface="Microsoft Sans Serif"/>
                <a:cs typeface="Microsoft Sans Serif"/>
              </a:rPr>
              <a:t>Никольский С.М. и др.</a:t>
            </a:r>
            <a:r>
              <a:rPr sz="1800" dirty="0" smtClean="0">
                <a:latin typeface="Microsoft Sans Serif"/>
                <a:cs typeface="Microsoft Sans Serif"/>
              </a:rPr>
              <a:t>.</a:t>
            </a:r>
            <a:endParaRPr sz="1800" dirty="0">
              <a:latin typeface="Microsoft Sans Serif"/>
              <a:cs typeface="Microsoft Sans Serif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2"/>
          <a:srcRect l="37023" t="22374" r="37818" b="13875"/>
          <a:stretch/>
        </p:blipFill>
        <p:spPr>
          <a:xfrm>
            <a:off x="8593897" y="4335375"/>
            <a:ext cx="1812067" cy="242490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82A6BB0-26DD-411B-AFC1-BEB1BD1EA9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7967" t="37776"/>
          <a:stretch/>
        </p:blipFill>
        <p:spPr>
          <a:xfrm>
            <a:off x="10503948" y="2160860"/>
            <a:ext cx="1558180" cy="20304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/>
          <a:srcRect l="5256" t="23376" r="75347" b="29874"/>
          <a:stretch/>
        </p:blipFill>
        <p:spPr>
          <a:xfrm>
            <a:off x="6327530" y="4199661"/>
            <a:ext cx="1939113" cy="2627638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534702" y="5662611"/>
            <a:ext cx="1770036" cy="646331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М. И. </a:t>
            </a:r>
            <a:r>
              <a:rPr lang="ru-RU" dirty="0" err="1" smtClean="0"/>
              <a:t>Шабунин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А</a:t>
            </a:r>
            <a:r>
              <a:rPr lang="ru-RU" dirty="0"/>
              <a:t>. А. </a:t>
            </a:r>
            <a:r>
              <a:rPr lang="ru-RU" dirty="0" smtClean="0"/>
              <a:t>Прокофьев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0503948" y="5801110"/>
            <a:ext cx="1315874" cy="369332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В.П. Зайцев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7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7738" y="6393453"/>
            <a:ext cx="1027315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 предоставлен Е.Д. Зубковой, ведущий специалист ГК «Просвещение»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75888" y="294975"/>
            <a:ext cx="8449056" cy="57471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706" y="644981"/>
            <a:ext cx="3607182" cy="41960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Шабунин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М.И., Прокофьев А.А.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Математика: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Алгебра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и начала математического анализа, геометрия. Методическое пособие для учителя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 завершенной предметной линии учебников М.И.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Шабунина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А.А. Прокофьева 10 – 11 класс. </a:t>
            </a:r>
          </a:p>
          <a:p>
            <a:pPr algn="ctr"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https://cloud.prosv.ru/s/CwTk85JdbHCP8dt?path=%2Fметодические%20пособия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649" y="5140173"/>
            <a:ext cx="3511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скачивания указанной литературы, необходимо копировать адрес и вставлять его в строку «Введите запрос или адрес» или в поисковую строку браузера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0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67738" y="6393453"/>
            <a:ext cx="1027315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 предоставлен Е.Д. Зубковой, ведущий специалист ГК «Просвещение»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328" y="360999"/>
            <a:ext cx="3607182" cy="41960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Шабунин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М.И., Прокофьев А.А.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Математика: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Алгебра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и начала математического анализа, геометрия. Методическое пособие для учителя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 завершенной предметной линии учебников М.И.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Шабунина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А.А. Прокофьева 10 – 11 класс. </a:t>
            </a:r>
          </a:p>
          <a:p>
            <a:pPr algn="ctr"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https://cloud.prosv.ru/s/CwTk85JdbHCP8dt?path=%2Fметодические%20пособия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4298314" y="150945"/>
            <a:ext cx="7206777" cy="61144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74636" y="4998182"/>
            <a:ext cx="3511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скачивания указанной литературы, необходимо копировать адрес и вставлять его в строку «Введите запрос или адрес» или в поисковую строку браузера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2269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0618" y="6417416"/>
            <a:ext cx="1027315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 предоставлен Е.Д. Зубковой, ведущий специалист ГК «Просвещение»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3895344" y="1115568"/>
            <a:ext cx="8296656" cy="4133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81119" y="478761"/>
            <a:ext cx="2634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(Продолжение решения)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4048" y="4922792"/>
            <a:ext cx="3511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скачивания указанной литературы, необходимо копировать адрес и вставлять его в строку «Введите запрос или адрес» или в поисковую строку браузера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162" y="186255"/>
            <a:ext cx="3607182" cy="4196020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Шабунин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М.И., Прокофьев А.А.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Математика: 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Алгебра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и начала математического анализа, геометрия. Методическое пособие для учителя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 завершенной предметной линии учебников М.И.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Шабунина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А.А. Прокофьева 10 – 11 класс. </a:t>
            </a:r>
          </a:p>
          <a:p>
            <a:pPr algn="ctr">
              <a:spcAft>
                <a:spcPts val="800"/>
              </a:spcAft>
            </a:pP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https://cloud.prosv.ru/s/CwTk85JdbHCP8dt?path=%2Fметодические%20пособия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7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60926" y="128016"/>
            <a:ext cx="6478802" cy="603008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389" y="1090573"/>
            <a:ext cx="3935522" cy="348813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Зайцев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В. П. Математика: Учебное пособие для студентов - заочников 1-го курса /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Алт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гос.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техн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ун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–т им. И. И. Ползунова. –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Баpнаул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АлтГТУ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2009. – 139 с. 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www.chem-astu.ru/chair/study/mathem-zaitsev/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https://clck.ru/3JKfqJ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2976" y="2425676"/>
            <a:ext cx="3236976" cy="408964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22976" y="4846319"/>
            <a:ext cx="3236976" cy="24113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22976" y="5478952"/>
            <a:ext cx="3236976" cy="208616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92496" y="3224783"/>
            <a:ext cx="3236976" cy="241137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верх/вниз 17"/>
          <p:cNvSpPr/>
          <p:nvPr/>
        </p:nvSpPr>
        <p:spPr>
          <a:xfrm>
            <a:off x="4916078" y="2432304"/>
            <a:ext cx="484632" cy="1040360"/>
          </a:xfrm>
          <a:prstGeom prst="upDown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37615" y="4915415"/>
            <a:ext cx="3511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скачивания указанной литературы, необходимо копировать адрес и вставлять его в строку «Введите запрос или адрес» или в поисковую строку браузера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4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262" y="645033"/>
            <a:ext cx="3935522" cy="348813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Зайцев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В. П. Математика: Учебное пособие для студентов - заочников 1-го курса /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Алт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гос.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техн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ун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–т им. И. И. Ползунова. –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Баpнаул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АлтГТУ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2009. – 139 с. 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www.chem-astu.ru/chair/study/mathem-zaitsev/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https://clck.ru/3JKfqJ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4"/>
          <a:stretch>
            <a:fillRect/>
          </a:stretch>
        </p:blipFill>
        <p:spPr>
          <a:xfrm>
            <a:off x="4331761" y="0"/>
            <a:ext cx="7354271" cy="621792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64511" y="4847565"/>
            <a:ext cx="3511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скачивания указанной литературы, необходимо копировать адрес и вставлять его в строку «Введите запрос или адрес» или в поисковую строку браузера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8829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990" y="864489"/>
            <a:ext cx="3935522" cy="3488134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Зайцев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В. П. Математика: Учебное пособие для студентов - заочников 1-го курса /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Алт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гос.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техн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ун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–т им. И. И. Ползунова. –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Баpнаул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АлтГТУ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2009. – 139 с. 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www.chem-astu.ru/chair/study/mathem-zaitsev/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2000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000" u="sng" dirty="0" smtClean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https://clck.ru/3JKfqJ</a:t>
            </a:r>
            <a:r>
              <a:rPr lang="ru-RU" sz="20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4"/>
          <a:srcRect r="588" b="5285"/>
          <a:stretch/>
        </p:blipFill>
        <p:spPr bwMode="auto">
          <a:xfrm>
            <a:off x="4917186" y="152781"/>
            <a:ext cx="5905500" cy="6076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63216" y="5048733"/>
            <a:ext cx="3511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скачивания указанной литературы, необходимо копировать адрес и вставлять его в строку «Введите запрос или адрес» или в поисковую строку браузера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870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050" y="145529"/>
            <a:ext cx="10058400" cy="758426"/>
          </a:xfrm>
        </p:spPr>
        <p:txBody>
          <a:bodyPr/>
          <a:lstStyle/>
          <a:p>
            <a:pPr algn="ctr"/>
            <a:r>
              <a:rPr lang="ru-RU" dirty="0" smtClean="0"/>
              <a:t>ФГОС СОО и ФОП СОО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630517"/>
              </p:ext>
            </p:extLst>
          </p:nvPr>
        </p:nvGraphicFramePr>
        <p:xfrm>
          <a:off x="6518366" y="2215969"/>
          <a:ext cx="6479177" cy="3353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232623"/>
              </p:ext>
            </p:extLst>
          </p:nvPr>
        </p:nvGraphicFramePr>
        <p:xfrm>
          <a:off x="139018" y="1724299"/>
          <a:ext cx="5843769" cy="433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740869" y="6061166"/>
            <a:ext cx="3019416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УСЛОВИЯ</a:t>
            </a: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???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6DF2917-63DD-464F-9A20-8A7EE75DB627}"/>
              </a:ext>
            </a:extLst>
          </p:cNvPr>
          <p:cNvSpPr/>
          <p:nvPr/>
        </p:nvSpPr>
        <p:spPr>
          <a:xfrm>
            <a:off x="0" y="1166002"/>
            <a:ext cx="4006037" cy="373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https://docs.cntd.ru/document/902350579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 descr="Изображение выглядит как Графика, графический дизайн, Шрифт, дизайн&#10;&#10;Описание создано автоматически">
            <a:extLst>
              <a:ext uri="{FF2B5EF4-FFF2-40B4-BE49-F238E27FC236}">
                <a16:creationId xmlns:a16="http://schemas.microsoft.com/office/drawing/2014/main" id="{5CDFCEFD-9D50-4654-B65D-54E8723C6B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81050" cy="9810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BF6521C-33C1-43F2-AFA2-D2131C24EDA9}"/>
              </a:ext>
            </a:extLst>
          </p:cNvPr>
          <p:cNvSpPr/>
          <p:nvPr/>
        </p:nvSpPr>
        <p:spPr>
          <a:xfrm>
            <a:off x="7937627" y="1232628"/>
            <a:ext cx="4254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https://docs.cntd.ru/document/1301798825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Рисунок 12" descr="Изображение выглядит как Графика, Шрифт, графический дизайн, дизайн&#10;&#10;Описание создано автоматически">
            <a:extLst>
              <a:ext uri="{FF2B5EF4-FFF2-40B4-BE49-F238E27FC236}">
                <a16:creationId xmlns:a16="http://schemas.microsoft.com/office/drawing/2014/main" id="{49D57F30-4625-4759-823A-755148D995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28342" y="17392"/>
            <a:ext cx="963658" cy="9636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91767" y="953397"/>
            <a:ext cx="2541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(с 1 сентября 2023 года)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4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sp>
        <p:nvSpPr>
          <p:cNvPr id="4" name="Заголовок 16"/>
          <p:cNvSpPr txBox="1">
            <a:spLocks/>
          </p:cNvSpPr>
          <p:nvPr/>
        </p:nvSpPr>
        <p:spPr>
          <a:xfrm>
            <a:off x="0" y="0"/>
            <a:ext cx="12192000" cy="9056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Пример распределения материала из выше указанных учебников и пособий для занятий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403582"/>
              </p:ext>
            </p:extLst>
          </p:nvPr>
        </p:nvGraphicFramePr>
        <p:xfrm>
          <a:off x="0" y="988519"/>
          <a:ext cx="12192000" cy="583639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32367">
                  <a:extLst>
                    <a:ext uri="{9D8B030D-6E8A-4147-A177-3AD203B41FA5}">
                      <a16:colId xmlns:a16="http://schemas.microsoft.com/office/drawing/2014/main" val="51252186"/>
                    </a:ext>
                  </a:extLst>
                </a:gridCol>
                <a:gridCol w="1864285">
                  <a:extLst>
                    <a:ext uri="{9D8B030D-6E8A-4147-A177-3AD203B41FA5}">
                      <a16:colId xmlns:a16="http://schemas.microsoft.com/office/drawing/2014/main" val="1603957041"/>
                    </a:ext>
                  </a:extLst>
                </a:gridCol>
                <a:gridCol w="2884552">
                  <a:extLst>
                    <a:ext uri="{9D8B030D-6E8A-4147-A177-3AD203B41FA5}">
                      <a16:colId xmlns:a16="http://schemas.microsoft.com/office/drawing/2014/main" val="4235241709"/>
                    </a:ext>
                  </a:extLst>
                </a:gridCol>
                <a:gridCol w="1693779">
                  <a:extLst>
                    <a:ext uri="{9D8B030D-6E8A-4147-A177-3AD203B41FA5}">
                      <a16:colId xmlns:a16="http://schemas.microsoft.com/office/drawing/2014/main" val="122619451"/>
                    </a:ext>
                  </a:extLst>
                </a:gridCol>
                <a:gridCol w="1517017">
                  <a:extLst>
                    <a:ext uri="{9D8B030D-6E8A-4147-A177-3AD203B41FA5}">
                      <a16:colId xmlns:a16="http://schemas.microsoft.com/office/drawing/2014/main" val="3102536750"/>
                    </a:ext>
                  </a:extLst>
                </a:gridCol>
              </a:tblGrid>
              <a:tr h="9459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в поурочном планировании/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 урока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М.И. </a:t>
                      </a:r>
                      <a:r>
                        <a:rPr lang="ru-RU" sz="15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Шабунин</a:t>
                      </a: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А.А. Прокофьев Методическое пособие для учителя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Зайцев В. П. Математика: Учебное пособие для студентов – заочников 1-го курса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Л.С. Атанасян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 10-11,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2010г.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А.Г. Мерзляк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 11, 2020 г.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012996571"/>
                  </a:ext>
                </a:extLst>
              </a:tr>
              <a:tr h="236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Алгебра и начала математического анализа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899205"/>
                  </a:ext>
                </a:extLst>
              </a:tr>
              <a:tr h="10279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19,20 / Матрица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линейных уравнений.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Определитель матрицы 2×2,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геометрический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 и свойства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вычисление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1.1, 1.2 и 1.3 </a:t>
                      </a: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 выборку</a:t>
                      </a:r>
                      <a:r>
                        <a:rPr lang="ru-RU" sz="15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1.5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Пример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1.13.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1.6 (задачи 2, 3).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593892745"/>
                  </a:ext>
                </a:extLst>
              </a:tr>
              <a:tr h="8638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/ Применения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определителя для решения системы линейных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ч)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1.6 Варианты заданий из контрольной работы </a:t>
                      </a: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вариантов)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434061825"/>
                  </a:ext>
                </a:extLst>
              </a:tr>
              <a:tr h="7094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/ Решение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прикладных задач с помощью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системы линейных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уравнений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ч.)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1456791084"/>
                  </a:ext>
                </a:extLst>
              </a:tr>
              <a:tr h="23647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Геометрия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383344"/>
                  </a:ext>
                </a:extLst>
              </a:tr>
              <a:tr h="12539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 / Уравнение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плоскости, нормаль,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 плоскости в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отрезках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 ч)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2.2.4.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(теория и  примеры)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п.53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(задачи 1, 2, 3)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6.10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6.11;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6.19, 6.20,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3104603104"/>
                  </a:ext>
                </a:extLst>
              </a:tr>
              <a:tr h="4729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/ Векторное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произведение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 ч)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 2.1.6.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(теория и примеры)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96" marR="37096" marT="0" marB="0"/>
                </a:tc>
                <a:extLst>
                  <a:ext uri="{0D108BD9-81ED-4DB2-BD59-A6C34878D82A}">
                    <a16:rowId xmlns:a16="http://schemas.microsoft.com/office/drawing/2014/main" val="822058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4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Заголовок 16"/>
          <p:cNvSpPr txBox="1">
            <a:spLocks/>
          </p:cNvSpPr>
          <p:nvPr/>
        </p:nvSpPr>
        <p:spPr>
          <a:xfrm>
            <a:off x="0" y="34833"/>
            <a:ext cx="12192000" cy="5312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карточки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58931" y="566061"/>
                <a:ext cx="6096000" cy="5724837"/>
              </a:xfrm>
              <a:prstGeom prst="rect">
                <a:avLst/>
              </a:prstGeom>
              <a:ln>
                <a:solidFill>
                  <a:schemeClr val="bg2"/>
                </a:solidFill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Карточка 1.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Вычисли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определитель: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−7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  б)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−4</m:t>
                              </m:r>
                            </m:e>
                          </m:mr>
                        </m:m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Реши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систему уравнений с помощью правила </a:t>
                </a:r>
                <a:r>
                  <a:rPr lang="ru-RU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Крамера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−18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=75,</m:t>
                            </m:r>
                          </m: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=5;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б)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=3,</m:t>
                            </m:r>
                          </m: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=23,</m:t>
                            </m:r>
                          </m: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=0.</m:t>
                            </m:r>
                          </m:e>
                        </m:eqArr>
                      </m:e>
                    </m:d>
                  </m:oMath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Выясни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при каких значениях параметра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система уравнений имеет решения, и найди эти решения: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𝑎𝑦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+4,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d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+8;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или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40385"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найди все значения параметра </a:t>
                </a:r>
                <a:r>
                  <a:rPr lang="en-US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при которых система уравнений не имеет решений:</a:t>
                </a:r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7415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+(</m:t>
                                </m:r>
                                <m:sSup>
                                  <m:sSup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−3)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ru-RU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=2.</m:t>
                                </m:r>
                              </m:e>
                            </m:eqArr>
                          </m:e>
                        </m:eqArr>
                      </m:e>
                    </m:d>
                  </m:oMath>
                </a14:m>
                <a:endParaRPr lang="ru-RU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31" y="566061"/>
                <a:ext cx="6096000" cy="5724837"/>
              </a:xfrm>
              <a:prstGeom prst="rect">
                <a:avLst/>
              </a:prstGeom>
              <a:blipFill>
                <a:blip r:embed="rId2"/>
                <a:stretch>
                  <a:fillRect l="-699" t="-531" r="-798"/>
                </a:stretch>
              </a:blipFill>
              <a:ln>
                <a:solidFill>
                  <a:schemeClr val="bg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426923" y="687521"/>
            <a:ext cx="5621383" cy="5514715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Карточка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координаты вершин пирамиды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площадь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гpани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объём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пиpамиды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уравнение плоскости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содержащей грань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угол между плоскостью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плоскостью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содержащей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грань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BCD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расстояние от точки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 плоскости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b="1" i="1" baseline="-25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Варианты: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(-3, 4, -7), B (1, 5, -4), C (-5, -2, -14), D (-12, 7, -1).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-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1, 2,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B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4,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1,0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2, 1,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6,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(-3, -1, 1),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(-9, 1, -2),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(3, -5, 4), </a:t>
            </a:r>
            <a:r>
              <a:rPr 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(6, 0, 3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соответствуют номеру в списке журнала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29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Заголовок 16"/>
          <p:cNvSpPr txBox="1">
            <a:spLocks/>
          </p:cNvSpPr>
          <p:nvPr/>
        </p:nvSpPr>
        <p:spPr>
          <a:xfrm>
            <a:off x="0" y="0"/>
            <a:ext cx="12192000" cy="11713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Контрольная работа по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теме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“Рациональные уравнения и неравенства. Системы линейных уравнений”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урок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1110341" y="1212971"/>
                <a:ext cx="10816046" cy="5170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1. Реши </a:t>
                </a: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уравнение: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74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+6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б) 5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12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+ 11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12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+ 5 =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</a:t>
                </a:r>
                <a:endParaRPr lang="ru-RU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2. Реши неравенство:</a:t>
                </a:r>
              </a:p>
              <a:p>
                <a:pPr marL="9074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+1)(6−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&lt;0;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б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+9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≥0;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−8+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≥0.</m:t>
                    </m:r>
                  </m:oMath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Вычисли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определитель матрицы А:</a:t>
                </a:r>
              </a:p>
              <a:p>
                <a:pPr marL="907415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 =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 Выясни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 каких значениях параметра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система уравнений имеет решения, и найди эти решения:</a:t>
                </a:r>
              </a:p>
              <a:p>
                <a:pPr marL="907415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+1,</m:t>
                            </m:r>
                          </m:e>
                          <m:e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+14</m:t>
                                </m:r>
                              </m:e>
                            </m:d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+8</m:t>
                                </m:r>
                              </m:e>
                            </m:d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+5.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1" y="1212971"/>
                <a:ext cx="10816046" cy="5170326"/>
              </a:xfrm>
              <a:prstGeom prst="rect">
                <a:avLst/>
              </a:prstGeom>
              <a:blipFill>
                <a:blip r:embed="rId2"/>
                <a:stretch>
                  <a:fillRect l="-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509449" y="2386153"/>
                <a:ext cx="11560629" cy="2994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8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Вычисли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скалярное произведение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если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 = 2, 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|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векторами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и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составляют угол 135</a:t>
                </a:r>
                <a:r>
                  <a:rPr lang="ru-RU" sz="2800" baseline="30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Точка М – середина ребра А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куба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Длина ребра куба равна 2. Найди угол и расстояние между прямыми А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8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07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Вычисли расстояние от точки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 плоскости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BCD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если 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07415"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А(-2, 0, -4), В(-1, 7, 1), С(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4, -8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-4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D(6, 5, 5)</a:t>
                </a:r>
                <a:r>
                  <a:rPr lang="ru-RU" sz="2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49" y="2386153"/>
                <a:ext cx="11560629" cy="2994794"/>
              </a:xfrm>
              <a:prstGeom prst="rect">
                <a:avLst/>
              </a:prstGeom>
              <a:blipFill>
                <a:blip r:embed="rId2"/>
                <a:stretch>
                  <a:fillRect l="-949" t="-407" r="-1055" b="-36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6"/>
          <p:cNvSpPr txBox="1">
            <a:spLocks/>
          </p:cNvSpPr>
          <p:nvPr/>
        </p:nvSpPr>
        <p:spPr>
          <a:xfrm>
            <a:off x="287382" y="391885"/>
            <a:ext cx="11560629" cy="13280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Контрольная работа по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теме 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“Аналитическая геометрия”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урок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8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10248"/>
              </p:ext>
            </p:extLst>
          </p:nvPr>
        </p:nvGraphicFramePr>
        <p:xfrm>
          <a:off x="57477" y="1410690"/>
          <a:ext cx="12025666" cy="541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214">
                  <a:extLst>
                    <a:ext uri="{9D8B030D-6E8A-4147-A177-3AD203B41FA5}">
                      <a16:colId xmlns:a16="http://schemas.microsoft.com/office/drawing/2014/main" val="2514918121"/>
                    </a:ext>
                  </a:extLst>
                </a:gridCol>
                <a:gridCol w="9653452">
                  <a:extLst>
                    <a:ext uri="{9D8B030D-6E8A-4147-A177-3AD203B41FA5}">
                      <a16:colId xmlns:a16="http://schemas.microsoft.com/office/drawing/2014/main" val="2777057457"/>
                    </a:ext>
                  </a:extLst>
                </a:gridCol>
              </a:tblGrid>
              <a:tr h="50717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АНОНС КОНКУРСА: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https://clck.ru/3JeiqP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94666"/>
                  </a:ext>
                </a:extLst>
              </a:tr>
              <a:tr h="51216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СРОКИ КОНКУРСА: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 10 марта по 16 мая 2025 года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683897"/>
                  </a:ext>
                </a:extLst>
              </a:tr>
              <a:tr h="992777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СРОКИ ЗАЯВКИ и 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ПРИЕМА МАТЕРИАЛА: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до 8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апреля 2025 года</a:t>
                      </a:r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hlinkClick r:id="rId3"/>
                        </a:rPr>
                        <a:t>https://clck.ru/3JedXa</a:t>
                      </a:r>
                      <a:r>
                        <a:rPr lang="ru-RU" sz="2000" dirty="0" smtClean="0"/>
                        <a:t>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544043"/>
                  </a:ext>
                </a:extLst>
              </a:tr>
              <a:tr h="5142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УЧАСТНИКИ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работники образовательных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организаций; уровни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НОО,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ООО, СОО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54462"/>
                  </a:ext>
                </a:extLst>
              </a:tr>
              <a:tr h="935761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ПОЛОЖЕНИЕ: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hlinkClick r:id="rId4"/>
                        </a:rPr>
                        <a:t>https://clck.ru/3Jegwh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endParaRPr lang="ru-RU" sz="2000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195329"/>
                  </a:ext>
                </a:extLst>
              </a:tr>
              <a:tr h="514216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НОМИНАЦИИ: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2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средства и процедуры оценивания новых образовательных результатов, включая оценку ФГ;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- видеозапись (урок, учебное занятие, образовательное событие);          -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сценарий урока (учебного занятия);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                                  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- сценарий образовательного события;                            - сценарий методического мероприятия (семинара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</a:rPr>
                        <a:t> …)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- описание опыта реализации ФГОС, ФООП на одном из уровней школьного образования;</a:t>
                      </a:r>
                    </a:p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- представление опыта формирования функциональной грамотности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787245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76" y="34158"/>
            <a:ext cx="12134523" cy="13951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600" dirty="0" smtClean="0">
                <a:solidFill>
                  <a:schemeClr val="tx2"/>
                </a:solidFill>
                <a:latin typeface="Exo"/>
              </a:rPr>
              <a:t>Региональный конкурс  </a:t>
            </a:r>
            <a:r>
              <a:rPr lang="ru-RU" sz="2600" dirty="0" smtClean="0">
                <a:solidFill>
                  <a:schemeClr val="tx2"/>
                </a:solidFill>
                <a:latin typeface="Exo"/>
              </a:rPr>
              <a:t>методических  разработок</a:t>
            </a:r>
            <a:r>
              <a:rPr lang="ru-RU" sz="2400" dirty="0" smtClean="0">
                <a:solidFill>
                  <a:schemeClr val="tx2"/>
                </a:solidFill>
                <a:latin typeface="Exo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Exo"/>
              </a:rPr>
            </a:br>
            <a:r>
              <a:rPr lang="ru-RU" sz="2400" dirty="0" smtClean="0">
                <a:solidFill>
                  <a:schemeClr val="tx2"/>
                </a:solidFill>
                <a:latin typeface="Exo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Exo"/>
              </a:rPr>
              <a:t>"Я </a:t>
            </a:r>
            <a:r>
              <a:rPr lang="ru-RU" b="1" dirty="0">
                <a:solidFill>
                  <a:srgbClr val="C00000"/>
                </a:solidFill>
                <a:latin typeface="Exo"/>
              </a:rPr>
              <a:t>реализую ФГОС и ФООП"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4" y="18178"/>
            <a:ext cx="1895855" cy="64631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65" y="4521606"/>
            <a:ext cx="876300" cy="8382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5" t="5771"/>
          <a:stretch/>
        </p:blipFill>
        <p:spPr>
          <a:xfrm>
            <a:off x="8958892" y="1462940"/>
            <a:ext cx="871673" cy="8975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265" y="2997584"/>
            <a:ext cx="904875" cy="8477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" y="34158"/>
            <a:ext cx="2176273" cy="65510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2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471" y="64146"/>
            <a:ext cx="11795759" cy="849866"/>
          </a:xfrm>
        </p:spPr>
        <p:txBody>
          <a:bodyPr/>
          <a:lstStyle/>
          <a:p>
            <a:pPr algn="ctr"/>
            <a:r>
              <a:rPr lang="ru-RU" dirty="0" smtClean="0"/>
              <a:t>Актуальные проблемы учителя математики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468671"/>
              </p:ext>
            </p:extLst>
          </p:nvPr>
        </p:nvGraphicFramePr>
        <p:xfrm>
          <a:off x="1096963" y="1123407"/>
          <a:ext cx="10058400" cy="5368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5368516" y="1542198"/>
            <a:ext cx="796835" cy="783771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35531" y="5159829"/>
            <a:ext cx="7185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ru-RU" sz="5400" dirty="0">
              <a:ln w="0"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Полилиния 38">
            <a:extLst>
              <a:ext uri="{FF2B5EF4-FFF2-40B4-BE49-F238E27FC236}">
                <a16:creationId xmlns:a16="http://schemas.microsoft.com/office/drawing/2014/main" id="{6FB2FE2A-1416-4229-BD19-1D996B917E06}"/>
              </a:ext>
            </a:extLst>
          </p:cNvPr>
          <p:cNvSpPr/>
          <p:nvPr/>
        </p:nvSpPr>
        <p:spPr>
          <a:xfrm>
            <a:off x="1426464" y="1641454"/>
            <a:ext cx="566928" cy="585258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1" name="Полилиния 38">
            <a:extLst>
              <a:ext uri="{FF2B5EF4-FFF2-40B4-BE49-F238E27FC236}">
                <a16:creationId xmlns:a16="http://schemas.microsoft.com/office/drawing/2014/main" id="{6FB2FE2A-1416-4229-BD19-1D996B917E06}"/>
              </a:ext>
            </a:extLst>
          </p:cNvPr>
          <p:cNvSpPr/>
          <p:nvPr/>
        </p:nvSpPr>
        <p:spPr>
          <a:xfrm>
            <a:off x="1901952" y="2877718"/>
            <a:ext cx="566928" cy="585258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2" name="Полилиния 38">
            <a:extLst>
              <a:ext uri="{FF2B5EF4-FFF2-40B4-BE49-F238E27FC236}">
                <a16:creationId xmlns:a16="http://schemas.microsoft.com/office/drawing/2014/main" id="{6FB2FE2A-1416-4229-BD19-1D996B917E06}"/>
              </a:ext>
            </a:extLst>
          </p:cNvPr>
          <p:cNvSpPr/>
          <p:nvPr/>
        </p:nvSpPr>
        <p:spPr>
          <a:xfrm>
            <a:off x="1901071" y="4113982"/>
            <a:ext cx="566928" cy="585258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0000"/>
              </a:solidFill>
            </a:endParaRPr>
          </a:p>
        </p:txBody>
      </p:sp>
      <p:sp>
        <p:nvSpPr>
          <p:cNvPr id="13" name="Полилиния 38">
            <a:extLst>
              <a:ext uri="{FF2B5EF4-FFF2-40B4-BE49-F238E27FC236}">
                <a16:creationId xmlns:a16="http://schemas.microsoft.com/office/drawing/2014/main" id="{6FB2FE2A-1416-4229-BD19-1D996B917E06}"/>
              </a:ext>
            </a:extLst>
          </p:cNvPr>
          <p:cNvSpPr/>
          <p:nvPr/>
        </p:nvSpPr>
        <p:spPr>
          <a:xfrm>
            <a:off x="1426464" y="5350246"/>
            <a:ext cx="566928" cy="585258"/>
          </a:xfrm>
          <a:custGeom>
            <a:avLst/>
            <a:gdLst>
              <a:gd name="connsiteX0" fmla="*/ 1498600 w 1701800"/>
              <a:gd name="connsiteY0" fmla="*/ 0 h 1341120"/>
              <a:gd name="connsiteX1" fmla="*/ 1701800 w 1701800"/>
              <a:gd name="connsiteY1" fmla="*/ 203200 h 1341120"/>
              <a:gd name="connsiteX2" fmla="*/ 563880 w 1701800"/>
              <a:gd name="connsiteY2" fmla="*/ 1341120 h 1341120"/>
              <a:gd name="connsiteX3" fmla="*/ 0 w 1701800"/>
              <a:gd name="connsiteY3" fmla="*/ 777240 h 1341120"/>
              <a:gd name="connsiteX4" fmla="*/ 195580 w 1701800"/>
              <a:gd name="connsiteY4" fmla="*/ 581660 h 1341120"/>
              <a:gd name="connsiteX5" fmla="*/ 558800 w 1701800"/>
              <a:gd name="connsiteY5" fmla="*/ 944880 h 1341120"/>
              <a:gd name="connsiteX6" fmla="*/ 1498600 w 1701800"/>
              <a:gd name="connsiteY6" fmla="*/ 0 h 1341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1800" h="1341120">
                <a:moveTo>
                  <a:pt x="1498600" y="0"/>
                </a:moveTo>
                <a:lnTo>
                  <a:pt x="1701800" y="203200"/>
                </a:lnTo>
                <a:lnTo>
                  <a:pt x="563880" y="1341120"/>
                </a:lnTo>
                <a:lnTo>
                  <a:pt x="0" y="777240"/>
                </a:lnTo>
                <a:lnTo>
                  <a:pt x="195580" y="581660"/>
                </a:lnTo>
                <a:lnTo>
                  <a:pt x="558800" y="944880"/>
                </a:lnTo>
                <a:lnTo>
                  <a:pt x="149860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9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1B42A2-4A7C-47FA-BC41-8CEF92B1FB62}"/>
              </a:ext>
            </a:extLst>
          </p:cNvPr>
          <p:cNvSpPr/>
          <p:nvPr/>
        </p:nvSpPr>
        <p:spPr>
          <a:xfrm>
            <a:off x="4873575" y="2680352"/>
            <a:ext cx="2457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https://clck.ru/3GsWW3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42916" y="1072863"/>
            <a:ext cx="4177242" cy="3711590"/>
            <a:chOff x="642317" y="1278141"/>
            <a:chExt cx="4177242" cy="371159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78ED503A-3F04-4005-80C1-F8A0129CE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6916" r="16958"/>
            <a:stretch/>
          </p:blipFill>
          <p:spPr>
            <a:xfrm>
              <a:off x="642317" y="1278141"/>
              <a:ext cx="4177242" cy="3711590"/>
            </a:xfrm>
            <a:prstGeom prst="rect">
              <a:avLst/>
            </a:prstGeom>
            <a:ln>
              <a:solidFill>
                <a:srgbClr val="12716B"/>
              </a:solidFill>
            </a:ln>
          </p:spPr>
        </p:pic>
        <p:sp>
          <p:nvSpPr>
            <p:cNvPr id="12" name="Прямоугольник: скругленные углы 23">
              <a:extLst>
                <a:ext uri="{FF2B5EF4-FFF2-40B4-BE49-F238E27FC236}">
                  <a16:creationId xmlns:a16="http://schemas.microsoft.com/office/drawing/2014/main" id="{926DEC4F-4DDA-490C-B1A5-10CE942F0461}"/>
                </a:ext>
              </a:extLst>
            </p:cNvPr>
            <p:cNvSpPr/>
            <p:nvPr/>
          </p:nvSpPr>
          <p:spPr>
            <a:xfrm>
              <a:off x="929502" y="3570541"/>
              <a:ext cx="1380524" cy="18322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71DDF66-6209-46D6-8A3D-E654023FA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610" y="1408014"/>
            <a:ext cx="1054622" cy="10905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E18B26-69A1-4050-A7A3-873121FB5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116" y="3982024"/>
            <a:ext cx="3330632" cy="2102428"/>
          </a:xfrm>
          <a:prstGeom prst="rect">
            <a:avLst/>
          </a:prstGeom>
          <a:ln>
            <a:solidFill>
              <a:srgbClr val="12716B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0F2961E-2A88-422D-8BF6-F5EB91C72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4713" y="6159057"/>
            <a:ext cx="3126795" cy="633447"/>
          </a:xfrm>
          <a:prstGeom prst="rect">
            <a:avLst/>
          </a:prstGeom>
          <a:ln>
            <a:solidFill>
              <a:srgbClr val="12716B"/>
            </a:solidFill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6F6C369-B3A4-44DE-AC56-1CEC1A274D4B}"/>
              </a:ext>
            </a:extLst>
          </p:cNvPr>
          <p:cNvSpPr/>
          <p:nvPr/>
        </p:nvSpPr>
        <p:spPr>
          <a:xfrm>
            <a:off x="110562" y="1072863"/>
            <a:ext cx="383503" cy="5087466"/>
          </a:xfrm>
          <a:prstGeom prst="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документ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768385" y="0"/>
            <a:ext cx="10964367" cy="856919"/>
          </a:xfrm>
        </p:spPr>
        <p:txBody>
          <a:bodyPr>
            <a:noAutofit/>
          </a:bodyPr>
          <a:lstStyle/>
          <a:p>
            <a:r>
              <a:rPr lang="ru-RU" dirty="0" smtClean="0"/>
              <a:t>ФРП по учебному предмету «Математика»</a:t>
            </a:r>
            <a:endParaRPr lang="ru-RU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7379089" y="947579"/>
            <a:ext cx="4680014" cy="5714478"/>
            <a:chOff x="7379089" y="947579"/>
            <a:chExt cx="4680014" cy="5714478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7379089" y="947579"/>
              <a:ext cx="4680014" cy="5714478"/>
              <a:chOff x="7379089" y="947579"/>
              <a:chExt cx="4680014" cy="5714478"/>
            </a:xfrm>
          </p:grpSpPr>
          <p:pic>
            <p:nvPicPr>
              <p:cNvPr id="6" name="Рисунок 5">
                <a:extLst>
                  <a:ext uri="{FF2B5EF4-FFF2-40B4-BE49-F238E27FC236}">
                    <a16:creationId xmlns:a16="http://schemas.microsoft.com/office/drawing/2014/main" id="{B0103175-F258-4245-A423-7278C7BCDD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79089" y="947579"/>
                <a:ext cx="4680014" cy="5714478"/>
              </a:xfrm>
              <a:prstGeom prst="rect">
                <a:avLst/>
              </a:prstGeom>
              <a:ln>
                <a:solidFill>
                  <a:srgbClr val="12716B"/>
                </a:solidFill>
              </a:ln>
            </p:spPr>
          </p:pic>
          <p:sp>
            <p:nvSpPr>
              <p:cNvPr id="9" name="Полилиния 38">
                <a:extLst>
                  <a:ext uri="{FF2B5EF4-FFF2-40B4-BE49-F238E27FC236}">
                    <a16:creationId xmlns:a16="http://schemas.microsoft.com/office/drawing/2014/main" id="{A4E09EB6-DF71-43A7-97C3-D7FE42883032}"/>
                  </a:ext>
                </a:extLst>
              </p:cNvPr>
              <p:cNvSpPr/>
              <p:nvPr/>
            </p:nvSpPr>
            <p:spPr>
              <a:xfrm>
                <a:off x="7485923" y="3753764"/>
                <a:ext cx="301409" cy="264446"/>
              </a:xfrm>
              <a:custGeom>
                <a:avLst/>
                <a:gdLst>
                  <a:gd name="connsiteX0" fmla="*/ 1498600 w 1701800"/>
                  <a:gd name="connsiteY0" fmla="*/ 0 h 1341120"/>
                  <a:gd name="connsiteX1" fmla="*/ 1701800 w 1701800"/>
                  <a:gd name="connsiteY1" fmla="*/ 203200 h 1341120"/>
                  <a:gd name="connsiteX2" fmla="*/ 563880 w 1701800"/>
                  <a:gd name="connsiteY2" fmla="*/ 1341120 h 1341120"/>
                  <a:gd name="connsiteX3" fmla="*/ 0 w 1701800"/>
                  <a:gd name="connsiteY3" fmla="*/ 777240 h 1341120"/>
                  <a:gd name="connsiteX4" fmla="*/ 195580 w 1701800"/>
                  <a:gd name="connsiteY4" fmla="*/ 581660 h 1341120"/>
                  <a:gd name="connsiteX5" fmla="*/ 558800 w 1701800"/>
                  <a:gd name="connsiteY5" fmla="*/ 944880 h 1341120"/>
                  <a:gd name="connsiteX6" fmla="*/ 1498600 w 1701800"/>
                  <a:gd name="connsiteY6" fmla="*/ 0 h 1341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1800" h="1341120">
                    <a:moveTo>
                      <a:pt x="1498600" y="0"/>
                    </a:moveTo>
                    <a:lnTo>
                      <a:pt x="1701800" y="203200"/>
                    </a:lnTo>
                    <a:lnTo>
                      <a:pt x="563880" y="1341120"/>
                    </a:lnTo>
                    <a:lnTo>
                      <a:pt x="0" y="777240"/>
                    </a:lnTo>
                    <a:lnTo>
                      <a:pt x="195580" y="581660"/>
                    </a:lnTo>
                    <a:lnTo>
                      <a:pt x="558800" y="944880"/>
                    </a:lnTo>
                    <a:lnTo>
                      <a:pt x="1498600" y="0"/>
                    </a:lnTo>
                    <a:close/>
                  </a:path>
                </a:pathLst>
              </a:custGeom>
              <a:solidFill>
                <a:srgbClr val="C00000"/>
              </a:solidFill>
              <a:ln w="6350">
                <a:solidFill>
                  <a:srgbClr val="12716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Скругленный прямоугольник 23"/>
            <p:cNvSpPr/>
            <p:nvPr/>
          </p:nvSpPr>
          <p:spPr>
            <a:xfrm>
              <a:off x="7835485" y="3600738"/>
              <a:ext cx="3721045" cy="398013"/>
            </a:xfrm>
            <a:prstGeom prst="roundRect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066143" y="6609941"/>
            <a:ext cx="13120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9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6"/>
          <p:cNvSpPr txBox="1">
            <a:spLocks/>
          </p:cNvSpPr>
          <p:nvPr/>
        </p:nvSpPr>
        <p:spPr>
          <a:xfrm>
            <a:off x="611630" y="91441"/>
            <a:ext cx="10964367" cy="1240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ФРП по учебному предмету «Математика»</a:t>
            </a:r>
          </a:p>
          <a:p>
            <a:pPr algn="ctr"/>
            <a:r>
              <a:rPr lang="ru-RU" sz="4000" dirty="0" smtClean="0"/>
              <a:t>(углубленный уровень)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58463"/>
              </p:ext>
            </p:extLst>
          </p:nvPr>
        </p:nvGraphicFramePr>
        <p:xfrm>
          <a:off x="169808" y="1621003"/>
          <a:ext cx="11848012" cy="4765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924006">
                  <a:extLst>
                    <a:ext uri="{9D8B030D-6E8A-4147-A177-3AD203B41FA5}">
                      <a16:colId xmlns:a16="http://schemas.microsoft.com/office/drawing/2014/main" val="391296708"/>
                    </a:ext>
                  </a:extLst>
                </a:gridCol>
                <a:gridCol w="5924006">
                  <a:extLst>
                    <a:ext uri="{9D8B030D-6E8A-4147-A177-3AD203B41FA5}">
                      <a16:colId xmlns:a16="http://schemas.microsoft.com/office/drawing/2014/main" val="204468085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Учебный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курс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«АЛГЕБРА И НАЧАЛА МАТЕМАТИЧЕСКОГО АНАЛИЗА»</a:t>
                      </a:r>
                    </a:p>
                    <a:p>
                      <a:pPr algn="ctr"/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10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97029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0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Уравнения и неравенства</a:t>
                      </a:r>
                    </a:p>
                    <a:p>
                      <a:pPr algn="ctr"/>
                      <a:endParaRPr lang="ru-RU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систем линейных уравнений. Матрица системы линейных уравнений. Определитель матрицы 2 x 2, его геометрический смысл и свойства, вычисление его значения, применение определителя для решения системы линейных уравнений.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Решение прикладных задач с помощью системы линейных уравнений.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Исследование построенной модели с помощью матриц и определителей.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Уравнения и неравенства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800" b="0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свободно оперировать понятиями: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система линейных уравнений,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матрица, определитель матрицы 2 x 2 и его геометрический смысл, использовать свойства определителя 2 x 2 для вычисления его значения, применять определители для решения системы линейных уравнений,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моделировать реальные ситуации с помощью системы линейных уравнений,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исследовать построенные модели с помощью матриц и определителей, интерпретировать полученный результат.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7893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6"/>
          <p:cNvSpPr txBox="1">
            <a:spLocks/>
          </p:cNvSpPr>
          <p:nvPr/>
        </p:nvSpPr>
        <p:spPr>
          <a:xfrm>
            <a:off x="867663" y="0"/>
            <a:ext cx="10964367" cy="12409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ФРП по учебному предмету «Математика»</a:t>
            </a:r>
          </a:p>
          <a:p>
            <a:pPr algn="ctr"/>
            <a:r>
              <a:rPr lang="ru-RU" sz="4000" dirty="0" smtClean="0"/>
              <a:t>(углубленный уровень)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69"/>
              </p:ext>
            </p:extLst>
          </p:nvPr>
        </p:nvGraphicFramePr>
        <p:xfrm>
          <a:off x="0" y="1408176"/>
          <a:ext cx="12192000" cy="52324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91296708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4468085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Учебный курс «ГЕОМЕТРИЯ»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107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97029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509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Векторы и координаты в пространстве</a:t>
                      </a:r>
                    </a:p>
                    <a:p>
                      <a:pPr algn="just"/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Понятие компланарные векторы.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Признак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компланарности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трех векторов.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свободно оперировать понятиями, соответствующими векторам и координатам в пространстве;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выполнять действия над векторами;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82227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221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Тела вращения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Объём. Объем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прямой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наклонной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призмы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цилиндра,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пирамиды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конуса</a:t>
                      </a:r>
                      <a:endParaRPr lang="ru-RU" sz="18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Векторы и координаты в пространстве</a:t>
                      </a:r>
                    </a:p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Векторы в пространстве. Операции над векторами.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Векторное умножение векторов.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Свойства векторного умножения.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Прямоугольная система координат в пространстве. Координаты вектора. Разложение вектора по базису.</a:t>
                      </a:r>
                      <a:r>
                        <a:rPr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Координатно-векторный метод при решении геометрических задач.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вычислять</a:t>
                      </a:r>
                      <a:r>
                        <a:rPr lang="ru-RU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объемы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многогранников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…</a:t>
                      </a:r>
                      <a:endParaRPr lang="ru-RU" sz="1800" b="1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свободно оперировать понятием вектор в пространстве; выполнять операции над векторами;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задавать плоскость уравнением в декартовой системе координат;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решать геометрические задачи на вычисление углов между прямыми и плоскостями, вычисление расстояний от точки до плоскости, в целом, на применение векторно-координатного метода при решении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8378932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991898" y="6545127"/>
            <a:ext cx="13120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8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E58631-31E4-4D95-A8FA-8C4B865E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2"/>
            <a:ext cx="1019924" cy="10308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DEFBB8-CC21-4D8F-BDE5-FBB60FAC77D9}"/>
              </a:ext>
            </a:extLst>
          </p:cNvPr>
          <p:cNvSpPr/>
          <p:nvPr/>
        </p:nvSpPr>
        <p:spPr>
          <a:xfrm>
            <a:off x="182471" y="1239045"/>
            <a:ext cx="4535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 документе?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6B008BD-8EF4-4B73-8248-E6F473E6C529}"/>
              </a:ext>
            </a:extLst>
          </p:cNvPr>
          <p:cNvSpPr/>
          <p:nvPr/>
        </p:nvSpPr>
        <p:spPr>
          <a:xfrm>
            <a:off x="4817999" y="876037"/>
            <a:ext cx="2411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3"/>
              </a:rPr>
              <a:t>https://clck.ru/3GkGqP</a:t>
            </a:r>
            <a:r>
              <a:rPr lang="ru-RU" dirty="0"/>
              <a:t>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C4E0095-295C-48B5-94E2-6618CC92B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70" y="1645675"/>
            <a:ext cx="9812525" cy="5212325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FC21D81-1260-4E16-BC35-77D20B81C4B7}"/>
              </a:ext>
            </a:extLst>
          </p:cNvPr>
          <p:cNvGrpSpPr/>
          <p:nvPr/>
        </p:nvGrpSpPr>
        <p:grpSpPr>
          <a:xfrm>
            <a:off x="1207007" y="2560319"/>
            <a:ext cx="8538434" cy="3456433"/>
            <a:chOff x="1856317" y="2136666"/>
            <a:chExt cx="6353505" cy="2824612"/>
          </a:xfrm>
        </p:grpSpPr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250039C-BE55-4ABD-AAC7-A29BFFD6E000}"/>
                </a:ext>
              </a:extLst>
            </p:cNvPr>
            <p:cNvCxnSpPr>
              <a:cxnSpLocks/>
            </p:cNvCxnSpPr>
            <p:nvPr/>
          </p:nvCxnSpPr>
          <p:spPr>
            <a:xfrm>
              <a:off x="1856317" y="2136666"/>
              <a:ext cx="4903016" cy="2543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0DECBA67-D6CB-42C8-8333-DA72307E44A3}"/>
                </a:ext>
              </a:extLst>
            </p:cNvPr>
            <p:cNvCxnSpPr>
              <a:cxnSpLocks/>
            </p:cNvCxnSpPr>
            <p:nvPr/>
          </p:nvCxnSpPr>
          <p:spPr>
            <a:xfrm>
              <a:off x="4556129" y="4932675"/>
              <a:ext cx="3653693" cy="2860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7C8F2B13-DFD6-461B-A3BA-F382D0CB2618}"/>
                </a:ext>
              </a:extLst>
            </p:cNvPr>
            <p:cNvCxnSpPr>
              <a:cxnSpLocks/>
            </p:cNvCxnSpPr>
            <p:nvPr/>
          </p:nvCxnSpPr>
          <p:spPr>
            <a:xfrm>
              <a:off x="2814064" y="2506513"/>
              <a:ext cx="3945269" cy="1872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8AA60C18-F789-4E40-A056-66A8F7B36327}"/>
                </a:ext>
              </a:extLst>
            </p:cNvPr>
            <p:cNvCxnSpPr>
              <a:cxnSpLocks/>
            </p:cNvCxnSpPr>
            <p:nvPr/>
          </p:nvCxnSpPr>
          <p:spPr>
            <a:xfrm>
              <a:off x="2814064" y="4214026"/>
              <a:ext cx="3945269" cy="4082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7C8F2B13-DFD6-461B-A3BA-F382D0CB2618}"/>
                </a:ext>
              </a:extLst>
            </p:cNvPr>
            <p:cNvCxnSpPr>
              <a:cxnSpLocks/>
            </p:cNvCxnSpPr>
            <p:nvPr/>
          </p:nvCxnSpPr>
          <p:spPr>
            <a:xfrm>
              <a:off x="2392610" y="3209091"/>
              <a:ext cx="3945269" cy="1872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C0AFAC-8611-4A85-9A4D-4752476DC2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83" b="26449"/>
          <a:stretch/>
        </p:blipFill>
        <p:spPr>
          <a:xfrm>
            <a:off x="7389757" y="46811"/>
            <a:ext cx="4802243" cy="2232642"/>
          </a:xfrm>
          <a:prstGeom prst="rect">
            <a:avLst/>
          </a:prstGeom>
          <a:ln>
            <a:noFill/>
          </a:ln>
        </p:spPr>
      </p:pic>
      <p:sp>
        <p:nvSpPr>
          <p:cNvPr id="3" name="Заголовок 16"/>
          <p:cNvSpPr txBox="1">
            <a:spLocks/>
          </p:cNvSpPr>
          <p:nvPr/>
        </p:nvSpPr>
        <p:spPr>
          <a:xfrm>
            <a:off x="2494118" y="-54760"/>
            <a:ext cx="6674814" cy="89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Изменения в ФОП СОО</a:t>
            </a:r>
            <a:endParaRPr lang="ru-RU" sz="40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E58631-31E4-4D95-A8FA-8C4B865E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2"/>
            <a:ext cx="1019924" cy="10308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DEFBB8-CC21-4D8F-BDE5-FBB60FAC77D9}"/>
              </a:ext>
            </a:extLst>
          </p:cNvPr>
          <p:cNvSpPr/>
          <p:nvPr/>
        </p:nvSpPr>
        <p:spPr>
          <a:xfrm>
            <a:off x="3705399" y="650911"/>
            <a:ext cx="4535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 документе?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C0AFAC-8611-4A85-9A4D-4752476DC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3" b="26449"/>
          <a:stretch/>
        </p:blipFill>
        <p:spPr>
          <a:xfrm>
            <a:off x="8515971" y="36044"/>
            <a:ext cx="3613523" cy="1679986"/>
          </a:xfrm>
          <a:prstGeom prst="rect">
            <a:avLst/>
          </a:prstGeom>
          <a:ln>
            <a:noFill/>
          </a:ln>
        </p:spPr>
      </p:pic>
      <p:sp>
        <p:nvSpPr>
          <p:cNvPr id="3" name="Заголовок 16"/>
          <p:cNvSpPr txBox="1">
            <a:spLocks/>
          </p:cNvSpPr>
          <p:nvPr/>
        </p:nvSpPr>
        <p:spPr>
          <a:xfrm>
            <a:off x="2494118" y="-54760"/>
            <a:ext cx="6674814" cy="89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Изменения в ФОП СОО</a:t>
            </a:r>
            <a:endParaRPr lang="ru-RU" sz="4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E7CA46-FFA8-48A9-B528-8042FF9F6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55" b="1106"/>
          <a:stretch/>
        </p:blipFill>
        <p:spPr>
          <a:xfrm>
            <a:off x="0" y="1181593"/>
            <a:ext cx="6753497" cy="1417916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60C23E-E7A5-4791-8607-C96637A5ED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465" t="1" b="75907"/>
          <a:stretch/>
        </p:blipFill>
        <p:spPr>
          <a:xfrm>
            <a:off x="6648484" y="1814979"/>
            <a:ext cx="5543516" cy="719708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80602FC-665D-4F5A-8E6E-DA2C111BC43B}"/>
              </a:ext>
            </a:extLst>
          </p:cNvPr>
          <p:cNvGrpSpPr/>
          <p:nvPr/>
        </p:nvGrpSpPr>
        <p:grpSpPr>
          <a:xfrm>
            <a:off x="83930" y="1716030"/>
            <a:ext cx="6434436" cy="596096"/>
            <a:chOff x="1111740" y="737109"/>
            <a:chExt cx="6434436" cy="596096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9DE660FE-B49F-4ECD-BBA4-A7EA19C58B5D}"/>
                </a:ext>
              </a:extLst>
            </p:cNvPr>
            <p:cNvCxnSpPr>
              <a:cxnSpLocks/>
            </p:cNvCxnSpPr>
            <p:nvPr/>
          </p:nvCxnSpPr>
          <p:spPr>
            <a:xfrm>
              <a:off x="4642374" y="1044542"/>
              <a:ext cx="177829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1813569C-7585-4905-865D-128F370393EF}"/>
                </a:ext>
              </a:extLst>
            </p:cNvPr>
            <p:cNvCxnSpPr>
              <a:cxnSpLocks/>
            </p:cNvCxnSpPr>
            <p:nvPr/>
          </p:nvCxnSpPr>
          <p:spPr>
            <a:xfrm>
              <a:off x="2190404" y="737109"/>
              <a:ext cx="535577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021A9939-B162-4EAE-AA55-1C33823DA031}"/>
                </a:ext>
              </a:extLst>
            </p:cNvPr>
            <p:cNvCxnSpPr>
              <a:cxnSpLocks/>
            </p:cNvCxnSpPr>
            <p:nvPr/>
          </p:nvCxnSpPr>
          <p:spPr>
            <a:xfrm>
              <a:off x="1111740" y="1320456"/>
              <a:ext cx="2711521" cy="1274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02210"/>
              </p:ext>
            </p:extLst>
          </p:nvPr>
        </p:nvGraphicFramePr>
        <p:xfrm>
          <a:off x="0" y="2615319"/>
          <a:ext cx="12129494" cy="423276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96914">
                  <a:extLst>
                    <a:ext uri="{9D8B030D-6E8A-4147-A177-3AD203B41FA5}">
                      <a16:colId xmlns:a16="http://schemas.microsoft.com/office/drawing/2014/main" val="290937399"/>
                    </a:ext>
                  </a:extLst>
                </a:gridCol>
                <a:gridCol w="10532580">
                  <a:extLst>
                    <a:ext uri="{9D8B030D-6E8A-4147-A177-3AD203B41FA5}">
                      <a16:colId xmlns:a16="http://schemas.microsoft.com/office/drawing/2014/main" val="548662697"/>
                    </a:ext>
                  </a:extLst>
                </a:gridCol>
              </a:tblGrid>
              <a:tr h="6882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Код проверяемого требования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Проверяемые требования к предметным результатам освоения основной общеобразовательной программы </a:t>
                      </a:r>
                      <a:r>
                        <a:rPr lang="ru-RU" sz="1800" dirty="0" smtClean="0">
                          <a:effectLst/>
                        </a:rPr>
                        <a:t>СОО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83234"/>
                  </a:ext>
                </a:extLst>
              </a:tr>
              <a:tr h="670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… оперировать понятиями: матрица 2 x 2 и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 x 3</a:t>
                      </a:r>
                      <a:r>
                        <a:rPr lang="ru-RU" sz="1800" dirty="0">
                          <a:effectLst/>
                        </a:rPr>
                        <a:t>, определитель матрицы, геометрический смысл определителя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176383"/>
                  </a:ext>
                </a:extLst>
              </a:tr>
              <a:tr h="893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Умение оперировать понятиями: … угол между прямыми, угол между прямой и плоскостью, угол между плоскостями, расстояние от точки до плоскости, расстояние между прямыми, расстояние между плоскостями; 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04974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Умение оперировать понятиями: … объем куба, прямоугольного параллелепипеда, пирамиды 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212791"/>
                  </a:ext>
                </a:extLst>
              </a:tr>
              <a:tr h="8939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Умение оперировать понятиями: … векторное произведение, угол между векторами; умение использовать векторный и координатный метод для решения геометрических задач и задач других учебных предметов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4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Умение выбирать подходящий метод для решения задачи; 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652313"/>
                  </a:ext>
                </a:extLst>
              </a:tr>
            </a:tbl>
          </a:graphicData>
        </a:graphic>
      </p:graphicFrame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E58631-31E4-4D95-A8FA-8C4B865E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12"/>
            <a:ext cx="1019924" cy="103089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DEFBB8-CC21-4D8F-BDE5-FBB60FAC77D9}"/>
              </a:ext>
            </a:extLst>
          </p:cNvPr>
          <p:cNvSpPr/>
          <p:nvPr/>
        </p:nvSpPr>
        <p:spPr>
          <a:xfrm>
            <a:off x="3705399" y="650911"/>
            <a:ext cx="45354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в документе?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C0AFAC-8611-4A85-9A4D-4752476DC2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3" b="26449"/>
          <a:stretch/>
        </p:blipFill>
        <p:spPr>
          <a:xfrm>
            <a:off x="8515971" y="36044"/>
            <a:ext cx="3613523" cy="1679986"/>
          </a:xfrm>
          <a:prstGeom prst="rect">
            <a:avLst/>
          </a:prstGeom>
          <a:ln>
            <a:noFill/>
          </a:ln>
        </p:spPr>
      </p:pic>
      <p:sp>
        <p:nvSpPr>
          <p:cNvPr id="3" name="Заголовок 16"/>
          <p:cNvSpPr txBox="1">
            <a:spLocks/>
          </p:cNvSpPr>
          <p:nvPr/>
        </p:nvSpPr>
        <p:spPr>
          <a:xfrm>
            <a:off x="2494118" y="-54760"/>
            <a:ext cx="6674814" cy="893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Изменения в ФОП СОО</a:t>
            </a:r>
            <a:endParaRPr lang="ru-RU" sz="40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E7CA46-FFA8-48A9-B528-8042FF9F6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237369"/>
            <a:ext cx="8259211" cy="1691100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80602FC-665D-4F5A-8E6E-DA2C111BC43B}"/>
              </a:ext>
            </a:extLst>
          </p:cNvPr>
          <p:cNvGrpSpPr/>
          <p:nvPr/>
        </p:nvGrpSpPr>
        <p:grpSpPr>
          <a:xfrm>
            <a:off x="1753040" y="1865996"/>
            <a:ext cx="6189177" cy="1010220"/>
            <a:chOff x="3674229" y="737109"/>
            <a:chExt cx="5932446" cy="791603"/>
          </a:xfrm>
        </p:grpSpPr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9DE660FE-B49F-4ECD-BBA4-A7EA19C58B5D}"/>
                </a:ext>
              </a:extLst>
            </p:cNvPr>
            <p:cNvCxnSpPr>
              <a:cxnSpLocks/>
            </p:cNvCxnSpPr>
            <p:nvPr/>
          </p:nvCxnSpPr>
          <p:spPr>
            <a:xfrm>
              <a:off x="4247309" y="1528712"/>
              <a:ext cx="208964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1813569C-7585-4905-865D-128F370393EF}"/>
                </a:ext>
              </a:extLst>
            </p:cNvPr>
            <p:cNvCxnSpPr>
              <a:cxnSpLocks/>
            </p:cNvCxnSpPr>
            <p:nvPr/>
          </p:nvCxnSpPr>
          <p:spPr>
            <a:xfrm>
              <a:off x="3674229" y="737109"/>
              <a:ext cx="5932446" cy="156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793249"/>
              </p:ext>
            </p:extLst>
          </p:nvPr>
        </p:nvGraphicFramePr>
        <p:xfrm>
          <a:off x="62506" y="3263862"/>
          <a:ext cx="12129494" cy="283557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96914">
                  <a:extLst>
                    <a:ext uri="{9D8B030D-6E8A-4147-A177-3AD203B41FA5}">
                      <a16:colId xmlns:a16="http://schemas.microsoft.com/office/drawing/2014/main" val="290937399"/>
                    </a:ext>
                  </a:extLst>
                </a:gridCol>
                <a:gridCol w="10532580">
                  <a:extLst>
                    <a:ext uri="{9D8B030D-6E8A-4147-A177-3AD203B41FA5}">
                      <a16:colId xmlns:a16="http://schemas.microsoft.com/office/drawing/2014/main" val="548662697"/>
                    </a:ext>
                  </a:extLst>
                </a:gridCol>
              </a:tblGrid>
              <a:tr h="616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Код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Проверяемый элемент содержания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783234"/>
                  </a:ext>
                </a:extLst>
              </a:tr>
              <a:tr h="433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Уравнения и неравенства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8176383"/>
                  </a:ext>
                </a:extLst>
              </a:tr>
              <a:tr h="4989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2.11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Матрица системы линейных уравнений. Определитель матрицы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604974"/>
                  </a:ext>
                </a:extLst>
              </a:tr>
              <a:tr h="400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Геометрия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8212791"/>
                  </a:ext>
                </a:extLst>
              </a:tr>
              <a:tr h="4870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Многогранники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46341"/>
                  </a:ext>
                </a:extLst>
              </a:tr>
              <a:tr h="4001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Умение выбирать подходящий метод для решения задачи; …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39" marR="6713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652313"/>
                  </a:ext>
                </a:extLst>
              </a:tr>
            </a:tbl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B45CD4-F427-4D21-A0AA-A2D02CAB4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1786" y="2620122"/>
            <a:ext cx="6460214" cy="692166"/>
          </a:xfrm>
          <a:prstGeom prst="rect">
            <a:avLst/>
          </a:prstGeom>
          <a:ln>
            <a:solidFill>
              <a:schemeClr val="bg1">
                <a:lumMod val="25000"/>
              </a:schemeClr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50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487</TotalTime>
  <Words>1955</Words>
  <Application>Microsoft Office PowerPoint</Application>
  <PresentationFormat>Широкоэкранный</PresentationFormat>
  <Paragraphs>436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Exo</vt:lpstr>
      <vt:lpstr>Inter</vt:lpstr>
      <vt:lpstr>Microsoft Sans Serif</vt:lpstr>
      <vt:lpstr>Symbol</vt:lpstr>
      <vt:lpstr>Times New Roman</vt:lpstr>
      <vt:lpstr>Ретро</vt:lpstr>
      <vt:lpstr>Использование определителя и матриц  в учебных курсах «Алгебра и начала математического анализа», «Геометрия»  при обучении математике углубленного уровня в 10-11 классах</vt:lpstr>
      <vt:lpstr>ФГОС СОО и ФОП СОО</vt:lpstr>
      <vt:lpstr>Актуальные проблемы учителя математики</vt:lpstr>
      <vt:lpstr>ФРП по учебному предмету «Математика»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Региональный конкурс  методических  разработок  "Я реализую ФГОС и ФООП"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65</cp:revision>
  <dcterms:created xsi:type="dcterms:W3CDTF">2025-03-26T07:56:30Z</dcterms:created>
  <dcterms:modified xsi:type="dcterms:W3CDTF">2025-03-26T18:05:13Z</dcterms:modified>
</cp:coreProperties>
</file>