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64" r:id="rId6"/>
    <p:sldId id="266" r:id="rId7"/>
    <p:sldId id="257" r:id="rId8"/>
    <p:sldId id="287" r:id="rId9"/>
    <p:sldId id="286" r:id="rId10"/>
    <p:sldId id="288" r:id="rId11"/>
    <p:sldId id="27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E9BB5-9D48-406C-8A78-855CFA27058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A8BB9-51E5-421C-85E2-B54CC1BA8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5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236927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484894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418" y="502285"/>
            <a:ext cx="9050483" cy="1325563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9" y="2004377"/>
            <a:ext cx="9382992" cy="4351338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393" y="1039236"/>
            <a:ext cx="8866909" cy="23876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Выявление профессиональных дефицитов у педагогов. Построение индивидуальных образовательных маршрутов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5206B9E-30E8-42C6-B629-D184C8EF9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534" y="5104017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sz="1800" dirty="0" smtClean="0"/>
          </a:p>
          <a:p>
            <a:pPr algn="r"/>
            <a:r>
              <a:rPr lang="ru-RU" sz="1800" dirty="0" smtClean="0"/>
              <a:t>Полякова Е.О.</a:t>
            </a:r>
          </a:p>
          <a:p>
            <a:pPr algn="r"/>
            <a:r>
              <a:rPr lang="ru-RU" sz="1800" dirty="0" smtClean="0"/>
              <a:t>учитель </a:t>
            </a:r>
            <a:r>
              <a:rPr lang="ru-RU" sz="1800" dirty="0" smtClean="0"/>
              <a:t>математики МБОУ </a:t>
            </a:r>
            <a:r>
              <a:rPr lang="ru-RU" sz="1800" dirty="0" smtClean="0"/>
              <a:t>«Павловская СОШ</a:t>
            </a:r>
            <a:r>
              <a:rPr lang="ru-RU" sz="1800" dirty="0" smtClean="0"/>
              <a:t>», </a:t>
            </a:r>
          </a:p>
          <a:p>
            <a:pPr algn="r"/>
            <a:r>
              <a:rPr lang="ru-RU" sz="1800" dirty="0" err="1" smtClean="0"/>
              <a:t>тьютор</a:t>
            </a:r>
            <a:r>
              <a:rPr lang="ru-RU" sz="1800" dirty="0" smtClean="0"/>
              <a:t> мобильной сети, региональный методист</a:t>
            </a:r>
            <a:endParaRPr lang="ru-RU" sz="18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C5206B9E-30E8-42C6-B629-D184C8EF9CD9}"/>
              </a:ext>
            </a:extLst>
          </p:cNvPr>
          <p:cNvSpPr txBox="1">
            <a:spLocks/>
          </p:cNvSpPr>
          <p:nvPr/>
        </p:nvSpPr>
        <p:spPr>
          <a:xfrm>
            <a:off x="5787188" y="3576007"/>
            <a:ext cx="4918219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 smtClean="0"/>
          </a:p>
          <a:p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«Каждый </a:t>
            </a:r>
            <a:r>
              <a:rPr lang="ru-RU" sz="5600" b="1" dirty="0">
                <a:solidFill>
                  <a:schemeClr val="accent2">
                    <a:lumMod val="75000"/>
                  </a:schemeClr>
                </a:solidFill>
              </a:rPr>
              <a:t>человек обладает потенциалом двигаться в естественном положительном направлении. Каждому педагогу присуще чувство собственной ценности, достоинства и способность направлять свою жизнь и двигаться в направлении </a:t>
            </a:r>
            <a:r>
              <a:rPr lang="ru-RU" sz="5600" b="1" dirty="0" err="1">
                <a:solidFill>
                  <a:schemeClr val="accent2">
                    <a:lumMod val="75000"/>
                  </a:schemeClr>
                </a:solidFill>
              </a:rPr>
              <a:t>самоактуализации</a:t>
            </a:r>
            <a:r>
              <a:rPr lang="ru-RU" sz="5600" b="1" dirty="0">
                <a:solidFill>
                  <a:schemeClr val="accent2">
                    <a:lumMod val="75000"/>
                  </a:schemeClr>
                </a:solidFill>
              </a:rPr>
              <a:t>, личностного и профессионального роста</a:t>
            </a: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.»</a:t>
            </a:r>
            <a:endParaRPr lang="ru-RU" sz="5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5600" b="1" i="1" dirty="0">
                <a:solidFill>
                  <a:schemeClr val="accent2">
                    <a:lumMod val="75000"/>
                  </a:schemeClr>
                </a:solidFill>
              </a:rPr>
              <a:t>  </a:t>
            </a:r>
            <a:r>
              <a:rPr lang="ru-RU" sz="5600" b="1" i="1" dirty="0" smtClean="0">
                <a:solidFill>
                  <a:schemeClr val="accent2">
                    <a:lumMod val="75000"/>
                  </a:schemeClr>
                </a:solidFill>
              </a:rPr>
              <a:t>В.Э. </a:t>
            </a:r>
            <a:r>
              <a:rPr lang="ru-RU" sz="5600" b="1" i="1" dirty="0" err="1" smtClean="0">
                <a:solidFill>
                  <a:schemeClr val="accent2">
                    <a:lumMod val="75000"/>
                  </a:schemeClr>
                </a:solidFill>
              </a:rPr>
              <a:t>Пахальян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906165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Преимущества ИОМ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89909" y="2910542"/>
            <a:ext cx="9382992" cy="435133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Гибкость составления;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Начало работы с удобного этапа;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Результаты реализации ИОМ хорошая база для непрерывного саморазвития педагога.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4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8059" y="1162165"/>
            <a:ext cx="9150462" cy="4756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b="1" i="1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smtClean="0">
                <a:solidFill>
                  <a:schemeClr val="accent2">
                    <a:lumMod val="50000"/>
                  </a:schemeClr>
                </a:solidFill>
              </a:rPr>
              <a:t>Всесторонне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развитый и компетентный педагог – залог качества образовательного процесса в школе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0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693174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Педагог сможет: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8" y="2018737"/>
            <a:ext cx="9382992" cy="4351338"/>
          </a:xfrm>
        </p:spPr>
        <p:txBody>
          <a:bodyPr>
            <a:noAutofit/>
          </a:bodyPr>
          <a:lstStyle/>
          <a:p>
            <a:pPr lvl="0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Быть готовым к происходящим изменениям в системе образования;</a:t>
            </a:r>
          </a:p>
          <a:p>
            <a:pPr lvl="0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Свободно ориентироваться в многообразии современных технологий;</a:t>
            </a:r>
          </a:p>
          <a:p>
            <a:pPr lvl="0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Эффективно использовать современные технологии в своей педагогической деятельности;</a:t>
            </a:r>
          </a:p>
          <a:p>
            <a:pPr lvl="0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Выбирать и реализовывать свой путь профессионального развития.</a:t>
            </a:r>
          </a:p>
          <a:p>
            <a:pPr lvl="0">
              <a:spcBef>
                <a:spcPts val="0"/>
              </a:spcBef>
            </a:pPr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4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707920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Индивидуальный образовательный маршрут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8" y="2033483"/>
            <a:ext cx="9382992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комплекс мероприятий, включающий описание содержания, форм организации, технологий, темпа и общего времени освоения педагогическими работниками необходимых знаний, умений, практических навыков и опыта, основанный на персонифицированном подходе к организации дополнительного профессионального образования, в том числе, учитывающем актуальные дефициты их профессиональных компетенций. </a:t>
            </a:r>
          </a:p>
          <a:p>
            <a:pPr lvl="0">
              <a:spcBef>
                <a:spcPts val="0"/>
              </a:spcBef>
            </a:pP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4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752164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Правовая база ИОМ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8" y="2077727"/>
            <a:ext cx="9382992" cy="435133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Разработка индивидуального образовательного маршрута педагога основывается на 47 статье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Закона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об образовании № 273-ФЗ , а также на регламентах ФГОС и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</a:rPr>
              <a:t>профстандарта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26260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002" y="696687"/>
            <a:ext cx="9050483" cy="1325563"/>
          </a:xfrm>
        </p:spPr>
        <p:txBody>
          <a:bodyPr/>
          <a:lstStyle/>
          <a:p>
            <a:pPr algn="ctr"/>
            <a:r>
              <a:rPr lang="ru-RU" dirty="0" smtClean="0"/>
              <a:t>Этапы подготовки и запуск диагностики</a:t>
            </a:r>
            <a:endParaRPr lang="ru-RU" dirty="0"/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2819ADD4-9CEB-473A-AFDA-5E45990C677E}"/>
              </a:ext>
            </a:extLst>
          </p:cNvPr>
          <p:cNvGrpSpPr/>
          <p:nvPr/>
        </p:nvGrpSpPr>
        <p:grpSpPr>
          <a:xfrm>
            <a:off x="5476071" y="2595031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0" name="Шестиугольник 69">
              <a:extLst>
                <a:ext uri="{FF2B5EF4-FFF2-40B4-BE49-F238E27FC236}">
                  <a16:creationId xmlns:a16="http://schemas.microsoft.com/office/drawing/2014/main" xmlns="" id="{8107C016-E6B1-43F7-888D-1A2BC1BF86D9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Шестиугольник 70">
              <a:extLst>
                <a:ext uri="{FF2B5EF4-FFF2-40B4-BE49-F238E27FC236}">
                  <a16:creationId xmlns:a16="http://schemas.microsoft.com/office/drawing/2014/main" xmlns="" id="{CBC64176-D94D-41DE-9A75-F22AA5086725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xmlns="" id="{98CCBE26-164A-4AFF-A990-57A8A36EC152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BE13C2BF-8B94-481A-A368-8067D2FE5B4D}"/>
              </a:ext>
            </a:extLst>
          </p:cNvPr>
          <p:cNvSpPr txBox="1"/>
          <p:nvPr/>
        </p:nvSpPr>
        <p:spPr>
          <a:xfrm>
            <a:off x="6560003" y="2795310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02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36881D46-A6A4-416F-BAC8-C19C6656903B}"/>
              </a:ext>
            </a:extLst>
          </p:cNvPr>
          <p:cNvSpPr txBox="1"/>
          <p:nvPr/>
        </p:nvSpPr>
        <p:spPr>
          <a:xfrm>
            <a:off x="5755641" y="3639707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Проведение диагностической работы для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педагогов</a:t>
            </a:r>
            <a:endParaRPr lang="ru-RU" sz="1600" dirty="0"/>
          </a:p>
        </p:txBody>
      </p:sp>
      <p:grpSp>
        <p:nvGrpSpPr>
          <p:cNvPr id="76" name="Группа 75">
            <a:extLst>
              <a:ext uri="{FF2B5EF4-FFF2-40B4-BE49-F238E27FC236}">
                <a16:creationId xmlns:a16="http://schemas.microsoft.com/office/drawing/2014/main" xmlns="" id="{D03ED75F-089C-43A8-9F14-736582327F1D}"/>
              </a:ext>
            </a:extLst>
          </p:cNvPr>
          <p:cNvGrpSpPr/>
          <p:nvPr/>
        </p:nvGrpSpPr>
        <p:grpSpPr>
          <a:xfrm>
            <a:off x="2074468" y="2595031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7" name="Шестиугольник 76">
              <a:extLst>
                <a:ext uri="{FF2B5EF4-FFF2-40B4-BE49-F238E27FC236}">
                  <a16:creationId xmlns:a16="http://schemas.microsoft.com/office/drawing/2014/main" xmlns="" id="{2AA442B7-8923-4AB0-8D34-3FFA29362E75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8" name="Шестиугольник 77">
              <a:extLst>
                <a:ext uri="{FF2B5EF4-FFF2-40B4-BE49-F238E27FC236}">
                  <a16:creationId xmlns:a16="http://schemas.microsoft.com/office/drawing/2014/main" xmlns="" id="{C5B60484-ECD6-49FB-B338-DF6487850CAC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73770EEA-32B3-4D48-B0A4-E2BB12E614AD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597D36C-FC68-45D3-8984-F208046B54A5}"/>
              </a:ext>
            </a:extLst>
          </p:cNvPr>
          <p:cNvSpPr txBox="1"/>
          <p:nvPr/>
        </p:nvSpPr>
        <p:spPr>
          <a:xfrm>
            <a:off x="3158400" y="2795310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01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2F46C9C6-845E-4A2A-9728-3D6A01E1292C}"/>
              </a:ext>
            </a:extLst>
          </p:cNvPr>
          <p:cNvSpPr txBox="1"/>
          <p:nvPr/>
        </p:nvSpPr>
        <p:spPr>
          <a:xfrm>
            <a:off x="2352864" y="3496367"/>
            <a:ext cx="2340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Составление диагностической работы по выявлению дефицитов</a:t>
            </a:r>
            <a:endParaRPr lang="ru-RU" sz="1600" dirty="0"/>
          </a:p>
          <a:p>
            <a:pPr algn="ctr"/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D0353B47-A1FD-43C3-A1FC-39DE1D23ED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2229002" y="2928030"/>
            <a:ext cx="504000" cy="504000"/>
          </a:xfrm>
          <a:prstGeom prst="rect">
            <a:avLst/>
          </a:prstGeom>
        </p:spPr>
      </p:pic>
      <p:grpSp>
        <p:nvGrpSpPr>
          <p:cNvPr id="84" name="Группа 83">
            <a:extLst>
              <a:ext uri="{FF2B5EF4-FFF2-40B4-BE49-F238E27FC236}">
                <a16:creationId xmlns:a16="http://schemas.microsoft.com/office/drawing/2014/main" xmlns="" id="{0BF99D03-3457-4502-B1F4-E7A8FDCAA8E7}"/>
              </a:ext>
            </a:extLst>
          </p:cNvPr>
          <p:cNvGrpSpPr/>
          <p:nvPr/>
        </p:nvGrpSpPr>
        <p:grpSpPr>
          <a:xfrm>
            <a:off x="8908844" y="2595031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5" name="Шестиугольник 84">
              <a:extLst>
                <a:ext uri="{FF2B5EF4-FFF2-40B4-BE49-F238E27FC236}">
                  <a16:creationId xmlns:a16="http://schemas.microsoft.com/office/drawing/2014/main" xmlns="" id="{18EA5175-C90B-40F3-9294-6D20DC210821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6" name="Шестиугольник 85">
              <a:extLst>
                <a:ext uri="{FF2B5EF4-FFF2-40B4-BE49-F238E27FC236}">
                  <a16:creationId xmlns:a16="http://schemas.microsoft.com/office/drawing/2014/main" xmlns="" id="{7B592BDA-AC1E-4145-A87E-443000128288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xmlns="" id="{A49EF5D2-DBD4-458D-9066-4E17111D1809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CDEE86F6-8C85-4C22-8812-5DB1539FCAA0}"/>
              </a:ext>
            </a:extLst>
          </p:cNvPr>
          <p:cNvSpPr txBox="1"/>
          <p:nvPr/>
        </p:nvSpPr>
        <p:spPr>
          <a:xfrm>
            <a:off x="9992776" y="2795310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3"/>
                </a:solidFill>
              </a:rPr>
              <a:t>03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D3ADC39B-0F81-4E57-81EB-08B26D65F7E7}"/>
              </a:ext>
            </a:extLst>
          </p:cNvPr>
          <p:cNvSpPr txBox="1"/>
          <p:nvPr/>
        </p:nvSpPr>
        <p:spPr>
          <a:xfrm>
            <a:off x="9200443" y="3564751"/>
            <a:ext cx="234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Составление ИОМ по выявленным дефицитам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xmlns="" id="{9B19E2D6-BD5E-4AC5-BA31-7EBB3B141C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29005" y="2907133"/>
            <a:ext cx="504000" cy="504000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E0EA7CCF-1FFB-4A50-BC63-71FFC69E7B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061844" y="2928030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2819ADD4-9CEB-473A-AFDA-5E45990C677E}"/>
              </a:ext>
            </a:extLst>
          </p:cNvPr>
          <p:cNvGrpSpPr/>
          <p:nvPr/>
        </p:nvGrpSpPr>
        <p:grpSpPr>
          <a:xfrm>
            <a:off x="5476071" y="2595031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0" name="Шестиугольник 69">
              <a:extLst>
                <a:ext uri="{FF2B5EF4-FFF2-40B4-BE49-F238E27FC236}">
                  <a16:creationId xmlns:a16="http://schemas.microsoft.com/office/drawing/2014/main" xmlns="" id="{8107C016-E6B1-43F7-888D-1A2BC1BF86D9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Шестиугольник 70">
              <a:extLst>
                <a:ext uri="{FF2B5EF4-FFF2-40B4-BE49-F238E27FC236}">
                  <a16:creationId xmlns:a16="http://schemas.microsoft.com/office/drawing/2014/main" xmlns="" id="{CBC64176-D94D-41DE-9A75-F22AA5086725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xmlns="" id="{98CCBE26-164A-4AFF-A990-57A8A36EC152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BE13C2BF-8B94-481A-A368-8067D2FE5B4D}"/>
              </a:ext>
            </a:extLst>
          </p:cNvPr>
          <p:cNvSpPr txBox="1"/>
          <p:nvPr/>
        </p:nvSpPr>
        <p:spPr>
          <a:xfrm>
            <a:off x="6560003" y="2795310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/>
                </a:solidFill>
              </a:rPr>
              <a:t>05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36881D46-A6A4-416F-BAC8-C19C6656903B}"/>
              </a:ext>
            </a:extLst>
          </p:cNvPr>
          <p:cNvSpPr txBox="1"/>
          <p:nvPr/>
        </p:nvSpPr>
        <p:spPr>
          <a:xfrm>
            <a:off x="5767671" y="3677013"/>
            <a:ext cx="234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Работа педагога над ИОМ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pSp>
        <p:nvGrpSpPr>
          <p:cNvPr id="76" name="Группа 75">
            <a:extLst>
              <a:ext uri="{FF2B5EF4-FFF2-40B4-BE49-F238E27FC236}">
                <a16:creationId xmlns:a16="http://schemas.microsoft.com/office/drawing/2014/main" xmlns="" id="{D03ED75F-089C-43A8-9F14-736582327F1D}"/>
              </a:ext>
            </a:extLst>
          </p:cNvPr>
          <p:cNvGrpSpPr/>
          <p:nvPr/>
        </p:nvGrpSpPr>
        <p:grpSpPr>
          <a:xfrm>
            <a:off x="2074468" y="2595031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7" name="Шестиугольник 76">
              <a:extLst>
                <a:ext uri="{FF2B5EF4-FFF2-40B4-BE49-F238E27FC236}">
                  <a16:creationId xmlns:a16="http://schemas.microsoft.com/office/drawing/2014/main" xmlns="" id="{2AA442B7-8923-4AB0-8D34-3FFA29362E75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8" name="Шестиугольник 77">
              <a:extLst>
                <a:ext uri="{FF2B5EF4-FFF2-40B4-BE49-F238E27FC236}">
                  <a16:creationId xmlns:a16="http://schemas.microsoft.com/office/drawing/2014/main" xmlns="" id="{C5B60484-ECD6-49FB-B338-DF6487850CAC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73770EEA-32B3-4D48-B0A4-E2BB12E614AD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597D36C-FC68-45D3-8984-F208046B54A5}"/>
              </a:ext>
            </a:extLst>
          </p:cNvPr>
          <p:cNvSpPr txBox="1"/>
          <p:nvPr/>
        </p:nvSpPr>
        <p:spPr>
          <a:xfrm>
            <a:off x="3158400" y="2795310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</a:rPr>
              <a:t>04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2F46C9C6-845E-4A2A-9728-3D6A01E1292C}"/>
              </a:ext>
            </a:extLst>
          </p:cNvPr>
          <p:cNvSpPr txBox="1"/>
          <p:nvPr/>
        </p:nvSpPr>
        <p:spPr>
          <a:xfrm>
            <a:off x="2404149" y="3564751"/>
            <a:ext cx="234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Информационная работа с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педагогами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D0353B47-A1FD-43C3-A1FC-39DE1D23ED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2229002" y="2928030"/>
            <a:ext cx="504000" cy="504000"/>
          </a:xfrm>
          <a:prstGeom prst="rect">
            <a:avLst/>
          </a:prstGeom>
        </p:spPr>
      </p:pic>
      <p:grpSp>
        <p:nvGrpSpPr>
          <p:cNvPr id="84" name="Группа 83">
            <a:extLst>
              <a:ext uri="{FF2B5EF4-FFF2-40B4-BE49-F238E27FC236}">
                <a16:creationId xmlns:a16="http://schemas.microsoft.com/office/drawing/2014/main" xmlns="" id="{0BF99D03-3457-4502-B1F4-E7A8FDCAA8E7}"/>
              </a:ext>
            </a:extLst>
          </p:cNvPr>
          <p:cNvGrpSpPr/>
          <p:nvPr/>
        </p:nvGrpSpPr>
        <p:grpSpPr>
          <a:xfrm>
            <a:off x="8908844" y="2595031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5" name="Шестиугольник 84">
              <a:extLst>
                <a:ext uri="{FF2B5EF4-FFF2-40B4-BE49-F238E27FC236}">
                  <a16:creationId xmlns:a16="http://schemas.microsoft.com/office/drawing/2014/main" xmlns="" id="{18EA5175-C90B-40F3-9294-6D20DC210821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6" name="Шестиугольник 85">
              <a:extLst>
                <a:ext uri="{FF2B5EF4-FFF2-40B4-BE49-F238E27FC236}">
                  <a16:creationId xmlns:a16="http://schemas.microsoft.com/office/drawing/2014/main" xmlns="" id="{7B592BDA-AC1E-4145-A87E-443000128288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xmlns="" id="{A49EF5D2-DBD4-458D-9066-4E17111D1809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CDEE86F6-8C85-4C22-8812-5DB1539FCAA0}"/>
              </a:ext>
            </a:extLst>
          </p:cNvPr>
          <p:cNvSpPr txBox="1"/>
          <p:nvPr/>
        </p:nvSpPr>
        <p:spPr>
          <a:xfrm>
            <a:off x="9992776" y="2795310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3"/>
                </a:solidFill>
              </a:rPr>
              <a:t>06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D3ADC39B-0F81-4E57-81EB-08B26D65F7E7}"/>
              </a:ext>
            </a:extLst>
          </p:cNvPr>
          <p:cNvSpPr txBox="1"/>
          <p:nvPr/>
        </p:nvSpPr>
        <p:spPr>
          <a:xfrm>
            <a:off x="9229297" y="3585029"/>
            <a:ext cx="234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Выводы по реализации ИОМ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xmlns="" id="{9B19E2D6-BD5E-4AC5-BA31-7EBB3B141C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29005" y="2907133"/>
            <a:ext cx="504000" cy="504000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E0EA7CCF-1FFB-4A50-BC63-71FFC69E7B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061844" y="2928030"/>
            <a:ext cx="504000" cy="504000"/>
          </a:xfrm>
          <a:prstGeom prst="rect">
            <a:avLst/>
          </a:prstGeom>
        </p:spPr>
      </p:pic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002" y="818477"/>
            <a:ext cx="9050483" cy="1325563"/>
          </a:xfrm>
        </p:spPr>
        <p:txBody>
          <a:bodyPr/>
          <a:lstStyle/>
          <a:p>
            <a:pPr algn="ctr"/>
            <a:r>
              <a:rPr lang="ru-RU" dirty="0" smtClean="0"/>
              <a:t>Этапы подготовки и запуск диагностики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14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442450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Пример задания из диагностической работы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768013"/>
            <a:ext cx="7315199" cy="491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0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Пример задания из составленного ИОМ 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353" y="1325563"/>
            <a:ext cx="5559679" cy="4888497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6870032" y="1325563"/>
            <a:ext cx="5041231" cy="48884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5733" y="1325563"/>
            <a:ext cx="3152345" cy="404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46638" y="1886465"/>
            <a:ext cx="1696994" cy="156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6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650792"/>
            <a:ext cx="9676246" cy="1325563"/>
          </a:xfrm>
        </p:spPr>
        <p:txBody>
          <a:bodyPr/>
          <a:lstStyle/>
          <a:p>
            <a:pPr algn="ctr"/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89909" y="2655169"/>
            <a:ext cx="9382992" cy="4351338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 реализации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индивидуальных образовательных маршрутов приступили 455 учителей математики Алтайского края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Прошли диагностику на последних КПК еще 102 педагога, для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которых ведется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работа по составлению ИОМ.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295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294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Выявление профессиональных дефицитов у педагогов. Построение индивидуальных образовательных маршрутов</vt:lpstr>
      <vt:lpstr>Педагог сможет:</vt:lpstr>
      <vt:lpstr>Индивидуальный образовательный маршрут</vt:lpstr>
      <vt:lpstr>Правовая база ИОМ</vt:lpstr>
      <vt:lpstr>Этапы подготовки и запуск диагностики</vt:lpstr>
      <vt:lpstr>Этапы подготовки и запуск диагностики</vt:lpstr>
      <vt:lpstr>Пример задания из диагностической работы</vt:lpstr>
      <vt:lpstr>Пример задания из составленного ИОМ </vt:lpstr>
      <vt:lpstr>Статистика</vt:lpstr>
      <vt:lpstr>Преимущества ИОМ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Гончарова М.А.</cp:lastModifiedBy>
  <cp:revision>42</cp:revision>
  <dcterms:created xsi:type="dcterms:W3CDTF">2021-08-17T12:08:22Z</dcterms:created>
  <dcterms:modified xsi:type="dcterms:W3CDTF">2025-03-24T03:15:26Z</dcterms:modified>
</cp:coreProperties>
</file>