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57" r:id="rId4"/>
    <p:sldId id="259" r:id="rId5"/>
    <p:sldId id="260" r:id="rId6"/>
    <p:sldId id="261" r:id="rId7"/>
    <p:sldId id="271" r:id="rId8"/>
    <p:sldId id="278" r:id="rId9"/>
    <p:sldId id="277" r:id="rId10"/>
  </p:sldIdLst>
  <p:sldSz cx="9144000" cy="5143500" type="screen16x9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96"/>
    <a:srgbClr val="005DA2"/>
    <a:srgbClr val="00407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84" y="-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9006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806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379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022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117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478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064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89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4117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334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4575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87D9F-87EE-42CF-A66B-146662F6D3FD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7304C-43C6-4DDA-850B-349297FA5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176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131590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4070"/>
                </a:solidFill>
              </a:rPr>
              <a:t>«В жизни нет гарантий, существуют одни вероятности»</a:t>
            </a:r>
            <a:endParaRPr lang="ru-RU" sz="4000" b="1" dirty="0">
              <a:solidFill>
                <a:srgbClr val="00407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3147814"/>
            <a:ext cx="32403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rgbClr val="004070"/>
                </a:solidFill>
              </a:rPr>
              <a:t>Том </a:t>
            </a:r>
            <a:r>
              <a:rPr lang="ru-RU" sz="2200" b="1" i="1" dirty="0" err="1" smtClean="0">
                <a:solidFill>
                  <a:srgbClr val="004070"/>
                </a:solidFill>
              </a:rPr>
              <a:t>Клэнси</a:t>
            </a:r>
            <a:r>
              <a:rPr lang="ru-RU" sz="2200" b="1" i="1" dirty="0" smtClean="0">
                <a:solidFill>
                  <a:srgbClr val="004070"/>
                </a:solidFill>
              </a:rPr>
              <a:t>,  американский писатель</a:t>
            </a:r>
            <a:endParaRPr lang="ru-RU" sz="2200" b="1" i="1" dirty="0">
              <a:solidFill>
                <a:srgbClr val="0040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03598"/>
            <a:ext cx="7772400" cy="180019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5DA2"/>
                </a:solidFill>
              </a:rPr>
              <a:t>Использование контекстных задач для повышения мотивации и эффективности обучения вероятности и статистике</a:t>
            </a:r>
            <a:endParaRPr lang="ru-RU" sz="3200" b="1" dirty="0">
              <a:solidFill>
                <a:srgbClr val="005D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3147814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err="1" smtClean="0">
                <a:solidFill>
                  <a:srgbClr val="004070"/>
                </a:solidFill>
              </a:rPr>
              <a:t>Поползин</a:t>
            </a:r>
            <a:r>
              <a:rPr lang="ru-RU" sz="1600" b="1" i="1" dirty="0" smtClean="0">
                <a:solidFill>
                  <a:srgbClr val="004070"/>
                </a:solidFill>
              </a:rPr>
              <a:t> К.Е., </a:t>
            </a:r>
          </a:p>
          <a:p>
            <a:r>
              <a:rPr lang="ru-RU" sz="1600" b="1" i="1" dirty="0" smtClean="0">
                <a:solidFill>
                  <a:srgbClr val="004070"/>
                </a:solidFill>
              </a:rPr>
              <a:t>учитель математики </a:t>
            </a:r>
          </a:p>
          <a:p>
            <a:r>
              <a:rPr lang="ru-RU" sz="1600" b="1" i="1" dirty="0" smtClean="0">
                <a:solidFill>
                  <a:srgbClr val="004070"/>
                </a:solidFill>
              </a:rPr>
              <a:t>МБОУ «Гимназия №123»</a:t>
            </a:r>
            <a:endParaRPr lang="ru-RU" sz="1600" b="1" i="1" dirty="0">
              <a:solidFill>
                <a:srgbClr val="00407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338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3"/>
          <p:cNvSpPr txBox="1">
            <a:spLocks noChangeArrowheads="1"/>
          </p:cNvSpPr>
          <p:nvPr/>
        </p:nvSpPr>
        <p:spPr bwMode="white">
          <a:xfrm>
            <a:off x="1149350" y="2030017"/>
            <a:ext cx="212883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</a:rPr>
              <a:t>Заголовок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white">
          <a:xfrm>
            <a:off x="1149350" y="3062288"/>
            <a:ext cx="212883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</a:rPr>
              <a:t>Заголовок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gray">
          <a:xfrm>
            <a:off x="3354388" y="1984772"/>
            <a:ext cx="533400" cy="28575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gray">
          <a:xfrm>
            <a:off x="3352800" y="3961210"/>
            <a:ext cx="533400" cy="28575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51520" y="411510"/>
            <a:ext cx="648072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2000" b="1" dirty="0" smtClean="0">
                <a:solidFill>
                  <a:srgbClr val="005696"/>
                </a:solidFill>
              </a:rPr>
              <a:t>Рассмотрим несколько дней  из  жизни семьи, которая состоит из четырех человек:   мамы, папы и двух детей - старшей дочери Марины и ее брата Сергея.</a:t>
            </a:r>
          </a:p>
          <a:p>
            <a:pPr indent="355600" algn="just"/>
            <a:r>
              <a:rPr lang="ru-RU" sz="2000" b="1" dirty="0" smtClean="0">
                <a:solidFill>
                  <a:srgbClr val="005696"/>
                </a:solidFill>
              </a:rPr>
              <a:t>Мы уже рассматривали много различных ситуаций данной семьи: это и поездка на дачу, и  поездка  в отпуск на  море,  покупка долгожданной квартиры,  и много другое.</a:t>
            </a:r>
          </a:p>
          <a:p>
            <a:pPr indent="355600" algn="just"/>
            <a:r>
              <a:rPr lang="ru-RU" sz="2000" b="1" dirty="0" smtClean="0">
                <a:solidFill>
                  <a:srgbClr val="005696"/>
                </a:solidFill>
              </a:rPr>
              <a:t>Время идет достаточно быстро. Дети растут... Тоже произошло и с нашими героями – наша семья переехала из квартиры в свой дом в пригороде, Марина уже заканчивает 2-й курс, а Сергей готовится поступать. И вот, что из этого вышло…</a:t>
            </a:r>
          </a:p>
          <a:p>
            <a:pPr indent="355600" algn="just"/>
            <a:endParaRPr lang="ru-RU" sz="1900" b="1" dirty="0" smtClean="0">
              <a:solidFill>
                <a:srgbClr val="00569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699542"/>
            <a:ext cx="2047084" cy="337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8336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55526"/>
            <a:ext cx="65527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1600" b="1" dirty="0" smtClean="0">
                <a:solidFill>
                  <a:srgbClr val="005696"/>
                </a:solidFill>
              </a:rPr>
              <a:t>Сергей выбрал ВУЗ и специальность, по которой ему для поступления кроме ЕГЭ необходимо сдавать дополнительные вступительные экзамены. </a:t>
            </a:r>
          </a:p>
          <a:p>
            <a:pPr indent="355600" algn="just"/>
            <a:r>
              <a:rPr lang="ru-RU" sz="1600" b="1" dirty="0" smtClean="0">
                <a:solidFill>
                  <a:srgbClr val="005696"/>
                </a:solidFill>
              </a:rPr>
              <a:t>Первым испытанием у  Сергея  был экзамен по литературе в форме собеседования.</a:t>
            </a:r>
          </a:p>
          <a:p>
            <a:pPr indent="355600" algn="just"/>
            <a:r>
              <a:rPr lang="ru-RU" sz="1600" b="1" dirty="0" smtClean="0">
                <a:solidFill>
                  <a:srgbClr val="005696"/>
                </a:solidFill>
              </a:rPr>
              <a:t>Всего для подготовки к экзамену было предложено 100 вопросов по следующим разделам: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0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Задача №1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283718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1600" b="1" dirty="0" smtClean="0">
                <a:solidFill>
                  <a:srgbClr val="005696"/>
                </a:solidFill>
              </a:rPr>
              <a:t>Фольклор  - 7 вопросов;</a:t>
            </a:r>
          </a:p>
          <a:p>
            <a:pPr indent="355600" algn="just"/>
            <a:r>
              <a:rPr lang="ru-RU" sz="1600" b="1" dirty="0" smtClean="0">
                <a:solidFill>
                  <a:srgbClr val="005696"/>
                </a:solidFill>
              </a:rPr>
              <a:t>Древнерусская литература – 14 вопросов;</a:t>
            </a:r>
          </a:p>
          <a:p>
            <a:pPr indent="355600" algn="just"/>
            <a:r>
              <a:rPr lang="ru-RU" sz="1600" b="1" dirty="0" smtClean="0">
                <a:solidFill>
                  <a:srgbClr val="005696"/>
                </a:solidFill>
              </a:rPr>
              <a:t>Литература XVIII века  – 24 вопроса;</a:t>
            </a:r>
          </a:p>
          <a:p>
            <a:pPr indent="355600" algn="just"/>
            <a:r>
              <a:rPr lang="ru-RU" sz="1600" b="1" dirty="0" smtClean="0">
                <a:solidFill>
                  <a:srgbClr val="005696"/>
                </a:solidFill>
              </a:rPr>
              <a:t>Литература XIX века – 21 вопрос;</a:t>
            </a:r>
          </a:p>
          <a:p>
            <a:pPr indent="355600" algn="just"/>
            <a:r>
              <a:rPr lang="ru-RU" sz="1600" b="1" dirty="0" smtClean="0">
                <a:solidFill>
                  <a:srgbClr val="005696"/>
                </a:solidFill>
              </a:rPr>
              <a:t>Литература XX века (первая половина) – 16 вопросов;</a:t>
            </a:r>
          </a:p>
          <a:p>
            <a:pPr indent="355600" algn="just"/>
            <a:r>
              <a:rPr lang="ru-RU" sz="1600" b="1" dirty="0" smtClean="0">
                <a:solidFill>
                  <a:srgbClr val="005696"/>
                </a:solidFill>
              </a:rPr>
              <a:t>Литература XX века (вторая половина) – 18 вопросов.</a:t>
            </a:r>
          </a:p>
          <a:p>
            <a:pPr indent="355600" algn="just"/>
            <a:r>
              <a:rPr lang="ru-RU" sz="1600" b="1" dirty="0" smtClean="0">
                <a:solidFill>
                  <a:srgbClr val="005696"/>
                </a:solidFill>
              </a:rPr>
              <a:t>Сергей очень увлекается литературой XX века, поэтому в данном направлении подготовился лучше всего.</a:t>
            </a:r>
          </a:p>
          <a:p>
            <a:pPr indent="355600" algn="just"/>
            <a:r>
              <a:rPr lang="ru-RU" sz="1600" b="1" dirty="0" smtClean="0">
                <a:solidFill>
                  <a:srgbClr val="005696"/>
                </a:solidFill>
              </a:rPr>
              <a:t>Какова вероятность того, что на экзамене Сергею достанется вопрос из его любимого раздела?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27534"/>
            <a:ext cx="1992726" cy="169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907704" y="4587974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4070"/>
                </a:solidFill>
              </a:rPr>
              <a:t>Ответ: 0,34</a:t>
            </a:r>
            <a:endParaRPr lang="ru-RU" b="1" i="1" dirty="0">
              <a:solidFill>
                <a:srgbClr val="0040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627534"/>
            <a:ext cx="56886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1600" b="1" dirty="0" smtClean="0">
                <a:solidFill>
                  <a:srgbClr val="005696"/>
                </a:solidFill>
              </a:rPr>
              <a:t>Второе испытание Сергея – экзамен по иностранному языку, который был назначен на 9:00 понедельника.</a:t>
            </a:r>
          </a:p>
          <a:p>
            <a:pPr indent="355600" algn="just"/>
            <a:r>
              <a:rPr lang="ru-RU" sz="1600" b="1" dirty="0" smtClean="0">
                <a:solidFill>
                  <a:srgbClr val="005696"/>
                </a:solidFill>
              </a:rPr>
              <a:t>Обычно члены семьи добираются до города на машинах (мамы или папы), но в данном случае случилась неприятность – папа в данный момент уехал на своем автомобиле в командировку, а у мамы внезапно не завелась машина. В связи с этим Сергею придется добираться до города на «маршрутке». У водителей необходимого нам маршрута есть четкие правила:</a:t>
            </a:r>
          </a:p>
          <a:p>
            <a:pPr indent="355600" algn="just"/>
            <a:endParaRPr lang="ru-RU" sz="1600" b="1" dirty="0" smtClean="0">
              <a:solidFill>
                <a:srgbClr val="00569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51470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Задача №2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859782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1600" b="1" dirty="0" smtClean="0">
                <a:solidFill>
                  <a:srgbClr val="005696"/>
                </a:solidFill>
              </a:rPr>
              <a:t>1. Автобус не провозит пассажиров стоя (в автобусе 20 мест);</a:t>
            </a:r>
          </a:p>
          <a:p>
            <a:pPr indent="355600" algn="just"/>
            <a:r>
              <a:rPr lang="ru-RU" sz="1600" b="1" dirty="0" smtClean="0">
                <a:solidFill>
                  <a:srgbClr val="005696"/>
                </a:solidFill>
              </a:rPr>
              <a:t>2. Если на запланированное время отправки автобуса менее 15 пассажиров, то водитель должен подождать, пока данное количество пассажиров не будет достигнуто.</a:t>
            </a:r>
          </a:p>
          <a:p>
            <a:pPr indent="355600" algn="just"/>
            <a:r>
              <a:rPr lang="ru-RU" sz="1600" b="1" dirty="0" smtClean="0">
                <a:solidFill>
                  <a:srgbClr val="005696"/>
                </a:solidFill>
              </a:rPr>
              <a:t>Вероятность того, что в понедельник в автобусе окажется меньше 20 пассажиров, равна 0,94. Вероятность того, что окажется меньше 15 пассажиров, равна 0,56. Найдите вероятность того, что Сергей сможет уехать на автобусе строго по расписанию.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771550"/>
            <a:ext cx="2907356" cy="195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115616" y="4515966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4070"/>
                </a:solidFill>
              </a:rPr>
              <a:t>Ответ: 0,38</a:t>
            </a:r>
            <a:endParaRPr lang="ru-RU" b="1" i="1" dirty="0">
              <a:solidFill>
                <a:srgbClr val="0040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55526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b="1" dirty="0" smtClean="0">
                <a:solidFill>
                  <a:srgbClr val="005696"/>
                </a:solidFill>
              </a:rPr>
              <a:t>Как нам всем известно, все в нашей жизни идеально не бывает. Вот и Сергей (видимо в связи с тем, что опоздал на экзамен по английскому языку), не смог поступить на </a:t>
            </a:r>
            <a:r>
              <a:rPr lang="ru-RU" b="1" dirty="0" smtClean="0">
                <a:solidFill>
                  <a:srgbClr val="005696"/>
                </a:solidFill>
              </a:rPr>
              <a:t>«бюджет». </a:t>
            </a:r>
            <a:r>
              <a:rPr lang="ru-RU" b="1" dirty="0" smtClean="0">
                <a:solidFill>
                  <a:srgbClr val="005696"/>
                </a:solidFill>
              </a:rPr>
              <a:t>Но всегда есть шанс перевестись на бюджетное отделение, если хорошо учится.</a:t>
            </a:r>
          </a:p>
          <a:p>
            <a:pPr indent="355600" algn="just"/>
            <a:r>
              <a:rPr lang="ru-RU" b="1" dirty="0" smtClean="0">
                <a:solidFill>
                  <a:srgbClr val="005696"/>
                </a:solidFill>
              </a:rPr>
              <a:t>Родители Сергея очень хотят воплотить в жизнь мечту сына и у них есть сбережения, чтобы оплатить первый год обучения.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51470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Задача №3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787774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>
                <a:solidFill>
                  <a:srgbClr val="005696"/>
                </a:solidFill>
              </a:rPr>
              <a:t>Они верят в своего сына и надеются, что он сможет как можно быстрее перевестись на «бюджет».</a:t>
            </a:r>
          </a:p>
          <a:p>
            <a:pPr indent="355600" algn="just"/>
            <a:r>
              <a:rPr lang="ru-RU" b="1" dirty="0" smtClean="0">
                <a:solidFill>
                  <a:srgbClr val="005696"/>
                </a:solidFill>
              </a:rPr>
              <a:t>Вероятность того, что Сергей переведется на «бюджет» после окончания 1 курса, равна 0,9. Вероятность того, что Сергей переведется на «бюджет» после 2 курса, равна 0,82. Найдите вероятность того, что Сергей сможет перевестись на бюджетное отделение на 2 курсе после зимней сессии.</a:t>
            </a:r>
            <a:endParaRPr lang="ru-RU" b="1" dirty="0">
              <a:solidFill>
                <a:srgbClr val="005696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 l="11139" r="7665" b="12221"/>
          <a:stretch>
            <a:fillRect/>
          </a:stretch>
        </p:blipFill>
        <p:spPr bwMode="auto">
          <a:xfrm>
            <a:off x="6489212" y="195486"/>
            <a:ext cx="233125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979712" y="4587974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4070"/>
                </a:solidFill>
              </a:rPr>
              <a:t>Ответ: 0,08</a:t>
            </a:r>
            <a:endParaRPr lang="ru-RU" b="1" i="1" dirty="0">
              <a:solidFill>
                <a:srgbClr val="0040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699542"/>
            <a:ext cx="62646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b="1" dirty="0" smtClean="0">
                <a:solidFill>
                  <a:srgbClr val="005696"/>
                </a:solidFill>
              </a:rPr>
              <a:t>В каждом торговом центре есть  два одинаковых автомата по продаже кофе, которые обслуживает Марина с подругой. </a:t>
            </a:r>
          </a:p>
          <a:p>
            <a:pPr indent="355600" algn="just"/>
            <a:r>
              <a:rPr lang="ru-RU" b="1" dirty="0" smtClean="0">
                <a:solidFill>
                  <a:srgbClr val="005696"/>
                </a:solidFill>
              </a:rPr>
              <a:t>Вероятность того, что к концу дня в автомате закончится кофе, равна 0,12. Вероятность того, что кофе закончится в обоих автоматах, равна 0,08. </a:t>
            </a:r>
          </a:p>
          <a:p>
            <a:pPr indent="355600" algn="just"/>
            <a:r>
              <a:rPr lang="ru-RU" b="1" dirty="0" smtClean="0">
                <a:solidFill>
                  <a:srgbClr val="005696"/>
                </a:solidFill>
              </a:rPr>
              <a:t>В связи с тем, что </a:t>
            </a:r>
            <a:r>
              <a:rPr lang="ru-RU" b="1" dirty="0" smtClean="0">
                <a:solidFill>
                  <a:srgbClr val="005696"/>
                </a:solidFill>
              </a:rPr>
              <a:t>Марине </a:t>
            </a:r>
            <a:r>
              <a:rPr lang="ru-RU" b="1" dirty="0" smtClean="0">
                <a:solidFill>
                  <a:srgbClr val="005696"/>
                </a:solidFill>
              </a:rPr>
              <a:t>с подругой затруднительно после учебы объехать все точки с автоматами по продаже кофе, у них появилась необходимость выяснить вероятность того, что к концу дня кофе останется в обоих автоматах. </a:t>
            </a:r>
          </a:p>
          <a:p>
            <a:pPr indent="355600" algn="just"/>
            <a:r>
              <a:rPr lang="ru-RU" b="1" dirty="0" smtClean="0">
                <a:solidFill>
                  <a:srgbClr val="005696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0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Задача №4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507854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>
                <a:solidFill>
                  <a:srgbClr val="005696"/>
                </a:solidFill>
              </a:rPr>
              <a:t>Найдите данную вероятность и сделайте вывод – могут ли подруги не посещать каждую торговую точку ежедневно для обслуживания автоматов?</a:t>
            </a:r>
            <a:endParaRPr lang="ru-RU" b="1" dirty="0">
              <a:solidFill>
                <a:srgbClr val="005696"/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3471" y="339502"/>
            <a:ext cx="2670529" cy="420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979712" y="4587974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4070"/>
                </a:solidFill>
              </a:rPr>
              <a:t>Ответ: 0,84</a:t>
            </a:r>
            <a:endParaRPr lang="ru-RU" b="1" i="1" dirty="0">
              <a:solidFill>
                <a:srgbClr val="0040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699542"/>
            <a:ext cx="62646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188" algn="just"/>
            <a:r>
              <a:rPr lang="ru-RU" sz="2400" b="1" u="sng" dirty="0" smtClean="0">
                <a:solidFill>
                  <a:srgbClr val="005696"/>
                </a:solidFill>
              </a:rPr>
              <a:t>Возможный вывод</a:t>
            </a:r>
            <a:r>
              <a:rPr lang="ru-RU" sz="2400" b="1" u="sng" dirty="0" smtClean="0">
                <a:solidFill>
                  <a:srgbClr val="005696"/>
                </a:solidFill>
              </a:rPr>
              <a:t>:</a:t>
            </a:r>
          </a:p>
          <a:p>
            <a:pPr indent="357188" algn="just"/>
            <a:r>
              <a:rPr lang="ru-RU" b="1" dirty="0" smtClean="0">
                <a:solidFill>
                  <a:srgbClr val="005696"/>
                </a:solidFill>
              </a:rPr>
              <a:t>Так как вероятность того, что кофе останется в обоих автоматах, довольно высока (84%), Марина с подругой могут рассмотреть возможность не посещать каждую торговую точку ежедневно. </a:t>
            </a:r>
            <a:endParaRPr lang="ru-RU" b="1" dirty="0" smtClean="0">
              <a:solidFill>
                <a:srgbClr val="005696"/>
              </a:solidFill>
            </a:endParaRPr>
          </a:p>
          <a:p>
            <a:pPr indent="357188" algn="just"/>
            <a:r>
              <a:rPr lang="ru-RU" b="1" dirty="0" smtClean="0">
                <a:solidFill>
                  <a:srgbClr val="005696"/>
                </a:solidFill>
              </a:rPr>
              <a:t>Они </a:t>
            </a:r>
            <a:r>
              <a:rPr lang="ru-RU" b="1" dirty="0" smtClean="0">
                <a:solidFill>
                  <a:srgbClr val="005696"/>
                </a:solidFill>
              </a:rPr>
              <a:t>могут, например, составить график посещения, чтобы посещать точки реже, или ориентироваться на статистику продаж и пополнять запасы кофе в зависимости от реального спроса в каждой точке. </a:t>
            </a:r>
            <a:endParaRPr lang="ru-RU" b="1" dirty="0" smtClean="0">
              <a:solidFill>
                <a:srgbClr val="005696"/>
              </a:solidFill>
            </a:endParaRPr>
          </a:p>
          <a:p>
            <a:pPr indent="357188" algn="just"/>
            <a:r>
              <a:rPr lang="ru-RU" b="1" dirty="0" smtClean="0">
                <a:solidFill>
                  <a:srgbClr val="005696"/>
                </a:solidFill>
              </a:rPr>
              <a:t>Однако</a:t>
            </a:r>
            <a:r>
              <a:rPr lang="ru-RU" b="1" dirty="0" smtClean="0">
                <a:solidFill>
                  <a:srgbClr val="005696"/>
                </a:solidFill>
              </a:rPr>
              <a:t>, это решение следует принимать, учитывая возможные последствия (например, недовольство клиентов, если кофе закончится раньше времени) и сопоставляя это с экономией времени и усилий.</a:t>
            </a:r>
            <a:r>
              <a:rPr lang="ru-RU" b="1" dirty="0" smtClean="0">
                <a:solidFill>
                  <a:srgbClr val="005696"/>
                </a:solidFill>
              </a:rPr>
              <a:t> </a:t>
            </a:r>
            <a:endParaRPr lang="ru-RU" b="1" dirty="0" smtClean="0">
              <a:solidFill>
                <a:srgbClr val="00569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0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Задача №4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3471" y="339502"/>
            <a:ext cx="2670529" cy="420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915566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4070"/>
                </a:solidFill>
              </a:rPr>
              <a:t>«Низкая вероятность  не означает нулевую»</a:t>
            </a:r>
            <a:endParaRPr lang="ru-RU" sz="4000" b="1" dirty="0">
              <a:solidFill>
                <a:srgbClr val="00407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2787774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rgbClr val="004070"/>
                </a:solidFill>
              </a:rPr>
              <a:t>Токучи</a:t>
            </a:r>
            <a:r>
              <a:rPr lang="ru-RU" b="1" i="1" dirty="0" smtClean="0">
                <a:solidFill>
                  <a:srgbClr val="004070"/>
                </a:solidFill>
              </a:rPr>
              <a:t> </a:t>
            </a:r>
            <a:r>
              <a:rPr lang="ru-RU" b="1" i="1" dirty="0" err="1" smtClean="0">
                <a:solidFill>
                  <a:srgbClr val="004070"/>
                </a:solidFill>
              </a:rPr>
              <a:t>Тоа</a:t>
            </a:r>
            <a:r>
              <a:rPr lang="ru-RU" b="1" i="1" dirty="0" smtClean="0">
                <a:solidFill>
                  <a:srgbClr val="004070"/>
                </a:solidFill>
              </a:rPr>
              <a:t>, персонаж японского мультфильма «Один на вылет»</a:t>
            </a:r>
            <a:endParaRPr lang="ru-RU" b="1" i="1" dirty="0">
              <a:solidFill>
                <a:srgbClr val="0040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c3d3574c1859d842d133b75594c728c79807b2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812</Words>
  <Application>Microsoft Office PowerPoint</Application>
  <PresentationFormat>Экран (16:9)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Использование контекстных задач для повышения мотивации и эффективности обучения вероятности и статистике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Синяя мозаика - шаблон презентации с сайта http://presentation-creation.ru</dc:title>
  <dc:creator>obstinate</dc:creator>
  <dc:description>Шаблон презентации с сайта http://presentation-creation.ru/</dc:description>
  <cp:lastModifiedBy>Кирилл Поползин</cp:lastModifiedBy>
  <cp:revision>62</cp:revision>
  <dcterms:created xsi:type="dcterms:W3CDTF">2017-06-26T17:55:09Z</dcterms:created>
  <dcterms:modified xsi:type="dcterms:W3CDTF">2025-03-25T10:06:09Z</dcterms:modified>
</cp:coreProperties>
</file>