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708" r:id="rId3"/>
    <p:sldMasterId id="2147483900" r:id="rId4"/>
  </p:sldMasterIdLst>
  <p:notesMasterIdLst>
    <p:notesMasterId r:id="rId19"/>
  </p:notesMasterIdLst>
  <p:sldIdLst>
    <p:sldId id="257" r:id="rId5"/>
    <p:sldId id="318" r:id="rId6"/>
    <p:sldId id="346" r:id="rId7"/>
    <p:sldId id="347" r:id="rId8"/>
    <p:sldId id="328" r:id="rId9"/>
    <p:sldId id="344" r:id="rId10"/>
    <p:sldId id="345" r:id="rId11"/>
    <p:sldId id="348" r:id="rId12"/>
    <p:sldId id="339" r:id="rId13"/>
    <p:sldId id="338" r:id="rId14"/>
    <p:sldId id="340" r:id="rId15"/>
    <p:sldId id="341" r:id="rId16"/>
    <p:sldId id="342" r:id="rId17"/>
    <p:sldId id="34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400989"/>
    <a:srgbClr val="D6CEE0"/>
    <a:srgbClr val="C29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425C7E-A702-4C0D-ABDC-EE461A056FFC}" type="datetimeFigureOut">
              <a:rPr lang="ru-RU"/>
              <a:pPr>
                <a:defRPr/>
              </a:pPr>
              <a:t>27.03.2025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86C1C8-DFB5-4CB6-9D9D-555565750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4A604C-3354-4343-AF49-E08E9C3B5E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E394DF3-BA9E-4A20-9A68-2FD73299E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2794E83-0115-4D4F-BD94-CE72E11F6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B784514-4ADE-45DB-BC26-C8912543E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00B3322-CB01-41B0-BD18-C7BADD2CE5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536E68F-2476-4A58-B9F4-2978E66D3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B508C8-4B06-4FDA-BE69-8963C5DDC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F91C1A2-B88C-4AC7-99A4-D4512A35C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8CFEF0A-E05D-4E7F-9A3B-90B56391B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21A88A6-6CC5-498F-9204-5228B6613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76F71A-084A-405F-A87C-D001FF09A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520EF1B-82EB-4913-B614-E6FF8A9C1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81DCC4-214D-4B16-AD16-959792896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B78B285-E94E-4560-A260-2CBBAA8DE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5C83237-4947-4806-A903-6C85157D1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61C23F1-0479-4047-86AB-71C3B1BD8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74D865B-FD40-46FA-BFB2-17A11C6C2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1C9E322-AC6F-4C7E-9754-DC37F3F98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CD6618-8936-4BFD-B93C-53A726A79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5A9F99-C99F-43DC-842B-729FAB874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ABAF35-0E3D-49A3-B2EF-686E62016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F41140-602F-4D2A-8B7B-DA3FBFEF1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E612A5-190A-43CE-9CF9-327F363E7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3F434B-10A6-4CAD-B6FC-77E7BA6DE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CCB4C43-AFE7-4F70-8E21-E3D92800B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2FBAF75-9A27-4010-BD33-140F4552D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CB5E1D-4338-4D11-9F0A-F8AD1C2BF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033622-65E1-44E7-9608-3EFB38216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84B06C0-D9C9-462B-B386-6B41F224A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77F4703-D70B-4E0A-80C6-DCD8C5677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C5BDB6-A4F2-4C90-A22F-73D4BCECD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F7246F-3D43-4E57-B810-60875BFA57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B98058E-304D-4B04-A59A-4AFD19715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C978BE2-14C5-4B76-A46F-A14833A0F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8F1508-6174-4ADF-81E8-D9B16321F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A52FDAC-9588-4A79-BE1C-4E9D48411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CFDB5B1-7015-4E74-9EC0-D270F3B7E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411A42A-5683-4F2A-BD0D-90CCDC030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64282C-2298-450F-A5C8-38A033063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93EC1B-6AED-43A4-AD12-7AD0881A1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7013E4-6087-476C-B222-794882F1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24E5387-42DD-4FF5-B9AF-758135135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977AE05-4808-49B0-96B9-DE68D81BA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6CEE0"/>
            </a:gs>
            <a:gs pos="100000">
              <a:srgbClr val="C29AF8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35770C-43B7-4006-8A3A-EF941C1C7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6CEE0"/>
            </a:gs>
            <a:gs pos="100000">
              <a:srgbClr val="C29AF8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E126CD-25AB-4297-981B-EE3F2550A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6CEE0"/>
            </a:gs>
            <a:gs pos="100000">
              <a:srgbClr val="C29AF8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8FEAA2-A949-4D1A-9979-E3C9071E3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6CEE0"/>
            </a:gs>
            <a:gs pos="100000">
              <a:srgbClr val="C29AF8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AE7E12-009E-4056-BC01-F55C1B3E2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5.wmf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39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0.wmf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34.wmf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133600"/>
            <a:ext cx="7992888" cy="23749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Применение графов при решении задач.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36096" y="5541039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>
                <a:latin typeface="Arial Narrow" pitchFamily="34" charset="0"/>
              </a:rPr>
              <a:t>Процюк</a:t>
            </a:r>
            <a:r>
              <a:rPr lang="ru-RU" i="1" dirty="0">
                <a:latin typeface="Arial Narrow" pitchFamily="34" charset="0"/>
              </a:rPr>
              <a:t> Оксана Викторовна,</a:t>
            </a:r>
          </a:p>
          <a:p>
            <a:r>
              <a:rPr lang="ru-RU" i="1" dirty="0">
                <a:latin typeface="Arial Narrow" pitchFamily="34" charset="0"/>
              </a:rPr>
              <a:t>учитель математики и информатики МБОУ «</a:t>
            </a:r>
            <a:r>
              <a:rPr lang="ru-RU" i="1" dirty="0" err="1">
                <a:latin typeface="Arial Narrow" pitchFamily="34" charset="0"/>
              </a:rPr>
              <a:t>Зеленодубравинская</a:t>
            </a:r>
            <a:r>
              <a:rPr lang="ru-RU" i="1" dirty="0">
                <a:latin typeface="Arial Narrow" pitchFamily="34" charset="0"/>
              </a:rPr>
              <a:t> СОШ» </a:t>
            </a:r>
            <a:r>
              <a:rPr lang="ru-RU" i="1" dirty="0" err="1">
                <a:latin typeface="Arial Narrow" pitchFamily="34" charset="0"/>
              </a:rPr>
              <a:t>Рубцовского</a:t>
            </a:r>
            <a:r>
              <a:rPr lang="ru-RU" i="1" dirty="0">
                <a:latin typeface="Arial Narrow" pitchFamily="34" charset="0"/>
              </a:rPr>
              <a:t> района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5" name="Rectangle 3"/>
          <p:cNvSpPr>
            <a:spLocks noChangeArrowheads="1"/>
          </p:cNvSpPr>
          <p:nvPr/>
        </p:nvSpPr>
        <p:spPr bwMode="auto">
          <a:xfrm>
            <a:off x="179512" y="188640"/>
            <a:ext cx="86764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Агрофирма закупает куриные яйца только в двух домашних хозяйствах. Известно, что 5% яиц из первого хозяйства  — яйца высшей категории, а из второго хозяйства  — 30% яиц высшей категории. В этой агрофирме 15% яиц высшей категории. Найдите вероятность того, что яйцо, купленное у этой агрофирмы, окажется из первого хозяйства.</a:t>
            </a:r>
          </a:p>
        </p:txBody>
      </p:sp>
      <p:sp>
        <p:nvSpPr>
          <p:cNvPr id="740353" name="Rectangle 1"/>
          <p:cNvSpPr>
            <a:spLocks noChangeArrowheads="1"/>
          </p:cNvSpPr>
          <p:nvPr/>
        </p:nvSpPr>
        <p:spPr bwMode="auto">
          <a:xfrm>
            <a:off x="5580112" y="6237312"/>
            <a:ext cx="1872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0,6.</a:t>
            </a:r>
          </a:p>
        </p:txBody>
      </p:sp>
      <p:sp>
        <p:nvSpPr>
          <p:cNvPr id="4" name="Овал 3"/>
          <p:cNvSpPr/>
          <p:nvPr/>
        </p:nvSpPr>
        <p:spPr>
          <a:xfrm>
            <a:off x="4211960" y="2276872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923928" y="2309044"/>
            <a:ext cx="328986" cy="6879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endCxn id="12" idx="0"/>
          </p:cNvCxnSpPr>
          <p:nvPr/>
        </p:nvCxnSpPr>
        <p:spPr>
          <a:xfrm flipH="1">
            <a:off x="4716016" y="3284984"/>
            <a:ext cx="144016" cy="7200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64348" y="2310954"/>
            <a:ext cx="431477" cy="6838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595688" y="3284984"/>
            <a:ext cx="225178" cy="71951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3635896" y="299695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1х</a:t>
            </a:r>
          </a:p>
        </p:txBody>
      </p:sp>
      <p:sp>
        <p:nvSpPr>
          <p:cNvPr id="10" name="Овал 9"/>
          <p:cNvSpPr/>
          <p:nvPr/>
        </p:nvSpPr>
        <p:spPr>
          <a:xfrm>
            <a:off x="4499992" y="299695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2х</a:t>
            </a:r>
          </a:p>
        </p:txBody>
      </p:sp>
      <p:sp>
        <p:nvSpPr>
          <p:cNvPr id="11" name="Овал 10"/>
          <p:cNvSpPr/>
          <p:nvPr/>
        </p:nvSpPr>
        <p:spPr>
          <a:xfrm>
            <a:off x="3347864" y="400506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2" name="Овал 11"/>
          <p:cNvSpPr/>
          <p:nvPr/>
        </p:nvSpPr>
        <p:spPr>
          <a:xfrm>
            <a:off x="4427984" y="400506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35896" y="2420888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b="1" i="1" dirty="0"/>
              <a:t>x</a:t>
            </a:r>
            <a:endParaRPr lang="ru-RU" sz="1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2420888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b="1" i="1" dirty="0"/>
              <a:t>1-x</a:t>
            </a:r>
            <a:endParaRPr lang="ru-RU" sz="1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03848" y="3429000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0,05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8024" y="3501008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0,3</a:t>
            </a:r>
          </a:p>
        </p:txBody>
      </p:sp>
      <p:graphicFrame>
        <p:nvGraphicFramePr>
          <p:cNvPr id="757761" name="Object 1"/>
          <p:cNvGraphicFramePr>
            <a:graphicFrameLocks noChangeAspect="1"/>
          </p:cNvGraphicFramePr>
          <p:nvPr/>
        </p:nvGraphicFramePr>
        <p:xfrm>
          <a:off x="331788" y="4581525"/>
          <a:ext cx="33194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663560" imgH="203040" progId="Equation.DSMT4">
                  <p:embed/>
                </p:oleObj>
              </mc:Choice>
              <mc:Fallback>
                <p:oleObj name="Equation" r:id="rId3" imgW="166356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4581525"/>
                        <a:ext cx="331946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"/>
          <p:cNvGraphicFramePr>
            <a:graphicFrameLocks noChangeAspect="1"/>
          </p:cNvGraphicFramePr>
          <p:nvPr/>
        </p:nvGraphicFramePr>
        <p:xfrm>
          <a:off x="1169988" y="5157788"/>
          <a:ext cx="16446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825480" imgH="203040" progId="Equation.DSMT4">
                  <p:embed/>
                </p:oleObj>
              </mc:Choice>
              <mc:Fallback>
                <p:oleObj name="Equation" r:id="rId5" imgW="82548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5157788"/>
                        <a:ext cx="16446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"/>
          <p:cNvGraphicFramePr>
            <a:graphicFrameLocks noChangeAspect="1"/>
          </p:cNvGraphicFramePr>
          <p:nvPr/>
        </p:nvGraphicFramePr>
        <p:xfrm>
          <a:off x="1511300" y="5661025"/>
          <a:ext cx="9620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5661025"/>
                        <a:ext cx="96202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"/>
          <p:cNvGraphicFramePr>
            <a:graphicFrameLocks noChangeAspect="1"/>
          </p:cNvGraphicFramePr>
          <p:nvPr/>
        </p:nvGraphicFramePr>
        <p:xfrm>
          <a:off x="5673725" y="3860800"/>
          <a:ext cx="29892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1498320" imgH="203040" progId="Equation.DSMT4">
                  <p:embed/>
                </p:oleObj>
              </mc:Choice>
              <mc:Fallback>
                <p:oleObj name="Equation" r:id="rId9" imgW="149832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725" y="3860800"/>
                        <a:ext cx="29892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57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74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3" grpId="0"/>
      <p:bldP spid="4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89" name="Rectangle 1"/>
          <p:cNvSpPr>
            <a:spLocks noChangeArrowheads="1"/>
          </p:cNvSpPr>
          <p:nvPr/>
        </p:nvSpPr>
        <p:spPr bwMode="auto">
          <a:xfrm>
            <a:off x="72008" y="0"/>
            <a:ext cx="89644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При подозрении на наличие некоторого заболевания пациента отправляют на </a:t>
            </a:r>
            <a:r>
              <a:rPr kumimoji="0" 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ПЦР-тест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Если заболевание действительно есть, то тест подтверждает его в 86% случаев. Если заболевания нет, то тест выявляет отсутствие заболевания в среднем в 94% случаев. Известно, что в среднем тест оказывается положительным у 10% пациентов, направленных на тестирование.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При обследовании некоторого пациента врач направил его на </a:t>
            </a:r>
            <a:r>
              <a:rPr kumimoji="0" 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ПЦР-тест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который оказался положительным. Какова вероятность того, что пациент действительно имеет это заболевание?</a:t>
            </a:r>
          </a:p>
        </p:txBody>
      </p:sp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7308304" y="6372036"/>
            <a:ext cx="1728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0,43.</a:t>
            </a:r>
          </a:p>
        </p:txBody>
      </p:sp>
      <p:sp>
        <p:nvSpPr>
          <p:cNvPr id="4" name="Овал 3"/>
          <p:cNvSpPr/>
          <p:nvPr/>
        </p:nvSpPr>
        <p:spPr>
          <a:xfrm>
            <a:off x="1619672" y="2564904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331640" y="2597076"/>
            <a:ext cx="328986" cy="6879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051720" y="3573016"/>
            <a:ext cx="144016" cy="7200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672060" y="2598986"/>
            <a:ext cx="431477" cy="6838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003400" y="3573016"/>
            <a:ext cx="225178" cy="71951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043608" y="32849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A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907704" y="32849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55576" y="4293096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B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63688" y="4293096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</a:rPr>
              <a:t>B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616" y="2708920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b="1" i="1" dirty="0"/>
              <a:t>x</a:t>
            </a:r>
            <a:endParaRPr lang="ru-RU" sz="1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07704" y="2708920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b="1" i="1" dirty="0"/>
              <a:t>1-x</a:t>
            </a:r>
            <a:endParaRPr lang="ru-RU" sz="1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3717032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0,86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91680" y="3717032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</a:t>
            </a:r>
            <a:r>
              <a:rPr lang="en-US" sz="1400" b="1" dirty="0"/>
              <a:t>06</a:t>
            </a:r>
            <a:endParaRPr lang="ru-RU" sz="1400" b="1" dirty="0"/>
          </a:p>
        </p:txBody>
      </p:sp>
      <p:cxnSp>
        <p:nvCxnSpPr>
          <p:cNvPr id="21" name="Прямая со стрелкой 20"/>
          <p:cNvCxnSpPr>
            <a:stCxn id="10" idx="4"/>
          </p:cNvCxnSpPr>
          <p:nvPr/>
        </p:nvCxnSpPr>
        <p:spPr>
          <a:xfrm>
            <a:off x="2195736" y="3573016"/>
            <a:ext cx="648072" cy="7200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2555776" y="4293096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5776" y="3717032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</a:t>
            </a:r>
            <a:r>
              <a:rPr lang="en-US" sz="1400" b="1" dirty="0"/>
              <a:t>94</a:t>
            </a:r>
            <a:endParaRPr lang="ru-RU" sz="1400" b="1" dirty="0"/>
          </a:p>
        </p:txBody>
      </p:sp>
      <p:graphicFrame>
        <p:nvGraphicFramePr>
          <p:cNvPr id="756737" name="Object 1"/>
          <p:cNvGraphicFramePr>
            <a:graphicFrameLocks noChangeAspect="1"/>
          </p:cNvGraphicFramePr>
          <p:nvPr/>
        </p:nvGraphicFramePr>
        <p:xfrm>
          <a:off x="4683987" y="3487463"/>
          <a:ext cx="3272389" cy="402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650960" imgH="203040" progId="Equation.DSMT4">
                  <p:embed/>
                </p:oleObj>
              </mc:Choice>
              <mc:Fallback>
                <p:oleObj name="Equation" r:id="rId3" imgW="165096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987" y="3487463"/>
                        <a:ext cx="3272389" cy="4027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"/>
          <p:cNvGraphicFramePr>
            <a:graphicFrameLocks noChangeAspect="1"/>
          </p:cNvGraphicFramePr>
          <p:nvPr/>
        </p:nvGraphicFramePr>
        <p:xfrm>
          <a:off x="5564723" y="3962127"/>
          <a:ext cx="148431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749160" imgH="203040" progId="Equation.DSMT4">
                  <p:embed/>
                </p:oleObj>
              </mc:Choice>
              <mc:Fallback>
                <p:oleObj name="Equation" r:id="rId5" imgW="74916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723" y="3962127"/>
                        <a:ext cx="148431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"/>
          <p:cNvGraphicFramePr>
            <a:graphicFrameLocks noChangeAspect="1"/>
          </p:cNvGraphicFramePr>
          <p:nvPr/>
        </p:nvGraphicFramePr>
        <p:xfrm>
          <a:off x="5753635" y="4393927"/>
          <a:ext cx="11064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558720" imgH="203040" progId="Equation.DSMT4">
                  <p:embed/>
                </p:oleObj>
              </mc:Choice>
              <mc:Fallback>
                <p:oleObj name="Equation" r:id="rId7" imgW="55872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635" y="4393927"/>
                        <a:ext cx="1106488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6740" name="Rectangle 4"/>
          <p:cNvSpPr>
            <a:spLocks noChangeArrowheads="1"/>
          </p:cNvSpPr>
          <p:nvPr/>
        </p:nvSpPr>
        <p:spPr bwMode="auto">
          <a:xfrm>
            <a:off x="107504" y="4942909"/>
            <a:ext cx="8712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Тогда вероятность того, что человек, у которого тест оказался положительным, действительно имеет заболевание, равна</a:t>
            </a: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4067944" y="2228235"/>
            <a:ext cx="46805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</a:t>
            </a:r>
            <a:r>
              <a:rPr lang="ru-RU" dirty="0"/>
              <a:t> – событие, что пациент болен</a:t>
            </a:r>
            <a:endParaRPr lang="en-US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– событие, что тест положителен</a:t>
            </a: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2123728" y="3284984"/>
          <a:ext cx="21602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52280" imgH="203040" progId="Equation.DSMT4">
                  <p:embed/>
                </p:oleObj>
              </mc:Choice>
              <mc:Fallback>
                <p:oleObj name="Equation" r:id="rId9" imgW="1522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284984"/>
                        <a:ext cx="216024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2771800" y="4293096"/>
          <a:ext cx="21602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152280" imgH="203040" progId="Equation.DSMT4">
                  <p:embed/>
                </p:oleObj>
              </mc:Choice>
              <mc:Fallback>
                <p:oleObj name="Equation" r:id="rId11" imgW="1522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293096"/>
                        <a:ext cx="216024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"/>
          <p:cNvGraphicFramePr>
            <a:graphicFrameLocks noChangeAspect="1"/>
          </p:cNvGraphicFramePr>
          <p:nvPr/>
        </p:nvGraphicFramePr>
        <p:xfrm>
          <a:off x="1839440" y="5621486"/>
          <a:ext cx="4676776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2361960" imgH="419040" progId="Equation.DSMT4">
                  <p:embed/>
                </p:oleObj>
              </mc:Choice>
              <mc:Fallback>
                <p:oleObj name="Equation" r:id="rId13" imgW="236196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440" y="5621486"/>
                        <a:ext cx="4676776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"/>
          <p:cNvGraphicFramePr>
            <a:graphicFrameLocks noChangeAspect="1"/>
          </p:cNvGraphicFramePr>
          <p:nvPr/>
        </p:nvGraphicFramePr>
        <p:xfrm>
          <a:off x="4139952" y="2948315"/>
          <a:ext cx="1133276" cy="336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5" imgW="685800" imgH="203040" progId="Equation.DSMT4">
                  <p:embed/>
                </p:oleObj>
              </mc:Choice>
              <mc:Fallback>
                <p:oleObj name="Equation" r:id="rId15" imgW="6858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948315"/>
                        <a:ext cx="1133276" cy="336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56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5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75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0" grpId="0"/>
      <p:bldP spid="4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24" grpId="0" animBg="1"/>
      <p:bldP spid="25" grpId="0"/>
      <p:bldP spid="75674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Rectangle 1"/>
          <p:cNvSpPr>
            <a:spLocks noChangeArrowheads="1"/>
          </p:cNvSpPr>
          <p:nvPr/>
        </p:nvSpPr>
        <p:spPr bwMode="auto">
          <a:xfrm>
            <a:off x="107107" y="169315"/>
            <a:ext cx="89644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Игральный кубик бросали до тех пор, пока сумма всех выпавших очков не превысила число 3. Какова вероятность того, что для этого потребовалось ровно два броска? Ответ округлите до тысячных.</a:t>
            </a:r>
          </a:p>
        </p:txBody>
      </p:sp>
      <p:sp>
        <p:nvSpPr>
          <p:cNvPr id="755715" name="AutoShape 3" descr="https://math-ege.sdamgia.ru/get_file?id=921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55719" name="Rectangle 7"/>
          <p:cNvSpPr>
            <a:spLocks noChangeArrowheads="1"/>
          </p:cNvSpPr>
          <p:nvPr/>
        </p:nvSpPr>
        <p:spPr bwMode="auto">
          <a:xfrm>
            <a:off x="6732240" y="5949280"/>
            <a:ext cx="18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0,417.</a:t>
            </a:r>
          </a:p>
        </p:txBody>
      </p:sp>
      <p:sp>
        <p:nvSpPr>
          <p:cNvPr id="6" name="Овал 5"/>
          <p:cNvSpPr/>
          <p:nvPr/>
        </p:nvSpPr>
        <p:spPr>
          <a:xfrm>
            <a:off x="3635896" y="141277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843808" y="1463040"/>
            <a:ext cx="823952" cy="45379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14" idx="0"/>
          </p:cNvCxnSpPr>
          <p:nvPr/>
        </p:nvCxnSpPr>
        <p:spPr>
          <a:xfrm flipH="1">
            <a:off x="2499060" y="2194560"/>
            <a:ext cx="228900" cy="109042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20" idx="0"/>
          </p:cNvCxnSpPr>
          <p:nvPr/>
        </p:nvCxnSpPr>
        <p:spPr>
          <a:xfrm>
            <a:off x="3695576" y="1449328"/>
            <a:ext cx="876424" cy="46750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3" idx="0"/>
          </p:cNvCxnSpPr>
          <p:nvPr/>
        </p:nvCxnSpPr>
        <p:spPr>
          <a:xfrm flipH="1">
            <a:off x="1691680" y="2204864"/>
            <a:ext cx="1017266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2483768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Овал 11"/>
          <p:cNvSpPr/>
          <p:nvPr/>
        </p:nvSpPr>
        <p:spPr>
          <a:xfrm>
            <a:off x="3419872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Овал 12"/>
          <p:cNvSpPr/>
          <p:nvPr/>
        </p:nvSpPr>
        <p:spPr>
          <a:xfrm>
            <a:off x="1403648" y="32849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1,2</a:t>
            </a:r>
          </a:p>
        </p:txBody>
      </p:sp>
      <p:sp>
        <p:nvSpPr>
          <p:cNvPr id="14" name="Овал 13"/>
          <p:cNvSpPr/>
          <p:nvPr/>
        </p:nvSpPr>
        <p:spPr>
          <a:xfrm>
            <a:off x="2051720" y="3284984"/>
            <a:ext cx="894680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3,4,5,6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1560" y="1988840"/>
            <a:ext cx="1008112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 </a:t>
            </a:r>
            <a:r>
              <a:rPr lang="ru-RU" sz="1400" dirty="0"/>
              <a:t>бросок</a:t>
            </a:r>
          </a:p>
        </p:txBody>
      </p:sp>
      <p:sp>
        <p:nvSpPr>
          <p:cNvPr id="20" name="Овал 19"/>
          <p:cNvSpPr/>
          <p:nvPr/>
        </p:nvSpPr>
        <p:spPr>
          <a:xfrm>
            <a:off x="4283968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1" name="Овал 20"/>
          <p:cNvSpPr/>
          <p:nvPr/>
        </p:nvSpPr>
        <p:spPr>
          <a:xfrm>
            <a:off x="5220072" y="1916832"/>
            <a:ext cx="720080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4,5,6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676144" y="1450216"/>
            <a:ext cx="1831960" cy="466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2" idx="0"/>
          </p:cNvCxnSpPr>
          <p:nvPr/>
        </p:nvCxnSpPr>
        <p:spPr>
          <a:xfrm>
            <a:off x="3675256" y="1444248"/>
            <a:ext cx="32648" cy="47258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7544" y="3212976"/>
            <a:ext cx="1008112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400" dirty="0"/>
              <a:t>2</a:t>
            </a:r>
            <a:r>
              <a:rPr lang="en-US" sz="1400" dirty="0"/>
              <a:t> </a:t>
            </a:r>
            <a:r>
              <a:rPr lang="ru-RU" sz="1400" dirty="0"/>
              <a:t>бросок</a:t>
            </a:r>
          </a:p>
        </p:txBody>
      </p:sp>
      <p:sp>
        <p:nvSpPr>
          <p:cNvPr id="43" name="Овал 42"/>
          <p:cNvSpPr/>
          <p:nvPr/>
        </p:nvSpPr>
        <p:spPr>
          <a:xfrm>
            <a:off x="2987824" y="3284984"/>
            <a:ext cx="288032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6" name="Прямая со стрелкой 45"/>
          <p:cNvCxnSpPr>
            <a:endCxn id="92" idx="0"/>
          </p:cNvCxnSpPr>
          <p:nvPr/>
        </p:nvCxnSpPr>
        <p:spPr>
          <a:xfrm>
            <a:off x="4644008" y="2204864"/>
            <a:ext cx="612068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72" idx="0"/>
          </p:cNvCxnSpPr>
          <p:nvPr/>
        </p:nvCxnSpPr>
        <p:spPr>
          <a:xfrm>
            <a:off x="3720976" y="2204472"/>
            <a:ext cx="202952" cy="1080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12" idx="4"/>
            <a:endCxn id="43" idx="0"/>
          </p:cNvCxnSpPr>
          <p:nvPr/>
        </p:nvCxnSpPr>
        <p:spPr>
          <a:xfrm flipH="1">
            <a:off x="3131840" y="2204864"/>
            <a:ext cx="576064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3347864" y="3284984"/>
            <a:ext cx="1152128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2,3,4,5,6</a:t>
            </a:r>
          </a:p>
        </p:txBody>
      </p:sp>
      <p:grpSp>
        <p:nvGrpSpPr>
          <p:cNvPr id="84" name="Группа 83"/>
          <p:cNvGrpSpPr/>
          <p:nvPr/>
        </p:nvGrpSpPr>
        <p:grpSpPr>
          <a:xfrm rot="840000">
            <a:off x="4644008" y="1628800"/>
            <a:ext cx="72008" cy="144016"/>
            <a:chOff x="4644008" y="1628800"/>
            <a:chExt cx="72008" cy="144016"/>
          </a:xfrm>
        </p:grpSpPr>
        <p:cxnSp>
          <p:nvCxnSpPr>
            <p:cNvPr id="80" name="Прямая соединительная линия 79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Группа 84"/>
          <p:cNvGrpSpPr/>
          <p:nvPr/>
        </p:nvGrpSpPr>
        <p:grpSpPr>
          <a:xfrm rot="-2520000">
            <a:off x="2061593" y="2777872"/>
            <a:ext cx="72008" cy="144016"/>
            <a:chOff x="4644008" y="1628800"/>
            <a:chExt cx="72008" cy="144016"/>
          </a:xfrm>
        </p:grpSpPr>
        <p:cxnSp>
          <p:nvCxnSpPr>
            <p:cNvPr id="86" name="Прямая соединительная линия 85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Группа 87"/>
          <p:cNvGrpSpPr/>
          <p:nvPr/>
        </p:nvGrpSpPr>
        <p:grpSpPr>
          <a:xfrm rot="-3900000">
            <a:off x="3402712" y="2645792"/>
            <a:ext cx="72008" cy="144016"/>
            <a:chOff x="4644008" y="1628800"/>
            <a:chExt cx="72008" cy="144016"/>
          </a:xfrm>
        </p:grpSpPr>
        <p:cxnSp>
          <p:nvCxnSpPr>
            <p:cNvPr id="89" name="Прямая соединительная линия 88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Овал 91"/>
          <p:cNvSpPr/>
          <p:nvPr/>
        </p:nvSpPr>
        <p:spPr>
          <a:xfrm>
            <a:off x="4572000" y="3284984"/>
            <a:ext cx="1368152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1,2,3,4,5,6</a:t>
            </a:r>
          </a:p>
        </p:txBody>
      </p:sp>
      <p:graphicFrame>
        <p:nvGraphicFramePr>
          <p:cNvPr id="94" name="Объект 93"/>
          <p:cNvGraphicFramePr>
            <a:graphicFrameLocks noChangeAspect="1"/>
          </p:cNvGraphicFramePr>
          <p:nvPr/>
        </p:nvGraphicFramePr>
        <p:xfrm>
          <a:off x="3059832" y="1340768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340768"/>
                        <a:ext cx="13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Объект 94"/>
          <p:cNvGraphicFramePr>
            <a:graphicFrameLocks noChangeAspect="1"/>
          </p:cNvGraphicFramePr>
          <p:nvPr/>
        </p:nvGraphicFramePr>
        <p:xfrm>
          <a:off x="3491880" y="1523132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523132"/>
                        <a:ext cx="13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Объект 95"/>
          <p:cNvGraphicFramePr>
            <a:graphicFrameLocks noChangeAspect="1"/>
          </p:cNvGraphicFramePr>
          <p:nvPr/>
        </p:nvGraphicFramePr>
        <p:xfrm>
          <a:off x="3995936" y="1628800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628800"/>
                        <a:ext cx="13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Объект 96"/>
          <p:cNvGraphicFramePr>
            <a:graphicFrameLocks noChangeAspect="1"/>
          </p:cNvGraphicFramePr>
          <p:nvPr/>
        </p:nvGraphicFramePr>
        <p:xfrm>
          <a:off x="4860032" y="1340768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8" imgW="139680" imgH="393480" progId="Equation.DSMT4">
                  <p:embed/>
                </p:oleObj>
              </mc:Choice>
              <mc:Fallback>
                <p:oleObj name="Equation" r:id="rId8" imgW="1396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340768"/>
                        <a:ext cx="13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Объект 97"/>
          <p:cNvGraphicFramePr>
            <a:graphicFrameLocks noChangeAspect="1"/>
          </p:cNvGraphicFramePr>
          <p:nvPr/>
        </p:nvGraphicFramePr>
        <p:xfrm>
          <a:off x="2627784" y="2492375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0" imgW="152280" imgH="393480" progId="Equation.DSMT4">
                  <p:embed/>
                </p:oleObj>
              </mc:Choice>
              <mc:Fallback>
                <p:oleObj name="Equation" r:id="rId10" imgW="152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92375"/>
                        <a:ext cx="15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Объект 98"/>
          <p:cNvGraphicFramePr>
            <a:graphicFrameLocks noChangeAspect="1"/>
          </p:cNvGraphicFramePr>
          <p:nvPr/>
        </p:nvGraphicFramePr>
        <p:xfrm>
          <a:off x="3851920" y="2492896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2" imgW="139680" imgH="393480" progId="Equation.DSMT4">
                  <p:embed/>
                </p:oleObj>
              </mc:Choice>
              <mc:Fallback>
                <p:oleObj name="Equation" r:id="rId12" imgW="13968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492896"/>
                        <a:ext cx="13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Объект 99"/>
          <p:cNvGraphicFramePr>
            <a:graphicFrameLocks noChangeAspect="1"/>
          </p:cNvGraphicFramePr>
          <p:nvPr/>
        </p:nvGraphicFramePr>
        <p:xfrm>
          <a:off x="4957763" y="2463800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4" imgW="88560" imgH="164880" progId="Equation.DSMT4">
                  <p:embed/>
                </p:oleObj>
              </mc:Choice>
              <mc:Fallback>
                <p:oleObj name="Equation" r:id="rId14" imgW="88560" imgH="1648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763" y="2463800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Объект 100"/>
          <p:cNvGraphicFramePr>
            <a:graphicFrameLocks noChangeAspect="1"/>
          </p:cNvGraphicFramePr>
          <p:nvPr/>
        </p:nvGraphicFramePr>
        <p:xfrm>
          <a:off x="683567" y="4149080"/>
          <a:ext cx="432117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6" imgW="2476440" imgH="393480" progId="Equation.DSMT4">
                  <p:embed/>
                </p:oleObj>
              </mc:Choice>
              <mc:Fallback>
                <p:oleObj name="Equation" r:id="rId16" imgW="247644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4149080"/>
                        <a:ext cx="4321179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5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719" grpId="0"/>
      <p:bldP spid="6" grpId="0" animBg="1"/>
      <p:bldP spid="11" grpId="0" animBg="1"/>
      <p:bldP spid="12" grpId="0" animBg="1"/>
      <p:bldP spid="13" grpId="0" animBg="1"/>
      <p:bldP spid="14" grpId="0" animBg="1"/>
      <p:bldP spid="16" grpId="0"/>
      <p:bldP spid="20" grpId="0" animBg="1"/>
      <p:bldP spid="21" grpId="0" animBg="1"/>
      <p:bldP spid="31" grpId="0"/>
      <p:bldP spid="43" grpId="0" animBg="1"/>
      <p:bldP spid="72" grpId="0" animBg="1"/>
      <p:bldP spid="9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89" name="Rectangle 1"/>
          <p:cNvSpPr>
            <a:spLocks noChangeArrowheads="1"/>
          </p:cNvSpPr>
          <p:nvPr/>
        </p:nvSpPr>
        <p:spPr bwMode="auto">
          <a:xfrm>
            <a:off x="159668" y="82004"/>
            <a:ext cx="8892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 ящике четыре красных и два синих фломастера. Фломастеры вытаскивают по очереди в случайном порядке. Какова вероятность того, что первый раз синий фломастер появится третьим по счету?</a:t>
            </a:r>
          </a:p>
        </p:txBody>
      </p:sp>
      <p:sp>
        <p:nvSpPr>
          <p:cNvPr id="3" name="Овал 2"/>
          <p:cNvSpPr/>
          <p:nvPr/>
        </p:nvSpPr>
        <p:spPr>
          <a:xfrm>
            <a:off x="3635896" y="141277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843808" y="1463040"/>
            <a:ext cx="823952" cy="45379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8" idx="4"/>
            <a:endCxn id="11" idx="0"/>
          </p:cNvCxnSpPr>
          <p:nvPr/>
        </p:nvCxnSpPr>
        <p:spPr>
          <a:xfrm>
            <a:off x="2771800" y="2204864"/>
            <a:ext cx="468052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endCxn id="13" idx="0"/>
          </p:cNvCxnSpPr>
          <p:nvPr/>
        </p:nvCxnSpPr>
        <p:spPr>
          <a:xfrm>
            <a:off x="3695576" y="1449328"/>
            <a:ext cx="876424" cy="46750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8" idx="4"/>
            <a:endCxn id="10" idx="0"/>
          </p:cNvCxnSpPr>
          <p:nvPr/>
        </p:nvCxnSpPr>
        <p:spPr>
          <a:xfrm flipH="1">
            <a:off x="2123728" y="2204864"/>
            <a:ext cx="648072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483768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10" name="Овал 9"/>
          <p:cNvSpPr/>
          <p:nvPr/>
        </p:nvSpPr>
        <p:spPr>
          <a:xfrm>
            <a:off x="1835696" y="32849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11" name="Овал 10"/>
          <p:cNvSpPr/>
          <p:nvPr/>
        </p:nvSpPr>
        <p:spPr>
          <a:xfrm>
            <a:off x="2915816" y="3284984"/>
            <a:ext cx="648072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1988840"/>
            <a:ext cx="1152128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 </a:t>
            </a:r>
            <a:r>
              <a:rPr lang="ru-RU" sz="1400" dirty="0"/>
              <a:t>фломастер</a:t>
            </a:r>
          </a:p>
        </p:txBody>
      </p:sp>
      <p:sp>
        <p:nvSpPr>
          <p:cNvPr id="13" name="Овал 12"/>
          <p:cNvSpPr/>
          <p:nvPr/>
        </p:nvSpPr>
        <p:spPr>
          <a:xfrm>
            <a:off x="4283968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3265239"/>
            <a:ext cx="1152128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400" dirty="0"/>
              <a:t>2</a:t>
            </a:r>
            <a:r>
              <a:rPr lang="en-US" sz="1400" dirty="0"/>
              <a:t> </a:t>
            </a:r>
            <a:r>
              <a:rPr lang="ru-RU" sz="1400" dirty="0"/>
              <a:t>фломастер</a:t>
            </a:r>
          </a:p>
        </p:txBody>
      </p:sp>
      <p:cxnSp>
        <p:nvCxnSpPr>
          <p:cNvPr id="19" name="Прямая со стрелкой 18"/>
          <p:cNvCxnSpPr>
            <a:endCxn id="57" idx="0"/>
          </p:cNvCxnSpPr>
          <p:nvPr/>
        </p:nvCxnSpPr>
        <p:spPr>
          <a:xfrm>
            <a:off x="2123728" y="3573016"/>
            <a:ext cx="360040" cy="7920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4"/>
            <a:endCxn id="53" idx="0"/>
          </p:cNvCxnSpPr>
          <p:nvPr/>
        </p:nvCxnSpPr>
        <p:spPr>
          <a:xfrm flipH="1">
            <a:off x="1763688" y="3573016"/>
            <a:ext cx="360040" cy="7920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 rot="1500000">
            <a:off x="4022995" y="1565261"/>
            <a:ext cx="72008" cy="144016"/>
            <a:chOff x="4644008" y="1628800"/>
            <a:chExt cx="72008" cy="144016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 rot="4020000">
            <a:off x="2960164" y="2626181"/>
            <a:ext cx="72008" cy="144016"/>
            <a:chOff x="4644008" y="1628800"/>
            <a:chExt cx="72008" cy="144016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28"/>
          <p:cNvGrpSpPr/>
          <p:nvPr/>
        </p:nvGrpSpPr>
        <p:grpSpPr>
          <a:xfrm rot="-3900000">
            <a:off x="1914837" y="3867592"/>
            <a:ext cx="72008" cy="144016"/>
            <a:chOff x="4644008" y="1628800"/>
            <a:chExt cx="72008" cy="144016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3052763" y="2420938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2420938"/>
                        <a:ext cx="15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/>
        </p:nvGraphicFramePr>
        <p:xfrm>
          <a:off x="4205288" y="1341438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88" y="1341438"/>
                        <a:ext cx="15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/>
        </p:nvGraphicFramePr>
        <p:xfrm>
          <a:off x="2267744" y="2420888"/>
          <a:ext cx="13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39680" imgH="393480" progId="Equation.DSMT4">
                  <p:embed/>
                </p:oleObj>
              </mc:Choice>
              <mc:Fallback>
                <p:oleObj name="Equation" r:id="rId7" imgW="1396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20888"/>
                        <a:ext cx="13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Объект 36"/>
          <p:cNvGraphicFramePr>
            <a:graphicFrameLocks noChangeAspect="1"/>
          </p:cNvGraphicFramePr>
          <p:nvPr/>
        </p:nvGraphicFramePr>
        <p:xfrm>
          <a:off x="3059832" y="1340768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152280" imgH="393480" progId="Equation.DSMT4">
                  <p:embed/>
                </p:oleObj>
              </mc:Choice>
              <mc:Fallback>
                <p:oleObj name="Equation" r:id="rId9" imgW="152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340768"/>
                        <a:ext cx="15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/>
        </p:nvGraphicFramePr>
        <p:xfrm>
          <a:off x="2333625" y="3644900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152280" imgH="393480" progId="Equation.DSMT4">
                  <p:embed/>
                </p:oleObj>
              </mc:Choice>
              <mc:Fallback>
                <p:oleObj name="Equation" r:id="rId11" imgW="15228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3644900"/>
                        <a:ext cx="15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51520" y="4365104"/>
            <a:ext cx="1152128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400" dirty="0"/>
              <a:t>3</a:t>
            </a:r>
            <a:r>
              <a:rPr lang="en-US" sz="1400" dirty="0"/>
              <a:t> </a:t>
            </a:r>
            <a:r>
              <a:rPr lang="ru-RU" sz="1400" dirty="0"/>
              <a:t>фломастер</a:t>
            </a:r>
          </a:p>
        </p:txBody>
      </p:sp>
      <p:sp>
        <p:nvSpPr>
          <p:cNvPr id="53" name="Овал 52"/>
          <p:cNvSpPr/>
          <p:nvPr/>
        </p:nvSpPr>
        <p:spPr>
          <a:xfrm>
            <a:off x="1475656" y="436510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57" name="Овал 56"/>
          <p:cNvSpPr/>
          <p:nvPr/>
        </p:nvSpPr>
        <p:spPr>
          <a:xfrm>
            <a:off x="2195736" y="436510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</a:t>
            </a:r>
          </a:p>
        </p:txBody>
      </p:sp>
      <p:graphicFrame>
        <p:nvGraphicFramePr>
          <p:cNvPr id="60" name="Объект 59"/>
          <p:cNvGraphicFramePr>
            <a:graphicFrameLocks noChangeAspect="1"/>
          </p:cNvGraphicFramePr>
          <p:nvPr/>
        </p:nvGraphicFramePr>
        <p:xfrm>
          <a:off x="1691680" y="3717032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1" imgW="152280" imgH="393480" progId="Equation.DSMT4">
                  <p:embed/>
                </p:oleObj>
              </mc:Choice>
              <mc:Fallback>
                <p:oleObj name="Equation" r:id="rId11" imgW="1522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717032"/>
                        <a:ext cx="15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9818" name="Object 10"/>
          <p:cNvGraphicFramePr>
            <a:graphicFrameLocks noChangeAspect="1"/>
          </p:cNvGraphicFramePr>
          <p:nvPr/>
        </p:nvGraphicFramePr>
        <p:xfrm>
          <a:off x="3059832" y="5229200"/>
          <a:ext cx="2622684" cy="76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4" imgW="1346040" imgH="393480" progId="Equation.DSMT4">
                  <p:embed/>
                </p:oleObj>
              </mc:Choice>
              <mc:Fallback>
                <p:oleObj name="Equation" r:id="rId14" imgW="134604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229200"/>
                        <a:ext cx="2622684" cy="76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6876256" y="6237312"/>
            <a:ext cx="18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0,2.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5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  <p:bldP spid="11" grpId="0" animBg="1"/>
      <p:bldP spid="12" grpId="0"/>
      <p:bldP spid="13" grpId="0" animBg="1"/>
      <p:bldP spid="17" grpId="0"/>
      <p:bldP spid="40" grpId="0"/>
      <p:bldP spid="53" grpId="0" animBg="1"/>
      <p:bldP spid="57" grpId="0" animBg="1"/>
      <p:bldP spid="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коробке 6 синих, 12 красных и 7 зелёных фломастеров. Случайным образом выбирают два фломастера. Какова вероятность того, что окажутся выбраны один синий и один красный фломастер?</a:t>
            </a:r>
          </a:p>
        </p:txBody>
      </p:sp>
      <p:sp>
        <p:nvSpPr>
          <p:cNvPr id="3" name="Овал 2"/>
          <p:cNvSpPr/>
          <p:nvPr/>
        </p:nvSpPr>
        <p:spPr>
          <a:xfrm>
            <a:off x="3635896" y="141277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843808" y="1463040"/>
            <a:ext cx="823952" cy="45379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8" idx="4"/>
            <a:endCxn id="11" idx="0"/>
          </p:cNvCxnSpPr>
          <p:nvPr/>
        </p:nvCxnSpPr>
        <p:spPr>
          <a:xfrm>
            <a:off x="2771800" y="2204864"/>
            <a:ext cx="159308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707904" y="1484784"/>
            <a:ext cx="876424" cy="46750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8" idx="4"/>
            <a:endCxn id="10" idx="0"/>
          </p:cNvCxnSpPr>
          <p:nvPr/>
        </p:nvCxnSpPr>
        <p:spPr>
          <a:xfrm flipH="1">
            <a:off x="2231740" y="2204864"/>
            <a:ext cx="540060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483768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9" name="Овал 8"/>
          <p:cNvSpPr/>
          <p:nvPr/>
        </p:nvSpPr>
        <p:spPr>
          <a:xfrm>
            <a:off x="3419872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10" name="Овал 9"/>
          <p:cNvSpPr/>
          <p:nvPr/>
        </p:nvSpPr>
        <p:spPr>
          <a:xfrm>
            <a:off x="1979712" y="3284984"/>
            <a:ext cx="504056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11" name="Овал 10"/>
          <p:cNvSpPr/>
          <p:nvPr/>
        </p:nvSpPr>
        <p:spPr>
          <a:xfrm>
            <a:off x="2699792" y="3284984"/>
            <a:ext cx="462632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1916832"/>
            <a:ext cx="122413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 </a:t>
            </a:r>
            <a:r>
              <a:rPr lang="ru-RU" sz="1400" dirty="0"/>
              <a:t>фломастер</a:t>
            </a:r>
          </a:p>
        </p:txBody>
      </p:sp>
      <p:sp>
        <p:nvSpPr>
          <p:cNvPr id="13" name="Овал 12"/>
          <p:cNvSpPr/>
          <p:nvPr/>
        </p:nvSpPr>
        <p:spPr>
          <a:xfrm>
            <a:off x="4355976" y="191683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6" name="Прямая со стрелкой 15"/>
          <p:cNvCxnSpPr>
            <a:endCxn id="9" idx="0"/>
          </p:cNvCxnSpPr>
          <p:nvPr/>
        </p:nvCxnSpPr>
        <p:spPr>
          <a:xfrm>
            <a:off x="3675256" y="1444248"/>
            <a:ext cx="32648" cy="47258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3212976"/>
            <a:ext cx="122413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400" dirty="0"/>
              <a:t>2</a:t>
            </a:r>
            <a:r>
              <a:rPr lang="en-US" sz="1400" dirty="0"/>
              <a:t> </a:t>
            </a:r>
            <a:r>
              <a:rPr lang="ru-RU" sz="1400" dirty="0"/>
              <a:t>фломастер</a:t>
            </a:r>
          </a:p>
        </p:txBody>
      </p:sp>
      <p:sp>
        <p:nvSpPr>
          <p:cNvPr id="18" name="Овал 17"/>
          <p:cNvSpPr/>
          <p:nvPr/>
        </p:nvSpPr>
        <p:spPr>
          <a:xfrm>
            <a:off x="3275856" y="3284984"/>
            <a:ext cx="504056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</a:t>
            </a:r>
          </a:p>
        </p:txBody>
      </p:sp>
      <p:cxnSp>
        <p:nvCxnSpPr>
          <p:cNvPr id="20" name="Прямая со стрелкой 19"/>
          <p:cNvCxnSpPr>
            <a:endCxn id="22" idx="0"/>
          </p:cNvCxnSpPr>
          <p:nvPr/>
        </p:nvCxnSpPr>
        <p:spPr>
          <a:xfrm>
            <a:off x="3720976" y="2204472"/>
            <a:ext cx="454980" cy="1080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4"/>
            <a:endCxn id="18" idx="0"/>
          </p:cNvCxnSpPr>
          <p:nvPr/>
        </p:nvCxnSpPr>
        <p:spPr>
          <a:xfrm flipH="1">
            <a:off x="3527884" y="2204864"/>
            <a:ext cx="180020" cy="10801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3851920" y="3284984"/>
            <a:ext cx="648072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К</a:t>
            </a:r>
          </a:p>
        </p:txBody>
      </p:sp>
      <p:grpSp>
        <p:nvGrpSpPr>
          <p:cNvPr id="23" name="Группа 22"/>
          <p:cNvGrpSpPr/>
          <p:nvPr/>
        </p:nvGrpSpPr>
        <p:grpSpPr>
          <a:xfrm rot="1860000">
            <a:off x="4099887" y="1637059"/>
            <a:ext cx="72008" cy="144016"/>
            <a:chOff x="4644008" y="1628800"/>
            <a:chExt cx="72008" cy="144016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 rot="-3840000">
            <a:off x="2369037" y="2837718"/>
            <a:ext cx="72008" cy="144016"/>
            <a:chOff x="4644008" y="1628800"/>
            <a:chExt cx="72008" cy="144016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28"/>
          <p:cNvGrpSpPr/>
          <p:nvPr/>
        </p:nvGrpSpPr>
        <p:grpSpPr>
          <a:xfrm rot="3720000">
            <a:off x="3901329" y="2641450"/>
            <a:ext cx="72008" cy="144016"/>
            <a:chOff x="4644008" y="1628800"/>
            <a:chExt cx="72008" cy="144016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4644008" y="1628800"/>
              <a:ext cx="72008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2987824" y="1341438"/>
          <a:ext cx="215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341438"/>
                        <a:ext cx="215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3473252" y="1556791"/>
          <a:ext cx="197047" cy="359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215640" imgH="393480" progId="Equation.DSMT4">
                  <p:embed/>
                </p:oleObj>
              </mc:Choice>
              <mc:Fallback>
                <p:oleObj name="Equation" r:id="rId5" imgW="2156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252" y="1556791"/>
                        <a:ext cx="197047" cy="3593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Объект 36"/>
          <p:cNvGraphicFramePr>
            <a:graphicFrameLocks noChangeAspect="1"/>
          </p:cNvGraphicFramePr>
          <p:nvPr/>
        </p:nvGraphicFramePr>
        <p:xfrm>
          <a:off x="2843808" y="2420888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420888"/>
                        <a:ext cx="228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/>
          <p:cNvGraphicFramePr>
            <a:graphicFrameLocks noChangeAspect="1"/>
          </p:cNvGraphicFramePr>
          <p:nvPr/>
        </p:nvGraphicFramePr>
        <p:xfrm>
          <a:off x="3347864" y="2420888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20888"/>
                        <a:ext cx="228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0842" name="Object 10"/>
          <p:cNvGraphicFramePr>
            <a:graphicFrameLocks noChangeAspect="1"/>
          </p:cNvGraphicFramePr>
          <p:nvPr/>
        </p:nvGraphicFramePr>
        <p:xfrm>
          <a:off x="2123728" y="4365104"/>
          <a:ext cx="5017338" cy="737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2679480" imgH="393480" progId="Equation.DSMT4">
                  <p:embed/>
                </p:oleObj>
              </mc:Choice>
              <mc:Fallback>
                <p:oleObj name="Equation" r:id="rId11" imgW="26794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365104"/>
                        <a:ext cx="5017338" cy="7371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876256" y="6237312"/>
            <a:ext cx="18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0,24.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6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7" grpId="0"/>
      <p:bldP spid="18" grpId="0" animBg="1"/>
      <p:bldP spid="22" grpId="0" animBg="1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2"/>
          <p:cNvSpPr>
            <a:spLocks/>
          </p:cNvSpPr>
          <p:nvPr/>
        </p:nvSpPr>
        <p:spPr bwMode="auto">
          <a:xfrm>
            <a:off x="755650" y="188913"/>
            <a:ext cx="79311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altLang="ru-RU" sz="4000" b="1">
                <a:solidFill>
                  <a:schemeClr val="tx2"/>
                </a:solidFill>
                <a:latin typeface="Calibri" pitchFamily="34" charset="0"/>
              </a:rPr>
              <a:t>Графы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4213" y="908050"/>
            <a:ext cx="817403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altLang="ru-RU" sz="2200" b="1" i="1" dirty="0"/>
              <a:t>Граф</a:t>
            </a:r>
            <a:r>
              <a:rPr lang="ru-RU" altLang="ru-RU" sz="2200" dirty="0"/>
              <a:t> состоит из вершин, связанных линиями - рёбрами. Вершины графа изображаются кругами, овалами, точками, прямоугольниками и т. д. </a:t>
            </a:r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785813" y="5572125"/>
            <a:ext cx="8140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71450" algn="just">
              <a:spcBef>
                <a:spcPct val="50000"/>
              </a:spcBef>
            </a:pPr>
            <a:r>
              <a:rPr lang="ru-RU" altLang="ru-RU" sz="2200" dirty="0"/>
              <a:t>Объекты представляются как вершины графа, а связи – как его рёбра. </a:t>
            </a: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857250" y="2205038"/>
            <a:ext cx="3643313" cy="2808287"/>
            <a:chOff x="2786050" y="2000240"/>
            <a:chExt cx="4319588" cy="3421062"/>
          </a:xfrm>
        </p:grpSpPr>
        <p:pic>
          <p:nvPicPr>
            <p:cNvPr id="10249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86050" y="2000240"/>
              <a:ext cx="4319588" cy="342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Прямоугольник 6"/>
            <p:cNvSpPr/>
            <p:nvPr/>
          </p:nvSpPr>
          <p:spPr>
            <a:xfrm>
              <a:off x="4500710" y="4142997"/>
              <a:ext cx="572181" cy="5008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4857750" y="2060575"/>
            <a:ext cx="3641725" cy="3024188"/>
            <a:chOff x="4857752" y="2571744"/>
            <a:chExt cx="3641752" cy="2446342"/>
          </a:xfrm>
        </p:grpSpPr>
        <p:pic>
          <p:nvPicPr>
            <p:cNvPr id="10247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57752" y="2571744"/>
              <a:ext cx="3641752" cy="2446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Прямоугольник 9"/>
            <p:cNvSpPr/>
            <p:nvPr/>
          </p:nvSpPr>
          <p:spPr>
            <a:xfrm>
              <a:off x="6357951" y="4071653"/>
              <a:ext cx="500066" cy="428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88" y="1143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/>
              <a:t>В первенстве класса по настольному теннису принимали участие 5 учеников: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/>
              <a:t>Андрей,  Борис, Галина, Олег, Елена.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/>
              <a:t>Первенство проводилось по круговой системе – каждый участник играет с каждым из остальных один раз.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/>
              <a:t> К настоящему моменту некоторые игры уже проведены: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/>
              <a:t>Андрей сыграл с Борисом, Галиной и Еленой;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/>
              <a:t>Борис с Андреем и Галиной;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/>
              <a:t>Галина с Андреем и Олегом.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/>
              <a:t>Сколько игр проведено к настоящему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/>
              <a:t>моменту и сколько ещё осталось?</a:t>
            </a:r>
          </a:p>
          <a:p>
            <a:pPr eaLnBrk="1" hangingPunct="1">
              <a:lnSpc>
                <a:spcPct val="90000"/>
              </a:lnSpc>
            </a:pPr>
            <a:endParaRPr lang="ru-RU" sz="2400" dirty="0"/>
          </a:p>
        </p:txBody>
      </p:sp>
      <p:pic>
        <p:nvPicPr>
          <p:cNvPr id="7" name="Рисунок 6" descr="sm08_1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581525"/>
            <a:ext cx="2636837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2"/>
          <p:cNvSpPr>
            <a:spLocks/>
          </p:cNvSpPr>
          <p:nvPr/>
        </p:nvSpPr>
        <p:spPr bwMode="auto">
          <a:xfrm>
            <a:off x="395536" y="188913"/>
            <a:ext cx="8496944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ru-RU" altLang="ru-RU" sz="4000" b="1" dirty="0">
                <a:solidFill>
                  <a:schemeClr val="tx2"/>
                </a:solidFill>
                <a:latin typeface="Calibri" pitchFamily="34" charset="0"/>
              </a:rPr>
              <a:t>Использование графов при решении логических задач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b="1">
                <a:solidFill>
                  <a:srgbClr val="008000"/>
                </a:solidFill>
              </a:rPr>
              <a:t>Решение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1214438"/>
            <a:ext cx="7358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 b="1" dirty="0">
                <a:latin typeface="Calibri" pitchFamily="34" charset="0"/>
              </a:rPr>
              <a:t>Андрей сыграл с Борисом, Галиной и Еленой;</a:t>
            </a:r>
          </a:p>
          <a:p>
            <a:pPr>
              <a:buFont typeface="Arial" charset="0"/>
              <a:buChar char="•"/>
            </a:pPr>
            <a:r>
              <a:rPr lang="ru-RU" sz="2400" b="1" dirty="0">
                <a:latin typeface="Calibri" pitchFamily="34" charset="0"/>
              </a:rPr>
              <a:t>Борис с Андреем и Галиной</a:t>
            </a:r>
          </a:p>
          <a:p>
            <a:pPr>
              <a:buFont typeface="Arial" charset="0"/>
              <a:buChar char="•"/>
            </a:pPr>
            <a:r>
              <a:rPr lang="ru-RU" sz="2400" b="1" dirty="0">
                <a:latin typeface="Calibri" pitchFamily="34" charset="0"/>
              </a:rPr>
              <a:t>Галина с Андреем и Олегом.</a:t>
            </a:r>
          </a:p>
        </p:txBody>
      </p:sp>
      <p:sp>
        <p:nvSpPr>
          <p:cNvPr id="6" name="Овал 5"/>
          <p:cNvSpPr/>
          <p:nvPr/>
        </p:nvSpPr>
        <p:spPr>
          <a:xfrm>
            <a:off x="3749675" y="2571750"/>
            <a:ext cx="1358900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Андрей</a:t>
            </a:r>
          </a:p>
        </p:txBody>
      </p:sp>
      <p:sp>
        <p:nvSpPr>
          <p:cNvPr id="7" name="Овал 6"/>
          <p:cNvSpPr/>
          <p:nvPr/>
        </p:nvSpPr>
        <p:spPr>
          <a:xfrm>
            <a:off x="928688" y="3786188"/>
            <a:ext cx="1357312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Calibri" pitchFamily="34" charset="0"/>
                <a:cs typeface="Arial" charset="0"/>
              </a:rPr>
              <a:t>Борис</a:t>
            </a:r>
          </a:p>
        </p:txBody>
      </p:sp>
      <p:sp>
        <p:nvSpPr>
          <p:cNvPr id="10" name="Овал 9"/>
          <p:cNvSpPr/>
          <p:nvPr/>
        </p:nvSpPr>
        <p:spPr>
          <a:xfrm>
            <a:off x="6572250" y="3786188"/>
            <a:ext cx="1357313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Calibri" pitchFamily="34" charset="0"/>
                <a:cs typeface="Arial" charset="0"/>
              </a:rPr>
              <a:t>Галина</a:t>
            </a:r>
          </a:p>
        </p:txBody>
      </p:sp>
      <p:sp>
        <p:nvSpPr>
          <p:cNvPr id="11" name="Овал 10"/>
          <p:cNvSpPr/>
          <p:nvPr/>
        </p:nvSpPr>
        <p:spPr>
          <a:xfrm>
            <a:off x="5160963" y="5357813"/>
            <a:ext cx="1357312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Calibri" pitchFamily="34" charset="0"/>
                <a:cs typeface="Arial" charset="0"/>
              </a:rPr>
              <a:t>Елена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2339975" y="5357813"/>
            <a:ext cx="1357313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Calibri" pitchFamily="34" charset="0"/>
                <a:cs typeface="Arial" charset="0"/>
              </a:rPr>
              <a:t>Олег</a:t>
            </a:r>
            <a:endParaRPr lang="ru-RU" sz="200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  <a:endCxn id="7" idx="0"/>
          </p:cNvCxnSpPr>
          <p:nvPr/>
        </p:nvCxnSpPr>
        <p:spPr>
          <a:xfrm rot="10800000" flipV="1">
            <a:off x="1606550" y="2820988"/>
            <a:ext cx="2143125" cy="965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6"/>
            <a:endCxn id="10" idx="0"/>
          </p:cNvCxnSpPr>
          <p:nvPr/>
        </p:nvCxnSpPr>
        <p:spPr>
          <a:xfrm>
            <a:off x="5108575" y="2820988"/>
            <a:ext cx="2143125" cy="965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5"/>
            <a:endCxn id="11" idx="0"/>
          </p:cNvCxnSpPr>
          <p:nvPr/>
        </p:nvCxnSpPr>
        <p:spPr>
          <a:xfrm rot="16200000" flipH="1">
            <a:off x="4194969" y="3712369"/>
            <a:ext cx="2359025" cy="93186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7" idx="6"/>
            <a:endCxn id="10" idx="2"/>
          </p:cNvCxnSpPr>
          <p:nvPr/>
        </p:nvCxnSpPr>
        <p:spPr>
          <a:xfrm>
            <a:off x="2268538" y="4005263"/>
            <a:ext cx="4286250" cy="15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3"/>
            <a:endCxn id="12" idx="7"/>
          </p:cNvCxnSpPr>
          <p:nvPr/>
        </p:nvCxnSpPr>
        <p:spPr>
          <a:xfrm rot="5400000">
            <a:off x="4519613" y="3194050"/>
            <a:ext cx="1217612" cy="327183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rot="16200000" flipH="1">
            <a:off x="1660525" y="4232275"/>
            <a:ext cx="1071563" cy="11795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7" idx="5"/>
            <a:endCxn id="11" idx="1"/>
          </p:cNvCxnSpPr>
          <p:nvPr/>
        </p:nvCxnSpPr>
        <p:spPr>
          <a:xfrm rot="16200000" flipH="1">
            <a:off x="3114675" y="3186113"/>
            <a:ext cx="1217613" cy="32718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6" idx="3"/>
            <a:endCxn id="12" idx="0"/>
          </p:cNvCxnSpPr>
          <p:nvPr/>
        </p:nvCxnSpPr>
        <p:spPr>
          <a:xfrm rot="5400000">
            <a:off x="2304256" y="3712370"/>
            <a:ext cx="2359025" cy="9318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0" idx="4"/>
            <a:endCxn id="11" idx="7"/>
          </p:cNvCxnSpPr>
          <p:nvPr/>
        </p:nvCxnSpPr>
        <p:spPr>
          <a:xfrm rot="5400000">
            <a:off x="6213475" y="4392613"/>
            <a:ext cx="1144588" cy="9318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2" idx="6"/>
            <a:endCxn id="11" idx="2"/>
          </p:cNvCxnSpPr>
          <p:nvPr/>
        </p:nvCxnSpPr>
        <p:spPr>
          <a:xfrm>
            <a:off x="3697288" y="5608638"/>
            <a:ext cx="1463675" cy="15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411" name="Text Box 19"/>
          <p:cNvSpPr txBox="1">
            <a:spLocks noChangeArrowheads="1"/>
          </p:cNvSpPr>
          <p:nvPr/>
        </p:nvSpPr>
        <p:spPr bwMode="auto">
          <a:xfrm>
            <a:off x="250824" y="6092825"/>
            <a:ext cx="820960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/>
              <a:t>Ответ: сыграно 5 партий,</a:t>
            </a:r>
          </a:p>
        </p:txBody>
      </p:sp>
      <p:sp>
        <p:nvSpPr>
          <p:cNvPr id="571412" name="Text Box 20"/>
          <p:cNvSpPr txBox="1">
            <a:spLocks noChangeArrowheads="1"/>
          </p:cNvSpPr>
          <p:nvPr/>
        </p:nvSpPr>
        <p:spPr bwMode="auto">
          <a:xfrm>
            <a:off x="4787900" y="6092825"/>
            <a:ext cx="3635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/>
              <a:t>осталось 5 партий.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71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71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57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71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71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57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571411" grpId="0"/>
      <p:bldP spid="5714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14282" y="2132856"/>
            <a:ext cx="8174037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>
              <a:lnSpc>
                <a:spcPct val="90000"/>
              </a:lnSpc>
            </a:pPr>
            <a:r>
              <a:rPr lang="ru-RU" altLang="ru-RU" sz="2200" b="1" i="1" dirty="0"/>
              <a:t>Дерево </a:t>
            </a:r>
            <a:r>
              <a:rPr lang="ru-RU" altLang="ru-RU" sz="2200" dirty="0"/>
              <a:t>–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+mn-lt"/>
                <a:cs typeface="Times New Roman" panose="02020603050405020304" pitchFamily="18" charset="0"/>
              </a:rPr>
              <a:t>граф иерархической структуры. Между любыми двумя его вершинами существует единственный путь</a:t>
            </a:r>
            <a:r>
              <a:rPr lang="ru-RU" altLang="ru-RU" sz="2200" dirty="0">
                <a:latin typeface="+mn-lt"/>
              </a:rPr>
              <a:t>.</a:t>
            </a:r>
          </a:p>
        </p:txBody>
      </p:sp>
      <p:pic>
        <p:nvPicPr>
          <p:cNvPr id="14364" name="Picture 28" descr="http://wiki.iteach.ru/images/b/bb/Derev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3501008"/>
            <a:ext cx="3143272" cy="304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Путем в графе </a:t>
            </a:r>
            <a:r>
              <a:rPr lang="ru-RU" sz="2000" dirty="0"/>
              <a:t>называют конечную последовательность вершин, в которой каждая вершина соединена ребром с последующей в последовательности вершин. </a:t>
            </a:r>
            <a:r>
              <a:rPr lang="ru-RU" sz="2000" b="1" dirty="0"/>
              <a:t>Длиной пути</a:t>
            </a:r>
            <a:r>
              <a:rPr lang="ru-RU" sz="2000" dirty="0"/>
              <a:t> в графе называют сумму длин звеньев этого пути.</a:t>
            </a:r>
            <a:endParaRPr lang="ru-RU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196157"/>
            <a:ext cx="8229600" cy="1296739"/>
          </a:xfrm>
        </p:spPr>
        <p:txBody>
          <a:bodyPr/>
          <a:lstStyle/>
          <a:p>
            <a:pPr marL="0" indent="266700">
              <a:lnSpc>
                <a:spcPct val="80000"/>
              </a:lnSpc>
              <a:buFontTx/>
              <a:buNone/>
            </a:pPr>
            <a:r>
              <a:rPr lang="ru-RU" sz="2400" dirty="0"/>
              <a:t>На рисунке — схема дорог, связывающих города А, Б, В, Г, Д, Ж, Е. По каждой дороге можно двигаться только в одном направлении, указанном стрелкой. Сколько существует различных путей из города А в город Е?</a:t>
            </a:r>
            <a:br>
              <a:rPr lang="ru-RU" sz="2400" dirty="0"/>
            </a:br>
            <a:br>
              <a:rPr lang="ru-RU" sz="2400" dirty="0"/>
            </a:br>
            <a:endParaRPr lang="ru-RU" sz="2400" dirty="0"/>
          </a:p>
        </p:txBody>
      </p:sp>
      <p:pic>
        <p:nvPicPr>
          <p:cNvPr id="577538" name="Picture 6" descr="15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3013918"/>
            <a:ext cx="488632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47" name="Text Box 7"/>
          <p:cNvSpPr txBox="1">
            <a:spLocks noChangeArrowheads="1"/>
          </p:cNvSpPr>
          <p:nvPr/>
        </p:nvSpPr>
        <p:spPr bwMode="auto">
          <a:xfrm>
            <a:off x="3059113" y="2510681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400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573448" name="Text Box 8"/>
          <p:cNvSpPr txBox="1">
            <a:spLocks noChangeArrowheads="1"/>
          </p:cNvSpPr>
          <p:nvPr/>
        </p:nvSpPr>
        <p:spPr bwMode="auto">
          <a:xfrm>
            <a:off x="3203575" y="5463431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400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573449" name="Text Box 9"/>
          <p:cNvSpPr txBox="1">
            <a:spLocks noChangeArrowheads="1"/>
          </p:cNvSpPr>
          <p:nvPr/>
        </p:nvSpPr>
        <p:spPr bwMode="auto">
          <a:xfrm>
            <a:off x="212725" y="6039693"/>
            <a:ext cx="8931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Отметим на рисунке индексами сверху каждого пункта количество путей, </a:t>
            </a:r>
          </a:p>
          <a:p>
            <a:r>
              <a:rPr lang="ru-RU" sz="2000"/>
              <a:t>с помощью которых в него можно попасть</a:t>
            </a:r>
          </a:p>
        </p:txBody>
      </p:sp>
      <p:sp>
        <p:nvSpPr>
          <p:cNvPr id="573450" name="Text Box 10"/>
          <p:cNvSpPr txBox="1">
            <a:spLocks noChangeArrowheads="1"/>
          </p:cNvSpPr>
          <p:nvPr/>
        </p:nvSpPr>
        <p:spPr bwMode="auto">
          <a:xfrm>
            <a:off x="3995738" y="3590627"/>
            <a:ext cx="903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400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1+1=2</a:t>
            </a:r>
          </a:p>
        </p:txBody>
      </p:sp>
      <p:sp>
        <p:nvSpPr>
          <p:cNvPr id="573451" name="Text Box 11"/>
          <p:cNvSpPr txBox="1">
            <a:spLocks noChangeArrowheads="1"/>
          </p:cNvSpPr>
          <p:nvPr/>
        </p:nvSpPr>
        <p:spPr bwMode="auto">
          <a:xfrm>
            <a:off x="5076825" y="2510681"/>
            <a:ext cx="90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400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2+1=3</a:t>
            </a:r>
          </a:p>
        </p:txBody>
      </p:sp>
      <p:sp>
        <p:nvSpPr>
          <p:cNvPr id="573452" name="Text Box 12"/>
          <p:cNvSpPr txBox="1">
            <a:spLocks noChangeArrowheads="1"/>
          </p:cNvSpPr>
          <p:nvPr/>
        </p:nvSpPr>
        <p:spPr bwMode="auto">
          <a:xfrm>
            <a:off x="5076825" y="5390406"/>
            <a:ext cx="903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400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2+1=3</a:t>
            </a:r>
          </a:p>
        </p:txBody>
      </p:sp>
      <p:sp>
        <p:nvSpPr>
          <p:cNvPr id="573453" name="Text Box 13"/>
          <p:cNvSpPr txBox="1">
            <a:spLocks noChangeArrowheads="1"/>
          </p:cNvSpPr>
          <p:nvPr/>
        </p:nvSpPr>
        <p:spPr bwMode="auto">
          <a:xfrm>
            <a:off x="6804025" y="4021981"/>
            <a:ext cx="1192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400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3+3+2=8</a:t>
            </a:r>
          </a:p>
        </p:txBody>
      </p:sp>
      <p:sp>
        <p:nvSpPr>
          <p:cNvPr id="11" name="Заголовок 2"/>
          <p:cNvSpPr>
            <a:spLocks/>
          </p:cNvSpPr>
          <p:nvPr/>
        </p:nvSpPr>
        <p:spPr bwMode="auto">
          <a:xfrm>
            <a:off x="395536" y="188913"/>
            <a:ext cx="8496944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ru-RU" altLang="ru-RU" sz="4000" b="1" dirty="0">
                <a:solidFill>
                  <a:schemeClr val="tx2"/>
                </a:solidFill>
                <a:latin typeface="Calibri" pitchFamily="34" charset="0"/>
              </a:rPr>
              <a:t>Использование графов при решении задач ОГЭ и ЕГЭ 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643834" y="6488692"/>
            <a:ext cx="12961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34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34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34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7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7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7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7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7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7" grpId="0"/>
      <p:bldP spid="573448" grpId="0"/>
      <p:bldP spid="573449" grpId="0"/>
      <p:bldP spid="573450" grpId="0"/>
      <p:bldP spid="573451" grpId="0"/>
      <p:bldP spid="573452" grpId="0"/>
      <p:bldP spid="573453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ChangeArrowheads="1"/>
          </p:cNvSpPr>
          <p:nvPr/>
        </p:nvSpPr>
        <p:spPr bwMode="auto">
          <a:xfrm>
            <a:off x="3929058" y="357166"/>
            <a:ext cx="50760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Определите длину кратчайшего пути между пунктами А и E. Передвигаться можно только по дорогам, протяженность которых указана в таблице.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57158" y="357166"/>
          <a:ext cx="338437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/>
          <p:cNvCxnSpPr>
            <a:stCxn id="55" idx="4"/>
            <a:endCxn id="20" idx="0"/>
          </p:cNvCxnSpPr>
          <p:nvPr/>
        </p:nvCxnSpPr>
        <p:spPr>
          <a:xfrm flipH="1">
            <a:off x="5436096" y="2924944"/>
            <a:ext cx="648072" cy="6480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1" idx="4"/>
            <a:endCxn id="23" idx="0"/>
          </p:cNvCxnSpPr>
          <p:nvPr/>
        </p:nvCxnSpPr>
        <p:spPr>
          <a:xfrm flipH="1">
            <a:off x="6516216" y="3861048"/>
            <a:ext cx="432048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5" idx="4"/>
            <a:endCxn id="21" idx="0"/>
          </p:cNvCxnSpPr>
          <p:nvPr/>
        </p:nvCxnSpPr>
        <p:spPr>
          <a:xfrm>
            <a:off x="6084168" y="2924944"/>
            <a:ext cx="864096" cy="6480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0" idx="4"/>
          </p:cNvCxnSpPr>
          <p:nvPr/>
        </p:nvCxnSpPr>
        <p:spPr>
          <a:xfrm flipH="1">
            <a:off x="4860032" y="3861048"/>
            <a:ext cx="576064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5148064" y="3573016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660232" y="3573016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572000" y="436510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228184" y="436510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36096" y="3068960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1400" dirty="0"/>
              <a:t>4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716016" y="3933056"/>
            <a:ext cx="432048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499992" y="4725144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3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0" y="5445224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38" name="Овал 37"/>
          <p:cNvSpPr/>
          <p:nvPr/>
        </p:nvSpPr>
        <p:spPr>
          <a:xfrm>
            <a:off x="5436096" y="436510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092280" y="436510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40" name="Прямая со стрелкой 39"/>
          <p:cNvCxnSpPr>
            <a:endCxn id="38" idx="0"/>
          </p:cNvCxnSpPr>
          <p:nvPr/>
        </p:nvCxnSpPr>
        <p:spPr>
          <a:xfrm>
            <a:off x="5436096" y="3861048"/>
            <a:ext cx="288032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39" idx="0"/>
          </p:cNvCxnSpPr>
          <p:nvPr/>
        </p:nvCxnSpPr>
        <p:spPr>
          <a:xfrm>
            <a:off x="6948264" y="3861048"/>
            <a:ext cx="432048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22" idx="4"/>
          </p:cNvCxnSpPr>
          <p:nvPr/>
        </p:nvCxnSpPr>
        <p:spPr>
          <a:xfrm>
            <a:off x="4860032" y="4653136"/>
            <a:ext cx="0" cy="432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Овал 47"/>
          <p:cNvSpPr/>
          <p:nvPr/>
        </p:nvSpPr>
        <p:spPr>
          <a:xfrm>
            <a:off x="4572000" y="50851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5724128" y="4653136"/>
            <a:ext cx="0" cy="432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вал 49"/>
          <p:cNvSpPr/>
          <p:nvPr/>
        </p:nvSpPr>
        <p:spPr>
          <a:xfrm>
            <a:off x="5436096" y="50851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228184" y="50851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7164288" y="508518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4572000" y="580526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6228184" y="5805264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5796136" y="2636912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4860032" y="5373216"/>
            <a:ext cx="0" cy="432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516216" y="5373216"/>
            <a:ext cx="0" cy="432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6516216" y="4653136"/>
            <a:ext cx="0" cy="432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7452320" y="4653136"/>
            <a:ext cx="0" cy="432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644008" y="6237312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9</a:t>
            </a:r>
            <a:endParaRPr lang="ru-RU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5580112" y="3913311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5</a:t>
            </a:r>
            <a:endParaRPr lang="ru-RU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5652120" y="4705399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5508104" y="5425479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10</a:t>
            </a:r>
            <a:endParaRPr lang="ru-RU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6444208" y="2924944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7</a:t>
            </a:r>
            <a:endParaRPr lang="ru-RU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6444208" y="3913311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6228184" y="4705399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5</a:t>
            </a:r>
            <a:endParaRPr lang="ru-RU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6156176" y="5445224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6372200" y="6165304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14</a:t>
            </a:r>
            <a:endParaRPr lang="ru-RU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7092280" y="3913311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3</a:t>
            </a:r>
            <a:endParaRPr lang="ru-RU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7380312" y="4705399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</a:t>
            </a:r>
            <a:endParaRPr lang="ru-RU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7308304" y="5445224"/>
            <a:ext cx="360040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400" dirty="0"/>
              <a:t>14</a:t>
            </a:r>
            <a:endParaRPr lang="ru-RU" sz="1400" dirty="0"/>
          </a:p>
        </p:txBody>
      </p:sp>
      <p:sp>
        <p:nvSpPr>
          <p:cNvPr id="74" name="Rectangle 1"/>
          <p:cNvSpPr>
            <a:spLocks noChangeArrowheads="1"/>
          </p:cNvSpPr>
          <p:nvPr/>
        </p:nvSpPr>
        <p:spPr bwMode="auto">
          <a:xfrm>
            <a:off x="7668344" y="6381328"/>
            <a:ext cx="12961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</a:t>
            </a:r>
            <a:r>
              <a:rPr lang="en-US" dirty="0"/>
              <a:t>9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6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5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6000"/>
                            </p:stCondLst>
                            <p:childTnLst>
                              <p:par>
                                <p:cTn id="1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5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000"/>
                            </p:stCondLst>
                            <p:childTnLst>
                              <p:par>
                                <p:cTn id="1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75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80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0" grpId="0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38" grpId="0" animBg="1"/>
      <p:bldP spid="39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Решение задач на вычисление условной вероятности удобно иллюстрировать с помощью древовидной схемы</a:t>
            </a:r>
          </a:p>
        </p:txBody>
      </p:sp>
      <p:pic>
        <p:nvPicPr>
          <p:cNvPr id="807938" name="Picture 2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 l="3968"/>
          <a:stretch>
            <a:fillRect/>
          </a:stretch>
        </p:blipFill>
        <p:spPr bwMode="auto">
          <a:xfrm>
            <a:off x="642910" y="1357298"/>
            <a:ext cx="783838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285852" y="5000636"/>
          <a:ext cx="618569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4" imgW="2336760" imgH="215640" progId="Equation.3">
                  <p:embed/>
                </p:oleObj>
              </mc:Choice>
              <mc:Fallback>
                <p:oleObj name="Формула" r:id="rId4" imgW="23367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5000636"/>
                        <a:ext cx="6185690" cy="5715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7" name="Rectangle 1"/>
          <p:cNvSpPr>
            <a:spLocks noChangeArrowheads="1"/>
          </p:cNvSpPr>
          <p:nvPr/>
        </p:nvSpPr>
        <p:spPr bwMode="auto">
          <a:xfrm>
            <a:off x="72008" y="188640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Две фабрики выпускают одинаковые стекла для автомобильных фар. Первая фабрика выпускает 45% этих стекол, вторая  — 55%. Первая фабрика выпускает 3% бракованных стекол, а вторая  — 1%. Найдите вероятность того, что случайно купленное в магазине стекло окажется бракованным.</a:t>
            </a:r>
          </a:p>
        </p:txBody>
      </p:sp>
      <p:sp>
        <p:nvSpPr>
          <p:cNvPr id="3" name="Овал 2"/>
          <p:cNvSpPr/>
          <p:nvPr/>
        </p:nvSpPr>
        <p:spPr>
          <a:xfrm>
            <a:off x="4211960" y="1772816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923928" y="1804988"/>
            <a:ext cx="328986" cy="6879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16" idx="4"/>
            <a:endCxn id="29" idx="0"/>
          </p:cNvCxnSpPr>
          <p:nvPr/>
        </p:nvCxnSpPr>
        <p:spPr>
          <a:xfrm flipH="1">
            <a:off x="4716016" y="2780928"/>
            <a:ext cx="72008" cy="7200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264348" y="1806898"/>
            <a:ext cx="431477" cy="6838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595688" y="2780928"/>
            <a:ext cx="225178" cy="71951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3635896" y="2492896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1ф</a:t>
            </a:r>
          </a:p>
        </p:txBody>
      </p:sp>
      <p:sp>
        <p:nvSpPr>
          <p:cNvPr id="16" name="Овал 15"/>
          <p:cNvSpPr/>
          <p:nvPr/>
        </p:nvSpPr>
        <p:spPr>
          <a:xfrm>
            <a:off x="4499992" y="2492896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2ф</a:t>
            </a:r>
          </a:p>
        </p:txBody>
      </p:sp>
      <p:sp>
        <p:nvSpPr>
          <p:cNvPr id="28" name="Овал 27"/>
          <p:cNvSpPr/>
          <p:nvPr/>
        </p:nvSpPr>
        <p:spPr>
          <a:xfrm>
            <a:off x="3347864" y="3501008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29" name="Овал 28"/>
          <p:cNvSpPr/>
          <p:nvPr/>
        </p:nvSpPr>
        <p:spPr>
          <a:xfrm>
            <a:off x="4427984" y="3501008"/>
            <a:ext cx="576064" cy="28803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35896" y="1916832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0,45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99992" y="1916832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0,55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03848" y="2924944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0,03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8024" y="2996952"/>
            <a:ext cx="504056" cy="30777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400" b="1" dirty="0"/>
              <a:t>0,01</a:t>
            </a:r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1115616" y="4293096"/>
          <a:ext cx="541860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184120" imgH="203040" progId="Equation.DSMT4">
                  <p:embed/>
                </p:oleObj>
              </mc:Choice>
              <mc:Fallback>
                <p:oleObj name="Equation" r:id="rId3" imgW="21841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293096"/>
                        <a:ext cx="541860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6660232" y="6309320"/>
            <a:ext cx="1944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Ответ: 0</a:t>
            </a:r>
            <a:r>
              <a:rPr lang="en-US" dirty="0"/>
              <a:t>,019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1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CC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9933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CC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9933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CC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9933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0_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CC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9933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CC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3">
    <a:dk1>
      <a:srgbClr val="000000"/>
    </a:dk1>
    <a:lt1>
      <a:srgbClr val="FFFFFF"/>
    </a:lt1>
    <a:dk2>
      <a:srgbClr val="0000CC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11342</TotalTime>
  <Words>805</Words>
  <Application>Microsoft Office PowerPoint</Application>
  <PresentationFormat>Экран (4:3)</PresentationFormat>
  <Paragraphs>163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Arial Narrow</vt:lpstr>
      <vt:lpstr>Calibri</vt:lpstr>
      <vt:lpstr>Times New Roman</vt:lpstr>
      <vt:lpstr>Оформление по умолчанию</vt:lpstr>
      <vt:lpstr>2_Оформление по умолчанию</vt:lpstr>
      <vt:lpstr>4_Оформление по умолчанию</vt:lpstr>
      <vt:lpstr>20_Оформление по умолчанию</vt:lpstr>
      <vt:lpstr>Формула</vt:lpstr>
      <vt:lpstr>Equation</vt:lpstr>
      <vt:lpstr>Применение графов при решении задач. </vt:lpstr>
      <vt:lpstr>Презентация PowerPoint</vt:lpstr>
      <vt:lpstr>Презентация PowerPoint</vt:lpstr>
      <vt:lpstr>Решение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ЕГО ВЕЛИЧЕСТВО ГРАФ</dc:title>
  <dc:creator>Альфа</dc:creator>
  <cp:lastModifiedBy>ISTet</cp:lastModifiedBy>
  <cp:revision>183</cp:revision>
  <dcterms:created xsi:type="dcterms:W3CDTF">2011-10-02T12:32:43Z</dcterms:created>
  <dcterms:modified xsi:type="dcterms:W3CDTF">2025-03-27T02:40:38Z</dcterms:modified>
</cp:coreProperties>
</file>