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60" r:id="rId2"/>
    <p:sldId id="256" r:id="rId3"/>
    <p:sldId id="261" r:id="rId4"/>
    <p:sldId id="262" r:id="rId5"/>
    <p:sldId id="257" r:id="rId6"/>
    <p:sldId id="258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2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61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6494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283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49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39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099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435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25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52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38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1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51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649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189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200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2A8DD82-44AD-4701-B3FB-03F6A8427AB9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90BB71-6C72-4608-91FD-649DDD1601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0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9143" y="899662"/>
            <a:ext cx="6749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Совещания </a:t>
            </a:r>
            <a:r>
              <a:rPr lang="ru-RU" sz="3200" b="1" dirty="0"/>
              <a:t>отделения по ЕНД КУМО</a:t>
            </a:r>
          </a:p>
          <a:p>
            <a:pPr algn="ctr"/>
            <a:r>
              <a:rPr lang="ru-RU" sz="3200" b="1" dirty="0"/>
              <a:t>«День отделения»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787" y="2860103"/>
            <a:ext cx="5439854" cy="32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9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936" y="4392855"/>
            <a:ext cx="4855026" cy="1253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83" y="753382"/>
            <a:ext cx="5238750" cy="1200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7832" t="10895" r="15977" b="8077"/>
          <a:stretch/>
        </p:blipFill>
        <p:spPr>
          <a:xfrm>
            <a:off x="9710962" y="753382"/>
            <a:ext cx="1683658" cy="20610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796" y="753382"/>
            <a:ext cx="3359603" cy="1307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83" y="2061028"/>
            <a:ext cx="5238750" cy="1974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0796" y="2281011"/>
            <a:ext cx="3359603" cy="1066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3" y="4143002"/>
            <a:ext cx="3875767" cy="19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8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5371" y="1252431"/>
            <a:ext cx="104502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/>
              <a:t>Создать </a:t>
            </a:r>
            <a:r>
              <a:rPr lang="ru-RU" sz="2400" b="1" dirty="0"/>
              <a:t>информационную </a:t>
            </a:r>
            <a:r>
              <a:rPr lang="ru-RU" sz="2400" b="1" dirty="0" smtClean="0"/>
              <a:t>группу.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b="1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/>
              <a:t>Обмениваться </a:t>
            </a:r>
            <a:r>
              <a:rPr lang="ru-RU" sz="2400" b="1" dirty="0"/>
              <a:t>опытом по применению разных образовательных ресурсов, чаще использовать их в образовательном процессе и рекомендовать их учащимся для самоподготовки к ГИА</a:t>
            </a:r>
            <a:r>
              <a:rPr lang="ru-RU" sz="2400" b="1" dirty="0" smtClean="0"/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ru-RU" sz="2400" b="1" dirty="0"/>
          </a:p>
          <a:p>
            <a:pPr marL="457200" indent="-457200" algn="just">
              <a:buFont typeface="+mj-lt"/>
              <a:buAutoNum type="arabicPeriod"/>
            </a:pPr>
            <a:r>
              <a:rPr lang="ru-RU" sz="2400" b="1" dirty="0" smtClean="0"/>
              <a:t>Использовать </a:t>
            </a:r>
            <a:r>
              <a:rPr lang="ru-RU" sz="2400" b="1" dirty="0"/>
              <a:t>нестандартные подходы при проверке </a:t>
            </a:r>
            <a:r>
              <a:rPr lang="ru-RU" sz="2400" b="1" dirty="0" smtClean="0"/>
              <a:t>знаний.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6025" y="667657"/>
            <a:ext cx="4499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Перспективы развития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4914" y="3814543"/>
            <a:ext cx="1983148" cy="242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458" y="782838"/>
            <a:ext cx="8183108" cy="5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2798" y="749394"/>
            <a:ext cx="105664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Цель деятельности УМО:</a:t>
            </a:r>
          </a:p>
          <a:p>
            <a:pPr algn="just"/>
            <a:r>
              <a:rPr lang="ru-RU" dirty="0">
                <a:solidFill>
                  <a:srgbClr val="000000"/>
                </a:solidFill>
              </a:rPr>
              <a:t>создать условия для повышения качества образования по учебным предметам естественно-научного цикла через развитие профессиональной компетентности </a:t>
            </a:r>
            <a:r>
              <a:rPr lang="ru-RU" dirty="0" smtClean="0">
                <a:solidFill>
                  <a:srgbClr val="000000"/>
                </a:solidFill>
              </a:rPr>
              <a:t>педагогов.</a:t>
            </a:r>
            <a:endParaRPr lang="ru-RU" b="1" dirty="0" smtClean="0">
              <a:solidFill>
                <a:srgbClr val="000000"/>
              </a:solidFill>
            </a:endParaRPr>
          </a:p>
          <a:p>
            <a:pPr algn="just"/>
            <a:endParaRPr lang="ru-RU" b="1" dirty="0" smtClean="0">
              <a:solidFill>
                <a:srgbClr val="000000"/>
              </a:solidFill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</a:rPr>
              <a:t>Задачи</a:t>
            </a:r>
            <a:r>
              <a:rPr lang="ru-RU" b="1" dirty="0">
                <a:solidFill>
                  <a:srgbClr val="000000"/>
                </a:solidFill>
              </a:rPr>
              <a:t>: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 выявление </a:t>
            </a:r>
            <a:r>
              <a:rPr lang="ru-RU" dirty="0">
                <a:solidFill>
                  <a:srgbClr val="000000"/>
                </a:solidFill>
              </a:rPr>
              <a:t>проблем в работе </a:t>
            </a:r>
            <a:r>
              <a:rPr lang="ru-RU" dirty="0" smtClean="0">
                <a:solidFill>
                  <a:srgbClr val="000000"/>
                </a:solidFill>
              </a:rPr>
              <a:t>педагогов по </a:t>
            </a:r>
            <a:r>
              <a:rPr lang="ru-RU" dirty="0">
                <a:solidFill>
                  <a:srgbClr val="000000"/>
                </a:solidFill>
              </a:rPr>
              <a:t>обеспечению качества образовательных результатов по учебным предметам и оказание адресной методической помощи через консультирование, проведение методических </a:t>
            </a:r>
            <a:r>
              <a:rPr lang="ru-RU" dirty="0" smtClean="0">
                <a:solidFill>
                  <a:srgbClr val="000000"/>
                </a:solidFill>
              </a:rPr>
              <a:t>мероприятий;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 организация </a:t>
            </a:r>
            <a:r>
              <a:rPr lang="ru-RU" dirty="0">
                <a:solidFill>
                  <a:srgbClr val="000000"/>
                </a:solidFill>
              </a:rPr>
              <a:t>информационно-методического сопровождения педагогов по вопросам введения </a:t>
            </a:r>
            <a:r>
              <a:rPr lang="ru-RU" dirty="0" err="1">
                <a:solidFill>
                  <a:srgbClr val="000000"/>
                </a:solidFill>
              </a:rPr>
              <a:t>профстандарта</a:t>
            </a:r>
            <a:r>
              <a:rPr lang="ru-RU" dirty="0">
                <a:solidFill>
                  <a:srgbClr val="000000"/>
                </a:solidFill>
              </a:rPr>
              <a:t>; реализации ФГОС ООО; повышения психолого-педагогической компетентности; подготовки обучающихся к государственной итоговой аттестации в форме ЕГЭ и ОГЭ; работы со школьниками с особыми образовательными запросами (мигрантами, с ЗПР, неуспевающими); развития системы работы с одаренными детьми; эффективного использования учебно-лабораторного оборудования и современных УМК</a:t>
            </a:r>
            <a:r>
              <a:rPr lang="ru-RU" dirty="0" smtClean="0">
                <a:solidFill>
                  <a:srgbClr val="000000"/>
                </a:solidFill>
              </a:rPr>
              <a:t>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ru-RU" dirty="0">
              <a:solidFill>
                <a:srgbClr val="000000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проведение </a:t>
            </a:r>
            <a:r>
              <a:rPr lang="ru-RU" dirty="0">
                <a:solidFill>
                  <a:srgbClr val="000000"/>
                </a:solidFill>
              </a:rPr>
              <a:t>общественно – профессиональной экспертизы авторских педагогических разработок учителей.</a:t>
            </a:r>
            <a:endParaRPr lang="ru-RU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688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56" y="834633"/>
            <a:ext cx="4586516" cy="34687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286" t="38423" r="38381" b="40149"/>
          <a:stretch/>
        </p:blipFill>
        <p:spPr>
          <a:xfrm>
            <a:off x="5921830" y="2569029"/>
            <a:ext cx="4586516" cy="346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1941"/>
          <a:stretch/>
        </p:blipFill>
        <p:spPr>
          <a:xfrm>
            <a:off x="1611086" y="2848427"/>
            <a:ext cx="5747657" cy="3263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2214"/>
          <a:stretch/>
        </p:blipFill>
        <p:spPr>
          <a:xfrm>
            <a:off x="7518400" y="765628"/>
            <a:ext cx="3858620" cy="24420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00" y="3323769"/>
            <a:ext cx="3858620" cy="27878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2705"/>
          <a:stretch/>
        </p:blipFill>
        <p:spPr>
          <a:xfrm>
            <a:off x="856343" y="765627"/>
            <a:ext cx="3788228" cy="25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1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619"/>
          <a:stretch/>
        </p:blipFill>
        <p:spPr>
          <a:xfrm>
            <a:off x="6792685" y="2782271"/>
            <a:ext cx="4290763" cy="2983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704" y="725715"/>
            <a:ext cx="3883867" cy="2912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18822"/>
          <a:stretch/>
        </p:blipFill>
        <p:spPr>
          <a:xfrm>
            <a:off x="1099999" y="2782271"/>
            <a:ext cx="4168688" cy="298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52" y="740227"/>
            <a:ext cx="3177361" cy="25284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291" y="740227"/>
            <a:ext cx="3242348" cy="25120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0033" y="3433535"/>
            <a:ext cx="3222354" cy="2700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52" y="3433535"/>
            <a:ext cx="3177361" cy="26924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6712" y="3433535"/>
            <a:ext cx="3208263" cy="26924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711" y="740227"/>
            <a:ext cx="3208263" cy="25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235" y="739548"/>
            <a:ext cx="7265308" cy="5339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86" y="2730275"/>
            <a:ext cx="1358274" cy="1358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85" y="4723125"/>
            <a:ext cx="1358275" cy="1358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03" y="739548"/>
            <a:ext cx="1378857" cy="137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7943" y="682172"/>
            <a:ext cx="5450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Формы поддержки учителей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580" t="5963" r="4011" b="12970"/>
          <a:stretch/>
        </p:blipFill>
        <p:spPr>
          <a:xfrm>
            <a:off x="638628" y="3889828"/>
            <a:ext cx="1930402" cy="233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436914"/>
            <a:ext cx="103922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Разработку методических рекомендаций и инструкций</a:t>
            </a:r>
            <a:r>
              <a:rPr lang="ru-RU" sz="2400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Проведение педагогических совещаний и консультаций</a:t>
            </a:r>
            <a:r>
              <a:rPr lang="ru-RU" sz="2400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Организацию </a:t>
            </a:r>
            <a:r>
              <a:rPr lang="ru-RU" sz="2400" b="1" dirty="0" err="1"/>
              <a:t>взаимопосещения</a:t>
            </a:r>
            <a:r>
              <a:rPr lang="ru-RU" sz="2400" b="1" dirty="0"/>
              <a:t> уроков с целью обмена опытом</a:t>
            </a:r>
            <a:r>
              <a:rPr lang="ru-RU" sz="2400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Подготовку и распространение инновационных учебных материалов.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368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385</TotalTime>
  <Words>194</Words>
  <Application>Microsoft Office PowerPoint</Application>
  <PresentationFormat>Широкоэкранный</PresentationFormat>
  <Paragraphs>25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Garamond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19</cp:revision>
  <dcterms:created xsi:type="dcterms:W3CDTF">2025-03-24T03:24:19Z</dcterms:created>
  <dcterms:modified xsi:type="dcterms:W3CDTF">2025-03-31T08:36:30Z</dcterms:modified>
</cp:coreProperties>
</file>