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24"/>
  </p:notesMasterIdLst>
  <p:sldIdLst>
    <p:sldId id="256" r:id="rId2"/>
    <p:sldId id="273" r:id="rId3"/>
    <p:sldId id="274" r:id="rId4"/>
    <p:sldId id="262" r:id="rId5"/>
    <p:sldId id="263" r:id="rId6"/>
    <p:sldId id="264" r:id="rId7"/>
    <p:sldId id="265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5" r:id="rId18"/>
    <p:sldId id="284" r:id="rId19"/>
    <p:sldId id="270" r:id="rId20"/>
    <p:sldId id="267" r:id="rId21"/>
    <p:sldId id="271" r:id="rId22"/>
    <p:sldId id="272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281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C48F08-FBBB-49E6-B29D-536C147C8FFE}" type="datetimeFigureOut">
              <a:rPr lang="ru-RU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041176-FD74-4F6F-9443-C6B1BFFE4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98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5ABE3-DE68-41AC-BDAC-3A9EDA04B6F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1242F-5199-4B6A-A6CA-064B89B56217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02699-0992-44BF-A817-FD92420FC7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45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51E890-FE3C-437A-950D-F865F17CC98E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46D0B-1090-45D2-A708-26C79BACE2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34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BD660D-4C33-4D7C-9E5C-619F274FBF33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3E5E-66D5-49A9-9319-8257BE72D0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38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B6A866-2409-480F-A27E-D8ED82285FAF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79767-7B38-446B-844E-817731B91E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45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911BC0-ADC5-4DBF-A9C8-38DF9A1F8972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3F3C16-F56C-40AF-8337-BE3322D371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98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3BDC1E-E005-42EC-9183-04030F679D25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B65CD-6423-4A75-87D1-648A731E87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04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74A818-D361-4A91-B79B-5CDFAF9D71EA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20796-03A9-4775-B6A7-9281313A24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47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C2D26-EEB0-497D-B4EA-5076E5A2150C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31D1E5-6AB9-4905-A351-FE3DD6E7D5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07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3F6AB6-A706-480B-A790-7B7B72239458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32259-6ED5-4477-BF43-856F8AECF6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66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BD822E-4D5D-4D06-89DA-61B9FD552099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088DD-FCCF-455B-A7E0-D7519F22AC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03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746BBC-1E57-4879-A03C-4C3C2697A362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427B7-6CD4-48F8-9146-8DFF955428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82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F05E919-EE52-4E78-98A4-B64FC949A1B9}" type="datetimeFigureOut">
              <a:rPr lang="ru-RU" smtClean="0"/>
              <a:pPr>
                <a:defRPr/>
              </a:pPr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DB9F27B-5194-4F58-8107-EDD9ED1C51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05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26" Type="http://schemas.openxmlformats.org/officeDocument/2006/relationships/image" Target="../media/image63.png"/><Relationship Id="rId3" Type="http://schemas.openxmlformats.org/officeDocument/2006/relationships/image" Target="../media/image40.png"/><Relationship Id="rId21" Type="http://schemas.openxmlformats.org/officeDocument/2006/relationships/image" Target="../media/image58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5" Type="http://schemas.openxmlformats.org/officeDocument/2006/relationships/image" Target="../media/image62.png"/><Relationship Id="rId2" Type="http://schemas.openxmlformats.org/officeDocument/2006/relationships/image" Target="../media/image23.png"/><Relationship Id="rId16" Type="http://schemas.openxmlformats.org/officeDocument/2006/relationships/image" Target="../media/image53.png"/><Relationship Id="rId20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24" Type="http://schemas.openxmlformats.org/officeDocument/2006/relationships/image" Target="../media/image61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23" Type="http://schemas.openxmlformats.org/officeDocument/2006/relationships/image" Target="../media/image60.png"/><Relationship Id="rId10" Type="http://schemas.openxmlformats.org/officeDocument/2006/relationships/image" Target="../media/image47.png"/><Relationship Id="rId19" Type="http://schemas.openxmlformats.org/officeDocument/2006/relationships/image" Target="../media/image56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Relationship Id="rId22" Type="http://schemas.openxmlformats.org/officeDocument/2006/relationships/image" Target="../media/image5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1%80%D0%B0%D0%BD%D0%B7%D0%B8%D1%82%D0%B8%D0%B2%D0%BD%D0%BE%D1%81%D1%82%D1%8C" TargetMode="External"/><Relationship Id="rId2" Type="http://schemas.openxmlformats.org/officeDocument/2006/relationships/hyperlink" Target="https://ru.wikipedia.org/wiki/%D0%A1%D0%B8%D0%BC%D0%BC%D0%B5%D1%82%D1%80%D0%B8%D1%87%D0%BD%D0%BE%D0%B5_%D0%BE%D1%82%D0%BD%D0%BE%D1%88%D0%B5%D0%BD%D0%B8%D0%B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65856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5400" b="1" dirty="0" smtClean="0">
                <a:solidFill>
                  <a:srgbClr val="002060"/>
                </a:solidFill>
              </a:rPr>
              <a:t>Сравнение</a:t>
            </a:r>
            <a:r>
              <a:rPr lang="ru-RU" sz="5400" b="1" dirty="0" smtClean="0"/>
              <a:t> </a:t>
            </a:r>
            <a:r>
              <a:rPr lang="ru-RU" sz="5400" b="1" dirty="0" smtClean="0">
                <a:solidFill>
                  <a:srgbClr val="002060"/>
                </a:solidFill>
              </a:rPr>
              <a:t>по</a:t>
            </a:r>
            <a:r>
              <a:rPr lang="ru-RU" sz="5400" b="1" dirty="0" smtClean="0"/>
              <a:t> </a:t>
            </a:r>
            <a:r>
              <a:rPr lang="ru-RU" sz="5400" b="1" dirty="0" smtClean="0">
                <a:solidFill>
                  <a:srgbClr val="002060"/>
                </a:solidFill>
              </a:rPr>
              <a:t>модулю</a:t>
            </a:r>
            <a:endParaRPr lang="ru-RU" sz="5400" dirty="0" smtClean="0">
              <a:solidFill>
                <a:srgbClr val="002060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143000" y="3068960"/>
            <a:ext cx="3140968" cy="1655762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Сохорева</a:t>
            </a:r>
            <a:r>
              <a:rPr lang="ru-RU" sz="2400" dirty="0" smtClean="0"/>
              <a:t> Татьяна Александровна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37368" y="162465"/>
                <a:ext cx="7886700" cy="88329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 smtClean="0"/>
                  <a:t>Докажите, что при любом </a:t>
                </a:r>
                <a:r>
                  <a:rPr lang="en-US" sz="2400" dirty="0" smtClean="0"/>
                  <a:t>n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значение выражения </m:t>
                    </m:r>
                  </m:oMath>
                </a14:m>
                <a:endParaRPr lang="ru-RU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+13∙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кратно 7.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7368" y="162465"/>
                <a:ext cx="7886700" cy="883295"/>
              </a:xfrm>
              <a:blipFill rotWithShape="0">
                <a:blip r:embed="rId2"/>
                <a:stretch>
                  <a:fillRect l="-1237" t="-9655" b="-124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/>
              <p:cNvSpPr txBox="1">
                <a:spLocks/>
              </p:cNvSpPr>
              <p:nvPr/>
            </p:nvSpPr>
            <p:spPr>
              <a:xfrm>
                <a:off x="646460" y="1045760"/>
                <a:ext cx="7886700" cy="8832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spcAft>
                    <a:spcPts val="0"/>
                  </a:spcAft>
                  <a:buNone/>
                </a:pPr>
                <a:r>
                  <a:rPr lang="ru-RU" sz="2400" dirty="0" smtClean="0"/>
                  <a:t>Доказательство:</a:t>
                </a:r>
              </a:p>
              <a:p>
                <a:pPr fontAlgn="auto"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+13∙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u-RU" sz="2400" dirty="0" smtClean="0"/>
                  <a:t>=8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+13∙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60" y="1045760"/>
                <a:ext cx="7886700" cy="883295"/>
              </a:xfrm>
              <a:prstGeom prst="rect">
                <a:avLst/>
              </a:prstGeom>
              <a:blipFill rotWithShape="0">
                <a:blip r:embed="rId3"/>
                <a:stretch>
                  <a:fillRect l="-1159" t="-9722" b="-13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/>
              <p:cNvSpPr txBox="1">
                <a:spLocks/>
              </p:cNvSpPr>
              <p:nvPr/>
            </p:nvSpPr>
            <p:spPr>
              <a:xfrm>
                <a:off x="650105" y="2060848"/>
                <a:ext cx="7886700" cy="32456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  <m:sup/>
                    </m:sSup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/>
                    </m:sSup>
                  </m:oMath>
                </a14:m>
                <a:r>
                  <a:rPr lang="ru-RU" sz="2400" dirty="0" smtClean="0"/>
                  <a:t>(</a:t>
                </a:r>
                <a:r>
                  <a:rPr lang="en-US" sz="2400" dirty="0" smtClean="0"/>
                  <a:t>mod 7</a:t>
                </a:r>
                <a:r>
                  <a:rPr lang="ru-RU" sz="2400" dirty="0" smtClean="0"/>
                  <a:t>)</a:t>
                </a:r>
                <a:r>
                  <a:rPr lang="en-US" sz="2400" dirty="0" smtClean="0"/>
                  <a:t> </a:t>
                </a:r>
                <a:r>
                  <a:rPr lang="ru-RU" sz="2400" dirty="0" smtClean="0"/>
                  <a:t>возведем в степень </a:t>
                </a:r>
                <a:r>
                  <a:rPr lang="en-US" sz="2400" dirty="0" smtClean="0"/>
                  <a:t>n</a:t>
                </a:r>
                <a:endParaRPr lang="ru-RU" sz="24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fontAlgn="auto"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u-RU" sz="2400" dirty="0"/>
                  <a:t>(</a:t>
                </a:r>
                <a:r>
                  <a:rPr lang="en-US" sz="2400" dirty="0"/>
                  <a:t>mod 7</a:t>
                </a:r>
                <a:r>
                  <a:rPr lang="ru-RU" sz="2400" dirty="0" smtClean="0"/>
                  <a:t>) умножим на 8</a:t>
                </a:r>
              </a:p>
              <a:p>
                <a:pPr fontAlgn="auto"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8∙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8∙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u-RU" sz="2400" dirty="0"/>
                  <a:t>(</a:t>
                </a:r>
                <a:r>
                  <a:rPr lang="en-US" sz="2400" dirty="0"/>
                  <a:t>mod 7</a:t>
                </a:r>
                <a:r>
                  <a:rPr lang="ru-RU" sz="2400" dirty="0"/>
                  <a:t>) </a:t>
                </a:r>
                <a:r>
                  <a:rPr lang="ru-RU" sz="2400" dirty="0" smtClean="0"/>
                  <a:t>прибавим число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ru-RU" sz="2400" dirty="0" smtClean="0"/>
              </a:p>
              <a:p>
                <a:pPr fontAlgn="auto">
                  <a:spcAft>
                    <a:spcPts val="0"/>
                  </a:spcAft>
                </a:pPr>
                <a:r>
                  <a:rPr lang="ru-RU" sz="2400" dirty="0" smtClean="0"/>
                  <a:t> </a:t>
                </a:r>
                <a:r>
                  <a:rPr lang="ru-RU" sz="2400" dirty="0"/>
                  <a:t>8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+13∙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u-RU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8∙9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u-RU" sz="2400" dirty="0" smtClean="0"/>
                  <a:t>+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 smtClean="0"/>
                  <a:t>(</a:t>
                </a:r>
                <a:r>
                  <a:rPr lang="en-US" sz="2400" dirty="0"/>
                  <a:t>mod 7</a:t>
                </a:r>
                <a:r>
                  <a:rPr lang="ru-RU" sz="2400" dirty="0"/>
                  <a:t>) </a:t>
                </a:r>
                <a:endParaRPr lang="ru-RU" sz="2400" dirty="0" smtClean="0"/>
              </a:p>
              <a:p>
                <a:pPr fontAlgn="auto">
                  <a:spcAft>
                    <a:spcPts val="0"/>
                  </a:spcAft>
                </a:pPr>
                <a:r>
                  <a:rPr lang="ru-RU" sz="2400" dirty="0"/>
                  <a:t>8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+13∙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21∙9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2400" dirty="0"/>
                      <m:t>(</m:t>
                    </m:r>
                    <m:r>
                      <m:rPr>
                        <m:nor/>
                      </m:rPr>
                      <a:rPr lang="en-US" sz="2400" dirty="0"/>
                      <m:t>mod</m:t>
                    </m:r>
                    <m:r>
                      <m:rPr>
                        <m:nor/>
                      </m:rPr>
                      <a:rPr lang="en-US" sz="2400" dirty="0"/>
                      <m:t> 7</m:t>
                    </m:r>
                    <m:r>
                      <m:rPr>
                        <m:nor/>
                      </m:rPr>
                      <a:rPr lang="ru-RU" sz="2400" dirty="0"/>
                      <m:t>)</m:t>
                    </m:r>
                  </m:oMath>
                </a14:m>
                <a:endParaRPr lang="ru-RU" sz="2400" dirty="0"/>
              </a:p>
              <a:p>
                <a:pPr fontAlgn="auto"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21∙9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400" dirty="0" smtClean="0"/>
                  <a:t> 0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400" dirty="0"/>
                      <m:t>(</m:t>
                    </m:r>
                    <m:r>
                      <m:rPr>
                        <m:nor/>
                      </m:rPr>
                      <a:rPr lang="en-US" sz="2400" dirty="0"/>
                      <m:t>mod</m:t>
                    </m:r>
                    <m:r>
                      <m:rPr>
                        <m:nor/>
                      </m:rPr>
                      <a:rPr lang="en-US" sz="2400" dirty="0"/>
                      <m:t> 7</m:t>
                    </m:r>
                    <m:r>
                      <m:rPr>
                        <m:nor/>
                      </m:rPr>
                      <a:rPr lang="ru-RU" sz="2400" dirty="0"/>
                      <m:t>)</m:t>
                    </m:r>
                  </m:oMath>
                </a14:m>
                <a:endParaRPr lang="ru-RU" sz="2400" dirty="0"/>
              </a:p>
              <a:p>
                <a:pPr fontAlgn="auto">
                  <a:spcAft>
                    <a:spcPts val="0"/>
                  </a:spcAft>
                </a:pPr>
                <a:r>
                  <a:rPr lang="ru-RU" sz="2400" dirty="0" smtClean="0"/>
                  <a:t>По свойству транзитивности </a:t>
                </a:r>
                <a:r>
                  <a:rPr lang="ru-RU" sz="2400" dirty="0"/>
                  <a:t>8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+13∙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400" dirty="0"/>
                  <a:t>0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400" dirty="0"/>
                      <m:t>(</m:t>
                    </m:r>
                    <m:r>
                      <m:rPr>
                        <m:nor/>
                      </m:rPr>
                      <a:rPr lang="en-US" sz="2400" dirty="0"/>
                      <m:t>mod</m:t>
                    </m:r>
                    <m:r>
                      <m:rPr>
                        <m:nor/>
                      </m:rPr>
                      <a:rPr lang="en-US" sz="2400" dirty="0"/>
                      <m:t> 7</m:t>
                    </m:r>
                    <m:r>
                      <m:rPr>
                        <m:nor/>
                      </m:rPr>
                      <a:rPr lang="ru-RU" sz="2400" dirty="0"/>
                      <m:t>)</m:t>
                    </m:r>
                  </m:oMath>
                </a14:m>
                <a:endParaRPr lang="en-US" sz="2400" dirty="0" smtClean="0"/>
              </a:p>
              <a:p>
                <a:pPr fontAlgn="auto"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+13∙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400" dirty="0"/>
                  <a:t>0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400" dirty="0"/>
                      <m:t>(</m:t>
                    </m:r>
                    <m:r>
                      <m:rPr>
                        <m:nor/>
                      </m:rPr>
                      <a:rPr lang="en-US" sz="2400" dirty="0"/>
                      <m:t>mod</m:t>
                    </m:r>
                    <m:r>
                      <m:rPr>
                        <m:nor/>
                      </m:rPr>
                      <a:rPr lang="en-US" sz="2400" dirty="0"/>
                      <m:t> 7</m:t>
                    </m:r>
                    <m:r>
                      <m:rPr>
                        <m:nor/>
                      </m:rPr>
                      <a:rPr lang="ru-RU" sz="2400" dirty="0"/>
                      <m:t>)</m:t>
                    </m:r>
                  </m:oMath>
                </a14:m>
                <a:endParaRPr lang="ru-RU" sz="2400" dirty="0"/>
              </a:p>
              <a:p>
                <a:pPr marL="0" indent="0" fontAlgn="auto">
                  <a:spcAft>
                    <a:spcPts val="0"/>
                  </a:spcAft>
                  <a:buNone/>
                </a:pPr>
                <a:r>
                  <a:rPr lang="ru-RU" sz="2400" dirty="0" smtClean="0"/>
                  <a:t>=</a:t>
                </a:r>
                <a:r>
                  <a:rPr lang="en-US" sz="2400" dirty="0" smtClean="0"/>
                  <a:t>&gt;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+13∙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 smtClean="0"/>
                  <a:t>)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sz="2400" dirty="0" smtClean="0"/>
                  <a:t>7</a:t>
                </a:r>
                <a:endParaRPr lang="ru-RU" sz="2400" dirty="0"/>
              </a:p>
              <a:p>
                <a:pPr fontAlgn="auto">
                  <a:spcAft>
                    <a:spcPts val="0"/>
                  </a:spcAft>
                </a:pPr>
                <a:endParaRPr lang="en-US" sz="2400" dirty="0"/>
              </a:p>
              <a:p>
                <a:pPr marL="0" indent="0" fontAlgn="auto">
                  <a:spcAft>
                    <a:spcPts val="0"/>
                  </a:spcAft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105" y="2060848"/>
                <a:ext cx="7886700" cy="3245606"/>
              </a:xfrm>
              <a:prstGeom prst="rect">
                <a:avLst/>
              </a:prstGeom>
              <a:blipFill rotWithShape="0">
                <a:blip r:embed="rId4"/>
                <a:stretch>
                  <a:fillRect l="-1237" t="-1692" b="-244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578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93934" y="293025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sz="2400" dirty="0" smtClean="0"/>
                  <a:t>Доказать, что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(61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sup>
                    </m:sSup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99</m:t>
                        </m:r>
                      </m:sup>
                    </m:sSup>
                  </m:oMath>
                </a14:m>
                <a:r>
                  <a:rPr lang="ru-RU" sz="2400" dirty="0" smtClean="0"/>
                  <a:t>)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31</m:t>
                    </m:r>
                  </m:oMath>
                </a14:m>
                <a:endParaRPr lang="ru-RU" sz="2400" b="0" dirty="0" smtClean="0">
                  <a:ea typeface="Cambria Math" panose="02040503050406030204" pitchFamily="18" charset="0"/>
                </a:endParaRPr>
              </a:p>
              <a:p>
                <a:r>
                  <a:rPr lang="ru-RU" sz="2400" dirty="0" smtClean="0"/>
                  <a:t>61</a:t>
                </a:r>
                <a:r>
                  <a:rPr lang="ru-RU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934" y="293025"/>
                <a:ext cx="7886700" cy="4351338"/>
              </a:xfrm>
              <a:blipFill rotWithShape="0">
                <a:blip r:embed="rId2"/>
                <a:stretch>
                  <a:fillRect l="-1236" t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65883" y="696729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/>
                  <a:t>30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883" y="696729"/>
                <a:ext cx="108012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8427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02951" y="678154"/>
                <a:ext cx="19442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/>
                  <a:t>-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𝑚𝑜𝑑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31)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951" y="678154"/>
                <a:ext cx="1944216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5016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93934" y="1421704"/>
                <a:ext cx="28456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61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400" dirty="0" smtClean="0"/>
                  <a:t>-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𝑚𝑜𝑑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31)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934" y="1421704"/>
                <a:ext cx="2845637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3426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9847" y="1794257"/>
                <a:ext cx="390252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61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ru-RU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sup>
                      </m:sSup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31)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847" y="1794257"/>
                <a:ext cx="3902521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513425" y="1444153"/>
                <a:ext cx="3377258" cy="8626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/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−1 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31)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425" y="1444153"/>
                <a:ext cx="3377258" cy="8626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387458" y="1777613"/>
                <a:ext cx="417211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99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ru-RU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(−1)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99</m:t>
                          </m:r>
                        </m:sup>
                      </m:sSup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31)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458" y="1777613"/>
                <a:ext cx="4172115" cy="830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235" y="2285902"/>
                <a:ext cx="34912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61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31)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5" y="2285902"/>
                <a:ext cx="3491276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692420" y="2162900"/>
                <a:ext cx="301926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99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31)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420" y="2162900"/>
                <a:ext cx="3019267" cy="83099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038110" y="3255238"/>
                <a:ext cx="503577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61</m:t>
                          </m:r>
                        </m:e>
                        <m:sup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99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+(−1)</m:t>
                      </m:r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31)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110" y="3255238"/>
                <a:ext cx="5035773" cy="83099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684481" y="3746883"/>
                <a:ext cx="503577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61</m:t>
                          </m:r>
                        </m:e>
                        <m:sup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99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31)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481" y="3746883"/>
                <a:ext cx="5035773" cy="83099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382763" y="4282008"/>
                <a:ext cx="503577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61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100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30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99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⋮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31</m:t>
                    </m:r>
                  </m:oMath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763" y="4282008"/>
                <a:ext cx="5035773" cy="830997"/>
              </a:xfrm>
              <a:prstGeom prst="rect">
                <a:avLst/>
              </a:prstGeom>
              <a:blipFill rotWithShape="0">
                <a:blip r:embed="rId13"/>
                <a:stretch>
                  <a:fillRect l="-1937" t="-51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133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188640"/>
                <a:ext cx="7886700" cy="471586"/>
              </a:xfrm>
            </p:spPr>
            <p:txBody>
              <a:bodyPr>
                <a:normAutofit fontScale="9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dirty="0"/>
                          <m:t>Доказать, что</m:t>
                        </m:r>
                        <m:r>
                          <a:rPr lang="ru-RU">
                            <a:latin typeface="Cambria Math"/>
                          </a:rPr>
                          <m:t>(43</m:t>
                        </m:r>
                      </m:e>
                      <m:sup>
                        <m:r>
                          <a:rPr lang="ru-RU">
                            <a:latin typeface="Cambria Math"/>
                          </a:rPr>
                          <m:t>43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17</m:t>
                        </m:r>
                      </m:e>
                      <m:sup>
                        <m:r>
                          <a:rPr lang="ru-RU">
                            <a:latin typeface="Cambria Math"/>
                          </a:rPr>
                          <m:t>17</m:t>
                        </m:r>
                      </m:sup>
                    </m:sSup>
                  </m:oMath>
                </a14:m>
                <a:r>
                  <a:rPr lang="ru-RU" dirty="0"/>
                  <a:t>) </a:t>
                </a:r>
                <a14:m>
                  <m:oMath xmlns:m="http://schemas.openxmlformats.org/officeDocument/2006/math">
                    <m:r>
                      <a:rPr lang="ru-RU">
                        <a:latin typeface="Cambria Math"/>
                      </a:rPr>
                      <m:t>⋮10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188640"/>
                <a:ext cx="7886700" cy="471586"/>
              </a:xfrm>
              <a:blipFill rotWithShape="0">
                <a:blip r:embed="rId2"/>
                <a:stretch>
                  <a:fillRect t="-24675" b="-493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814426" y="888570"/>
                <a:ext cx="32739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43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sup>
                    </m:sSup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(</m:t>
                        </m:r>
                        <m:sSup>
                          <m:sSup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∙3 − 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∙7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426" y="888570"/>
                <a:ext cx="3273973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109680" y="918795"/>
                <a:ext cx="23013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(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∙3 − 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∙7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680" y="918795"/>
                <a:ext cx="2301336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11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40639" y="1442081"/>
                <a:ext cx="2863230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/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dirty="0" smtClean="0"/>
                  <a:t>-1 </a:t>
                </a:r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639" y="1442081"/>
                <a:ext cx="2863230" cy="392993"/>
              </a:xfrm>
              <a:prstGeom prst="rect">
                <a:avLst/>
              </a:prstGeom>
              <a:blipFill rotWithShape="0">
                <a:blip r:embed="rId5"/>
                <a:stretch>
                  <a:fillRect t="-3125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50306" y="2085644"/>
                <a:ext cx="28632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06" y="2085644"/>
                <a:ext cx="2863230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2797" y="2524955"/>
                <a:ext cx="28632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797" y="2524955"/>
                <a:ext cx="286323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088399" y="1424411"/>
                <a:ext cx="19672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49</a:t>
                </a:r>
                <a:r>
                  <a:rPr lang="ru-RU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−1</m:t>
                    </m:r>
                    <m:r>
                      <m:rPr>
                        <m:nor/>
                      </m:rPr>
                      <a:rPr lang="ru-RU" dirty="0"/>
                      <m:t>(</m:t>
                    </m:r>
                    <m:r>
                      <m:rPr>
                        <m:nor/>
                      </m:rPr>
                      <a:rPr lang="en-US" dirty="0"/>
                      <m:t>mod</m:t>
                    </m:r>
                    <m:r>
                      <m:rPr>
                        <m:nor/>
                      </m:rPr>
                      <a:rPr lang="en-US" dirty="0"/>
                      <m:t> 10)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399" y="1424411"/>
                <a:ext cx="1967205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2795" t="-10000" r="-62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76056" y="2132856"/>
                <a:ext cx="28632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132856"/>
                <a:ext cx="2863230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88399" y="2524955"/>
                <a:ext cx="28632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399" y="2524955"/>
                <a:ext cx="2863230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50306" y="2983852"/>
                <a:ext cx="28632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1∙3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06" y="2983852"/>
                <a:ext cx="2863230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088399" y="2975146"/>
                <a:ext cx="28632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399" y="2975146"/>
                <a:ext cx="2863230" cy="369332"/>
              </a:xfrm>
              <a:prstGeom prst="rect">
                <a:avLst/>
              </a:prstGeom>
              <a:blipFill rotWithShape="0">
                <a:blip r:embed="rId1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08904" y="3590732"/>
                <a:ext cx="39604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3−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 smtClean="0"/>
                  <a:t> -7</a:t>
                </a:r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8904" y="3590732"/>
                <a:ext cx="3960440" cy="369332"/>
              </a:xfrm>
              <a:prstGeom prst="rect">
                <a:avLst/>
              </a:prstGeom>
              <a:blipFill rotWithShape="0">
                <a:blip r:embed="rId1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259600" y="3953013"/>
                <a:ext cx="39604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3−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600" y="3953013"/>
                <a:ext cx="3960440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248810" y="4365482"/>
                <a:ext cx="39604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810" y="4365482"/>
                <a:ext cx="3960440" cy="369332"/>
              </a:xfrm>
              <a:prstGeom prst="rect">
                <a:avLst/>
              </a:prstGeom>
              <a:blipFill rotWithShape="0">
                <a:blip r:embed="rId1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248810" y="4807467"/>
                <a:ext cx="39604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3−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 smtClean="0"/>
                  <a:t>(</a:t>
                </a:r>
                <a:r>
                  <a:rPr lang="en-US" dirty="0" smtClean="0"/>
                  <a:t>mod 10)</a:t>
                </a:r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810" y="4807467"/>
                <a:ext cx="3960440" cy="369332"/>
              </a:xfrm>
              <a:prstGeom prst="rect">
                <a:avLst/>
              </a:prstGeom>
              <a:blipFill rotWithShape="0">
                <a:blip r:embed="rId1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925203" y="5346390"/>
                <a:ext cx="19573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 dirty="0" smtClean="0">
                            <a:latin typeface="Cambria Math"/>
                          </a:rPr>
                          <m:t> </m:t>
                        </m:r>
                        <m:r>
                          <a:rPr lang="ru-RU">
                            <a:latin typeface="Cambria Math" panose="02040503050406030204" pitchFamily="18" charset="0"/>
                          </a:rPr>
                          <m:t>(43</m:t>
                        </m:r>
                      </m:e>
                      <m:sup>
                        <m:r>
                          <a:rPr lang="ru-RU">
                            <a:latin typeface="Cambria Math" panose="02040503050406030204" pitchFamily="18" charset="0"/>
                          </a:rPr>
                          <m:t>43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17</m:t>
                        </m:r>
                      </m:e>
                      <m:sup>
                        <m:r>
                          <a:rPr lang="ru-RU">
                            <a:latin typeface="Cambria Math" panose="02040503050406030204" pitchFamily="18" charset="0"/>
                          </a:rPr>
                          <m:t>17</m:t>
                        </m:r>
                      </m:sup>
                    </m:sSup>
                  </m:oMath>
                </a14:m>
                <a:r>
                  <a:rPr lang="ru-RU" dirty="0"/>
                  <a:t>) </a:t>
                </a:r>
                <a14:m>
                  <m:oMath xmlns:m="http://schemas.openxmlformats.org/officeDocument/2006/math">
                    <m:r>
                      <a:rPr lang="ru-RU">
                        <a:latin typeface="Cambria Math" panose="02040503050406030204" pitchFamily="18" charset="0"/>
                      </a:rPr>
                      <m:t>⋮10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203" y="5346390"/>
                <a:ext cx="1957331" cy="369332"/>
              </a:xfrm>
              <a:prstGeom prst="rect">
                <a:avLst/>
              </a:prstGeom>
              <a:blipFill rotWithShape="0">
                <a:blip r:embed="rId1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793017" y="547327"/>
                <a:ext cx="32739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43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sup>
                    </m:sSup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(</m:t>
                        </m:r>
                        <m:sSup>
                          <m:sSup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∙3 − 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∙7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017" y="547327"/>
                <a:ext cx="3273973" cy="369332"/>
              </a:xfrm>
              <a:prstGeom prst="rect">
                <a:avLst/>
              </a:prstGeom>
              <a:blipFill rotWithShape="0">
                <a:blip r:embed="rId18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66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188640"/>
                <a:ext cx="7886700" cy="471586"/>
              </a:xfrm>
            </p:spPr>
            <p:txBody>
              <a:bodyPr>
                <a:normAutofit fontScale="9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dirty="0"/>
                          <m:t>Доказать, что</m:t>
                        </m:r>
                        <m:r>
                          <a:rPr lang="ru-RU">
                            <a:latin typeface="Cambria Math"/>
                          </a:rPr>
                          <m:t>(43</m:t>
                        </m:r>
                      </m:e>
                      <m:sup>
                        <m:r>
                          <a:rPr lang="ru-RU">
                            <a:latin typeface="Cambria Math"/>
                          </a:rPr>
                          <m:t>43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17</m:t>
                        </m:r>
                      </m:e>
                      <m:sup>
                        <m:r>
                          <a:rPr lang="ru-RU">
                            <a:latin typeface="Cambria Math"/>
                          </a:rPr>
                          <m:t>17</m:t>
                        </m:r>
                      </m:sup>
                    </m:sSup>
                  </m:oMath>
                </a14:m>
                <a:r>
                  <a:rPr lang="ru-RU" dirty="0"/>
                  <a:t>) </a:t>
                </a:r>
                <a14:m>
                  <m:oMath xmlns:m="http://schemas.openxmlformats.org/officeDocument/2006/math">
                    <m:r>
                      <a:rPr lang="ru-RU">
                        <a:latin typeface="Cambria Math"/>
                      </a:rPr>
                      <m:t>⋮10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188640"/>
                <a:ext cx="7886700" cy="471586"/>
              </a:xfrm>
              <a:blipFill rotWithShape="0">
                <a:blip r:embed="rId2"/>
                <a:stretch>
                  <a:fillRect t="-24675" b="-493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8650" y="836712"/>
                <a:ext cx="2863230" cy="493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43</m:t>
                          </m:r>
                        </m:e>
                        <m:sup/>
                      </m:sSup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836712"/>
                <a:ext cx="2863230" cy="4932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411760" y="860373"/>
                <a:ext cx="17797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 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10)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860373"/>
                <a:ext cx="1779783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342" b="-19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99992" y="860373"/>
                <a:ext cx="2863230" cy="493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e>
                        <m:sup/>
                      </m:sSup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860373"/>
                <a:ext cx="2863230" cy="4932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283102" y="884034"/>
                <a:ext cx="17797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10)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102" y="884034"/>
                <a:ext cx="1779783" cy="461665"/>
              </a:xfrm>
              <a:prstGeom prst="rect">
                <a:avLst/>
              </a:prstGeom>
              <a:blipFill rotWithShape="0">
                <a:blip r:embed="rId6"/>
                <a:stretch>
                  <a:fillRect r="-342" b="-19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63359" y="1279629"/>
                <a:ext cx="28632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43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43</m:t>
                          </m:r>
                        </m:sup>
                      </m:sSup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59" y="1279629"/>
                <a:ext cx="2863230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439312" y="1277727"/>
                <a:ext cx="20522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43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10)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312" y="1277727"/>
                <a:ext cx="2052228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297" b="-2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34701" y="1303290"/>
                <a:ext cx="28632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sup>
                      </m:sSup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701" y="1303290"/>
                <a:ext cx="2863230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317811" y="1326951"/>
                <a:ext cx="20456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10)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7811" y="1326951"/>
                <a:ext cx="2045625" cy="461665"/>
              </a:xfrm>
              <a:prstGeom prst="rect">
                <a:avLst/>
              </a:prstGeom>
              <a:blipFill rotWithShape="0">
                <a:blip r:embed="rId10"/>
                <a:stretch>
                  <a:fillRect r="-298" b="-2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167095" y="1770777"/>
                <a:ext cx="477092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43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43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17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17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43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10)</m:t>
                      </m:r>
                    </m:oMath>
                  </m:oMathPara>
                </a14:m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095" y="1770777"/>
                <a:ext cx="4770921" cy="83099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84707" y="2234999"/>
                <a:ext cx="42852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43</m:t>
                        </m:r>
                      </m:sup>
                    </m:sSup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sup>
                    </m:sSup>
                  </m:oMath>
                </a14:m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(</m:t>
                        </m:r>
                        <m:sSup>
                          <m:sSupPr>
                            <m:ctrlPr>
                              <a:rPr lang="en-US" sz="2400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∙3 − 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 dirty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sup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∙7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707" y="2234999"/>
                <a:ext cx="4285276" cy="461665"/>
              </a:xfrm>
              <a:prstGeom prst="rect">
                <a:avLst/>
              </a:prstGeom>
              <a:blipFill rotWithShape="0">
                <a:blip r:embed="rId12"/>
                <a:stretch>
                  <a:fillRect l="-284" t="-9333" b="-3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063467" y="2221966"/>
                <a:ext cx="2994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∙3 − 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 dirty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e>
                        </m:d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∙7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467" y="2221966"/>
                <a:ext cx="2994218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3259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81201" y="2639160"/>
                <a:ext cx="2863230" cy="493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/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2400" dirty="0" smtClean="0"/>
                  <a:t>-1 </a:t>
                </a:r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201" y="2639160"/>
                <a:ext cx="2863230" cy="493277"/>
              </a:xfrm>
              <a:prstGeom prst="rect">
                <a:avLst/>
              </a:prstGeom>
              <a:blipFill rotWithShape="0">
                <a:blip r:embed="rId14"/>
                <a:stretch>
                  <a:fillRect t="-2469" b="-28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003210" y="3037483"/>
                <a:ext cx="3488329" cy="465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ru-RU" sz="2400" b="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210" y="3037483"/>
                <a:ext cx="3488329" cy="465833"/>
              </a:xfrm>
              <a:prstGeom prst="rect">
                <a:avLst/>
              </a:prstGeom>
              <a:blipFill rotWithShape="1">
                <a:blip r:embed="rId15"/>
                <a:stretch>
                  <a:fillRect l="-524" t="-9091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9647" y="3551468"/>
                <a:ext cx="28632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647" y="3551468"/>
                <a:ext cx="2863230" cy="461665"/>
              </a:xfrm>
              <a:prstGeom prst="rect">
                <a:avLst/>
              </a:prstGeom>
              <a:blipFill rotWithShape="0">
                <a:blip r:embed="rId16"/>
                <a:stretch>
                  <a:fillRect l="-640" t="-9333" b="-3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128961" y="2621490"/>
                <a:ext cx="25592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49</a:t>
                </a:r>
                <a:r>
                  <a:rPr lang="ru-RU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−1</m:t>
                    </m:r>
                    <m:r>
                      <m:rPr>
                        <m:nor/>
                      </m:rPr>
                      <a:rPr lang="ru-RU" sz="2400" dirty="0"/>
                      <m:t>(</m:t>
                    </m:r>
                    <m:r>
                      <m:rPr>
                        <m:nor/>
                      </m:rPr>
                      <a:rPr lang="en-US" sz="2400" dirty="0"/>
                      <m:t>mod</m:t>
                    </m:r>
                    <m:r>
                      <m:rPr>
                        <m:nor/>
                      </m:rPr>
                      <a:rPr lang="en-US" sz="2400" dirty="0"/>
                      <m:t> 10)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961" y="2621490"/>
                <a:ext cx="2559227" cy="461665"/>
              </a:xfrm>
              <a:prstGeom prst="rect">
                <a:avLst/>
              </a:prstGeom>
              <a:blipFill rotWithShape="0">
                <a:blip r:embed="rId17"/>
                <a:stretch>
                  <a:fillRect l="-3571" t="-9211" r="-1429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28960" y="3084695"/>
                <a:ext cx="32344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960" y="3084695"/>
                <a:ext cx="3234475" cy="461665"/>
              </a:xfrm>
              <a:prstGeom prst="rect">
                <a:avLst/>
              </a:prstGeom>
              <a:blipFill rotWithShape="0">
                <a:blip r:embed="rId18"/>
                <a:stretch>
                  <a:fillRect l="-377" t="-9211" r="-565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78076" y="3549885"/>
                <a:ext cx="28632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076" y="3549885"/>
                <a:ext cx="2863230" cy="461665"/>
              </a:xfrm>
              <a:prstGeom prst="rect">
                <a:avLst/>
              </a:prstGeom>
              <a:blipFill rotWithShape="0">
                <a:blip r:embed="rId19"/>
                <a:stretch>
                  <a:fillRect l="-426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07303" y="3968449"/>
                <a:ext cx="36273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1∙3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03" y="3968449"/>
                <a:ext cx="3627397" cy="461665"/>
              </a:xfrm>
              <a:prstGeom prst="rect">
                <a:avLst/>
              </a:prstGeom>
              <a:blipFill rotWithShape="0">
                <a:blip r:embed="rId20"/>
                <a:stretch>
                  <a:fillRect l="-504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034560" y="3937260"/>
                <a:ext cx="35698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560" y="3937260"/>
                <a:ext cx="3569887" cy="461665"/>
              </a:xfrm>
              <a:prstGeom prst="rect">
                <a:avLst/>
              </a:prstGeom>
              <a:blipFill rotWithShape="0">
                <a:blip r:embed="rId21"/>
                <a:stretch>
                  <a:fillRect l="-513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26557" y="4370610"/>
                <a:ext cx="50366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3−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 smtClean="0"/>
                  <a:t> -7</a:t>
                </a:r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557" y="4370610"/>
                <a:ext cx="5036664" cy="461665"/>
              </a:xfrm>
              <a:prstGeom prst="rect">
                <a:avLst/>
              </a:prstGeom>
              <a:blipFill rotWithShape="0">
                <a:blip r:embed="rId22"/>
                <a:stretch>
                  <a:fillRect l="-363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377252" y="4732891"/>
                <a:ext cx="49859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3−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252" y="4732891"/>
                <a:ext cx="4985969" cy="461665"/>
              </a:xfrm>
              <a:prstGeom prst="rect">
                <a:avLst/>
              </a:prstGeom>
              <a:blipFill rotWithShape="0">
                <a:blip r:embed="rId23"/>
                <a:stretch>
                  <a:fillRect l="-367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366463" y="5145360"/>
                <a:ext cx="39604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463" y="5145360"/>
                <a:ext cx="3960440" cy="461665"/>
              </a:xfrm>
              <a:prstGeom prst="rect">
                <a:avLst/>
              </a:prstGeom>
              <a:blipFill rotWithShape="0">
                <a:blip r:embed="rId24"/>
                <a:stretch>
                  <a:fillRect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366462" y="5587345"/>
                <a:ext cx="4797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3−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 smtClean="0"/>
                  <a:t>(</a:t>
                </a:r>
                <a:r>
                  <a:rPr lang="en-US" sz="2400" dirty="0" smtClean="0"/>
                  <a:t>mod 10)</a:t>
                </a:r>
                <a:endParaRPr lang="ru-RU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462" y="5587345"/>
                <a:ext cx="4797825" cy="461665"/>
              </a:xfrm>
              <a:prstGeom prst="rect">
                <a:avLst/>
              </a:prstGeom>
              <a:blipFill rotWithShape="0">
                <a:blip r:embed="rId25"/>
                <a:stretch>
                  <a:fillRect l="-254" t="-9333" b="-3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042856" y="6126268"/>
                <a:ext cx="25364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i="1" dirty="0" smtClean="0">
                            <a:latin typeface="Cambria Math"/>
                          </a:rPr>
                          <m:t> </m:t>
                        </m:r>
                        <m:r>
                          <a:rPr lang="ru-RU" sz="2400">
                            <a:latin typeface="Cambria Math" panose="02040503050406030204" pitchFamily="18" charset="0"/>
                          </a:rPr>
                          <m:t>(43</m:t>
                        </m:r>
                      </m:e>
                      <m:sup>
                        <m:r>
                          <a:rPr lang="ru-RU" sz="2400">
                            <a:latin typeface="Cambria Math" panose="02040503050406030204" pitchFamily="18" charset="0"/>
                          </a:rPr>
                          <m:t>43</m:t>
                        </m:r>
                      </m:sup>
                    </m:sSup>
                    <m:r>
                      <a:rPr lang="ru-RU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17</m:t>
                        </m:r>
                      </m:e>
                      <m:sup>
                        <m:r>
                          <a:rPr lang="ru-RU" sz="2400">
                            <a:latin typeface="Cambria Math" panose="02040503050406030204" pitchFamily="18" charset="0"/>
                          </a:rPr>
                          <m:t>17</m:t>
                        </m:r>
                      </m:sup>
                    </m:sSup>
                  </m:oMath>
                </a14:m>
                <a:r>
                  <a:rPr lang="ru-RU" sz="2400" dirty="0"/>
                  <a:t>) </a:t>
                </a:r>
                <a14:m>
                  <m:oMath xmlns:m="http://schemas.openxmlformats.org/officeDocument/2006/math">
                    <m:r>
                      <a:rPr lang="ru-RU" sz="2400">
                        <a:latin typeface="Cambria Math" panose="02040503050406030204" pitchFamily="18" charset="0"/>
                      </a:rPr>
                      <m:t>⋮10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856" y="6126268"/>
                <a:ext cx="2536464" cy="461665"/>
              </a:xfrm>
              <a:prstGeom prst="rect">
                <a:avLst/>
              </a:prstGeom>
              <a:blipFill rotWithShape="0">
                <a:blip r:embed="rId26"/>
                <a:stretch>
                  <a:fillRect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617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759618"/>
          </a:xfrm>
        </p:spPr>
        <p:txBody>
          <a:bodyPr/>
          <a:lstStyle/>
          <a:p>
            <a:r>
              <a:rPr lang="ru-RU" sz="3200" dirty="0"/>
              <a:t>Найти остаток от деления </a:t>
            </a:r>
            <a:r>
              <a:rPr lang="en-US" sz="3200" dirty="0" smtClean="0"/>
              <a:t>2</a:t>
            </a:r>
            <a:r>
              <a:rPr lang="en-US" sz="3200" baseline="30000" dirty="0" smtClean="0"/>
              <a:t>2018</a:t>
            </a:r>
            <a:r>
              <a:rPr lang="ru-RU" sz="3200" dirty="0" smtClean="0"/>
              <a:t> </a:t>
            </a:r>
            <a:r>
              <a:rPr lang="ru-RU" sz="3200" dirty="0"/>
              <a:t>на </a:t>
            </a:r>
            <a:r>
              <a:rPr lang="en-US" sz="3200" dirty="0" smtClean="0"/>
              <a:t>1</a:t>
            </a:r>
            <a:r>
              <a:rPr lang="ru-RU" sz="3200" dirty="0" smtClean="0"/>
              <a:t>5</a:t>
            </a:r>
            <a:r>
              <a:rPr lang="ru-RU" sz="3200" dirty="0"/>
              <a:t>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124744"/>
                <a:ext cx="7886700" cy="4351338"/>
              </a:xfrm>
            </p:spPr>
            <p:txBody>
              <a:bodyPr/>
              <a:lstStyle/>
              <a:p>
                <a:r>
                  <a:rPr lang="en-US" sz="2400" dirty="0" smtClean="0"/>
                  <a:t>2</a:t>
                </a:r>
                <a:r>
                  <a:rPr lang="en-US" sz="2400" baseline="30000" dirty="0" smtClean="0"/>
                  <a:t>2018 </a:t>
                </a:r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2016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16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∙4</m:t>
                    </m:r>
                  </m:oMath>
                </a14:m>
                <a:endParaRPr lang="en-US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≡1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15</m:t>
                        </m:r>
                      </m:e>
                    </m:d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50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15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50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1∙4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15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2018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≡4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15</m:t>
                        </m:r>
                      </m:e>
                    </m:d>
                  </m:oMath>
                </a14:m>
                <a:endParaRPr lang="en-US" dirty="0" smtClean="0"/>
              </a:p>
              <a:p>
                <a:r>
                  <a:rPr lang="ru-RU" dirty="0" smtClean="0"/>
                  <a:t>Значит, остаток </a:t>
                </a:r>
                <a:r>
                  <a:rPr lang="ru-RU" sz="2400" dirty="0"/>
                  <a:t>от деления </a:t>
                </a:r>
                <a:r>
                  <a:rPr lang="en-US" sz="2400" dirty="0"/>
                  <a:t>2</a:t>
                </a:r>
                <a:r>
                  <a:rPr lang="en-US" sz="2400" baseline="30000" dirty="0"/>
                  <a:t>2018</a:t>
                </a:r>
                <a:r>
                  <a:rPr lang="ru-RU" sz="2400" dirty="0"/>
                  <a:t> на </a:t>
                </a:r>
                <a:r>
                  <a:rPr lang="en-US" sz="2400" dirty="0"/>
                  <a:t>1</a:t>
                </a:r>
                <a:r>
                  <a:rPr lang="ru-RU" sz="2400" dirty="0" smtClean="0"/>
                  <a:t>5 равен 4.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124744"/>
                <a:ext cx="7886700" cy="4351338"/>
              </a:xfrm>
              <a:blipFill rotWithShape="0">
                <a:blip r:embed="rId2"/>
                <a:stretch>
                  <a:fillRect l="-1005" t="-18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75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759618"/>
          </a:xfrm>
        </p:spPr>
        <p:txBody>
          <a:bodyPr/>
          <a:lstStyle/>
          <a:p>
            <a:r>
              <a:rPr lang="ru-RU" sz="3200" dirty="0"/>
              <a:t>Найти остаток от деления </a:t>
            </a:r>
            <a:r>
              <a:rPr lang="ru-RU" sz="3200" dirty="0" smtClean="0"/>
              <a:t>521</a:t>
            </a:r>
            <a:r>
              <a:rPr lang="ru-RU" sz="3200" baseline="30000" dirty="0" smtClean="0"/>
              <a:t>637</a:t>
            </a:r>
            <a:r>
              <a:rPr lang="ru-RU" sz="3200" dirty="0" smtClean="0"/>
              <a:t>на </a:t>
            </a:r>
            <a:r>
              <a:rPr lang="en-US" sz="3200" dirty="0" smtClean="0"/>
              <a:t>1</a:t>
            </a:r>
            <a:r>
              <a:rPr lang="ru-RU" sz="3200" dirty="0" smtClean="0"/>
              <a:t>7.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124744"/>
                <a:ext cx="7886700" cy="4351338"/>
              </a:xfrm>
            </p:spPr>
            <p:txBody>
              <a:bodyPr/>
              <a:lstStyle/>
              <a:p>
                <a:r>
                  <a:rPr lang="ru-RU" sz="2400" dirty="0" smtClean="0"/>
                  <a:t>521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b="0" dirty="0" smtClean="0">
                    <a:ea typeface="Cambria Math" panose="02040503050406030204" pitchFamily="18" charset="0"/>
                  </a:rPr>
                  <a:t>11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17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dirty="0" smtClean="0">
                    <a:ea typeface="Cambria Math" panose="02040503050406030204" pitchFamily="18" charset="0"/>
                  </a:rPr>
                  <a:t>-6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17</m:t>
                        </m:r>
                      </m:e>
                    </m:d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521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637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(−6)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637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17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637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</a:rPr>
                      <m:t>=−6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318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=−6∙</m:t>
                    </m:r>
                    <m:sSup>
                      <m:sSupPr>
                        <m:ctrlPr>
                          <a:rPr lang="ru-RU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318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ru-RU" i="1" dirty="0" smtClean="0">
                    <a:latin typeface="Cambria Math" panose="02040503050406030204" pitchFamily="18" charset="0"/>
                  </a:rPr>
                  <a:t>36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17)</m:t>
                    </m:r>
                  </m:oMath>
                </a14:m>
                <a:endParaRPr lang="ru-RU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318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318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17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−6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318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−6∙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318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17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−6∙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318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−6∙2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79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17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−6∙2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79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24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79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≡24≡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17</m:t>
                        </m:r>
                      </m:e>
                    </m:d>
                  </m:oMath>
                </a14:m>
                <a:endParaRPr lang="en-US" dirty="0" smtClean="0"/>
              </a:p>
              <a:p>
                <a:r>
                  <a:rPr lang="ru-RU" dirty="0" smtClean="0"/>
                  <a:t>Значит, остаток </a:t>
                </a:r>
                <a:r>
                  <a:rPr lang="ru-RU" sz="2400" dirty="0"/>
                  <a:t>от деления 521</a:t>
                </a:r>
                <a:r>
                  <a:rPr lang="ru-RU" sz="2400" baseline="30000" dirty="0"/>
                  <a:t>637</a:t>
                </a:r>
                <a:r>
                  <a:rPr lang="ru-RU" sz="2400" dirty="0"/>
                  <a:t>на </a:t>
                </a:r>
                <a:r>
                  <a:rPr lang="en-US" sz="2400" dirty="0"/>
                  <a:t>1</a:t>
                </a:r>
                <a:r>
                  <a:rPr lang="ru-RU" sz="2400" dirty="0"/>
                  <a:t>7</a:t>
                </a:r>
                <a:r>
                  <a:rPr lang="ru-RU" sz="2400" dirty="0" smtClean="0"/>
                  <a:t> равен 7.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124744"/>
                <a:ext cx="7886700" cy="4351338"/>
              </a:xfrm>
              <a:blipFill rotWithShape="0">
                <a:blip r:embed="rId2"/>
                <a:stretch>
                  <a:fillRect l="-1005" t="-19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12160" y="3491716"/>
                <a:ext cx="18722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17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491716"/>
                <a:ext cx="1872208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60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4343" y="5106750"/>
                <a:ext cx="791543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521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637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(−6)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637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318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=−6∙</m:t>
                    </m:r>
                    <m:sSup>
                      <m:sSupPr>
                        <m:ctrlPr>
                          <a:rPr lang="ru-RU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318</m:t>
                        </m:r>
                      </m:sup>
                    </m:sSup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−6∙2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318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−6∙2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79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endParaRPr lang="en-US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≡−6∙4 ∙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79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≡24≡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17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43" y="5106750"/>
                <a:ext cx="7915437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037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759618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Найти остаток от деления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pt-BR" sz="3200" dirty="0" smtClean="0"/>
              <a:t>(</a:t>
            </a:r>
            <a:r>
              <a:rPr lang="pt-BR" sz="3200" dirty="0"/>
              <a:t>75 · 56)</a:t>
            </a:r>
            <a:r>
              <a:rPr lang="pt-BR" sz="3200" baseline="30000" dirty="0"/>
              <a:t>28</a:t>
            </a:r>
            <a:r>
              <a:rPr lang="pt-BR" sz="3200" dirty="0"/>
              <a:t> + (58 · 34)</a:t>
            </a:r>
            <a:r>
              <a:rPr lang="pt-BR" sz="3200" baseline="30000" dirty="0"/>
              <a:t>31</a:t>
            </a:r>
            <a:r>
              <a:rPr lang="pt-BR" sz="3200" dirty="0"/>
              <a:t> </a:t>
            </a:r>
            <a:r>
              <a:rPr lang="ru-RU" sz="3200" dirty="0" smtClean="0"/>
              <a:t>на </a:t>
            </a:r>
            <a:r>
              <a:rPr lang="pt-BR" sz="3200" dirty="0" smtClean="0"/>
              <a:t>19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124744"/>
                <a:ext cx="7886700" cy="4351338"/>
              </a:xfrm>
            </p:spPr>
            <p:txBody>
              <a:bodyPr/>
              <a:lstStyle/>
              <a:p>
                <a:r>
                  <a:rPr lang="ru-RU" sz="2400" dirty="0" smtClean="0"/>
                  <a:t>7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b="0" dirty="0" smtClean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19</m:t>
                        </m:r>
                      </m:e>
                    </m:d>
                  </m:oMath>
                </a14:m>
                <a:r>
                  <a:rPr lang="ru-RU" b="0" dirty="0" smtClean="0">
                    <a:ea typeface="Cambria Math" panose="02040503050406030204" pitchFamily="18" charset="0"/>
                  </a:rPr>
                  <a:t>;                        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19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8=1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19</m:t>
                        </m:r>
                      </m:e>
                    </m:d>
                  </m:oMath>
                </a14:m>
                <a:r>
                  <a:rPr lang="ru-RU" dirty="0" smtClean="0"/>
                  <a:t>;                        </a:t>
                </a:r>
                <a:r>
                  <a:rPr lang="ru-RU" i="1" dirty="0" smtClean="0">
                    <a:latin typeface="Cambria Math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19)</m:t>
                    </m:r>
                  </m:oMath>
                </a14:m>
                <a:endParaRPr lang="ru-RU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dirty="0">
                        <a:latin typeface="Cambria Math" panose="02040503050406030204" pitchFamily="18" charset="0"/>
                      </a:rPr>
                      <m:t>(75 · 56)</m:t>
                    </m:r>
                    <m:r>
                      <m:rPr>
                        <m:nor/>
                      </m:rPr>
                      <a:rPr lang="pt-BR" baseline="30000" dirty="0">
                        <a:latin typeface="Cambria Math" panose="02040503050406030204" pitchFamily="18" charset="0"/>
                      </a:rPr>
                      <m:t>28</m:t>
                    </m:r>
                    <m:r>
                      <m:rPr>
                        <m:nor/>
                      </m:rPr>
                      <a:rPr lang="pt-BR" dirty="0">
                        <a:latin typeface="Cambria Math" panose="02040503050406030204" pitchFamily="18" charset="0"/>
                      </a:rPr>
                      <m:t> + (58 · 34)</m:t>
                    </m:r>
                    <m:r>
                      <m:rPr>
                        <m:nor/>
                      </m:rPr>
                      <a:rPr lang="pt-BR" baseline="30000" dirty="0">
                        <a:latin typeface="Cambria Math" panose="02040503050406030204" pitchFamily="18" charset="0"/>
                      </a:rPr>
                      <m:t>31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≡</m:t>
                    </m:r>
                    <m:r>
                      <m:rPr>
                        <m:nor/>
                      </m:rPr>
                      <a:rPr lang="pt-BR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pt-BR" dirty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ru-RU" dirty="0">
                        <a:latin typeface="Cambria Math" panose="020405030504060302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pt-BR" dirty="0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pt-BR" baseline="30000" dirty="0">
                        <a:latin typeface="Cambria Math" panose="02040503050406030204" pitchFamily="18" charset="0"/>
                      </a:rPr>
                      <m:t>28</m:t>
                    </m:r>
                    <m:r>
                      <m:rPr>
                        <m:nor/>
                      </m:rPr>
                      <a:rPr lang="pt-BR" dirty="0">
                        <a:latin typeface="Cambria Math" panose="02040503050406030204" pitchFamily="18" charset="0"/>
                      </a:rPr>
                      <m:t> + (</m:t>
                    </m:r>
                    <m:r>
                      <m:rPr>
                        <m:nor/>
                      </m:rPr>
                      <a:rPr lang="ru-RU" dirty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pt-BR" dirty="0">
                        <a:latin typeface="Cambria Math" panose="02040503050406030204" pitchFamily="18" charset="0"/>
                      </a:rPr>
                      <m:t>4)</m:t>
                    </m:r>
                    <m:r>
                      <m:rPr>
                        <m:nor/>
                      </m:rPr>
                      <a:rPr lang="pt-BR" baseline="30000" dirty="0">
                        <a:latin typeface="Cambria Math" panose="02040503050406030204" pitchFamily="18" charset="0"/>
                      </a:rPr>
                      <m:t>31</m:t>
                    </m:r>
                  </m:oMath>
                </a14:m>
                <a:r>
                  <a:rPr lang="ru-RU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r>
                      <a:rPr lang="ru-RU" sz="2400" b="0" i="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pt-BR" sz="2400" dirty="0"/>
                      <m:t> </m:t>
                    </m:r>
                    <m:r>
                      <m:rPr>
                        <m:nor/>
                      </m:rPr>
                      <a:rPr lang="ru-RU" sz="2400" dirty="0"/>
                      <m:t>−</m:t>
                    </m:r>
                    <m:r>
                      <m:rPr>
                        <m:nor/>
                      </m:rPr>
                      <a:rPr lang="pt-BR" sz="2400" dirty="0"/>
                      <m:t>4</m:t>
                    </m:r>
                    <m:r>
                      <m:rPr>
                        <m:nor/>
                      </m:rPr>
                      <a:rPr lang="pt-BR" sz="2400" baseline="30000" dirty="0"/>
                      <m:t>31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𝑚𝑜𝑑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19)</m:t>
                    </m:r>
                  </m:oMath>
                </a14:m>
                <a:endParaRPr lang="ru-RU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sz="2000" dirty="0"/>
                      <m:t>4</m:t>
                    </m:r>
                    <m:r>
                      <m:rPr>
                        <m:nor/>
                      </m:rPr>
                      <a:rPr lang="pt-BR" sz="2000" baseline="30000" dirty="0"/>
                      <m:t>31</m:t>
                    </m:r>
                  </m:oMath>
                </a14:m>
                <a:r>
                  <a:rPr lang="ru-RU" dirty="0" smtClean="0"/>
                  <a:t>=4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i="1" dirty="0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i="1" dirty="0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ru-RU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ru-R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ru-R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=4∙</m:t>
                    </m:r>
                    <m:sSup>
                      <m:sSupPr>
                        <m:ctrlPr>
                          <a:rPr lang="ru-RU" b="0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ru-R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sup>
                    </m:sSup>
                  </m:oMath>
                </a14:m>
                <a:endParaRPr lang="ru-RU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/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/>
                    </m:sSup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19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19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4∙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4∙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27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4∙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4∙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8∙64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32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endParaRPr lang="ru-RU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32∙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49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</m:e>
                            <m:sup/>
                          </m:sSup>
                          <m: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66≡9</m:t>
                          </m:r>
                        </m:e>
                        <m:sup/>
                      </m:sSup>
                      <m:d>
                        <m:dPr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19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dirty="0">
                        <a:latin typeface="Cambria Math" panose="02040503050406030204" pitchFamily="18" charset="0"/>
                      </a:rPr>
                      <m:t>(75 · 56)</m:t>
                    </m:r>
                    <m:r>
                      <m:rPr>
                        <m:nor/>
                      </m:rPr>
                      <a:rPr lang="pt-BR" baseline="30000" dirty="0">
                        <a:latin typeface="Cambria Math" panose="02040503050406030204" pitchFamily="18" charset="0"/>
                      </a:rPr>
                      <m:t>28</m:t>
                    </m:r>
                    <m:r>
                      <m:rPr>
                        <m:nor/>
                      </m:rPr>
                      <a:rPr lang="pt-BR" dirty="0">
                        <a:latin typeface="Cambria Math" panose="02040503050406030204" pitchFamily="18" charset="0"/>
                      </a:rPr>
                      <m:t> + (58 · 34)</m:t>
                    </m:r>
                    <m:r>
                      <m:rPr>
                        <m:nor/>
                      </m:rPr>
                      <a:rPr lang="pt-BR" baseline="30000" dirty="0">
                        <a:latin typeface="Cambria Math" panose="02040503050406030204" pitchFamily="18" charset="0"/>
                      </a:rPr>
                      <m:t>31</m:t>
                    </m:r>
                    <m:r>
                      <a:rPr lang="pt-BR" i="1" baseline="300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1−9</m:t>
                        </m:r>
                      </m:e>
                      <m:sup/>
                    </m:sSup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−8≡11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19</m:t>
                        </m:r>
                      </m:e>
                    </m:d>
                  </m:oMath>
                </a14:m>
                <a:endParaRPr lang="ru-RU" dirty="0" smtClean="0"/>
              </a:p>
              <a:p>
                <a:r>
                  <a:rPr lang="ru-RU" dirty="0" smtClean="0"/>
                  <a:t>Значит, остаток </a:t>
                </a:r>
                <a:r>
                  <a:rPr lang="ru-RU" sz="2400" dirty="0" smtClean="0"/>
                  <a:t>равен 11.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124744"/>
                <a:ext cx="7886700" cy="4351338"/>
              </a:xfrm>
              <a:blipFill rotWithShape="0">
                <a:blip r:embed="rId2"/>
                <a:stretch>
                  <a:fillRect l="-1005" t="-19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6470670" y="188640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19·2=38.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68344" y="166915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19·3=57.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591376" y="548705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19·4=76.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18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dirty="0" smtClean="0"/>
                  <a:t>На какую цифру оканчивается число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2015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2016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68610" y="1792086"/>
                <a:ext cx="4591422" cy="1387351"/>
              </a:xfrm>
            </p:spPr>
            <p:txBody>
              <a:bodyPr>
                <a:normAutofit/>
              </a:bodyPr>
              <a:lstStyle/>
              <a:p>
                <a:r>
                  <a:rPr lang="ru-RU" sz="2400" dirty="0" smtClean="0"/>
                  <a:t>9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400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ru-RU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d>
                      <m:dPr>
                        <m:ctrlPr>
                          <a:rPr lang="en-US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10</m:t>
                        </m:r>
                      </m:e>
                    </m:d>
                  </m:oMath>
                </a14:m>
                <a:endParaRPr lang="ru-RU" sz="24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2015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2015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endParaRPr lang="ru-RU" sz="24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8610" y="1792086"/>
                <a:ext cx="4591422" cy="1387351"/>
              </a:xfrm>
              <a:blipFill rotWithShape="0">
                <a:blip r:embed="rId3"/>
                <a:stretch>
                  <a:fillRect l="-1726" t="-6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 txBox="1">
                <a:spLocks/>
              </p:cNvSpPr>
              <p:nvPr/>
            </p:nvSpPr>
            <p:spPr>
              <a:xfrm>
                <a:off x="4932040" y="1760866"/>
                <a:ext cx="3168352" cy="25920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</a:pPr>
                <a:r>
                  <a:rPr lang="ru-RU" sz="2400" dirty="0" smtClean="0"/>
                  <a:t>7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400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US" sz="24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𝑚𝑜𝑑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10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pPr fontAlgn="auto"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2016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ru-RU" sz="24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40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2016</m:t>
                        </m:r>
                      </m:sup>
                    </m:sSup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endParaRPr lang="en-US" sz="24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fontAlgn="auto"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ru-RU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1008</m:t>
                          </m:r>
                        </m:sup>
                      </m:sSup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ru-RU" sz="24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1008</m:t>
                          </m:r>
                        </m:sup>
                      </m:sSup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sz="2400" dirty="0" smtClean="0">
                  <a:ea typeface="Cambria Math" panose="02040503050406030204" pitchFamily="18" charset="0"/>
                </a:endParaRPr>
              </a:p>
              <a:p>
                <a:pPr marL="0" indent="0" fontAlgn="auto"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10)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760866"/>
                <a:ext cx="3168352" cy="2592032"/>
              </a:xfrm>
              <a:prstGeom prst="rect">
                <a:avLst/>
              </a:prstGeom>
              <a:blipFill rotWithShape="0">
                <a:blip r:embed="rId4"/>
                <a:stretch>
                  <a:fillRect l="-2500" t="-3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984326" y="3397927"/>
                <a:ext cx="5285421" cy="465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2015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2016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−1+1</m:t>
                      </m:r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 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𝑚𝑜𝑑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10)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326" y="3397927"/>
                <a:ext cx="5285421" cy="465833"/>
              </a:xfrm>
              <a:prstGeom prst="rect">
                <a:avLst/>
              </a:prstGeom>
              <a:blipFill rotWithShape="0">
                <a:blip r:embed="rId5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522589" y="4375964"/>
            <a:ext cx="46415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Значит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число оканчивается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нулем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843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"/>
              <p:cNvSpPr>
                <a:spLocks noChangeArrowheads="1"/>
              </p:cNvSpPr>
              <p:nvPr/>
            </p:nvSpPr>
            <p:spPr bwMode="auto">
              <a:xfrm>
                <a:off x="400641" y="312508"/>
                <a:ext cx="8087407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Докажите, что число 1000</a:t>
                </a:r>
                <a14:m>
                  <m:oMath xmlns:m="http://schemas.openxmlformats.org/officeDocument/2006/math">
                    <m:r>
                      <a:rPr kumimoji="0" lang="ru-RU" alt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∙1001∙1002∙1003−24</m:t>
                    </m:r>
                  </m:oMath>
                </a14:m>
                <a:endPara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 </a:t>
                </a:r>
                <a:r>
                  <a:rPr kumimoji="0" lang="ru-RU" altLang="ru-RU" sz="2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делится на 999.</a:t>
                </a:r>
                <a:r>
                  <a:rPr kumimoji="0" lang="ru-RU" altLang="ru-RU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</a:p>
            </p:txBody>
          </p:sp>
        </mc:Choice>
        <mc:Fallback xmlns="">
          <p:sp>
            <p:nvSpPr>
              <p:cNvPr id="4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641" y="312508"/>
                <a:ext cx="8087407" cy="954107"/>
              </a:xfrm>
              <a:prstGeom prst="rect">
                <a:avLst/>
              </a:prstGeom>
              <a:blipFill rotWithShape="0">
                <a:blip r:embed="rId2"/>
                <a:stretch>
                  <a:fillRect l="-1584" t="-5732" b="-171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utoShape 2" descr="1000⋅1001 ⋅1002⋅1003− 24  "/>
          <p:cNvSpPr>
            <a:spLocks noChangeAspect="1" noChangeArrowheads="1"/>
          </p:cNvSpPr>
          <p:nvPr/>
        </p:nvSpPr>
        <p:spPr bwMode="auto">
          <a:xfrm>
            <a:off x="1889226" y="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1"/>
              <p:cNvSpPr>
                <a:spLocks noChangeArrowheads="1"/>
              </p:cNvSpPr>
              <p:nvPr/>
            </p:nvSpPr>
            <p:spPr bwMode="auto">
              <a:xfrm>
                <a:off x="427943" y="1348571"/>
                <a:ext cx="8087407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Докажите, что число 1000</a:t>
                </a:r>
                <a14:m>
                  <m:oMath xmlns:m="http://schemas.openxmlformats.org/officeDocument/2006/math">
                    <m:r>
                      <a:rPr kumimoji="0" lang="ru-RU" alt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∙1001∙1002∙1003−24</m:t>
                    </m:r>
                  </m:oMath>
                </a14:m>
                <a:endPara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 </a:t>
                </a:r>
                <a:r>
                  <a:rPr kumimoji="0" lang="ru-RU" altLang="ru-RU" sz="2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делится на 1004</a:t>
                </a:r>
                <a:endPara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6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7943" y="1348571"/>
                <a:ext cx="8087407" cy="954107"/>
              </a:xfrm>
              <a:prstGeom prst="rect">
                <a:avLst/>
              </a:prstGeom>
              <a:blipFill rotWithShape="0">
                <a:blip r:embed="rId3"/>
                <a:stretch>
                  <a:fillRect l="-1507" t="-6369" b="-171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328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86700" cy="471586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Найти остаток от деления 112</a:t>
            </a:r>
            <a:r>
              <a:rPr lang="ru-RU" sz="3600" baseline="30000" dirty="0"/>
              <a:t>10</a:t>
            </a:r>
            <a:r>
              <a:rPr lang="ru-RU" sz="3600" dirty="0"/>
              <a:t> на 5.</a:t>
            </a:r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302791" y="836712"/>
            <a:ext cx="8504237" cy="48545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1700" dirty="0" smtClean="0"/>
              <a:t>Нам надо указать число от 0 до 4, которое сравнимо с 112</a:t>
            </a:r>
            <a:r>
              <a:rPr lang="ru-RU" sz="1700" baseline="30000" dirty="0" smtClean="0"/>
              <a:t>10 </a:t>
            </a:r>
            <a:r>
              <a:rPr lang="ru-RU" sz="1700" dirty="0" smtClean="0"/>
              <a:t> по модулю 5.</a:t>
            </a:r>
            <a:br>
              <a:rPr lang="ru-RU" sz="1700" dirty="0" smtClean="0"/>
            </a:br>
            <a:r>
              <a:rPr lang="ru-RU" sz="1700" dirty="0" smtClean="0"/>
              <a:t>Известно, что 112≡2(</a:t>
            </a:r>
            <a:r>
              <a:rPr lang="en-US" sz="1700" dirty="0" smtClean="0"/>
              <a:t>mod</a:t>
            </a:r>
            <a:r>
              <a:rPr lang="ru-RU" sz="1700" dirty="0" smtClean="0"/>
              <a:t> 5), (112=5*22+2)</a:t>
            </a:r>
            <a:br>
              <a:rPr lang="ru-RU" sz="1700" dirty="0" smtClean="0"/>
            </a:br>
            <a:r>
              <a:rPr lang="ru-RU" sz="1700" dirty="0" smtClean="0"/>
              <a:t>Мы можем возводить в одну и ту же  степень левую и правую части.</a:t>
            </a:r>
            <a:br>
              <a:rPr lang="ru-RU" sz="1700" dirty="0" smtClean="0"/>
            </a:br>
            <a:r>
              <a:rPr lang="ru-RU" sz="1700" dirty="0" smtClean="0"/>
              <a:t>Тогда имеем:</a:t>
            </a:r>
            <a:br>
              <a:rPr lang="ru-RU" sz="1700" dirty="0" smtClean="0"/>
            </a:br>
            <a:r>
              <a:rPr lang="ru-RU" sz="1700" dirty="0" smtClean="0"/>
              <a:t>112</a:t>
            </a:r>
            <a:r>
              <a:rPr lang="ru-RU" sz="1700" baseline="30000" dirty="0" smtClean="0"/>
              <a:t>10</a:t>
            </a:r>
            <a:r>
              <a:rPr lang="ru-RU" sz="1700" dirty="0" smtClean="0"/>
              <a:t>≡2</a:t>
            </a:r>
            <a:r>
              <a:rPr lang="ru-RU" sz="1700" baseline="30000" dirty="0" smtClean="0"/>
              <a:t>10</a:t>
            </a:r>
            <a:r>
              <a:rPr lang="ru-RU" sz="1700" dirty="0" smtClean="0"/>
              <a:t>(</a:t>
            </a:r>
            <a:r>
              <a:rPr lang="en-US" sz="1700" dirty="0" smtClean="0"/>
              <a:t>mod</a:t>
            </a:r>
            <a:r>
              <a:rPr lang="ru-RU" sz="1700" dirty="0" smtClean="0"/>
              <a:t> 5), где 2</a:t>
            </a:r>
            <a:r>
              <a:rPr lang="ru-RU" sz="1700" baseline="30000" dirty="0" smtClean="0"/>
              <a:t>10</a:t>
            </a:r>
            <a:r>
              <a:rPr lang="ru-RU" sz="1700" dirty="0" smtClean="0"/>
              <a:t>=(2</a:t>
            </a:r>
            <a:r>
              <a:rPr lang="ru-RU" sz="1700" baseline="30000" dirty="0" smtClean="0"/>
              <a:t>5</a:t>
            </a:r>
            <a:r>
              <a:rPr lang="ru-RU" sz="1700" dirty="0" smtClean="0"/>
              <a:t>)</a:t>
            </a:r>
            <a:r>
              <a:rPr lang="ru-RU" sz="1700" baseline="30000" dirty="0" smtClean="0"/>
              <a:t>2</a:t>
            </a:r>
            <a:r>
              <a:rPr lang="ru-RU" sz="1700" dirty="0" smtClean="0"/>
              <a:t>=32</a:t>
            </a:r>
            <a:r>
              <a:rPr lang="ru-RU" sz="1700" baseline="30000" dirty="0" smtClean="0"/>
              <a:t>2</a:t>
            </a:r>
            <a:br>
              <a:rPr lang="ru-RU" sz="1700" baseline="30000" dirty="0" smtClean="0"/>
            </a:br>
            <a:r>
              <a:rPr lang="ru-RU" sz="1700" dirty="0" smtClean="0"/>
              <a:t>Знаем, 32≡2(</a:t>
            </a:r>
            <a:r>
              <a:rPr lang="en-US" sz="1700" dirty="0" smtClean="0"/>
              <a:t>mod</a:t>
            </a:r>
            <a:r>
              <a:rPr lang="ru-RU" sz="1700" dirty="0" smtClean="0"/>
              <a:t> 5), (32=5*6+2)</a:t>
            </a:r>
            <a:br>
              <a:rPr lang="ru-RU" sz="1700" dirty="0" smtClean="0"/>
            </a:br>
            <a:r>
              <a:rPr lang="ru-RU" sz="1700" dirty="0" smtClean="0"/>
              <a:t>Возведем в квадрат обе части:</a:t>
            </a:r>
            <a:br>
              <a:rPr lang="ru-RU" sz="1700" dirty="0" smtClean="0"/>
            </a:br>
            <a:r>
              <a:rPr lang="ru-RU" sz="1700" dirty="0" smtClean="0"/>
              <a:t>32</a:t>
            </a:r>
            <a:r>
              <a:rPr lang="ru-RU" sz="1700" baseline="30000" dirty="0" smtClean="0"/>
              <a:t>2</a:t>
            </a:r>
            <a:r>
              <a:rPr lang="ru-RU" sz="1700" dirty="0" smtClean="0"/>
              <a:t>≡2</a:t>
            </a:r>
            <a:r>
              <a:rPr lang="ru-RU" sz="1700" baseline="30000" dirty="0" smtClean="0"/>
              <a:t>2</a:t>
            </a:r>
            <a:r>
              <a:rPr lang="ru-RU" sz="1700" dirty="0" smtClean="0"/>
              <a:t>(</a:t>
            </a:r>
            <a:r>
              <a:rPr lang="en-US" sz="1700" dirty="0" smtClean="0"/>
              <a:t>mod</a:t>
            </a:r>
            <a:r>
              <a:rPr lang="ru-RU" sz="1700" dirty="0" smtClean="0"/>
              <a:t> 5)</a:t>
            </a:r>
            <a:br>
              <a:rPr lang="ru-RU" sz="1700" dirty="0" smtClean="0"/>
            </a:br>
            <a:r>
              <a:rPr lang="ru-RU" sz="1700" dirty="0" smtClean="0"/>
              <a:t> По свойству транзитивности:</a:t>
            </a:r>
            <a:br>
              <a:rPr lang="ru-RU" sz="1700" dirty="0" smtClean="0"/>
            </a:br>
            <a:r>
              <a:rPr lang="ru-RU" sz="1700" dirty="0" smtClean="0"/>
              <a:t> 112</a:t>
            </a:r>
            <a:r>
              <a:rPr lang="ru-RU" sz="1700" baseline="30000" dirty="0" smtClean="0"/>
              <a:t>10</a:t>
            </a:r>
            <a:r>
              <a:rPr lang="ru-RU" sz="1700" dirty="0" smtClean="0"/>
              <a:t>≡4(</a:t>
            </a:r>
            <a:r>
              <a:rPr lang="en-US" sz="1700" dirty="0" smtClean="0"/>
              <a:t>mod</a:t>
            </a:r>
            <a:r>
              <a:rPr lang="ru-RU" sz="1700" dirty="0" smtClean="0"/>
              <a:t> 5)</a:t>
            </a:r>
            <a:br>
              <a:rPr lang="ru-RU" sz="1700" dirty="0" smtClean="0"/>
            </a:br>
            <a:r>
              <a:rPr lang="ru-RU" sz="1700" dirty="0" smtClean="0"/>
              <a:t>Ответ: 4.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700" b="1" dirty="0" smtClean="0"/>
              <a:t>Краткая запись:</a:t>
            </a: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>112≡2(</a:t>
            </a:r>
            <a:r>
              <a:rPr lang="en-US" sz="1700" dirty="0" smtClean="0"/>
              <a:t>mod</a:t>
            </a:r>
            <a:r>
              <a:rPr lang="ru-RU" sz="1700" dirty="0" smtClean="0"/>
              <a:t> 5) =&gt;</a:t>
            </a:r>
            <a:br>
              <a:rPr lang="ru-RU" sz="1700" dirty="0" smtClean="0"/>
            </a:br>
            <a:r>
              <a:rPr lang="ru-RU" sz="1700" dirty="0" smtClean="0"/>
              <a:t>112</a:t>
            </a:r>
            <a:r>
              <a:rPr lang="ru-RU" sz="1700" baseline="30000" dirty="0" smtClean="0"/>
              <a:t>10</a:t>
            </a:r>
            <a:r>
              <a:rPr lang="ru-RU" sz="1700" dirty="0" smtClean="0"/>
              <a:t>≡</a:t>
            </a:r>
            <a:r>
              <a:rPr lang="ru-RU" sz="1700" baseline="-25000" dirty="0" smtClean="0"/>
              <a:t>5</a:t>
            </a:r>
            <a:r>
              <a:rPr lang="ru-RU" sz="1700" dirty="0" smtClean="0"/>
              <a:t>2</a:t>
            </a:r>
            <a:r>
              <a:rPr lang="ru-RU" sz="1700" baseline="30000" dirty="0" smtClean="0"/>
              <a:t>10</a:t>
            </a:r>
            <a:r>
              <a:rPr lang="ru-RU" sz="1700" dirty="0" smtClean="0"/>
              <a:t> ≡</a:t>
            </a:r>
            <a:r>
              <a:rPr lang="ru-RU" sz="1700" baseline="-25000" dirty="0" smtClean="0"/>
              <a:t>5</a:t>
            </a:r>
            <a:r>
              <a:rPr lang="ru-RU" sz="1700" dirty="0" smtClean="0"/>
              <a:t>(2</a:t>
            </a:r>
            <a:r>
              <a:rPr lang="ru-RU" sz="1700" baseline="30000" dirty="0" smtClean="0"/>
              <a:t>5</a:t>
            </a:r>
            <a:r>
              <a:rPr lang="ru-RU" sz="1700" dirty="0" smtClean="0"/>
              <a:t>)</a:t>
            </a:r>
            <a:r>
              <a:rPr lang="ru-RU" sz="1700" baseline="30000" dirty="0" smtClean="0"/>
              <a:t>2</a:t>
            </a:r>
            <a:r>
              <a:rPr lang="ru-RU" sz="1700" dirty="0" smtClean="0"/>
              <a:t> ≡</a:t>
            </a:r>
            <a:r>
              <a:rPr lang="ru-RU" sz="1700" baseline="-25000" dirty="0" smtClean="0"/>
              <a:t>5</a:t>
            </a:r>
            <a:r>
              <a:rPr lang="ru-RU" sz="1700" dirty="0" smtClean="0"/>
              <a:t>32</a:t>
            </a:r>
            <a:r>
              <a:rPr lang="ru-RU" sz="1700" baseline="30000" dirty="0" smtClean="0"/>
              <a:t>2 </a:t>
            </a:r>
            <a:r>
              <a:rPr lang="ru-RU" sz="1700" dirty="0" smtClean="0"/>
              <a:t>≡</a:t>
            </a:r>
            <a:r>
              <a:rPr lang="ru-RU" sz="1700" baseline="-25000" dirty="0" smtClean="0"/>
              <a:t>5</a:t>
            </a:r>
            <a:r>
              <a:rPr lang="ru-RU" sz="1700" dirty="0" smtClean="0"/>
              <a:t>2</a:t>
            </a:r>
            <a:r>
              <a:rPr lang="ru-RU" sz="1700" baseline="30000" dirty="0" smtClean="0"/>
              <a:t>2</a:t>
            </a:r>
            <a:r>
              <a:rPr lang="ru-RU" sz="1700" dirty="0" smtClean="0"/>
              <a:t>≡4 (</a:t>
            </a:r>
            <a:r>
              <a:rPr lang="en-US" sz="1700" dirty="0" smtClean="0"/>
              <a:t>mod</a:t>
            </a:r>
            <a:r>
              <a:rPr lang="ru-RU" sz="1700" dirty="0" smtClean="0"/>
              <a:t> 5)</a:t>
            </a: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20DE0-028C-4877-80F7-4EE01099E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332656"/>
            <a:ext cx="7753350" cy="503396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="" xmlns:a16="http://schemas.microsoft.com/office/drawing/2014/main" id="{C85F6D84-1441-4A11-BD58-27BCA09E8C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4755740"/>
                  </p:ext>
                </p:extLst>
              </p:nvPr>
            </p:nvGraphicFramePr>
            <p:xfrm>
              <a:off x="395536" y="980728"/>
              <a:ext cx="7886700" cy="1348740"/>
            </p:xfrm>
            <a:graphic>
              <a:graphicData uri="http://schemas.openxmlformats.org/drawingml/2006/table">
                <a:tbl>
                  <a:tblPr/>
                  <a:tblGrid>
                    <a:gridCol w="7886700">
                      <a:extLst>
                        <a:ext uri="{9D8B030D-6E8A-4147-A177-3AD203B41FA5}">
                          <a16:colId xmlns="" xmlns:a16="http://schemas.microsoft.com/office/drawing/2014/main" val="2442885710"/>
                        </a:ext>
                      </a:extLst>
                    </a:gridCol>
                  </a:tblGrid>
                  <a:tr h="1000659">
                    <a:tc>
                      <a:txBody>
                        <a:bodyPr/>
                        <a:lstStyle/>
                        <a:p>
                          <a:r>
                            <a:rPr lang="ru-RU" sz="2800" dirty="0" smtClean="0">
                              <a:effectLst/>
                            </a:rPr>
                            <a:t>Если два целых числа </a:t>
                          </a:r>
                          <a:r>
                            <a:rPr lang="en-US" sz="2800" dirty="0">
                              <a:effectLst/>
                            </a:rPr>
                            <a:t>a </a:t>
                          </a:r>
                          <a:r>
                            <a:rPr lang="ru-RU" sz="2800" dirty="0">
                              <a:effectLst/>
                            </a:rPr>
                            <a:t>и b при </a:t>
                          </a:r>
                          <a:r>
                            <a:rPr lang="ru-RU" sz="280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делении </a:t>
                          </a:r>
                          <a:r>
                            <a:rPr lang="ru-RU" sz="2800" dirty="0">
                              <a:effectLst/>
                            </a:rPr>
                            <a:t>на </a:t>
                          </a:r>
                          <a:r>
                            <a:rPr lang="ru-RU" sz="2800" dirty="0" smtClean="0">
                              <a:effectLst/>
                            </a:rPr>
                            <a:t>m, где </a:t>
                          </a:r>
                          <a:r>
                            <a:rPr lang="en-US" sz="2800" dirty="0" smtClean="0">
                              <a:effectLst/>
                            </a:rPr>
                            <a:t>m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oMath>
                          </a14:m>
                          <a:r>
                            <a:rPr lang="ru-RU" sz="2800" dirty="0">
                              <a:effectLst/>
                            </a:rPr>
                            <a:t> дают одинаковые </a:t>
                          </a:r>
                          <a:r>
                            <a:rPr lang="ru-RU" sz="2800" dirty="0" smtClean="0">
                              <a:effectLst/>
                            </a:rPr>
                            <a:t>остатки</a:t>
                          </a:r>
                          <a:r>
                            <a:rPr lang="en-US" sz="2800" dirty="0" smtClean="0">
                              <a:effectLst/>
                            </a:rPr>
                            <a:t> </a:t>
                          </a:r>
                          <a:r>
                            <a:rPr lang="ru-RU" sz="2800" dirty="0" smtClean="0">
                              <a:effectLst/>
                            </a:rPr>
                            <a:t>при</a:t>
                          </a:r>
                          <a:r>
                            <a:rPr lang="ru-RU" sz="2800" baseline="0" dirty="0" smtClean="0">
                              <a:effectLst/>
                            </a:rPr>
                            <a:t> делении на </a:t>
                          </a:r>
                          <a:r>
                            <a:rPr lang="en-US" sz="2800" baseline="0" dirty="0" smtClean="0">
                              <a:effectLst/>
                            </a:rPr>
                            <a:t>m</a:t>
                          </a:r>
                          <a:r>
                            <a:rPr lang="ru-RU" sz="2800" dirty="0" smtClean="0">
                              <a:effectLst/>
                            </a:rPr>
                            <a:t>, </a:t>
                          </a:r>
                          <a:r>
                            <a:rPr lang="ru-RU" sz="2800" dirty="0">
                              <a:effectLst/>
                            </a:rPr>
                            <a:t>то они называются </a:t>
                          </a:r>
                          <a:r>
                            <a:rPr lang="ru-RU" sz="2800" b="1" dirty="0">
                              <a:effectLst/>
                            </a:rPr>
                            <a:t>сравнимыми</a:t>
                          </a:r>
                          <a:r>
                            <a:rPr lang="ru-RU" sz="2800" dirty="0">
                              <a:effectLst/>
                            </a:rPr>
                            <a:t> </a:t>
                          </a:r>
                          <a:r>
                            <a:rPr lang="ru-RU" sz="2800" b="1" dirty="0" smtClean="0">
                              <a:effectLst/>
                            </a:rPr>
                            <a:t>по модулю</a:t>
                          </a:r>
                          <a:r>
                            <a:rPr lang="ru-RU" sz="2800" b="1" dirty="0">
                              <a:effectLst/>
                            </a:rPr>
                            <a:t> m</a:t>
                          </a:r>
                          <a:r>
                            <a:rPr lang="ru-RU" sz="2800" dirty="0">
                              <a:effectLst/>
                            </a:rPr>
                            <a:t>.</a:t>
                          </a:r>
                        </a:p>
                      </a:txBody>
                      <a:tcPr marL="68580" marR="68580" marT="34290" marB="34290" anchor="ctr">
                        <a:lnL w="6350" cap="flat" cmpd="sng" algn="ctr">
                          <a:solidFill>
                            <a:srgbClr val="A2A9B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A2A9B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A2A9B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A2A9B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8F9FA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35444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="" xmlns:a16="http://schemas.microsoft.com/office/drawing/2014/main" id="{C85F6D84-1441-4A11-BD58-27BCA09E8C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4755740"/>
                  </p:ext>
                </p:extLst>
              </p:nvPr>
            </p:nvGraphicFramePr>
            <p:xfrm>
              <a:off x="395536" y="980728"/>
              <a:ext cx="7886700" cy="1348740"/>
            </p:xfrm>
            <a:graphic>
              <a:graphicData uri="http://schemas.openxmlformats.org/drawingml/2006/table">
                <a:tbl>
                  <a:tblPr/>
                  <a:tblGrid>
                    <a:gridCol w="7886700">
                      <a:extLst>
                        <a:ext uri="{9D8B030D-6E8A-4147-A177-3AD203B41FA5}">
                          <a16:colId xmlns="" xmlns:a16="http://schemas.microsoft.com/office/drawing/2014/main" val="2442885710"/>
                        </a:ext>
                      </a:extLst>
                    </a:gridCol>
                  </a:tblGrid>
                  <a:tr h="13487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34290" marB="34290" anchor="ctr">
                        <a:lnL w="6350" cap="flat" cmpd="sng" algn="ctr">
                          <a:solidFill>
                            <a:srgbClr val="A2A9B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rgbClr val="A2A9B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A2A9B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rgbClr val="A2A9B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t="-4484" r="-77" b="-134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354444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AutoShape 10" descr="a">
            <a:extLst>
              <a:ext uri="{FF2B5EF4-FFF2-40B4-BE49-F238E27FC236}">
                <a16:creationId xmlns="" xmlns:a16="http://schemas.microsoft.com/office/drawing/2014/main" id="{58CA56BB-83D0-483C-A518-A0D37A0027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" y="3795539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11" descr="b">
            <a:extLst>
              <a:ext uri="{FF2B5EF4-FFF2-40B4-BE49-F238E27FC236}">
                <a16:creationId xmlns="" xmlns:a16="http://schemas.microsoft.com/office/drawing/2014/main" id="{E7997A60-CD43-440E-BBB2-B5441A50FD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" y="3795539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12" descr="m">
            <a:extLst>
              <a:ext uri="{FF2B5EF4-FFF2-40B4-BE49-F238E27FC236}">
                <a16:creationId xmlns="" xmlns:a16="http://schemas.microsoft.com/office/drawing/2014/main" id="{73C23E5D-2A91-48AD-B62E-7C4DD7CFE0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" y="3795539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13" descr="m">
            <a:extLst>
              <a:ext uri="{FF2B5EF4-FFF2-40B4-BE49-F238E27FC236}">
                <a16:creationId xmlns="" xmlns:a16="http://schemas.microsoft.com/office/drawing/2014/main" id="{F6739E59-1D4E-49E4-8436-FE78811D09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" y="3795539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8" name="Picture 37">
            <a:extLst>
              <a:ext uri="{FF2B5EF4-FFF2-40B4-BE49-F238E27FC236}">
                <a16:creationId xmlns="" xmlns:a16="http://schemas.microsoft.com/office/drawing/2014/main" id="{65268588-2BEA-4591-8E43-F859E80F46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420888"/>
            <a:ext cx="4471336" cy="78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5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559594" y="1"/>
            <a:ext cx="7886700" cy="908720"/>
          </a:xfrm>
        </p:spPr>
        <p:txBody>
          <a:bodyPr/>
          <a:lstStyle/>
          <a:p>
            <a:pPr eaLnBrk="1" hangingPunct="1"/>
            <a:r>
              <a:rPr lang="ru-RU" b="1" u="sng" dirty="0" smtClean="0">
                <a:solidFill>
                  <a:srgbClr val="002060"/>
                </a:solidFill>
              </a:rPr>
              <a:t>Применение сравнений по модулю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504238" cy="532923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Признак делимости на 9:</a:t>
            </a:r>
          </a:p>
          <a:p>
            <a:pPr marL="274320" indent="-274320"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произвольное число кратное 9, где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цифры числа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десятичной записи.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 как </a:t>
            </a:r>
          </a:p>
          <a:p>
            <a:pPr marL="274320" indent="-274320"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⋮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 =&gt;</a:t>
            </a:r>
          </a:p>
          <a:p>
            <a:pPr marL="274320" indent="-274320"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≡0(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9).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 как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10≡1(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9),  то  10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≡1(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9), где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∈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=&gt;</a:t>
            </a:r>
          </a:p>
          <a:p>
            <a:pPr marL="274320" indent="-274320"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·10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≡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+…+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(mod 9)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свойству  транзитивности</a:t>
            </a:r>
          </a:p>
          <a:p>
            <a:pPr marL="274320" indent="-274320"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+…+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≡0(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9), значит,</a:t>
            </a:r>
          </a:p>
          <a:p>
            <a:pPr marL="274320" indent="-274320"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+…+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)⋮9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27584" y="126876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>
                <a:solidFill>
                  <a:srgbClr val="002060"/>
                </a:solidFill>
              </a:rPr>
              <a:t>Применения сравнений по модулю</a:t>
            </a:r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107950" y="14128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г) Задача о «вечном календаре»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Пример.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 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Установить день недели для 9 мая 1945 г.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Решение.                                                                                             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   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Мы имеем календарь за 2016 г. и, согласно ему, 9 мая 2016 г. падает на понедельник.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Теперь посчитаем полное число дней, отделяющих эту дату от нас интересующей.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Между ними — ровно 71 год, включая 18 високосных (1948,1952,…,2016).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Полное число дней, разделяющих эти даты — 71*365+18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Число надо «намотать на неделю». Начать отсчет с понедельника и отсчитать от него «в обратном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направлении» (т.е. в прошлое) упомянутое количество дней. Если перевести на язык чисел, то можно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формализовать задачу так: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1= понедельник, 2= вторник,…, 0= воскресенье; и нас интересует число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1-(71*365+18) (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Для вычисления его можно делать любые упрощения из тех, что можно извлечь из приведенных выше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результатов: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  71≡1 (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7),    365≡1 (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7),    18≡4 (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Следовательно,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1-(71*365+18)≡</a:t>
            </a:r>
            <a:r>
              <a:rPr lang="ru-RU" sz="1400" baseline="-2500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1-(1*1+4)=-4≡3 (</a:t>
            </a:r>
            <a:r>
              <a:rPr lang="en-US" sz="1400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7)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Ответ.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 Среда.</a:t>
            </a:r>
          </a:p>
          <a:p>
            <a:pPr eaLnBrk="1" hangingPunct="1">
              <a:buFont typeface="Wingdings 2" pitchFamily="18" charset="2"/>
              <a:buNone/>
            </a:pPr>
            <a:endParaRPr lang="ru-RU" sz="140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>
                <a:solidFill>
                  <a:srgbClr val="002060"/>
                </a:solidFill>
              </a:rPr>
              <a:t>Заключение</a:t>
            </a:r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250825" y="2286000"/>
            <a:ext cx="8504238" cy="28717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Сравнения по модулю – один из самых красивых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разделов математики. Ни один крупный математик не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прошёл мимо теории сравнения по модулю. Диофант,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Ферма и Лейбниц, Эйлер и Гаусс оставили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неизгладимый след в этой интереснейшей теории.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20DE0-028C-4877-80F7-4EE01099E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332656"/>
            <a:ext cx="7753350" cy="503396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</a:t>
            </a:r>
          </a:p>
        </p:txBody>
      </p:sp>
      <p:sp>
        <p:nvSpPr>
          <p:cNvPr id="15" name="AutoShape 10" descr="a">
            <a:extLst>
              <a:ext uri="{FF2B5EF4-FFF2-40B4-BE49-F238E27FC236}">
                <a16:creationId xmlns="" xmlns:a16="http://schemas.microsoft.com/office/drawing/2014/main" id="{58CA56BB-83D0-483C-A518-A0D37A0027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" y="3795539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11" descr="b">
            <a:extLst>
              <a:ext uri="{FF2B5EF4-FFF2-40B4-BE49-F238E27FC236}">
                <a16:creationId xmlns="" xmlns:a16="http://schemas.microsoft.com/office/drawing/2014/main" id="{E7997A60-CD43-440E-BBB2-B5441A50FD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" y="3795539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12" descr="m">
            <a:extLst>
              <a:ext uri="{FF2B5EF4-FFF2-40B4-BE49-F238E27FC236}">
                <a16:creationId xmlns="" xmlns:a16="http://schemas.microsoft.com/office/drawing/2014/main" id="{73C23E5D-2A91-48AD-B62E-7C4DD7CFE0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" y="3795539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13" descr="m">
            <a:extLst>
              <a:ext uri="{FF2B5EF4-FFF2-40B4-BE49-F238E27FC236}">
                <a16:creationId xmlns="" xmlns:a16="http://schemas.microsoft.com/office/drawing/2014/main" id="{F6739E59-1D4E-49E4-8436-FE78811D09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" y="3795539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B437A100-AE72-4BC7-A979-5CD85F3A7FA0}"/>
              </a:ext>
            </a:extLst>
          </p:cNvPr>
          <p:cNvSpPr txBox="1"/>
          <p:nvPr/>
        </p:nvSpPr>
        <p:spPr>
          <a:xfrm>
            <a:off x="295114" y="1121217"/>
            <a:ext cx="8820471" cy="377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2400" dirty="0" smtClean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называется модулем сравнения.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сравнимости чисел  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по модулю 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равносильно любому из следующих утверждений: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разность чисел  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делится на 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без </a:t>
            </a:r>
            <a:r>
              <a:rPr lang="ru-RU" sz="2400" dirty="0" smtClean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остатка</a:t>
            </a:r>
            <a:endParaRPr lang="en-US" sz="2400" dirty="0" smtClean="0">
              <a:solidFill>
                <a:srgbClr val="202122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⋮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=&gt;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число  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может быть представлено в виде  </a:t>
            </a:r>
            <a:r>
              <a:rPr lang="en-US" sz="2400" dirty="0" smtClean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sz="2400" dirty="0" err="1" smtClean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b+km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где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некоторое </a:t>
            </a:r>
            <a:r>
              <a:rPr lang="ru-RU" sz="24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целое число.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69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>
                <a:solidFill>
                  <a:srgbClr val="002060"/>
                </a:solidFill>
              </a:rPr>
              <a:t>Определение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Примеры: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/>
              <a:t>≡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mod 6)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7-13=24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u="sng" smtClean="0">
                <a:solidFill>
                  <a:srgbClr val="002060"/>
                </a:solidFill>
              </a:rPr>
              <a:t>Свойства сравнения по модулю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1258888" y="1844675"/>
            <a:ext cx="6935787" cy="38877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3200" u="sng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рефлексивность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: для любого целого   справедливо 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≡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 (mod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u="sng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2" tooltip="Симметричное отношение"/>
              </a:rPr>
              <a:t>симметричност</a:t>
            </a:r>
            <a:r>
              <a:rPr lang="ru-RU" sz="3200" u="sng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: если 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), то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    b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≡ 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 (mod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u="sng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hlinkClick r:id="rId3" tooltip="Транзитивность"/>
              </a:rPr>
              <a:t>транзитивност</a:t>
            </a:r>
            <a:r>
              <a:rPr lang="ru-RU" sz="3200" u="sng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: если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) и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    b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≡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(mod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), то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Утверждения, следующие из свойств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504237" cy="3384550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любые два целых числа сравнимы по модулю 1: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(mod 1)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числа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 сравнимы по модулю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и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является делителем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то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сравнимы по модулю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d: 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⋮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d =&gt; a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(mod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610197" y="-22579"/>
            <a:ext cx="7886700" cy="1325563"/>
          </a:xfrm>
        </p:spPr>
        <p:txBody>
          <a:bodyPr/>
          <a:lstStyle/>
          <a:p>
            <a:pPr eaLnBrk="1" hangingPunct="1"/>
            <a:r>
              <a:rPr lang="ru-RU" b="1" u="sng" dirty="0" smtClean="0">
                <a:solidFill>
                  <a:srgbClr val="002060"/>
                </a:solidFill>
              </a:rPr>
              <a:t>Операции со сравнениями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0197" y="980728"/>
            <a:ext cx="7886700" cy="435133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то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a+с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b+с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AutoNum type="arabicPeriod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aс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bс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то </a:t>
            </a:r>
            <a:endPara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AutoNum type="arabicPeriod" startAt="3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то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AutoNum type="arabicPeriod" startAt="3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 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 -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-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AutoNum type="arabicPeriod" startAt="3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≡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(mod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AutoNum type="arabicPeriod" startAt="3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Если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b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mod 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то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b 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mod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 2"/>
              <a:buAutoNum type="arabicPeriod" startAt="3"/>
              <a:defRPr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≡ 0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и числа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взаимно просты, то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≡ 0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400" b="1" i="1" dirty="0" smtClean="0"/>
              <a:t>a</a:t>
            </a:r>
            <a:r>
              <a:rPr lang="en-US" sz="2400" b="1" dirty="0"/>
              <a:t> </a:t>
            </a:r>
            <a:r>
              <a:rPr lang="ru-RU" sz="2400" b="1" dirty="0"/>
              <a:t>≡</a:t>
            </a:r>
            <a:r>
              <a:rPr lang="en-US" sz="2400" b="1" dirty="0"/>
              <a:t> </a:t>
            </a:r>
            <a:r>
              <a:rPr lang="en-US" sz="2400" b="1" i="1" dirty="0"/>
              <a:t>b</a:t>
            </a:r>
            <a:r>
              <a:rPr lang="en-US" sz="2400" b="1" dirty="0"/>
              <a:t> </a:t>
            </a:r>
            <a:r>
              <a:rPr lang="ru-RU" sz="2400" b="1" dirty="0"/>
              <a:t>(</a:t>
            </a:r>
            <a:r>
              <a:rPr lang="en-US" sz="2400" b="1" dirty="0"/>
              <a:t>mod </a:t>
            </a:r>
            <a:r>
              <a:rPr lang="en-US" sz="2400" b="1" i="1" dirty="0"/>
              <a:t>m</a:t>
            </a:r>
            <a:r>
              <a:rPr lang="ru-RU" sz="2400" b="1" i="1" dirty="0" smtClean="0"/>
              <a:t>)</a:t>
            </a:r>
            <a:r>
              <a:rPr lang="en-US" sz="2400" b="1" i="1" dirty="0" smtClean="0"/>
              <a:t>, </a:t>
            </a:r>
            <a:r>
              <a:rPr lang="en-US" sz="2400" b="1" dirty="0" smtClean="0"/>
              <a:t>km</a:t>
            </a:r>
            <a:r>
              <a:rPr lang="en-US" sz="2400" b="1" dirty="0"/>
              <a:t> </a:t>
            </a:r>
            <a:r>
              <a:rPr lang="ru-RU" sz="2400" b="1" dirty="0"/>
              <a:t>≡</a:t>
            </a:r>
            <a:r>
              <a:rPr lang="en-US" sz="2400" b="1" dirty="0"/>
              <a:t> </a:t>
            </a:r>
            <a:r>
              <a:rPr lang="ru-RU" sz="2400" b="1" dirty="0"/>
              <a:t>0</a:t>
            </a:r>
            <a:r>
              <a:rPr lang="en-US" sz="2400" b="1" dirty="0"/>
              <a:t> </a:t>
            </a:r>
            <a:r>
              <a:rPr lang="ru-RU" sz="2400" b="1" dirty="0"/>
              <a:t>(</a:t>
            </a:r>
            <a:r>
              <a:rPr lang="en-US" sz="2400" b="1" dirty="0"/>
              <a:t>mod </a:t>
            </a:r>
            <a:r>
              <a:rPr lang="en-US" sz="2400" b="1" i="1" dirty="0"/>
              <a:t>m</a:t>
            </a:r>
            <a:r>
              <a:rPr lang="ru-RU" sz="2400" b="1" dirty="0"/>
              <a:t>)</a:t>
            </a:r>
          </a:p>
          <a:p>
            <a:pPr marL="274320" indent="-274320">
              <a:buNone/>
              <a:defRPr/>
            </a:pPr>
            <a:r>
              <a:rPr lang="ru-RU" sz="2400" b="1" i="1" dirty="0"/>
              <a:t>    </a:t>
            </a:r>
            <a:r>
              <a:rPr lang="en-US" sz="2400" b="1" i="1" dirty="0" err="1"/>
              <a:t>a+km</a:t>
            </a:r>
            <a:r>
              <a:rPr lang="en-US" sz="2400" b="1" dirty="0"/>
              <a:t> ≡ </a:t>
            </a:r>
            <a:r>
              <a:rPr lang="en-US" sz="2400" b="1" i="1" dirty="0"/>
              <a:t>b</a:t>
            </a:r>
            <a:r>
              <a:rPr lang="en-US" sz="2400" b="1" dirty="0"/>
              <a:t> (mod </a:t>
            </a:r>
            <a:r>
              <a:rPr lang="en-US" sz="2400" b="1" i="1" dirty="0"/>
              <a:t>m</a:t>
            </a:r>
            <a:r>
              <a:rPr lang="en-US" sz="2400" b="1" dirty="0"/>
              <a:t>)</a:t>
            </a:r>
            <a:endParaRPr lang="ru-RU" sz="2400" b="1" dirty="0"/>
          </a:p>
          <a:p>
            <a:pPr marL="274320" indent="-274320">
              <a:buNone/>
              <a:defRPr/>
            </a:pPr>
            <a:r>
              <a:rPr lang="ru-RU" sz="2400" b="1" i="1" dirty="0"/>
              <a:t>    </a:t>
            </a:r>
            <a:r>
              <a:rPr lang="en-US" sz="2400" b="1" i="1" dirty="0"/>
              <a:t>a-km</a:t>
            </a:r>
            <a:r>
              <a:rPr lang="en-US" sz="2400" b="1" dirty="0"/>
              <a:t> ≡ </a:t>
            </a:r>
            <a:r>
              <a:rPr lang="en-US" sz="2400" b="1" i="1" dirty="0"/>
              <a:t>b</a:t>
            </a:r>
            <a:r>
              <a:rPr lang="en-US" sz="2400" b="1" dirty="0"/>
              <a:t> (mod </a:t>
            </a:r>
            <a:r>
              <a:rPr lang="en-US" sz="2400" b="1" i="1" dirty="0"/>
              <a:t>m</a:t>
            </a:r>
            <a:r>
              <a:rPr lang="en-US" sz="2400" b="1" dirty="0"/>
              <a:t>)</a:t>
            </a:r>
            <a:endParaRPr lang="ru-RU" sz="2400" b="1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Применение сравнений по модулю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sz="2800" dirty="0" smtClean="0"/>
                  <a:t>Какие из следующих сравнений являются верными:</a:t>
                </a:r>
              </a:p>
              <a:p>
                <a:r>
                  <a:rPr lang="ru-RU" sz="2800" dirty="0" smtClean="0"/>
                  <a:t>13</a:t>
                </a:r>
                <a14:m>
                  <m:oMath xmlns:m="http://schemas.openxmlformats.org/officeDocument/2006/math"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800" dirty="0" smtClean="0"/>
                  <a:t>37 (</a:t>
                </a:r>
                <a:r>
                  <a:rPr lang="en-US" sz="2800" dirty="0" smtClean="0"/>
                  <a:t>mod 6</a:t>
                </a:r>
                <a:r>
                  <a:rPr lang="ru-RU" sz="2800" dirty="0" smtClean="0"/>
                  <a:t>)</a:t>
                </a:r>
                <a:endParaRPr lang="en-US" sz="2800" dirty="0" smtClean="0"/>
              </a:p>
              <a:p>
                <a:r>
                  <a:rPr lang="en-US" sz="2800" dirty="0" smtClean="0"/>
                  <a:t>-12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 (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mod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5)</m:t>
                    </m:r>
                  </m:oMath>
                </a14:m>
                <a:endParaRPr lang="en-US" sz="2800" dirty="0" smtClean="0"/>
              </a:p>
              <a:p>
                <a:r>
                  <a:rPr lang="en-US" sz="2800" dirty="0" smtClean="0"/>
                  <a:t>14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2800" dirty="0" smtClean="0"/>
                  <a:t>21 (mod 3)</a:t>
                </a:r>
              </a:p>
              <a:p>
                <a:r>
                  <a:rPr lang="en-US" sz="2800" dirty="0" smtClean="0"/>
                  <a:t>13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2800" dirty="0" smtClean="0"/>
                  <a:t> -5 (mod 4)</a:t>
                </a:r>
              </a:p>
              <a:p>
                <a:r>
                  <a:rPr lang="en-US" sz="2800" dirty="0" smtClean="0"/>
                  <a:t>13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US" sz="2800" dirty="0" smtClean="0"/>
                  <a:t> 5 (mod 4)</a:t>
                </a:r>
                <a:endParaRPr lang="ru-RU" sz="2800" dirty="0"/>
              </a:p>
              <a:p>
                <a:endParaRPr lang="ru-RU" dirty="0"/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492686" y="267900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519982" y="312034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519982" y="3605129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519982" y="4110151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523233" y="4598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8927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460" y="69069"/>
            <a:ext cx="7886700" cy="1055675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Применение сравнений по модулю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460" y="1104854"/>
            <a:ext cx="7886700" cy="811287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Вместо звездочки запишите такое наименьшее неотрицательно целое число, чтобы полученное сравнение было верным: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/>
              <p:cNvSpPr txBox="1">
                <a:spLocks/>
              </p:cNvSpPr>
              <p:nvPr/>
            </p:nvSpPr>
            <p:spPr>
              <a:xfrm>
                <a:off x="636064" y="2636912"/>
                <a:ext cx="3071840" cy="15121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</a:pPr>
                <a:r>
                  <a:rPr lang="ru-RU" sz="2800" dirty="0" smtClean="0"/>
                  <a:t>56</a:t>
                </a:r>
                <a:r>
                  <a:rPr lang="ru-RU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800" dirty="0" smtClean="0"/>
                  <a:t> </a:t>
                </a:r>
                <a:r>
                  <a:rPr lang="en-US" sz="2800" dirty="0" smtClean="0"/>
                  <a:t>  </a:t>
                </a:r>
                <a:r>
                  <a:rPr lang="ru-RU" sz="2800" dirty="0" smtClean="0"/>
                  <a:t>*</a:t>
                </a:r>
                <a:r>
                  <a:rPr lang="en-US" sz="2800" dirty="0" smtClean="0"/>
                  <a:t>   </a:t>
                </a:r>
                <a:r>
                  <a:rPr lang="ru-RU" sz="2800" dirty="0" smtClean="0"/>
                  <a:t>(</a:t>
                </a:r>
                <a:r>
                  <a:rPr lang="en-US" sz="2800" dirty="0" smtClean="0"/>
                  <a:t>mod 8</a:t>
                </a:r>
                <a:r>
                  <a:rPr lang="ru-RU" sz="2800" dirty="0" smtClean="0"/>
                  <a:t>)</a:t>
                </a:r>
                <a:endParaRPr lang="en-US" sz="2800" dirty="0" smtClean="0"/>
              </a:p>
              <a:p>
                <a:pPr fontAlgn="auto">
                  <a:spcAft>
                    <a:spcPts val="0"/>
                  </a:spcAft>
                </a:pPr>
                <a:r>
                  <a:rPr lang="en-US" sz="2800" dirty="0" smtClean="0"/>
                  <a:t>23</a:t>
                </a:r>
                <a:r>
                  <a:rPr lang="ru-RU" sz="28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800" dirty="0"/>
                  <a:t> *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   </a:t>
                </a:r>
                <a:r>
                  <a:rPr lang="ru-RU" sz="2800" dirty="0" smtClean="0"/>
                  <a:t>(</a:t>
                </a:r>
                <a:r>
                  <a:rPr lang="en-US" sz="2800" dirty="0"/>
                  <a:t>mod </a:t>
                </a:r>
                <a:r>
                  <a:rPr lang="en-US" sz="2800" dirty="0" smtClean="0"/>
                  <a:t>7</a:t>
                </a:r>
                <a:r>
                  <a:rPr lang="ru-RU" sz="2800" dirty="0" smtClean="0"/>
                  <a:t>)</a:t>
                </a:r>
                <a:endParaRPr lang="en-US" sz="2800" dirty="0" smtClean="0"/>
              </a:p>
              <a:p>
                <a:pPr marL="0" indent="0" fontAlgn="auto">
                  <a:spcAft>
                    <a:spcPts val="0"/>
                  </a:spcAft>
                  <a:buNone/>
                </a:pPr>
                <a:endParaRPr lang="ru-RU" dirty="0"/>
              </a:p>
              <a:p>
                <a:pPr fontAlgn="auto">
                  <a:spcAft>
                    <a:spcPts val="0"/>
                  </a:spcAft>
                </a:pPr>
                <a:endParaRPr lang="ru-RU" dirty="0"/>
              </a:p>
            </p:txBody>
          </p:sp>
        </mc:Choice>
        <mc:Fallback xmlns="">
          <p:sp>
            <p:nvSpPr>
              <p:cNvPr id="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64" y="2636912"/>
                <a:ext cx="3071840" cy="1512168"/>
              </a:xfrm>
              <a:prstGeom prst="rect">
                <a:avLst/>
              </a:prstGeom>
              <a:blipFill rotWithShape="0">
                <a:blip r:embed="rId2"/>
                <a:stretch>
                  <a:fillRect l="-3571" t="-68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678641" y="2548140"/>
            <a:ext cx="43204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678641" y="3022666"/>
            <a:ext cx="43204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Объект 2"/>
              <p:cNvSpPr txBox="1">
                <a:spLocks/>
              </p:cNvSpPr>
              <p:nvPr/>
            </p:nvSpPr>
            <p:spPr>
              <a:xfrm>
                <a:off x="4499992" y="2643959"/>
                <a:ext cx="3071840" cy="15121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</a:pPr>
                <a:r>
                  <a:rPr lang="en-US" sz="2800" dirty="0" smtClean="0"/>
                  <a:t>-43</a:t>
                </a:r>
                <a:r>
                  <a:rPr lang="ru-RU" sz="28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800" dirty="0" smtClean="0"/>
                  <a:t> </a:t>
                </a:r>
                <a:r>
                  <a:rPr lang="en-US" sz="2800" dirty="0" smtClean="0"/>
                  <a:t>  </a:t>
                </a:r>
                <a:r>
                  <a:rPr lang="ru-RU" sz="2800" dirty="0" smtClean="0"/>
                  <a:t>*</a:t>
                </a:r>
                <a:r>
                  <a:rPr lang="en-US" sz="2800" dirty="0" smtClean="0"/>
                  <a:t>   </a:t>
                </a:r>
                <a:r>
                  <a:rPr lang="ru-RU" sz="2800" dirty="0" smtClean="0"/>
                  <a:t>(</a:t>
                </a:r>
                <a:r>
                  <a:rPr lang="en-US" sz="2800" dirty="0" smtClean="0"/>
                  <a:t>mod 5</a:t>
                </a:r>
                <a:r>
                  <a:rPr lang="ru-RU" sz="2800" dirty="0" smtClean="0"/>
                  <a:t>)</a:t>
                </a:r>
                <a:endParaRPr lang="en-US" sz="2800" dirty="0" smtClean="0"/>
              </a:p>
              <a:p>
                <a:pPr fontAlgn="auto">
                  <a:spcAft>
                    <a:spcPts val="0"/>
                  </a:spcAft>
                </a:pPr>
                <a:r>
                  <a:rPr lang="en-US" sz="2800" dirty="0" smtClean="0"/>
                  <a:t>-26</a:t>
                </a:r>
                <a:r>
                  <a:rPr lang="ru-RU" sz="28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800" dirty="0"/>
                  <a:t> *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   </a:t>
                </a:r>
                <a:r>
                  <a:rPr lang="ru-RU" sz="2800" dirty="0" smtClean="0"/>
                  <a:t>(</a:t>
                </a:r>
                <a:r>
                  <a:rPr lang="en-US" sz="2800" dirty="0"/>
                  <a:t>mod </a:t>
                </a:r>
                <a:r>
                  <a:rPr lang="en-US" sz="2800" dirty="0" smtClean="0"/>
                  <a:t>6</a:t>
                </a:r>
                <a:r>
                  <a:rPr lang="ru-RU" sz="2800" dirty="0" smtClean="0"/>
                  <a:t>)</a:t>
                </a:r>
                <a:endParaRPr lang="en-US" sz="2800" dirty="0" smtClean="0"/>
              </a:p>
              <a:p>
                <a:pPr marL="0" indent="0" fontAlgn="auto">
                  <a:spcAft>
                    <a:spcPts val="0"/>
                  </a:spcAft>
                  <a:buNone/>
                </a:pPr>
                <a:endParaRPr lang="ru-RU" dirty="0"/>
              </a:p>
              <a:p>
                <a:pPr fontAlgn="auto">
                  <a:spcAft>
                    <a:spcPts val="0"/>
                  </a:spcAft>
                </a:pPr>
                <a:endParaRPr lang="ru-RU" dirty="0"/>
              </a:p>
            </p:txBody>
          </p:sp>
        </mc:Choice>
        <mc:Fallback xmlns="">
          <p:sp>
            <p:nvSpPr>
              <p:cNvPr id="10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643959"/>
                <a:ext cx="3071840" cy="1512168"/>
              </a:xfrm>
              <a:prstGeom prst="rect">
                <a:avLst/>
              </a:prstGeom>
              <a:blipFill rotWithShape="0">
                <a:blip r:embed="rId3"/>
                <a:stretch>
                  <a:fillRect l="-3571" t="-6855" r="-7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679579" y="2569527"/>
            <a:ext cx="43204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679579" y="3058326"/>
            <a:ext cx="43204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4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Объект 2"/>
              <p:cNvSpPr txBox="1">
                <a:spLocks/>
              </p:cNvSpPr>
              <p:nvPr/>
            </p:nvSpPr>
            <p:spPr>
              <a:xfrm>
                <a:off x="637492" y="3931640"/>
                <a:ext cx="3286435" cy="15121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</a:pP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∗  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800" dirty="0" smtClean="0"/>
                  <a:t> </a:t>
                </a:r>
                <a:r>
                  <a:rPr lang="en-US" sz="2800" dirty="0" smtClean="0"/>
                  <a:t> 3   </a:t>
                </a:r>
                <a:r>
                  <a:rPr lang="ru-RU" sz="2800" dirty="0" smtClean="0"/>
                  <a:t>(</a:t>
                </a:r>
                <a:r>
                  <a:rPr lang="en-US" sz="2800" dirty="0" smtClean="0"/>
                  <a:t>mod 15</a:t>
                </a:r>
                <a:r>
                  <a:rPr lang="ru-RU" sz="2800" dirty="0" smtClean="0"/>
                  <a:t>)</a:t>
                </a:r>
                <a:endParaRPr lang="en-US" sz="2800" dirty="0" smtClean="0"/>
              </a:p>
              <a:p>
                <a:pPr fontAlgn="auto">
                  <a:spcAft>
                    <a:spcPts val="0"/>
                  </a:spcAft>
                </a:pP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  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800" dirty="0"/>
                  <a:t> </a:t>
                </a:r>
                <a:r>
                  <a:rPr lang="en-US" sz="2800" dirty="0" smtClean="0"/>
                  <a:t> 6    </a:t>
                </a:r>
                <a:r>
                  <a:rPr lang="ru-RU" sz="2800" dirty="0" smtClean="0"/>
                  <a:t>(</a:t>
                </a:r>
                <a:r>
                  <a:rPr lang="en-US" sz="2800" dirty="0"/>
                  <a:t>mod </a:t>
                </a:r>
                <a:r>
                  <a:rPr lang="en-US" sz="2800" dirty="0" smtClean="0"/>
                  <a:t>2</a:t>
                </a:r>
                <a:r>
                  <a:rPr lang="ru-RU" sz="2800" dirty="0" smtClean="0"/>
                  <a:t>)</a:t>
                </a:r>
                <a:endParaRPr lang="en-US" sz="2800" dirty="0" smtClean="0"/>
              </a:p>
              <a:p>
                <a:pPr marL="0" indent="0" fontAlgn="auto">
                  <a:spcAft>
                    <a:spcPts val="0"/>
                  </a:spcAft>
                  <a:buNone/>
                </a:pPr>
                <a:endParaRPr lang="ru-RU" dirty="0"/>
              </a:p>
              <a:p>
                <a:pPr fontAlgn="auto">
                  <a:spcAft>
                    <a:spcPts val="0"/>
                  </a:spcAft>
                </a:pPr>
                <a:endParaRPr lang="ru-RU" dirty="0"/>
              </a:p>
            </p:txBody>
          </p:sp>
        </mc:Choice>
        <mc:Fallback xmlns="">
          <p:sp>
            <p:nvSpPr>
              <p:cNvPr id="13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92" y="3931640"/>
                <a:ext cx="3286435" cy="1512168"/>
              </a:xfrm>
              <a:prstGeom prst="rect">
                <a:avLst/>
              </a:prstGeom>
              <a:blipFill rotWithShape="0">
                <a:blip r:embed="rId4"/>
                <a:stretch>
                  <a:fillRect l="-3340" t="-68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827585" y="3887470"/>
            <a:ext cx="57606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18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971600" y="4352490"/>
            <a:ext cx="43204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Объект 2"/>
              <p:cNvSpPr txBox="1">
                <a:spLocks/>
              </p:cNvSpPr>
              <p:nvPr/>
            </p:nvSpPr>
            <p:spPr>
              <a:xfrm>
                <a:off x="4499992" y="3929705"/>
                <a:ext cx="3286435" cy="15121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</a:pP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∗  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800" dirty="0" smtClean="0"/>
                  <a:t> </a:t>
                </a:r>
                <a:r>
                  <a:rPr lang="en-US" sz="2800" dirty="0" smtClean="0"/>
                  <a:t> -2   </a:t>
                </a:r>
                <a:r>
                  <a:rPr lang="ru-RU" sz="2800" dirty="0" smtClean="0"/>
                  <a:t>(</a:t>
                </a:r>
                <a:r>
                  <a:rPr lang="en-US" sz="2800" dirty="0" smtClean="0"/>
                  <a:t>mod 18</a:t>
                </a:r>
                <a:r>
                  <a:rPr lang="ru-RU" sz="2800" dirty="0" smtClean="0"/>
                  <a:t>)</a:t>
                </a:r>
                <a:endParaRPr lang="en-US" sz="2800" dirty="0" smtClean="0"/>
              </a:p>
              <a:p>
                <a:pPr fontAlgn="auto">
                  <a:spcAft>
                    <a:spcPts val="0"/>
                  </a:spcAft>
                </a:pP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  </m:t>
                    </m:r>
                    <m:r>
                      <a:rPr 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ru-RU" sz="2800" dirty="0"/>
                  <a:t> </a:t>
                </a:r>
                <a:r>
                  <a:rPr lang="en-US" sz="2800" dirty="0" smtClean="0"/>
                  <a:t> -3    </a:t>
                </a:r>
                <a:r>
                  <a:rPr lang="ru-RU" sz="2800" dirty="0" smtClean="0"/>
                  <a:t>(</a:t>
                </a:r>
                <a:r>
                  <a:rPr lang="en-US" sz="2800" dirty="0"/>
                  <a:t>mod </a:t>
                </a:r>
                <a:r>
                  <a:rPr lang="en-US" sz="2800" dirty="0" smtClean="0"/>
                  <a:t>11</a:t>
                </a:r>
                <a:r>
                  <a:rPr lang="ru-RU" sz="2800" dirty="0" smtClean="0"/>
                  <a:t>)</a:t>
                </a:r>
                <a:endParaRPr lang="en-US" sz="2800" dirty="0" smtClean="0"/>
              </a:p>
              <a:p>
                <a:pPr marL="0" indent="0" fontAlgn="auto">
                  <a:spcAft>
                    <a:spcPts val="0"/>
                  </a:spcAft>
                  <a:buNone/>
                </a:pPr>
                <a:endParaRPr lang="ru-RU" dirty="0"/>
              </a:p>
              <a:p>
                <a:pPr fontAlgn="auto">
                  <a:spcAft>
                    <a:spcPts val="0"/>
                  </a:spcAft>
                </a:pPr>
                <a:endParaRPr lang="ru-RU" dirty="0"/>
              </a:p>
            </p:txBody>
          </p:sp>
        </mc:Choice>
        <mc:Fallback xmlns="">
          <p:sp>
            <p:nvSpPr>
              <p:cNvPr id="1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929705"/>
                <a:ext cx="3286435" cy="1512168"/>
              </a:xfrm>
              <a:prstGeom prst="rect">
                <a:avLst/>
              </a:prstGeom>
              <a:blipFill rotWithShape="0">
                <a:blip r:embed="rId5"/>
                <a:stretch>
                  <a:fillRect l="-3340" t="-6855" r="-11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788024" y="3893303"/>
            <a:ext cx="576065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16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4788022" y="4385858"/>
            <a:ext cx="576065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8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2375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3287</TotalTime>
  <Words>2091</Words>
  <Application>Microsoft Office PowerPoint</Application>
  <PresentationFormat>Экран (4:3)</PresentationFormat>
  <Paragraphs>226</Paragraphs>
  <Slides>22</Slides>
  <Notes>1</Notes>
  <HiddenSlides>4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Сравнение по модулю</vt:lpstr>
      <vt:lpstr>Определения</vt:lpstr>
      <vt:lpstr>Определения</vt:lpstr>
      <vt:lpstr>Определение</vt:lpstr>
      <vt:lpstr>Свойства сравнения по модулю</vt:lpstr>
      <vt:lpstr>Утверждения, следующие из свойств</vt:lpstr>
      <vt:lpstr>Операции со сравнениями</vt:lpstr>
      <vt:lpstr>Применение сравнений по модулю</vt:lpstr>
      <vt:lpstr>Применение сравнений по модулю</vt:lpstr>
      <vt:lpstr>Презентация PowerPoint</vt:lpstr>
      <vt:lpstr>Презентация PowerPoint</vt:lpstr>
      <vt:lpstr>〖"Доказать, что" (43〗^43-〖17〗^17) ⋮10</vt:lpstr>
      <vt:lpstr>〖"Доказать, что" (43〗^43-〖17〗^17) ⋮10</vt:lpstr>
      <vt:lpstr>Найти остаток от деления 22018 на 15.</vt:lpstr>
      <vt:lpstr>Найти остаток от деления 521637на 17.</vt:lpstr>
      <vt:lpstr>Найти остаток от деления  (75 · 56)28 + (58 · 34)31 на 19</vt:lpstr>
      <vt:lpstr>На какую цифру оканчивается число 9^2015+7^2016</vt:lpstr>
      <vt:lpstr>Презентация PowerPoint</vt:lpstr>
      <vt:lpstr>Найти остаток от деления 11210 на 5.</vt:lpstr>
      <vt:lpstr>Применение сравнений по модулю</vt:lpstr>
      <vt:lpstr>Применения сравнений по модулю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сравнения по модулю</dc:title>
  <dc:creator>User</dc:creator>
  <cp:lastModifiedBy>кафедра</cp:lastModifiedBy>
  <cp:revision>89</cp:revision>
  <dcterms:created xsi:type="dcterms:W3CDTF">2016-02-11T16:51:28Z</dcterms:created>
  <dcterms:modified xsi:type="dcterms:W3CDTF">2025-03-24T01:13:23Z</dcterms:modified>
</cp:coreProperties>
</file>