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7" r:id="rId3"/>
  </p:sldMasterIdLst>
  <p:notesMasterIdLst>
    <p:notesMasterId r:id="rId99"/>
  </p:notesMasterIdLst>
  <p:sldIdLst>
    <p:sldId id="622" r:id="rId4"/>
    <p:sldId id="679" r:id="rId5"/>
    <p:sldId id="625" r:id="rId6"/>
    <p:sldId id="545" r:id="rId7"/>
    <p:sldId id="605" r:id="rId8"/>
    <p:sldId id="680" r:id="rId9"/>
    <p:sldId id="681" r:id="rId10"/>
    <p:sldId id="682" r:id="rId11"/>
    <p:sldId id="683" r:id="rId12"/>
    <p:sldId id="684" r:id="rId13"/>
    <p:sldId id="685" r:id="rId14"/>
    <p:sldId id="686" r:id="rId15"/>
    <p:sldId id="687" r:id="rId16"/>
    <p:sldId id="688" r:id="rId17"/>
    <p:sldId id="689" r:id="rId18"/>
    <p:sldId id="690" r:id="rId19"/>
    <p:sldId id="691" r:id="rId20"/>
    <p:sldId id="692" r:id="rId21"/>
    <p:sldId id="693" r:id="rId22"/>
    <p:sldId id="694" r:id="rId23"/>
    <p:sldId id="695" r:id="rId24"/>
    <p:sldId id="696" r:id="rId25"/>
    <p:sldId id="697" r:id="rId26"/>
    <p:sldId id="698" r:id="rId27"/>
    <p:sldId id="699" r:id="rId28"/>
    <p:sldId id="700" r:id="rId29"/>
    <p:sldId id="701" r:id="rId30"/>
    <p:sldId id="702" r:id="rId31"/>
    <p:sldId id="703" r:id="rId32"/>
    <p:sldId id="704" r:id="rId33"/>
    <p:sldId id="705" r:id="rId34"/>
    <p:sldId id="706" r:id="rId35"/>
    <p:sldId id="707" r:id="rId36"/>
    <p:sldId id="708" r:id="rId37"/>
    <p:sldId id="709" r:id="rId38"/>
    <p:sldId id="710" r:id="rId39"/>
    <p:sldId id="711" r:id="rId40"/>
    <p:sldId id="712" r:id="rId41"/>
    <p:sldId id="713" r:id="rId42"/>
    <p:sldId id="714" r:id="rId43"/>
    <p:sldId id="715" r:id="rId44"/>
    <p:sldId id="716" r:id="rId45"/>
    <p:sldId id="717" r:id="rId46"/>
    <p:sldId id="718" r:id="rId47"/>
    <p:sldId id="719" r:id="rId48"/>
    <p:sldId id="720" r:id="rId49"/>
    <p:sldId id="721" r:id="rId50"/>
    <p:sldId id="722" r:id="rId51"/>
    <p:sldId id="723" r:id="rId52"/>
    <p:sldId id="724" r:id="rId53"/>
    <p:sldId id="725" r:id="rId54"/>
    <p:sldId id="726" r:id="rId55"/>
    <p:sldId id="727" r:id="rId56"/>
    <p:sldId id="728" r:id="rId57"/>
    <p:sldId id="729" r:id="rId58"/>
    <p:sldId id="730" r:id="rId59"/>
    <p:sldId id="731" r:id="rId60"/>
    <p:sldId id="732" r:id="rId61"/>
    <p:sldId id="733" r:id="rId62"/>
    <p:sldId id="734" r:id="rId63"/>
    <p:sldId id="735" r:id="rId64"/>
    <p:sldId id="736" r:id="rId65"/>
    <p:sldId id="737" r:id="rId66"/>
    <p:sldId id="738" r:id="rId67"/>
    <p:sldId id="739" r:id="rId68"/>
    <p:sldId id="740" r:id="rId69"/>
    <p:sldId id="741" r:id="rId70"/>
    <p:sldId id="742" r:id="rId71"/>
    <p:sldId id="743" r:id="rId72"/>
    <p:sldId id="744" r:id="rId73"/>
    <p:sldId id="745" r:id="rId74"/>
    <p:sldId id="746" r:id="rId75"/>
    <p:sldId id="747" r:id="rId76"/>
    <p:sldId id="748" r:id="rId77"/>
    <p:sldId id="749" r:id="rId78"/>
    <p:sldId id="750" r:id="rId79"/>
    <p:sldId id="751" r:id="rId80"/>
    <p:sldId id="752" r:id="rId81"/>
    <p:sldId id="753" r:id="rId82"/>
    <p:sldId id="754" r:id="rId83"/>
    <p:sldId id="755" r:id="rId84"/>
    <p:sldId id="756" r:id="rId85"/>
    <p:sldId id="757" r:id="rId86"/>
    <p:sldId id="758" r:id="rId87"/>
    <p:sldId id="759" r:id="rId88"/>
    <p:sldId id="760" r:id="rId89"/>
    <p:sldId id="761" r:id="rId90"/>
    <p:sldId id="762" r:id="rId91"/>
    <p:sldId id="763" r:id="rId92"/>
    <p:sldId id="764" r:id="rId93"/>
    <p:sldId id="765" r:id="rId94"/>
    <p:sldId id="766" r:id="rId95"/>
    <p:sldId id="767" r:id="rId96"/>
    <p:sldId id="768" r:id="rId97"/>
    <p:sldId id="769" r:id="rId98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pos="17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92"/>
    <a:srgbClr val="FBFBFB"/>
    <a:srgbClr val="0066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3" autoAdjust="0"/>
    <p:restoredTop sz="96433" autoAdjust="0"/>
  </p:normalViewPr>
  <p:slideViewPr>
    <p:cSldViewPr snapToObjects="1">
      <p:cViewPr varScale="1">
        <p:scale>
          <a:sx n="116" d="100"/>
          <a:sy n="116" d="100"/>
        </p:scale>
        <p:origin x="1542" y="108"/>
      </p:cViewPr>
      <p:guideLst>
        <p:guide orient="horz" pos="890"/>
        <p:guide pos="17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347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2C1198-EAF3-4C5A-A686-27902E029BB3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662B0AE-D6DE-4596-81DF-EC843C49A9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996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63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0bcad139f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20bcad139f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279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0bcad139f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20bcad139f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02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0bcad139f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20bcad139f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839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0bcad139f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20bcad139f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543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2a21527e1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2a21527e1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88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0bcad139f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20bcad139f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3781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b62e0185c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1b62e0185c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740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1dbf0c09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21dbf0c09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995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1d1670b1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1d1670b1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428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20bcad139f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220bcad139f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25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c89b5bb5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1c89b5bb5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913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20bcad139f_0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20bcad139f_0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029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1dbf0c0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21dbf0c0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086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1b74e0063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1b74e0063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51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c89b5bb5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1c89b5bb5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74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c9d2b8f6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1c9d2b8f6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96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c89b5bb5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1c89b5bb5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593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e8c84d0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e8c84d04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62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e8c84d04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1e8c84d04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65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0bcad139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220bcad139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38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0bcad139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220bcad139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73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0FAB-C73C-4097-92AD-FBC5678E5E64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5EE6-78D7-4A9F-B16B-61576E2EE4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CE85-9FD5-40F0-8114-B66908462579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3CB22-3E12-4325-BABB-F26D4C755A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1B85-96E8-4AE8-AD99-C6DD60373B21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D550-24C8-4147-9E31-24A72CE486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1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8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5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8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2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6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81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7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62FF-E784-4EC0-B507-F67C8FA5B39B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A4101-1C71-42E0-B94D-E69783F0C3E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65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06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1394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33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589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10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98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95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226350" y="274623"/>
            <a:ext cx="21916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654"/>
            <a:ext cx="5153705" cy="6845865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2104533"/>
            <a:ext cx="5017500" cy="2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5233233"/>
            <a:ext cx="3470700" cy="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2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1"/>
            <a:ext cx="4737600" cy="6857420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737333"/>
            <a:ext cx="4587000" cy="1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5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B655-4FBE-4E20-A446-6BB34F1554D7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6C97-1DA1-49B7-8BEA-39B1B8AA89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508002"/>
            <a:ext cx="1037850" cy="1355049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70389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20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508002"/>
            <a:ext cx="1037850" cy="1355049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34032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2090067"/>
            <a:ext cx="34032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34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508002"/>
            <a:ext cx="1037850" cy="1355049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0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508002"/>
            <a:ext cx="1037850" cy="1355049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2630067"/>
            <a:ext cx="3798900" cy="32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63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68580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1155700"/>
            <a:ext cx="4587000" cy="4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05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508002"/>
            <a:ext cx="1037850" cy="1355049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2211100"/>
            <a:ext cx="3036300" cy="23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4717333"/>
            <a:ext cx="3036300" cy="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2262133"/>
            <a:ext cx="3676800" cy="3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15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1" y="5504763"/>
            <a:ext cx="698925" cy="912876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5740500"/>
            <a:ext cx="6936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91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1"/>
            <a:ext cx="4737600" cy="6857420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712900"/>
            <a:ext cx="4776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3524165"/>
            <a:ext cx="4776000" cy="1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0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15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/>
            </a:lvl1pPr>
            <a:lvl2pPr marL="0" lvl="1" indent="0" algn="r" rtl="0">
              <a:spcBef>
                <a:spcPts val="0"/>
              </a:spcBef>
              <a:buNone/>
              <a:defRPr sz="1100"/>
            </a:lvl2pPr>
            <a:lvl3pPr marL="0" lvl="2" indent="0" algn="r" rtl="0">
              <a:spcBef>
                <a:spcPts val="0"/>
              </a:spcBef>
              <a:buNone/>
              <a:defRPr sz="1100"/>
            </a:lvl3pPr>
            <a:lvl4pPr marL="0" lvl="3" indent="0" algn="r" rtl="0">
              <a:spcBef>
                <a:spcPts val="0"/>
              </a:spcBef>
              <a:buNone/>
              <a:defRPr sz="1100"/>
            </a:lvl4pPr>
            <a:lvl5pPr marL="0" lvl="4" indent="0" algn="r" rtl="0">
              <a:spcBef>
                <a:spcPts val="0"/>
              </a:spcBef>
              <a:buNone/>
              <a:defRPr sz="1100"/>
            </a:lvl5pPr>
            <a:lvl6pPr marL="0" lvl="5" indent="0" algn="r" rtl="0">
              <a:spcBef>
                <a:spcPts val="0"/>
              </a:spcBef>
              <a:buNone/>
              <a:defRPr sz="1100"/>
            </a:lvl6pPr>
            <a:lvl7pPr marL="0" lvl="6" indent="0" algn="r" rtl="0">
              <a:spcBef>
                <a:spcPts val="0"/>
              </a:spcBef>
              <a:buNone/>
              <a:defRPr sz="1100"/>
            </a:lvl7pPr>
            <a:lvl8pPr marL="0" lvl="7" indent="0" algn="r" rtl="0">
              <a:spcBef>
                <a:spcPts val="0"/>
              </a:spcBef>
              <a:buNone/>
              <a:defRPr sz="1100"/>
            </a:lvl8pPr>
            <a:lvl9pPr marL="0" lvl="8" indent="0" algn="r" rtl="0">
              <a:spcBef>
                <a:spcPts val="0"/>
              </a:spcBef>
              <a:buNone/>
              <a:defRPr sz="1100"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571E-E012-4757-B7BF-A4C747A899A4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A2C7-D6FB-4A32-956C-B456D524A3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623888" y="1709737"/>
            <a:ext cx="78867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14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/>
            </a:lvl1pPr>
            <a:lvl2pPr marL="0" lvl="1" indent="0" algn="r" rtl="0">
              <a:spcBef>
                <a:spcPts val="0"/>
              </a:spcBef>
              <a:buNone/>
              <a:defRPr sz="1100"/>
            </a:lvl2pPr>
            <a:lvl3pPr marL="0" lvl="2" indent="0" algn="r" rtl="0">
              <a:spcBef>
                <a:spcPts val="0"/>
              </a:spcBef>
              <a:buNone/>
              <a:defRPr sz="1100"/>
            </a:lvl3pPr>
            <a:lvl4pPr marL="0" lvl="3" indent="0" algn="r" rtl="0">
              <a:spcBef>
                <a:spcPts val="0"/>
              </a:spcBef>
              <a:buNone/>
              <a:defRPr sz="1100"/>
            </a:lvl4pPr>
            <a:lvl5pPr marL="0" lvl="4" indent="0" algn="r" rtl="0">
              <a:spcBef>
                <a:spcPts val="0"/>
              </a:spcBef>
              <a:buNone/>
              <a:defRPr sz="1100"/>
            </a:lvl5pPr>
            <a:lvl6pPr marL="0" lvl="5" indent="0" algn="r" rtl="0">
              <a:spcBef>
                <a:spcPts val="0"/>
              </a:spcBef>
              <a:buNone/>
              <a:defRPr sz="1100"/>
            </a:lvl6pPr>
            <a:lvl7pPr marL="0" lvl="6" indent="0" algn="r" rtl="0">
              <a:spcBef>
                <a:spcPts val="0"/>
              </a:spcBef>
              <a:buNone/>
              <a:defRPr sz="1100"/>
            </a:lvl7pPr>
            <a:lvl8pPr marL="0" lvl="7" indent="0" algn="r" rtl="0">
              <a:spcBef>
                <a:spcPts val="0"/>
              </a:spcBef>
              <a:buNone/>
              <a:defRPr sz="1100"/>
            </a:lvl8pPr>
            <a:lvl9pPr marL="0" lvl="8" indent="0" algn="r" rtl="0">
              <a:spcBef>
                <a:spcPts val="0"/>
              </a:spcBef>
              <a:buNone/>
              <a:defRPr sz="1100"/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6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4E3B-3AE3-4BFC-A8AC-CE38DCC0C1E0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E2E00-EDBC-454E-ACC6-6E8A61CBA1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B774-564F-42D0-A133-673782DBA189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F452-C77C-4CB9-8E57-EAD1428182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AEE9-2ECF-4F12-983B-CD85FDA20CF9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15A4-2261-4CC7-8B90-09A0E2D5E9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4026-CA01-448C-8687-7E344E5C329E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99DA0-FE7C-43DB-8CD2-D7F021F019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2D6F-34A6-4892-AB07-FF479C37B20F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6E34-53D4-4A78-B577-5398076292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1E9F2E-6887-4850-BDCE-F597A7E9C3E9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51DB606-6E4A-4F5C-A5DD-15DB050785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srgbClr val="5FCBEF"/>
                </a:solidFill>
                <a:latin typeface="Trebuchet MS" panose="020B060302020202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495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336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ttestatcia@iro22.ru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attestatcia@iro22.ru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attestacija-pedagogicheskih-rabotnikov-obrazovatelnyh-organizacij-altajskogo-kra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attestacija-pedagogicheskih-rabotnikov-obrazovatelnyh-organizacij-altajskogo-kra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attestacija-pedagogicheskih-rabotnikov-obrazovatelnyh-organizacij-altajskogo-kra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ro22.ru/wp-content/uploads/2023/09/otvety-na-voprosy-svjazannye-s-prikazom-196.pdf" TargetMode="External"/><Relationship Id="rId4" Type="http://schemas.openxmlformats.org/officeDocument/2006/relationships/hyperlink" Target="https://iro22.ru/wp-content/uploads/2023/09/minprosveshhenie-profsojuzy-rf-po-pri-196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attestacija-pedagogicheskih-rabotnikov-obrazovatelnyh-organizacij-altajskogo-kra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#_ednref1"/><Relationship Id="rId4" Type="http://schemas.openxmlformats.org/officeDocument/2006/relationships/hyperlink" Target="https://iro22.ru/dejatelnost/attestacija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dejatelnost/attestacij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8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6640513" y="6270625"/>
            <a:ext cx="2339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805" rIns="0" bIns="0" anchor="ctr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1100" b="1" dirty="0" smtClean="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Алтайский край, </a:t>
            </a:r>
            <a:r>
              <a:rPr lang="ru-RU" altLang="ru-RU" sz="1100" b="1" dirty="0" err="1" smtClean="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г.Барнаул</a:t>
            </a:r>
            <a:r>
              <a:rPr lang="ru-RU" altLang="ru-RU" sz="1100" b="1" dirty="0" smtClean="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ru-RU" altLang="ru-RU" sz="1100" b="1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9" name="Прямоугольник 1"/>
          <p:cNvSpPr>
            <a:spLocks noChangeArrowheads="1"/>
          </p:cNvSpPr>
          <p:nvPr/>
        </p:nvSpPr>
        <p:spPr bwMode="auto">
          <a:xfrm>
            <a:off x="287525" y="1247176"/>
            <a:ext cx="8532947" cy="3323987"/>
          </a:xfrm>
          <a:prstGeom prst="rect">
            <a:avLst/>
          </a:prstGeom>
          <a:solidFill>
            <a:schemeClr val="bg1"/>
          </a:solidFill>
          <a:ln w="9525">
            <a:solidFill>
              <a:srgbClr val="FBFBF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Краевое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автономное учреждение дополнительного профессионального образования </a:t>
            </a:r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lvl="0"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«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Алтайский институт развития образования имени  Адриана Митрофановича Топорова»</a:t>
            </a:r>
            <a:b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(КАУ ДПО «АИРО имени А.М. Топорова»)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lvl="0" algn="ctr" eaLnBrk="1" hangingPunct="1"/>
            <a:endParaRPr lang="ru-RU" altLang="ru-RU" sz="24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lvl="0"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АТТЕСТАЦИЯ 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ПЕДАГОГИЧЕСКИХ </a:t>
            </a: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lvl="0"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РАБОТНИКОВ 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ОБРАЗОВАТЕЛЬНЫХ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ОРГАНИЗАЦИЙ АЛТАЙСКОГО КРАЯ</a:t>
            </a:r>
            <a:endParaRPr lang="en-US" alt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en-US" altLang="ru-RU" sz="2400" b="1" dirty="0" smtClean="0">
              <a:solidFill>
                <a:srgbClr val="009692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103948" y="5026922"/>
            <a:ext cx="4876540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Титаренко Татьяна Анатольевна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ачальник отдела сопровождения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экспертизы и аттестации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КАУ </a:t>
            </a:r>
            <a:r>
              <a:rPr lang="ru-RU" alt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ДПО «АИРО им. А.М. </a:t>
            </a:r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Топорова»</a:t>
            </a:r>
          </a:p>
          <a:p>
            <a:pPr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2025 г</a:t>
            </a:r>
          </a:p>
          <a:p>
            <a:pPr algn="r" eaLnBrk="1" hangingPunct="1"/>
            <a:endParaRPr lang="en-US" alt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94314"/>
            <a:ext cx="3196443" cy="1080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9" y="4221087"/>
            <a:ext cx="6893598" cy="125163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79713" y="6560222"/>
            <a:ext cx="6256337" cy="181891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260649"/>
            <a:ext cx="1800200" cy="10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32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58710" y="4093970"/>
            <a:ext cx="3743058" cy="4037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263" y="1028700"/>
            <a:ext cx="6447501" cy="1020689"/>
          </a:xfrm>
        </p:spPr>
        <p:txBody>
          <a:bodyPr>
            <a:normAutofit fontScale="90000"/>
          </a:bodyPr>
          <a:lstStyle/>
          <a:p>
            <a:pPr indent="338138" algn="ctr" defTabSz="685800" eaLnBrk="0" fontAlgn="base" hangingPunct="0">
              <a:spcAft>
                <a:spcPct val="0"/>
              </a:spcAft>
              <a:tabLst>
                <a:tab pos="-202406" algn="l"/>
              </a:tabLst>
            </a:pPr>
            <a:r>
              <a:rPr lang="ru-RU" altLang="ru-RU" sz="16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ru-RU" altLang="ru-RU" sz="1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5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приема документов педагогических работников, претендующих на установление первой, высшей квалификационной категории без ограничения срока ее действия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58710" y="3882461"/>
            <a:ext cx="3948158" cy="3204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858710" y="2215317"/>
          <a:ext cx="4067920" cy="3280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646"/>
                <a:gridCol w="1727009"/>
                <a:gridCol w="2093265"/>
              </a:tblGrid>
              <a:tr h="502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800" dirty="0">
                          <a:effectLst/>
                        </a:rPr>
                        <a:t>Сроки приема документов 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800" dirty="0">
                          <a:effectLst/>
                        </a:rPr>
                        <a:t>(списков, заявлений)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800">
                          <a:effectLst/>
                        </a:rPr>
                        <a:t>Прием документов педагогических работников, у которых срок действия квалификационной категории истекает: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</a:tr>
              <a:tr h="445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с 10 по 20 октября 2024 года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в декабре 2024 года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</a:tr>
              <a:tr h="297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с 10 по 20 ноября 2024 года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в первом полугодии 2025 года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</a:tr>
              <a:tr h="297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с 10 по 20 января 2025 года 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во втором полугодии 2025 года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</a:tr>
              <a:tr h="445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с10 по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20 </a:t>
                      </a:r>
                      <a:r>
                        <a:rPr lang="ru-RU" sz="1000" dirty="0">
                          <a:effectLst/>
                        </a:rPr>
                        <a:t>февраля 2025 года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в первом полугодии 2026 года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</a:tr>
              <a:tr h="297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с 10 по 20 апреля 2025 года 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во втором полугодии 2026 года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</a:tr>
              <a:tr h="400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с </a:t>
                      </a:r>
                      <a:r>
                        <a:rPr lang="ru-RU" sz="1000" dirty="0">
                          <a:effectLst/>
                        </a:rPr>
                        <a:t>10 по 20 мая 2025 года  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в </a:t>
                      </a:r>
                      <a:r>
                        <a:rPr lang="ru-RU" sz="1000" dirty="0">
                          <a:effectLst/>
                        </a:rPr>
                        <a:t>первом полугодии 2027 года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</a:tr>
              <a:tr h="297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с 10 по 20 июня 2025 года 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во втором полугодии 2027 года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</a:tr>
              <a:tr h="297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с 10 по 20 июля 2025 года 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27051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не позднее 31 августа 2028 года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10" marR="47810" marT="0" marB="0"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2044581" y="4093970"/>
            <a:ext cx="3916111" cy="4678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7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918" y="1144844"/>
            <a:ext cx="4977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0031" algn="ctr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установления категории</a:t>
            </a:r>
          </a:p>
          <a:p>
            <a:pPr indent="-250031" algn="ctr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2869" indent="-342900" algn="just" defTabSz="342900" eaLnBrk="1" fontAlgn="auto" hangingPunct="1">
              <a:spcBef>
                <a:spcPts val="0"/>
              </a:spcBef>
              <a:buFontTx/>
              <a:buAutoNum type="arabicPeriod"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педагогического работника.</a:t>
            </a:r>
          </a:p>
          <a:p>
            <a:pPr algn="just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250031" algn="just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Выписка из приказа Министерства образования и науки Алтайского края «Об установлении квалификационных категорий…», подтверждающего результаты предыдущей аттестации</a:t>
            </a:r>
            <a:r>
              <a:rPr lang="ru-RU" alt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50031" algn="just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0031" algn="just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Согласия на обработку персональных данных (два согласия).</a:t>
            </a:r>
          </a:p>
        </p:txBody>
      </p:sp>
    </p:spTree>
    <p:extLst>
      <p:ext uri="{BB962C8B-B14F-4D97-AF65-F5344CB8AC3E}">
        <p14:creationId xmlns:p14="http://schemas.microsoft.com/office/powerpoint/2010/main" val="17997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99" y="684198"/>
            <a:ext cx="5294114" cy="56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2" y="857250"/>
            <a:ext cx="5187152" cy="60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8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6368" y="-14898"/>
            <a:ext cx="5531265" cy="72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1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056132" y="3024378"/>
            <a:ext cx="5774436" cy="183108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9421" y="1020451"/>
            <a:ext cx="6447501" cy="12701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списков и документов </a:t>
            </a:r>
            <a:b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графику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электронную почту </a:t>
            </a:r>
            <a:r>
              <a:rPr lang="ru-RU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attestatcia@iro22.ru</a:t>
            </a:r>
            <a:r>
              <a:rPr lang="ru-RU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упакованные в архив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zip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7148" y="3257549"/>
            <a:ext cx="345414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И.И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М.П.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А.В.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педагогических работников (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word)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педагогических работников (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102227" y="2122800"/>
            <a:ext cx="718947" cy="839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5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09" y="2686050"/>
            <a:ext cx="6447501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во 2 квартале 2025 года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26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аттестации педагогических работников </a:t>
            </a:r>
            <a:r>
              <a:rPr lang="ru-RU" alt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 </a:t>
            </a:r>
            <a:r>
              <a:rPr lang="ru-RU" altLang="ru-RU" sz="1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altLang="ru-RU" sz="1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1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alt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24.03.2023 г. № 196</a:t>
            </a:r>
            <a:r>
              <a:rPr lang="ru-RU" altLang="ru-RU" sz="1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489" y="2356112"/>
            <a:ext cx="5836920" cy="270693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Аттестация педагогических работников в целях подтверждения соответствия  занимаемой должности.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в целях установления первой и высшей квалификационной категории.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Аттестация педагогических работников в целях установления квалификационной категории «педагог-методист» или «педагог-наставник».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1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23568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аттестации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6520" y="2129791"/>
            <a:ext cx="2386329" cy="363473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</a:t>
            </a: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становления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ru-RU" altLang="ru-RU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первой,</a:t>
            </a: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квалификационных категорий </a:t>
            </a: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 </a:t>
            </a:r>
            <a:r>
              <a:rPr lang="ru-RU" altLang="ru-RU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ттестационной </a:t>
            </a:r>
            <a:r>
              <a:rPr lang="ru-RU" altLang="ru-RU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</a:t>
            </a:r>
            <a:endParaRPr lang="ru-RU" altLang="ru-RU" sz="37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 </a:t>
            </a: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37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ru-RU" altLang="ru-RU" sz="37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</a:t>
            </a: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  <a:endParaRPr lang="ru-RU" sz="3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ct val="0"/>
              </a:spcAft>
              <a:buNone/>
            </a:pPr>
            <a:endParaRPr lang="ru-RU" altLang="ru-RU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3840" y="2129791"/>
            <a:ext cx="2065020" cy="363473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в целях подтверждения </a:t>
            </a:r>
            <a:r>
              <a:rPr lang="ru-RU" altLang="ru-RU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занимаемой должности </a:t>
            </a:r>
            <a:r>
              <a:rPr lang="ru-RU" alt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аттестационными </a:t>
            </a:r>
            <a:r>
              <a:rPr lang="ru-RU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комиссиями</a:t>
            </a:r>
            <a:r>
              <a:rPr 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формируемыми </a:t>
            </a:r>
            <a:r>
              <a:rPr 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организациями, </a:t>
            </a:r>
            <a:r>
              <a:rPr 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осуществляющими образовательную </a:t>
            </a:r>
            <a:r>
              <a:rPr lang="ru-RU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63540" y="2129790"/>
            <a:ext cx="2004060" cy="30931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Региональному соглашению, п 8.2.6</a:t>
            </a:r>
            <a:r>
              <a:rPr lang="ru-RU" alt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 </a:t>
            </a: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Аттестационной комиссией 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 и</a:t>
            </a:r>
            <a:r>
              <a:rPr lang="ru-RU" alt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ru-RU" alt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края.</a:t>
            </a: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" y="1154431"/>
            <a:ext cx="7233920" cy="5562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</a:t>
            </a:r>
            <a:r>
              <a:rPr lang="ru-RU" sz="2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установления </a:t>
            </a:r>
            <a:r>
              <a:rPr lang="ru-RU" sz="20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первой, высшей,</a:t>
            </a:r>
            <a:r>
              <a:rPr lang="ru-RU" alt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  <a:r>
              <a:rPr lang="ru-RU" sz="20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5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altLang="ru-RU" sz="165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826" y="2137410"/>
            <a:ext cx="6941574" cy="35966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Аттестация в целях установления квалификационной категории проводится </a:t>
            </a:r>
            <a:r>
              <a:rPr lang="ru-RU" alt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работника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Аттестация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 аттестационной комиссией субъекта Российской Федерации – </a:t>
            </a:r>
            <a:r>
              <a:rPr lang="ru-RU" alt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</a:t>
            </a:r>
            <a:r>
              <a:rPr lang="ru-RU" alt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работника </a:t>
            </a: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(независимо от продолжительности работы в ОО, в </a:t>
            </a:r>
            <a:r>
              <a:rPr lang="ru-RU" alt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период нахождения в отпуске по уходу за ребенком).</a:t>
            </a:r>
            <a:endParaRPr lang="ru-RU" alt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ct val="0"/>
              </a:spcAft>
              <a:buClrTx/>
              <a:buNone/>
            </a:pPr>
            <a:endParaRPr lang="ru-RU" alt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400" b="1" i="1" dirty="0">
              <a:solidFill>
                <a:srgbClr val="94479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2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6640513" y="6270625"/>
            <a:ext cx="2339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805" rIns="0" bIns="0" anchor="ctr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1100" b="1" dirty="0" smtClean="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Алтайский край, </a:t>
            </a:r>
            <a:r>
              <a:rPr lang="ru-RU" altLang="ru-RU" sz="1100" b="1" dirty="0" err="1" smtClean="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г.Барнаул</a:t>
            </a:r>
            <a:r>
              <a:rPr lang="ru-RU" altLang="ru-RU" sz="1100" b="1" dirty="0" smtClean="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ru-RU" altLang="ru-RU" sz="1100" b="1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9" name="Прямоугольник 1"/>
          <p:cNvSpPr>
            <a:spLocks noChangeArrowheads="1"/>
          </p:cNvSpPr>
          <p:nvPr/>
        </p:nvSpPr>
        <p:spPr bwMode="auto">
          <a:xfrm>
            <a:off x="287525" y="1247176"/>
            <a:ext cx="8532947" cy="3401509"/>
          </a:xfrm>
          <a:prstGeom prst="rect">
            <a:avLst/>
          </a:prstGeom>
          <a:solidFill>
            <a:schemeClr val="bg1"/>
          </a:solidFill>
          <a:ln w="9525">
            <a:solidFill>
              <a:srgbClr val="FBFBF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Краевое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автономное учреждение дополнительного профессионального образования </a:t>
            </a:r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lvl="0"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«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Алтайский институт развития образования имени  Адриана Митрофановича Топорова»</a:t>
            </a:r>
            <a:b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(КАУ ДПО «АИРО имени А.М. Топорова»)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lvl="0" algn="ctr" eaLnBrk="1" hangingPunct="1"/>
            <a:endParaRPr lang="ru-RU" altLang="ru-RU" sz="24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lvl="0" algn="ctr" eaLnBrk="1" hangingPunct="1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Главная цель — мотивировать педагогов</a:t>
            </a:r>
          </a:p>
          <a:p>
            <a:pPr lvl="0" algn="ctr" eaLnBrk="1" hangingPunct="1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на профессиональный рост и сохранить качество</a:t>
            </a:r>
          </a:p>
          <a:p>
            <a:pPr lvl="0" algn="ctr" eaLnBrk="1" hangingPunct="1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образования</a:t>
            </a:r>
          </a:p>
          <a:p>
            <a:pPr algn="ctr" eaLnBrk="1" hangingPunct="1"/>
            <a:endParaRPr lang="en-US" altLang="ru-RU" sz="2400" b="1" dirty="0" smtClean="0">
              <a:solidFill>
                <a:srgbClr val="009692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103948" y="5026922"/>
            <a:ext cx="4876540" cy="16927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eaLnBrk="1" hangingPunct="1"/>
            <a:endParaRPr lang="ru-RU" altLang="ru-RU" sz="12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eaLnBrk="1" hangingPunct="1"/>
            <a:endParaRPr lang="ru-RU" altLang="ru-RU" sz="1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eaLnBrk="1" hangingPunct="1"/>
            <a:endParaRPr lang="ru-RU" altLang="ru-RU" sz="12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eaLnBrk="1" hangingPunct="1"/>
            <a:endParaRPr lang="ru-RU" altLang="ru-RU" sz="1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eaLnBrk="1" hangingPunct="1"/>
            <a:endParaRPr lang="ru-RU" altLang="ru-RU" sz="12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2025 г</a:t>
            </a:r>
          </a:p>
          <a:p>
            <a:pPr algn="r" eaLnBrk="1" hangingPunct="1"/>
            <a:endParaRPr lang="en-US" alt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37212"/>
            <a:ext cx="3196443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9" y="4221087"/>
            <a:ext cx="6893598" cy="125163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79713" y="6560222"/>
            <a:ext cx="6256337" cy="181891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1" t="14183" r="4035" b="18004"/>
          <a:stretch/>
        </p:blipFill>
        <p:spPr bwMode="auto">
          <a:xfrm>
            <a:off x="323528" y="116633"/>
            <a:ext cx="1260140" cy="1188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721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403860"/>
          </a:xfrm>
        </p:spPr>
        <p:txBody>
          <a:bodyPr>
            <a:normAutofit/>
          </a:bodyPr>
          <a:lstStyle/>
          <a:p>
            <a:pPr algn="ctr"/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771651"/>
            <a:ext cx="6875780" cy="361662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Заявления на </a:t>
            </a:r>
            <a:r>
              <a:rPr lang="ru-RU" alt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высшую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категорию подаются педагогами, </a:t>
            </a:r>
            <a:r>
              <a:rPr lang="ru-RU" alt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имевшими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по одной из должностей первую или высшую категорию.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рассматриваются аттестационными комиссиями в срок не более </a:t>
            </a:r>
            <a:r>
              <a:rPr lang="ru-RU" alt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 дней.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altLang="ru-RU" sz="21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 имеет право не позднее чем за </a:t>
            </a:r>
            <a:r>
              <a:rPr lang="ru-RU" alt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дней до заседания аттестационной комиссии направить дополнительные сведения.</a:t>
            </a:r>
            <a:endParaRPr lang="ru-RU" altLang="ru-RU" sz="21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altLang="ru-RU" sz="21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Продолжительность аттестации </a:t>
            </a:r>
            <a:r>
              <a:rPr lang="ru-RU" altLang="ru-RU" sz="1725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(аттестационный период)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начала</a:t>
            </a:r>
            <a:r>
              <a:rPr lang="en-US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25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(дата выхода приказа о допуске)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принятия решения </a:t>
            </a:r>
            <a:r>
              <a:rPr lang="ru-RU" altLang="ru-RU" sz="1725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(дата заседания АК)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не более </a:t>
            </a:r>
            <a:r>
              <a:rPr lang="ru-RU" alt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календарных дней.</a:t>
            </a:r>
            <a:endParaRPr lang="ru-RU" altLang="ru-RU" sz="21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1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Срок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первой, высшей,</a:t>
            </a:r>
            <a:r>
              <a:rPr lang="ru-RU" alt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</a:t>
            </a:r>
            <a:endParaRPr lang="ru-RU" altLang="ru-RU" sz="21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</a:t>
            </a:r>
            <a:r>
              <a:rPr lang="ru-RU" alt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(бессрочно).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01645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962" y="1144844"/>
            <a:ext cx="6843251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0031" algn="ctr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аттестационного дела </a:t>
            </a:r>
          </a:p>
          <a:p>
            <a:pPr indent="-250031" algn="ctr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(первая, высшая категории)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250031" algn="just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педагогического работника с приложением сведений, представляющих результаты работы.</a:t>
            </a:r>
            <a:r>
              <a:rPr lang="ru-RU" altLang="ru-RU" sz="10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0031" algn="just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Оценочный лист специалиста, осуществляющего анализ открытого урока, занятия.</a:t>
            </a:r>
          </a:p>
          <a:p>
            <a:pPr indent="-250031" algn="just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Выписка из приказа Министерства образования и науки Алтайского края «Об утверждении списков…»</a:t>
            </a:r>
          </a:p>
          <a:p>
            <a:pPr indent="-250031" algn="just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Выписка из приказа УО об организации проведения процедуры аттестации.</a:t>
            </a:r>
          </a:p>
          <a:p>
            <a:pPr indent="-250031" algn="just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Выписка из приказа Министерства образования и науки Алтайского края «Об установлении квалификационных категорий…», подтверждающего результаты предыдущей аттестации</a:t>
            </a:r>
            <a:r>
              <a:rPr lang="ru-RU" altLang="ru-RU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50031" algn="just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alt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Копия документа о прохождении курсов повышения квалификации.</a:t>
            </a:r>
          </a:p>
          <a:p>
            <a:pPr indent="-250031" algn="just" defTabSz="342900" eaLnBrk="1" fontAlgn="auto" hangingPunct="1">
              <a:spcBef>
                <a:spcPts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  <a:tab pos="7058025" algn="l"/>
              </a:tabLst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Согласия на обработку персональных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5781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4" y="568830"/>
            <a:ext cx="5345390" cy="59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66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8" y="680497"/>
            <a:ext cx="4821809" cy="4270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85" r="1319"/>
          <a:stretch/>
        </p:blipFill>
        <p:spPr>
          <a:xfrm>
            <a:off x="530259" y="4721208"/>
            <a:ext cx="4821809" cy="136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67" y="631006"/>
            <a:ext cx="5294246" cy="57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78" y="677789"/>
            <a:ext cx="5319756" cy="56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26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314451"/>
            <a:ext cx="6447501" cy="53831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2206727"/>
            <a:ext cx="6447501" cy="3181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-знакомит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работника с решением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-издает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оплате труда;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-производит 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трудовой  книжке и карточке №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Т-2;</a:t>
            </a:r>
          </a:p>
          <a:p>
            <a:pPr marL="0" indent="0">
              <a:buNone/>
            </a:pP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-оформляет дополнительное соглашение к трудовому договору.</a:t>
            </a:r>
            <a:endParaRPr lang="ru-RU" alt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Times New Roman" pitchFamily="18" charset="0"/>
              <a:buNone/>
            </a:pP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algn="just">
              <a:buNone/>
            </a:pP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деле педагога хранится </a:t>
            </a:r>
            <a:r>
              <a:rPr lang="ru-RU" alt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</a:t>
            </a:r>
            <a:r>
              <a:rPr lang="ru-RU" alt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Алтайского края об установлении категории</a:t>
            </a:r>
          </a:p>
          <a:p>
            <a:pPr marL="0" indent="0"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630" y="1100805"/>
            <a:ext cx="5140295" cy="796206"/>
          </a:xfrm>
        </p:spPr>
        <p:txBody>
          <a:bodyPr>
            <a:no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автономное учреждение дополнительного профессионального образования «Алтайский институт развития образования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Адриана Митрофановича 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Топорова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(КАУ ДПО «АИРО имени А.М. 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Топорова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2000251"/>
            <a:ext cx="6434841" cy="3650225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   ЗА     ВНИМАНИЕ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ct val="0"/>
              </a:spcAft>
              <a:buClrTx/>
              <a:buNone/>
            </a:pPr>
            <a:endParaRPr lang="en-US" alt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ct val="0"/>
              </a:spcAft>
              <a:buClrTx/>
              <a:buNone/>
            </a:pPr>
            <a:endParaRPr lang="en-US" alt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  <a:buClrTx/>
              <a:buNone/>
            </a:pPr>
            <a:r>
              <a:rPr lang="ru-RU" alt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Т.Д</a:t>
            </a:r>
            <a:r>
              <a:rPr lang="ru-RU" alt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Лукьянова, специалист по УМР,</a:t>
            </a:r>
          </a:p>
          <a:p>
            <a:pPr algn="ctr">
              <a:spcAft>
                <a:spcPct val="0"/>
              </a:spcAft>
              <a:buClrTx/>
              <a:buNone/>
            </a:pPr>
            <a:r>
              <a:rPr lang="ru-RU" alt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тел</a:t>
            </a:r>
            <a:r>
              <a:rPr lang="ru-RU" alt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8-385-2-555-897(доб. </a:t>
            </a:r>
            <a:r>
              <a:rPr lang="ru-RU" alt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11-02)</a:t>
            </a:r>
          </a:p>
          <a:p>
            <a:pPr>
              <a:spcAft>
                <a:spcPct val="0"/>
              </a:spcAft>
              <a:buClrTx/>
              <a:buNone/>
            </a:pPr>
            <a:r>
              <a:rPr lang="ru-RU" alt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r>
              <a:rPr lang="ru-RU" altLang="ru-RU" sz="10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alt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attestatcia@iro22.ru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6640513" y="6270625"/>
            <a:ext cx="2339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805" rIns="0" bIns="0" anchor="ctr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1100" b="1" dirty="0" smtClean="0">
                <a:solidFill>
                  <a:prstClr val="white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Алтайский край, </a:t>
            </a:r>
            <a:r>
              <a:rPr lang="ru-RU" altLang="ru-RU" sz="1100" b="1" dirty="0" err="1" smtClean="0">
                <a:solidFill>
                  <a:prstClr val="white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г.Барнаул</a:t>
            </a:r>
            <a:r>
              <a:rPr lang="ru-RU" altLang="ru-RU" sz="1100" b="1" dirty="0" smtClean="0">
                <a:solidFill>
                  <a:prstClr val="white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ru-RU" altLang="ru-RU" sz="1100" b="1" dirty="0">
              <a:solidFill>
                <a:prstClr val="white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9" name="Прямоугольник 1"/>
          <p:cNvSpPr>
            <a:spLocks noChangeArrowheads="1"/>
          </p:cNvSpPr>
          <p:nvPr/>
        </p:nvSpPr>
        <p:spPr bwMode="auto">
          <a:xfrm>
            <a:off x="179512" y="831049"/>
            <a:ext cx="8640960" cy="4493538"/>
          </a:xfrm>
          <a:prstGeom prst="rect">
            <a:avLst/>
          </a:prstGeom>
          <a:solidFill>
            <a:schemeClr val="bg1"/>
          </a:solidFill>
          <a:ln w="9525">
            <a:solidFill>
              <a:srgbClr val="FBFBF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Краевое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автономное учреждение дополнительного профессионального образования </a:t>
            </a:r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«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Алтайский институт развития образования имени  Адриана Митрофановича Топорова»</a:t>
            </a:r>
            <a:b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(КАУ ДПО «АИРО имени А.М. Топорова»)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24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АТТЕСТАЦИЯ ПЕДАГОГИЧЕСКИХ 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РАБОТНИКОВ 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ОБРАЗОВАТЕЛЬНЫХ ОРГАНИЗАЦИЙ</a:t>
            </a: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 С УЧЕТОМ ЗАСЛУГ В ОБЛАСТИ ПРОФЕССИОНАЛЬНОЙ ДЕЯТЕЛЬНОСТИ</a:t>
            </a:r>
          </a:p>
          <a:p>
            <a:pPr algn="ctr" eaLnBrk="1" hangingPunct="1"/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en-US" altLang="ru-RU" sz="2400" b="1" dirty="0" smtClean="0">
              <a:solidFill>
                <a:srgbClr val="009692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296423" y="5425515"/>
            <a:ext cx="4739626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Титаренко Татьяна Анатольевна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ачальник отдела сопровождения экспертизы и аттестации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КАУ </a:t>
            </a:r>
            <a:r>
              <a:rPr lang="ru-RU" alt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ДПО «АИРО им. А.М. </a:t>
            </a:r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Топорова»</a:t>
            </a:r>
          </a:p>
          <a:p>
            <a:pPr algn="r" eaLnBrk="1" hangingPunct="1"/>
            <a:endParaRPr lang="en-US" alt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4551012"/>
            <a:ext cx="3574057" cy="87450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79713" y="6560222"/>
            <a:ext cx="6256337" cy="181891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1" t="14183" r="4035" b="18004"/>
          <a:stretch/>
        </p:blipFill>
        <p:spPr bwMode="auto">
          <a:xfrm>
            <a:off x="323528" y="116633"/>
            <a:ext cx="1260140" cy="1188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2111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28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972108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НОРМАТИВНО–ПРАВОВОЕ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ОБЕСПЕЧЕНИЕ ПРОЦЕДУРЫ 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ПРОВЕДЕНИЯ АТТЕСТАЦИИ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://iro22.ru/dejatelnost/attestacija</a:t>
            </a:r>
            <a:r>
              <a:rPr lang="en-US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/</a:t>
            </a: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720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Федеральный закон от 29.12.2012 №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273-ФЗ </a:t>
            </a: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«ОБ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ОБРАЗОВАНИИ В РОССИЙСКОЙ ФЕДЕРАЦИИ</a:t>
            </a: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</a:p>
          <a:p>
            <a:pPr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Приказ МИНИСТЕРСТВА ПРОСВЕЩЕНИЯ РОССИЙСКОЙ ФЕДЕРАЦИИ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 марта 2023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г. № 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196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утверждении Порядка проведения аттестации педагогических работников организаций, осуществляющих образовательную деятельность» 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Приказ Министерства образования и науки Алтайского края от 22.09.2024 г. № 994 «Об утверждении показателей и критериев оценки профессиональной деятельности и форм заявлений, согласий, рекомендуемых для использования при аттестации педагогических работников Алтайского края в целях установления квалификационных категорий»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6" y="620688"/>
            <a:ext cx="1252488" cy="10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29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8407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prstClr val="white"/>
              </a:solidFill>
            </a:endParaRPr>
          </a:p>
          <a:p>
            <a:pPr algn="ctr"/>
            <a:endParaRPr lang="ru-RU" sz="1600" dirty="0">
              <a:solidFill>
                <a:prstClr val="white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Аттестация без экспертной оценки профессиональной деятельности (п.31 абзацы 4 и 5)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учетом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заслуг в области образования)</a:t>
            </a:r>
            <a:b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0349" y="824811"/>
            <a:ext cx="607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1700" y="-772150"/>
            <a:ext cx="6984776" cy="707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Педагогические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работники, имеющие государственные награды,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почетные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звания, ведомственные знаки отличия и иные награды, полученные </a:t>
            </a:r>
            <a:r>
              <a:rPr lang="ru-RU" sz="16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достижения в педагогической </a:t>
            </a:r>
            <a:r>
              <a:rPr lang="ru-RU" sz="1600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деятельности</a:t>
            </a:r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либо являющиеся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призерами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конкурсов профессионального мастерства педагогических работников на </a:t>
            </a: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основе сведений, подтверждающих наличие у педагогических работников наград,  званий, знаков отличия, сведений о награждениях за участие в профессиональных конкурсах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Педагогические работники, участвующие в реализации программ спортивной подготовки, учитываются государственные награды,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почётные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звания, ведомственные знаки отличия, полученные </a:t>
            </a:r>
            <a:r>
              <a:rPr lang="ru-RU" sz="16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достижения в спортивной подготовке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лиц,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ее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проходящих, а также результаты конкурсов профессионального мастерства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7" y="1833506"/>
            <a:ext cx="1828551" cy="22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6640513" y="6270625"/>
            <a:ext cx="2339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805" rIns="0" bIns="0" anchor="ctr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1100" b="1" dirty="0" smtClean="0">
                <a:solidFill>
                  <a:prstClr val="white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Алтайский край, </a:t>
            </a:r>
            <a:r>
              <a:rPr lang="ru-RU" altLang="ru-RU" sz="1100" b="1" dirty="0" err="1" smtClean="0">
                <a:solidFill>
                  <a:prstClr val="white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г.Барнаул</a:t>
            </a:r>
            <a:r>
              <a:rPr lang="ru-RU" altLang="ru-RU" sz="1100" b="1" dirty="0" smtClean="0">
                <a:solidFill>
                  <a:prstClr val="white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ru-RU" altLang="ru-RU" sz="1100" b="1" dirty="0">
              <a:solidFill>
                <a:prstClr val="white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9" name="Прямоугольник 1"/>
          <p:cNvSpPr>
            <a:spLocks noChangeArrowheads="1"/>
          </p:cNvSpPr>
          <p:nvPr/>
        </p:nvSpPr>
        <p:spPr bwMode="auto">
          <a:xfrm>
            <a:off x="179512" y="831049"/>
            <a:ext cx="8640960" cy="5786199"/>
          </a:xfrm>
          <a:prstGeom prst="rect">
            <a:avLst/>
          </a:prstGeom>
          <a:solidFill>
            <a:schemeClr val="bg1"/>
          </a:solidFill>
          <a:ln w="9525">
            <a:solidFill>
              <a:srgbClr val="FBFBF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НОРМАТИВНО–ПРАВОВОЕ ОБЕСПЕЧЕНИЕ ПРОЦЕДУРЫ ПРОВЕДЕНИЯ АТТЕСТАЦИИ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ПЕДАГОГИЧЕСКИХ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РАБОТНИКОВ -введение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(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Титаренко Татьяна Анатольевна, начальник отдела сопровождения экспертизы и аттестации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АТТЕСТАЦИЯ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ПЕДАГОГИЧЕСКИХ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РАБОТНИКОВ ОО во втором квартале 2025г.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установление квалификационных категорий  В РАМКАХ РЕАЛИЗАЦИИ П.8.2.6. РЕГИОНАЛЬНОГО ОТРАСЛЕВОГО СОГЛАШЕНИЯ по организациям Алтайского края, осуществляющим образовательную деятельность на 2025-2027 годы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(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Лукьянова Татьяна Дмитриевна, специалист по УМР отдела сопровождения экспертизы и аттестации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АТТЕСТАЦИЯ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ПЕДАГОГИЧЕСКИХ РАБОТНИКОВ С УЧЕТОМ ЗАСЛУГ В ОБЛАСТИ ПРОФЕССИОНАЛЬНОЙ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ДЕЯТЕЛЬНОСТИ, НА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КВАЛИФИКАЦИОННЫЕ КАТЕГОРИИ «Педагог-методист» и «Педагог-наставник»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(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Титаренко Татьяна Анатольевна, начальник отдела сопровождения экспертизы и аттестации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0" algn="just"/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АВТОМАТИЗИРОВАННЫЙ МОДУЛЬ «АТТЕСТАЦИЯ ПЕДАГОГИЧЕСКИХ     КАДРОВ» ИНТЕГРИРОВАННОГО С РИС «СЕТЕВОЙ РЕГИОН.ОБРАЗОВАНИЕ» 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(</a:t>
            </a:r>
            <a:r>
              <a:rPr lang="ru-RU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Асначёва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Ольга Владимировна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специалист по УМР отдела сопровождения экспертизы и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аттестации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endParaRPr lang="ru-RU" sz="16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5877272"/>
            <a:ext cx="3214017" cy="68294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79713" y="6560222"/>
            <a:ext cx="6256337" cy="181891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9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30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ПЕРЕЧЕНЬ 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материалов аттестационного дела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://iro22.ru/dejatelnost/attestacija/attestacija-pedagogicheskih-rabotnikov-obrazovatelnyh-organizacij-altajskogo-kraja</a:t>
            </a:r>
            <a:r>
              <a:rPr lang="en-US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720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1.Заявление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indent="45720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2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Приложения к заявлению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63588" y="2024844"/>
          <a:ext cx="7488832" cy="4622348"/>
        </p:xfrm>
        <a:graphic>
          <a:graphicData uri="http://schemas.openxmlformats.org/drawingml/2006/table">
            <a:tbl>
              <a:tblPr firstRow="1" firstCol="1" bandRow="1"/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документ, подтверждающий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результаты предыдущей аттестации (установление квалификационной категории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 –выписка из приказа;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110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документ, утверждающий списки педагогических работников ОО АК МОН АК  (допуск к аттестации)–выписка из приказа;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документ, подтверждающий организацию проведения процедуры аттестации в ОО –выписка из приказа;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68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сведения о профессиональной деятельности, соответствующей должности;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07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заверенную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образовательной организацией </a:t>
                      </a:r>
                      <a:r>
                        <a:rPr lang="ru-RU" sz="1600" kern="12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копию документа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 подтверждающего наличие наград, званий, знаков отличия, призовые награды за участие в профессиональных конкурсах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документ, подтверждающий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сведения о повышении квалификации, профессиональной переподготовке;</a:t>
                      </a:r>
                      <a:endParaRPr lang="ru-RU" sz="1600" kern="12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55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согласие на обработку персональных данных;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614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согласие на обработку персональных данных, разрешенных субъектом персональных данных для распространения.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3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31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50405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ОБРАЗЕЦ</a:t>
            </a: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0349" y="824811"/>
            <a:ext cx="607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824811"/>
            <a:ext cx="8388933" cy="71096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Аттестационную комиссию </a:t>
            </a:r>
          </a:p>
          <a:p>
            <a:pPr algn="r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Министерства образования и науки Алтайского края</a:t>
            </a:r>
          </a:p>
          <a:p>
            <a:pPr algn="r"/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_______________________________________________________</a:t>
            </a:r>
          </a:p>
          <a:p>
            <a:pPr algn="r"/>
            <a:r>
              <a:rPr lang="ru-RU" sz="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фамилия, имя, отчество полностью (последнее при наличии</a:t>
            </a:r>
            <a:r>
              <a:rPr lang="ru-RU" sz="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_____________________________________________________</a:t>
            </a:r>
          </a:p>
          <a:p>
            <a:pPr algn="r"/>
            <a:r>
              <a:rPr lang="ru-RU" sz="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должность, наименование образовательной организации (по Уставу)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endParaRPr lang="ru-RU" sz="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sz="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муниципальный район, город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ЗАЯВЛЕНИЕ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Прошу аттестовать меня в ______ году на первую / высшую (нужное подчеркнуть) квалификационную категорию по должности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«__________________________________» и учесть в </a:t>
            </a:r>
            <a:r>
              <a:rPr lang="ru-RU" sz="1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качестве результатов профессиональной деятельности имеющиеся государственные награды, почетные звания, ведомственные знаки отличия и иные награды, полученные за достижения в педагогической деятельности, призовые результаты конкурсов профессионального мастерства: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_________________________________________________________________________________________________________________________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наименование награды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Имею / имела первую / высшую (нужное подчеркнуть) квалификационную категорию по должности «___________», срок ее действия до ____________/бессрочно</a:t>
            </a:r>
            <a:r>
              <a:rPr lang="ru-RU" sz="1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  </a:t>
            </a:r>
            <a:r>
              <a:rPr lang="ru-RU" sz="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(при наличии)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Сообщаю о себе следующие сведения: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образование:</a:t>
            </a:r>
          </a:p>
          <a:p>
            <a:pPr algn="just"/>
            <a:r>
              <a:rPr lang="ru-RU" sz="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когда и какое образовательное учреждение профессионального образования окончил; полученная специальность и квалификация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общий стаж педагогической работы ____ лет, 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стаж в данной должности (по которой аттестуется) ____ лет; 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стаж в данной должности (по которой аттестуется) в данном учреждении _____ лет</a:t>
            </a:r>
            <a:r>
              <a:rPr lang="ru-RU" sz="1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заявлению прилагаю: 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□документ</a:t>
            </a:r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подтверждающий результаты предыдущей аттестации (установление квалификационной категории);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□документ</a:t>
            </a:r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подтверждающий организацию проведения процедуры аттестации в образовательном учреждении;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□сведения </a:t>
            </a:r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профессиональной деятельности, соответствующей должности;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□заверенную </a:t>
            </a:r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образовательной организацией копию документа, подтверждающего наличие наград, званий, знаков отличия, призовые награды за участие в </a:t>
            </a:r>
            <a:r>
              <a:rPr lang="ru-RU" sz="1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профессиональных </a:t>
            </a:r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конкурсах;</a:t>
            </a:r>
          </a:p>
          <a:p>
            <a:pPr algn="just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□</a:t>
            </a:r>
            <a:r>
              <a:rPr lang="ru-RU" sz="1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согласие </a:t>
            </a:r>
            <a:r>
              <a:rPr lang="ru-RU" sz="1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обработку персональных данных;</a:t>
            </a:r>
          </a:p>
          <a:p>
            <a:pPr algn="just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□</a:t>
            </a:r>
            <a:r>
              <a:rPr lang="ru-RU" sz="1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согласие </a:t>
            </a:r>
            <a:r>
              <a:rPr lang="ru-RU" sz="1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обработку персональных данных, разрешенных субъектом персональных данных для распространения.</a:t>
            </a:r>
          </a:p>
          <a:p>
            <a:pPr algn="just"/>
            <a:endParaRPr lang="ru-RU" sz="10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Достоверность </a:t>
            </a:r>
            <a:r>
              <a:rPr lang="ru-RU" sz="1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сведений, указанных в настоящем заявлении, и прилагаемых к нему документах подтверждаю.</a:t>
            </a:r>
          </a:p>
          <a:p>
            <a:pPr algn="just"/>
            <a:r>
              <a:rPr lang="ru-RU" sz="1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Уведомлен(а) об ответственности за предоставление недостоверных или подложных документов и сведений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Контактный телефон: мобильный _____________________,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рабочий _______________,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</a:t>
            </a:r>
            <a:r>
              <a:rPr lang="ru-RU" sz="1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mail</a:t>
            </a:r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____________________________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«_____»_____________ 20____          Подпись _____________________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32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50405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профессиональной деятельности, соответствующей должности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все таблицы!</a:t>
            </a: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66874" y="824811"/>
            <a:ext cx="607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1306" y="824811"/>
            <a:ext cx="72642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6" y="920278"/>
            <a:ext cx="8532948" cy="53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33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50405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профессиональной деятельности, соответствующей должности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Заполняются все таблицы!</a:t>
            </a: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66874" y="824811"/>
            <a:ext cx="607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24811"/>
            <a:ext cx="8519473" cy="514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Обязательно!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приложении формулируются результаты профессиональной деятельности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между аттестациями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Все таблицы в приложении должны быть заполнены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полном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объеме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наличие незаполненных таблиц указывает на недостаточную результативность и несоответствие требованиям заявленной квалификационной категории;</a:t>
            </a:r>
          </a:p>
          <a:p>
            <a:pPr marL="285750" indent="-28575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ссылки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подтверждающий документ должны быть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активными;</a:t>
            </a:r>
          </a:p>
          <a:p>
            <a:pPr marL="285750" indent="-28575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полнота и достоверность информации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предоставленной аттестуемым педагогическим работником в приложении подтверждается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оригинальными подписями руководителей ОО /расшифровка/</a:t>
            </a:r>
          </a:p>
          <a:p>
            <a:pPr algn="just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34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50405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Анализ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 педагогических работников 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 </a:t>
            </a:r>
            <a:r>
              <a:rPr lang="ru-RU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учетом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заслуг в области образования) по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итогам 1 квартала 2025г.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0" y="1124743"/>
            <a:ext cx="1943708" cy="5004557"/>
          </a:xfrm>
          <a:prstGeom prst="rightArrow">
            <a:avLst>
              <a:gd name="adj1" fmla="val 50000"/>
              <a:gd name="adj2" fmla="val 49040"/>
            </a:avLst>
          </a:prstGeom>
          <a:ln>
            <a:solidFill>
              <a:srgbClr val="009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white"/>
              </a:solidFill>
            </a:endParaRPr>
          </a:p>
          <a:p>
            <a:pPr algn="ctr"/>
            <a:endParaRPr lang="ru-RU" sz="1200" dirty="0">
              <a:solidFill>
                <a:prstClr val="white"/>
              </a:solidFill>
            </a:endParaRPr>
          </a:p>
          <a:p>
            <a:pPr algn="ctr"/>
            <a:endParaRPr lang="ru-RU" sz="1300" dirty="0" smtClean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13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20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Несвоевременное изучение нормативно-правовой базы, регламентирующей процедуру аттестации, </a:t>
            </a:r>
          </a:p>
          <a:p>
            <a:pPr algn="ctr"/>
            <a:r>
              <a:rPr lang="ru-RU" sz="120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отсутствие контроля за  аттестацией педагогических работников</a:t>
            </a:r>
          </a:p>
          <a:p>
            <a:pPr algn="ctr"/>
            <a:endParaRPr lang="ru-RU" sz="1200" dirty="0">
              <a:solidFill>
                <a:prstClr val="white"/>
              </a:solidFill>
            </a:endParaRPr>
          </a:p>
          <a:p>
            <a:pPr algn="ctr"/>
            <a:endParaRPr lang="ru-RU" sz="1200" dirty="0">
              <a:solidFill>
                <a:prstClr val="white"/>
              </a:solidFill>
            </a:endParaRPr>
          </a:p>
          <a:p>
            <a:pPr algn="ctr"/>
            <a:endParaRPr lang="ru-RU" sz="1200" dirty="0">
              <a:solidFill>
                <a:prstClr val="white"/>
              </a:solidFill>
            </a:endParaRPr>
          </a:p>
          <a:p>
            <a:pPr algn="ctr"/>
            <a:endParaRPr lang="ru-RU" sz="1200" dirty="0">
              <a:solidFill>
                <a:prstClr val="white"/>
              </a:solidFill>
            </a:endParaRPr>
          </a:p>
          <a:p>
            <a:pPr algn="ctr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66874" y="824811"/>
            <a:ext cx="607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1307" y="824811"/>
            <a:ext cx="717357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Некорректность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заполнении аттестационного дела:</a:t>
            </a: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-пакет документов аттестационного дела педагогических работников оформляется не </a:t>
            </a:r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образцам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утвержденным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приказом МОН АК  (заявления педагогических работников  с формулировками «</a:t>
            </a:r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Главную аттестационную комиссию», «на общих основаниях», «по особой (льготной) форме»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, согласия на обработку персональных данных, даты подачи заявления , приложения, отсутствие подписей, в системе АИС загружаются файлы без названия/не подписанные/в разном порядке/не по алгоритму/дублирование,  отсутствуют копии документов, </a:t>
            </a:r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подтверждающих заслугу в области образования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номеров и эл/почты для обратной связи и т.д.)</a:t>
            </a: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соблюдаются установленные сроки при подготовке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предоставлении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отдел сопровождения экспертизы и аттестации АИРО им. А.М. Топорова, достоверность и полноту </a:t>
            </a: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списков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педагогических работников,</a:t>
            </a: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проверяются на достоверность и активность </a:t>
            </a: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ссылки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подтверждающие документы (ресурсы)</a:t>
            </a: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проводится </a:t>
            </a: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анализ базовой подготовки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переподготовки и повышения квалификации аттестуемого педагогического работника (приложенные документы о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кпк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обязательно должны быть </a:t>
            </a: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профилю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анализируются </a:t>
            </a: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выводы педагогических работников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прописанные в приложении к заявлению (таблицы) и др.</a:t>
            </a: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6640513" y="6270625"/>
            <a:ext cx="2339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805" rIns="0" bIns="0" anchor="ctr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1100" b="1" dirty="0" smtClean="0">
                <a:solidFill>
                  <a:prstClr val="white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Алтайский край, </a:t>
            </a:r>
            <a:r>
              <a:rPr lang="ru-RU" altLang="ru-RU" sz="1100" b="1" dirty="0" err="1" smtClean="0">
                <a:solidFill>
                  <a:prstClr val="white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г.Барнаул</a:t>
            </a:r>
            <a:r>
              <a:rPr lang="ru-RU" altLang="ru-RU" sz="1100" b="1" dirty="0" smtClean="0">
                <a:solidFill>
                  <a:prstClr val="white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ru-RU" altLang="ru-RU" sz="1100" b="1" dirty="0">
              <a:solidFill>
                <a:prstClr val="white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9" name="Прямоугольник 1"/>
          <p:cNvSpPr>
            <a:spLocks noChangeArrowheads="1"/>
          </p:cNvSpPr>
          <p:nvPr/>
        </p:nvSpPr>
        <p:spPr bwMode="auto">
          <a:xfrm>
            <a:off x="179512" y="831049"/>
            <a:ext cx="8640960" cy="5078313"/>
          </a:xfrm>
          <a:prstGeom prst="rect">
            <a:avLst/>
          </a:prstGeom>
          <a:solidFill>
            <a:schemeClr val="bg1"/>
          </a:solidFill>
          <a:ln w="9525">
            <a:solidFill>
              <a:srgbClr val="FBFBF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Краевое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автономное учреждение дополнительного профессионального образования </a:t>
            </a:r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«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Алтайский институт развития образования имени  Адриана Митрофановича Топорова»</a:t>
            </a:r>
            <a:b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(КАУ ДПО «АИРО имени А.М. Топорова»)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24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АТТЕСТАЦИЯ ПЕДАГОГИЧЕСКИХ 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РАБОТНИКОВ 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ОБРАЗОВАТЕЛЬНЫХ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ОРГАНИЗАЦИЙ НА КВАЛИФИКАЦИОННЫЕ КАТЕГОРИИ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«ПЕДАГОГ-МЕТОДИСТ» / 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«ПЕДАГОГ-НАСТАВНИК»</a:t>
            </a:r>
            <a:endParaRPr lang="ru-RU" alt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 </a:t>
            </a: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en-US" altLang="ru-RU" sz="2400" b="1" dirty="0" smtClean="0">
              <a:solidFill>
                <a:srgbClr val="009692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296423" y="5425515"/>
            <a:ext cx="4739626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Титаренко Татьяна Анатольевна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ачальник отдела сопровождения экспертизы и аттестации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КАУ </a:t>
            </a:r>
            <a:r>
              <a:rPr lang="ru-RU" alt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ДПО «АИРО им. А.М. </a:t>
            </a:r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Топорова»</a:t>
            </a:r>
          </a:p>
          <a:p>
            <a:pPr algn="r" eaLnBrk="1" hangingPunct="1"/>
            <a:endParaRPr lang="en-US" alt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4551012"/>
            <a:ext cx="3574057" cy="87450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79713" y="6560222"/>
            <a:ext cx="6256337" cy="181891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 descr="Image 21 of 4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1440160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260649"/>
            <a:ext cx="1800200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05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6640513" y="6270625"/>
            <a:ext cx="2339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805" rIns="0" bIns="0" anchor="ctr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1100" b="1" dirty="0" smtClean="0">
                <a:solidFill>
                  <a:prstClr val="white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Алтайский край, </a:t>
            </a:r>
            <a:r>
              <a:rPr lang="ru-RU" altLang="ru-RU" sz="1100" b="1" dirty="0" err="1" smtClean="0">
                <a:solidFill>
                  <a:prstClr val="white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г.Барнаул</a:t>
            </a:r>
            <a:r>
              <a:rPr lang="ru-RU" altLang="ru-RU" sz="1100" b="1" dirty="0" smtClean="0">
                <a:solidFill>
                  <a:prstClr val="white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endParaRPr lang="ru-RU" altLang="ru-RU" sz="1100" b="1" dirty="0">
              <a:solidFill>
                <a:prstClr val="white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9" name="Прямоугольник 1"/>
          <p:cNvSpPr>
            <a:spLocks noChangeArrowheads="1"/>
          </p:cNvSpPr>
          <p:nvPr/>
        </p:nvSpPr>
        <p:spPr bwMode="auto">
          <a:xfrm>
            <a:off x="179512" y="416131"/>
            <a:ext cx="8640960" cy="5243230"/>
          </a:xfrm>
          <a:prstGeom prst="rect">
            <a:avLst/>
          </a:prstGeom>
          <a:solidFill>
            <a:schemeClr val="bg1"/>
          </a:solidFill>
          <a:ln w="9525">
            <a:solidFill>
              <a:srgbClr val="FBFBF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Краевое </a:t>
            </a: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автономное учреждение дополнительного профессионального образования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«Алтайский институт развития образования имени  Адриана Митрофановича Топорова»</a:t>
            </a:r>
            <a:b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(КАУ ДПО «АИРО имени А.М. Топорова»)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</a:br>
            <a:endParaRPr lang="ru-RU" alt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24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Цель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аттестации на эти категории — выявить</a:t>
            </a:r>
          </a:p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и использовать потенциальные возможности педагогов</a:t>
            </a:r>
          </a:p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в методической помощи и наставнической</a:t>
            </a:r>
          </a:p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деятельности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 </a:t>
            </a:r>
          </a:p>
          <a:p>
            <a:pPr algn="ctr" eaLnBrk="1" hangingPunct="1"/>
            <a:endParaRPr lang="en-US" altLang="ru-RU" sz="2400" b="1" dirty="0" smtClean="0">
              <a:solidFill>
                <a:srgbClr val="009692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endParaRPr lang="ru-RU" altLang="ru-RU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5409220"/>
            <a:ext cx="3574057" cy="90176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79713" y="6560222"/>
            <a:ext cx="6256337" cy="181891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 descr="https://polinka.top/uploads/posts/2023-05/1684820548_polinka-top-p-god-pedagoga-i-nastavnika-kartinki-dlya-of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" y="253934"/>
            <a:ext cx="1792548" cy="1302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516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37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5156" y="188640"/>
            <a:ext cx="8920894" cy="792088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Аттестация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целях установления квалификационной категории «педагог-методист»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или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«педагог-наставник»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0349" y="824811"/>
            <a:ext cx="607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-772150"/>
            <a:ext cx="8496944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основании п.45.  аттестация в целях установления КК «педагог-методист» / «педагог-наставник» проводится по желанию  педагогических работников, допускаются педагогические работники, имеющие </a:t>
            </a:r>
            <a:r>
              <a:rPr lang="ru-RU" sz="16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высшую квалификационную категорию.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Согласно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пунктам 50, 51 Порядка аттестации квалификационная категория «педагог-методист»/«педагог-наставник» устанавливаются на основе </a:t>
            </a:r>
            <a:r>
              <a:rPr lang="ru-RU" sz="16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показателей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деятельности педагогического работника, не входящей в </a:t>
            </a:r>
            <a:r>
              <a:rPr lang="ru-RU" sz="16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должностные обязанности по занимаемой в организации должности.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Согласно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 55 Порядка аттестации основанием для </a:t>
            </a:r>
            <a:r>
              <a:rPr lang="ru-RU" sz="1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дифференциации оплаты труда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педагогических работников за наличие квалификационных категорий «педагог-методист»/«педагог-наставник» при условии выполнения </a:t>
            </a:r>
            <a:r>
              <a:rPr lang="ru-RU" sz="16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дополнительных обязанностей, связанных с методической работой или наставнической </a:t>
            </a:r>
            <a:r>
              <a:rPr lang="ru-RU" sz="1600" b="1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детальностью.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заявлению об аттестации в целях установления КК «педагог-методист»/»педагог-наставник» должно быть приложено ходатайство работодателя, характеризующее деятельность педагогического работника (п.48).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38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Пакет документов для осуществления экспертной деятельности  по квалификационной категории «педагог-методист»/»педагог-наставник»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://iro22.ru/dejatelnost/attestacija/attestacija-pedagogicheskih-rabotnikov-obrazovatelnyh-organizacij-altajskogo-kraja</a:t>
            </a:r>
            <a:r>
              <a:rPr lang="en-US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720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Оценочный инструментарий:</a:t>
            </a:r>
          </a:p>
          <a:p>
            <a:pPr indent="45720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1.Заявление, согласия</a:t>
            </a:r>
          </a:p>
          <a:p>
            <a:pPr indent="45720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2.Показатели и критерии оценки профессиональной  деятельности педагогических работников (приложение: Перечень конкурсов профессионального мастерства)</a:t>
            </a:r>
          </a:p>
          <a:p>
            <a:pPr indent="45720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3.Приказ МО АК от 22.09.2023 № 994 «Об утверждении показателей и критериев оценки профессиональной деятельности и форм заявлений, согласий, рекомендуемых для использования при аттестации педагогических работников Алтайского края в целях установления квалификационных категорий</a:t>
            </a:r>
          </a:p>
          <a:p>
            <a:pPr indent="45720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Экспертное заключение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1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39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Пакет документов для осуществления экспертной деятельности  по квалификационной категории  «педагог-методист» / «педагог-наставник</a:t>
            </a:r>
            <a:r>
              <a:rPr lang="ru-RU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://iro22.ru/dejatelnost/attestacija/attestacija-pedagogicheskih-rabotnikov-obrazovatelnyh-organizacij-altajskogo-kraja</a:t>
            </a:r>
            <a:r>
              <a:rPr lang="en-US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ПАКЕТ ДОКУМЕНТОВ АТТЕСТАЦИОННОГО ДЕЛА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ПЕДАГОГИЧЕСКИХ РАБОТНИКОВ </a:t>
            </a:r>
            <a:endParaRPr lang="ru-RU" alt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УСТАНОВЛЕНИЕ КВАЛИФИКАЦИОННОЙ КАТЕГОРИИ 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«ПЕДАГОГ-МЕТОДИСТ» / «ПЕДАГОГ- НАСТАВНИК»</a:t>
            </a:r>
            <a:endParaRPr lang="ru-RU" alt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	Заявление педагогического работника ОО.</a:t>
            </a:r>
          </a:p>
          <a:p>
            <a:pPr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	Ходатайство работодателя на педагогического работника ОО.</a:t>
            </a:r>
          </a:p>
          <a:p>
            <a:pPr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	Решение педагогического совета образовательной организации (иного коллегиального органа управления образовательной организации), согласованного с выборным органом соответствующей первичной профсоюзной организации (иным представительным органом).</a:t>
            </a:r>
          </a:p>
          <a:p>
            <a:pPr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	Заверенные руководителем образовательной организации копии документов, подтверждающих представленные сведения о педагогическом работнике (на основе показателей деятельности).</a:t>
            </a:r>
          </a:p>
          <a:p>
            <a:pPr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	Документ, подтверждающий установление высшей квалификационной категории.</a:t>
            </a:r>
          </a:p>
          <a:p>
            <a:pPr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6.	Документ, подтверждающий организацию проведения процедуры аттестации в образовательном учреждении.</a:t>
            </a:r>
          </a:p>
          <a:p>
            <a:pPr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7.	Согласие на обработку персональных данных.</a:t>
            </a:r>
          </a:p>
          <a:p>
            <a:pPr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8.	Согласие на обработку персональных данных, разрешенных субъектом персональных данных для распространения.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1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80628"/>
            <a:ext cx="8928100" cy="792088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НОРМАТИВНО–ПРАВОВОЕ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ОБЕСПЕЧЕНИЕ ПРОЦЕДУРЫ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ПРОВЕДЕНИЯ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АТТЕСТАЦИИ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</a:t>
            </a:r>
            <a:r>
              <a:rPr lang="en-US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://iro22.ru/dejatelnost/attestacija</a:t>
            </a:r>
            <a:r>
              <a:rPr lang="en-US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/</a:t>
            </a: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1.Федеральный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закон от 29.12.2012 №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273-ФЗ </a:t>
            </a: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«ОБ 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ОБРАЗОВАНИИ В РОССИЙСКОЙ ФЕДЕРАЦИИ</a:t>
            </a: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», статья 49</a:t>
            </a:r>
          </a:p>
          <a:p>
            <a:pPr lvl="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2.Постановление Правительства РФ от 21 февраля 2022  г. № 225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</a:t>
            </a:r>
          </a:p>
          <a:p>
            <a:pPr lvl="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Приказ МИНИСТЕРСТВА ПРОСВЕЩЕНИЯ РОССИЙСКОЙ ФЕДЕРАЦИИ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 марта 2023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г. № 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196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утверждении Порядка проведения аттестации педагогических работников организаций, осуществляющих образовательную деятельность» (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/>
              </a:rPr>
              <a:t>разъяснение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5"/>
              </a:rPr>
              <a:t>ответы на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5"/>
              </a:rPr>
              <a:t>вопросы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4.РЕГИОНАЛЬНОЕ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ОТРАСЛЕВОЕ СОГЛАШЕНИЕ по организациям Алтайского края, осуществляющим образовательную деятельность, на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2025-2027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годы</a:t>
            </a:r>
          </a:p>
          <a:p>
            <a:pPr lvl="0"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4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40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«педагог-методист»/»педагог-наставник»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859015"/>
            <a:ext cx="4576899" cy="5678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6" y="859014"/>
            <a:ext cx="4212468" cy="55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41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«педагог-методист»/»педагог-наставник»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233" y="836712"/>
            <a:ext cx="4805533" cy="55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42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деятельности, не </a:t>
            </a:r>
            <a:r>
              <a:rPr lang="ru-RU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входящей в должностные обязанности </a:t>
            </a: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занимаемой в организации должности (п.50</a:t>
            </a: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</a:t>
            </a: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уководство </a:t>
            </a: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организации; </a:t>
            </a:r>
            <a:endParaRPr lang="ru-RU" alt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образовательной организации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методическая </a:t>
            </a: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поддержка педагогических работников образовательной организации при подготовке к участию в профессиональных 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конкурсах;</a:t>
            </a:r>
            <a:endParaRPr lang="ru-RU" altLang="ru-RU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дефицитов; </a:t>
            </a:r>
            <a:endParaRPr lang="ru-RU" alt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опыта по применению в образовательной организации авторских учебных и (или) учебно-методических 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разработок.</a:t>
            </a:r>
            <a:endParaRPr lang="ru-RU" altLang="ru-RU" sz="17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43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 ОЦЕНКИ ПРОФЕССИОНАЛЬНОЙ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ДЕЯТЕЛЬНОСТИ ПЕДАГОГИЧЕСКИХ РАБОТНИКОВ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УСТАНОВЛЕНИЕ КВАЛИФИКАЦИОННОЙ КАТЕГОРИИ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«ПЕДАГОГ-МЕТОДИСТ</a:t>
            </a:r>
            <a:r>
              <a:rPr lang="ru-RU" sz="105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ru-RU" sz="1200" b="1" kern="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ru-RU" sz="1200" kern="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95535" y="1767679"/>
          <a:ext cx="8496945" cy="47053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6025"/>
                <a:gridCol w="1100014"/>
                <a:gridCol w="6346760"/>
                <a:gridCol w="834146"/>
              </a:tblGrid>
              <a:tr h="3236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806" marR="33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806" marR="33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0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806" marR="33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Оценочная шкала</a:t>
                      </a:r>
                      <a:endParaRPr lang="ru-RU" sz="10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806" marR="33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Наличие подтверждающих документов </a:t>
                      </a:r>
                      <a:endParaRPr lang="ru-RU" sz="1050" b="1" i="1" kern="0" dirty="0" smtClean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kern="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50" b="1" i="1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копии, заверенные руководителем образовательного учреждения)</a:t>
                      </a:r>
                      <a:endParaRPr lang="ru-RU" sz="105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806" marR="33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806" marR="33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0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806" marR="33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Руководство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806" marR="33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1.1.Наличие документов, подтверждающих руководство методическим объединением и активное участие в методической работе: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приказа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о назначении педагога руководителем методического объединения;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планов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текущего и перспективного планирования методической деятельности методического объединения;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планов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инновационной деятельности методического объединения;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аналитической справки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 реализации методическим объединением проектов, направленных на повышение качества образования;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-документов, подтверждающих использования цифровых образовательных технологий в процессе методического сопровождения вопросов развития содержания образования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(с указанием перечня используемых ресурсов: скриншоты страниц, ссылки о размещении материала на сайтах и др.);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информационно-аналитической справки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руководителя методического объединения об итогах деятельности методического объединения (за последние три года) по результатам официальных мониторинговых исследований, подтверждающая результативность (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 вынесением проблем и предоставлением путей решения при планировании деятельности методического объединения на новый учебный год);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(Баллы за наличие каждого документа суммируются)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806" marR="33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806" marR="33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1.2. Отсутствие документов, подтверждающих руководство методическим объединением педагогических работников образовательной организации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806" marR="33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806" marR="33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7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44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57200" y="908720"/>
          <a:ext cx="8399276" cy="55630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0384"/>
                <a:gridCol w="936104"/>
                <a:gridCol w="6380789"/>
                <a:gridCol w="711999"/>
              </a:tblGrid>
              <a:tr h="6120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Оценочная шкала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Наличие подтверждающих документов (копии, заверенные руководителем образовательного учреждения)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7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Участие 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2.1.Наличие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документов, подтверждающих методическое сопровождение педагогических работников методического объединения: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организацию работы по выявлению и анализу профессиональных дефицитов педагогических работников (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аналитическая справка о выявленных профессиональных дефицитах и механизмов взаимодействия (с указанием действующих ссылок на ресурсы, в форме: собеседования, анкетирования, тестирования, стажировки и т.д.);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-реализацию индивидуальных планов педагогических работников (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аналитическая справка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с указанием разработанных индивидуальных планов (индивидуальный план прилагается) и динамикой их реализации);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-разработка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методических материалов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направленных на устранение имеющихся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профессиональных дефицитов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педагогических работников (аналитическая справка с приложением материалов);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организация работы по снижению уровня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 ликвидации профессиональных дефицитов педагогических работников (аналитическая справка, содержащая выводы о снижении уровня и устранения дефицитов);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наличие перспективного плана повышения квалификации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педагогических работников и итоги его реализации (за последние три года).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i="1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Баллы за наличие каждого документа суммируются)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 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2.2. Отсутствие участия в методической поддержке (сопровождении) педагогических работников образовательной организации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4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45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18650" y="908719"/>
          <a:ext cx="8709834" cy="57034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2890"/>
                <a:gridCol w="841569"/>
                <a:gridCol w="6827283"/>
                <a:gridCol w="828092"/>
              </a:tblGrid>
              <a:tr h="3960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Оценочная шкала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Наличие подтверждающих документов (копии, заверенные руководителем образовательного учреждения)</a:t>
                      </a:r>
                      <a:endParaRPr lang="ru-RU" sz="105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57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образовательной организации</a:t>
                      </a:r>
                      <a:endParaRPr lang="ru-RU" sz="1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3.1.Наличие </a:t>
                      </a: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документов, подтверждающих разработку программно-методического сопровождения и реализацию инновационных образовательных программ и проектов: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5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публикаций, подтверждающих презентацию методических рекомендаций</a:t>
                      </a: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на: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-муниципальном уровне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-региональном уровне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-федеральном уровне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(учитывается максимальный уровень-баллы по уровням не суммируются);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5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календарно-тематических планов </a:t>
                      </a: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(программ воспитательной работы с обучающимися);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5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учебно- методических пособий</a:t>
                      </a: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дидактических и наглядных материалов по предметам;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05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отзывов, рецензий, экспертных заключений </a:t>
                      </a: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 продукты педагогической деятельности;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05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приказо</a:t>
                      </a: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 (выписок из протоколов заседаний или иное) об участии в работе экспертных комиссий, групп, предметных комиссий (за последние 5 лет) на: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-муниципальном уровне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-региональном уровне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-федеральном уровне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(учитывается максимальный уровень-баллы по уровням не суммируются</a:t>
                      </a:r>
                      <a:r>
                        <a:rPr lang="ru-RU" sz="1050" i="1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05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приказов</a:t>
                      </a: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(иных документов), подтверждающих участие в мероприятиях с представлением результативности опытно-экспериментальной и инновационной деятельности (за последние 5 лет) на: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-уровне </a:t>
                      </a: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образовательной организации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-муниципальном </a:t>
                      </a: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уровне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-региональном </a:t>
                      </a: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уровне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(учитывается максимальный уровень-баллы по уровням не суммируются)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внедрения в учебный процесс методических достижений и новых технологий обучения (</a:t>
                      </a:r>
                      <a:r>
                        <a:rPr lang="ru-RU" sz="105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аналитическая справка об использовании ИКТ в деятельности с указанием действующих ссылок на перечень используемых ресурсов, скриншоты страниц, ссылки о размещении ресурса на сайтах);</a:t>
                      </a:r>
                      <a:endParaRPr lang="ru-RU" sz="105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(Баллы за наличие каждого документа суммируются)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05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13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3.2.Отсутствие результатов разработок программно-методического сопровождения образовательного процесса. 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9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46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15517" y="1052737"/>
          <a:ext cx="8471284" cy="47944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6043"/>
                <a:gridCol w="1044116"/>
                <a:gridCol w="6488802"/>
                <a:gridCol w="542323"/>
              </a:tblGrid>
              <a:tr h="3464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Оценочная шкала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Наличие подтверждающих документов (копии, заверенные руководителем образовательного учреждения)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6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Методическая поддержка педагогических работников образовательной организации при подготовке к участию в профессиональных конкурсах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4.1. Наличие результативности участия педагогических работников методического объединения в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конкурсах профессионального мастерства </a:t>
                      </a:r>
                      <a:r>
                        <a:rPr lang="ru-RU" sz="1200" strike="sngStrike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(за последние пять лет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 согласно перечню²: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-участник очного этапа конкурса краевого уровня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-лауреат (финалист) очного этапа конкурса краевого уровня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-победитель очного этапа конкурса краевого уровня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-лауреат (финалист) очного этапа (финальных испытаний) конкурса федерального уровня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-победитель очного этапа (финальных испытаний) конкурса федерального уровня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-победитель очного этапа (финальных испытаний) конкурса международного уровня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(Учитывается максимальный уровень достижений педагогов-баллы не суммируются)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4.2. Отсутствие результатов участия в профессиональных конкурсах 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47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15516" y="908722"/>
          <a:ext cx="8712967" cy="56306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7841"/>
                <a:gridCol w="960311"/>
                <a:gridCol w="6751592"/>
                <a:gridCol w="593223"/>
              </a:tblGrid>
              <a:tr h="4680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05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Оценочная шкала</a:t>
                      </a:r>
                      <a:endParaRPr lang="ru-RU" sz="9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Наличие подтверждающих документов (копии, заверенные руководителем образовательного учреждения)</a:t>
                      </a:r>
                      <a:endParaRPr lang="ru-RU" sz="9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9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8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Передача опыта по применению в образовательной организации авторских учебных и (или) учебно-методических разработок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5.1. Наличие результатов по передаче опыта по применению в образовательной организации авторских учебных и (или) учебно-методических разработок: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документов: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приказов (иных документов) о внедрении учебно-методических разработок методического объединения (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 предоставлением внешних экспертных заключений об использовании / применении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 на: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-муниципальном уровне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-региональном уровне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-федеральном уровне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(учитывается максимальный уровень -баллы не суммируются)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представление опыта методической деятельности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(авторских разработок) педагога на методических объединениях (других профессиональных сообществах) </a:t>
                      </a:r>
                      <a:r>
                        <a:rPr lang="ru-RU" sz="1200" strike="sngStrike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(за последние пять лет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-муниципального уровня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-регионального (или окружного) уровня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-федеральном уровне	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(учитывается максимальный уровень -баллы не суммируются)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 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i="1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200" i="1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5.2. Отсутствие результатов в передаче опыта по применению в образовательной организации авторских учебных и (или) учебно-методических разработок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69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Максимально возможное количество баллов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Минимальное количество баллов для установления квалификационной категории «педагог-методист»: наличие баллов максимального значения по критериям в пунктах 1 и 2 обязательно; наличие баллов минимального значения по критериям: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показателя 3 (</a:t>
                      </a:r>
                      <a:r>
                        <a:rPr lang="en-US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6 баллов),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показателя 4 (</a:t>
                      </a:r>
                      <a:r>
                        <a:rPr lang="en-US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 балл),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показателя 5 (</a:t>
                      </a:r>
                      <a:r>
                        <a:rPr lang="en-US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2 баллов). 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3661" marR="33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5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48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Перечень конкурсов профессионального мастерства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9531" y="1160748"/>
          <a:ext cx="8460941" cy="6589878"/>
        </p:xfrm>
        <a:graphic>
          <a:graphicData uri="http://schemas.openxmlformats.org/drawingml/2006/table">
            <a:tbl>
              <a:tblPr firstRow="1" firstCol="1" bandRow="1"/>
              <a:tblGrid>
                <a:gridCol w="308310"/>
                <a:gridCol w="8152631"/>
              </a:tblGrid>
              <a:tr h="658987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           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22066" marR="22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«Учитель года России» («Учитель года Алтая»);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«Воспитатель года России» («Воспитатель года Алтая»);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«Педагогически дебют»;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Всероссийский конкурс «Сердце отдаю детям»;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«Педагог-психолог»;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«Мастер года»;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«Учитель-логопед»;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Всероссийский конкурс «Учитель-дефектолог»;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Всероссийский конкурс «За нравственный подвиг учителя»;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Всероссийский конкурс «Воспитать человека»;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Всероссийские профессиональные олимпиады для учителей, преподавателей, проводимые под учредительством Министерства просвещения Российской Федерации (учитывается уровень победителей и призеров финальных испытаний);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 на присуждении премии лучшим учителям за достижения в педагогической деятельности; Конкурс на соискание премии Губернатора Алтайского края им. С.П. Титова;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 на получение денежных поощрений, премий Губернатора Алтайского края лучшим педагогическим работникам, руководителям организаций, осуществляющих образовательную деятельность;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 на выплату денежных поощрений педагогическим работникам Алтайского края, приуроченных к Году педагога и наставника</a:t>
                      </a: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22066" marR="22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8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49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Перечень конкурсов профессионального мастерства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51521" y="980728"/>
          <a:ext cx="8892480" cy="8109952"/>
        </p:xfrm>
        <a:graphic>
          <a:graphicData uri="http://schemas.openxmlformats.org/drawingml/2006/table">
            <a:tbl>
              <a:tblPr firstRow="1" firstCol="1" bandRow="1"/>
              <a:tblGrid>
                <a:gridCol w="324035"/>
                <a:gridCol w="8568445"/>
              </a:tblGrid>
              <a:tr h="81099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17.         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27.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9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22066" marR="22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 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 отбору претендентов на Губернаторскую премию имени П.А. Столыпина (в сфере образования);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 «Вожатый года» (победители, лауреаты (призеры) регионального уровня;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 «Самый классный </a:t>
                      </a:r>
                      <a:r>
                        <a:rPr lang="ru-RU" sz="14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классный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» (победители, лауреаты (призеры) регионального уровня);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педагогического мастерства «История в школе: традиции и новации» (учитывается уровень победителей, занявших 1,2 и 3 места, и лауреатов финальных испытаний);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профессиональный конкурс «Лучший учитель родного языка и родной литературы» (учитывается уровень победителей, призеров и лауреатов финальных испытаний);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профессиональный конкурс «Первый учитель» (учитывается уровень финалиста, лауреата и победителя финальных испытаний);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профессионального мастерства педагогов «Мой лучший урок» (учитывается уровень победителей и призеров финальных испытаний);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«Клевер ДНК» на лучшие разработки учителей в области духовно-нравственной культуры (учитывается уровень победителей и призеров финальных испытаний);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профессионального мастерства среди преподавателей обществознания (учитывается уровень победителя и призеров финальных испытаний);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«Учитель здоровья России» (учитывается уровень лауреатов и абсолютных победителей финального этапа);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краеведов, работающих с молодежью (учитывается уровень победителя);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Международный конкурс имени Льва Выготского (учитывается уровень победителей),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22066" marR="22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2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schemeClr val="bg1"/>
                </a:solidFill>
              </a:rPr>
              <a:pPr/>
              <a:t>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0"/>
            <a:ext cx="8928100" cy="69269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НОВАЦИИ ПОРЯДКА АТТЕСТАЦИИ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24 марта 2023 г. № 196 «Об утверждении Порядка проведения аттестации педагогических работников организаций, осуществляющих образовательную деятельность» </a:t>
            </a:r>
          </a:p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Действует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1 сентября 2023 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г. до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 августа 2029г</a:t>
            </a: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Квалификационные категории,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установленные до вступления в силу 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настоящего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приказа</a:t>
            </a: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сохраняются в течение срока, на который они 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установлены.</a:t>
            </a:r>
          </a:p>
          <a:p>
            <a:pPr marL="285750" lvl="0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Содержит четыре уровня аттестации педагогических кадров: </a:t>
            </a:r>
          </a:p>
          <a:p>
            <a:pPr marL="285750" lvl="0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целях подтверждения 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соответствия занимаемой должности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целях установления 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 целях установления 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целях установления квалификационной категории «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педагог-методист» или «педагог-наставник»</a:t>
            </a:r>
          </a:p>
          <a:p>
            <a:pPr marL="285750" lvl="0" indent="-285750" algn="just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учитываются 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государственные награды, почётные звания, ведомственные знаки отличия и иные награды, 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полученные за достижения в педагогической деятельности</a:t>
            </a: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а также победы в конкурсах профессионального мастерства педагогических работников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50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720080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457200" y="2456021"/>
          <a:ext cx="8229600" cy="2960524"/>
        </p:xfrm>
        <a:graphic>
          <a:graphicData uri="http://schemas.openxmlformats.org/drawingml/2006/table">
            <a:tbl>
              <a:tblPr firstRow="1" firstCol="1" bandRow="1"/>
              <a:tblGrid>
                <a:gridCol w="2206588"/>
                <a:gridCol w="6023012"/>
              </a:tblGrid>
              <a:tr h="503864">
                <a:tc>
                  <a:txBody>
                    <a:bodyPr/>
                    <a:lstStyle/>
                    <a:p>
                      <a:pPr algn="just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Фамилия,имя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, отчество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_______________________________________________________________________________________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Место работы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70">
                <a:tc>
                  <a:txBody>
                    <a:bodyPr/>
                    <a:lstStyle/>
                    <a:p>
                      <a:pPr marR="4254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Занимаемая должность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R="4254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108">
                <a:tc>
                  <a:txBody>
                    <a:bodyPr/>
                    <a:lstStyle/>
                    <a:p>
                      <a:pPr marR="4254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Высшая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R="4254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квалификационная категория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по должности: ______________________________________________________________________________________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дата установления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: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70">
                <a:tc>
                  <a:txBody>
                    <a:bodyPr/>
                    <a:lstStyle/>
                    <a:p>
                      <a:pPr marR="4254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Ходатайство подано от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R="4254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(ФИО, должность)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57200" y="450476"/>
            <a:ext cx="8547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категория «педагог-методист»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Экспертное заключение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результатам всестороннего анализа аттестационного дела педагогического работника в целях установления квалификационной категории «педагог-методист»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51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Оценка уровня профессиональной компетентности, профессиональных умений и результативности профессиональной деятельности согласно критериям </a:t>
            </a:r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57200" y="1700808"/>
          <a:ext cx="8229601" cy="4773627"/>
        </p:xfrm>
        <a:graphic>
          <a:graphicData uri="http://schemas.openxmlformats.org/drawingml/2006/table">
            <a:tbl>
              <a:tblPr firstRow="1" firstCol="1" bandRow="1"/>
              <a:tblGrid>
                <a:gridCol w="238718"/>
                <a:gridCol w="6645433"/>
                <a:gridCol w="630417"/>
                <a:gridCol w="715033"/>
              </a:tblGrid>
              <a:tr h="999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Наименование критерии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Сумма баллов по критерию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Комментарий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96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I. Руководство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1.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Приказ о назначении педагога руководителем методического объединения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2.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План текущего и перспективного планирования методической деятельности методического объединения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3.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План инновационной деятельности методического объединения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4.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Аналитическая справка о реализации методическим объединением проектов, направленных на повышение качества образования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99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5.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Документы, подтверждающие использования цифровых образовательных технологий в процессе методического сопровождения вопросов развития содержания образования (подтверждающие документы об использовании ИКТ в деятельности с указанием перечня используемых ресурсов, скриншоты страниц (сайтов) и др.)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9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6.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Информационно-аналитическая справка руководителя методического объединения об итогах деятельности методического объединения (за последние три года) по результатам официальных мониторинговых исследований, подтверждающая результативность (с вынесением проблем и предоставлением путей решения при планировании деятельности методического объединения на новый учебный год)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89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(Баллы за наличие каждого документа суммируются)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9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52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57200" y="944726"/>
          <a:ext cx="8229601" cy="5545197"/>
        </p:xfrm>
        <a:graphic>
          <a:graphicData uri="http://schemas.openxmlformats.org/drawingml/2006/table">
            <a:tbl>
              <a:tblPr firstRow="1" firstCol="1" bandRow="1"/>
              <a:tblGrid>
                <a:gridCol w="238718"/>
                <a:gridCol w="6645433"/>
                <a:gridCol w="630417"/>
                <a:gridCol w="715033"/>
              </a:tblGrid>
              <a:tr h="1123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Наименование критерии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Сумма баллов по критерию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Комментарий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99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II. Участие 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7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Документ по организации работы по выявлению и анализу профессиональных дефицитов педагогических работников методического объединения (аналитическая справка о выявленных профессиональных дефицитах и механизмов взаимодействия (с указанием действующих ссылок на ресурсы, в форме: собеседования, анкетирования, тестирования, стажировки и т.д.)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2.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Реализация индивидуальных планов педагогических работников методического объединения (аналитическая справка с указанием разработанных индивидуальных планов (индивидуальный план прилагается) и динамикой их реализации)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3.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Разработка методических материалов, направленных на устранение имеющихся профессиональных дефицитов педагогических работников (аналитическая справка с приложением материалов)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4.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Организация работы по снижению уровня и ликвидации профессиональных дефицитов педагогических работников методического объединения (аналитическая справка, содержащая выводы о снижении уровня и устранения дефицитов)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5.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Наличие перспективного плана повышения квалификации педагогических работников и итоги его реализации (за последние три года)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65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(Баллы за наличие каждого документа суммируются)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61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15" marR="2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53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67544" y="908720"/>
          <a:ext cx="8424936" cy="5675863"/>
        </p:xfrm>
        <a:graphic>
          <a:graphicData uri="http://schemas.openxmlformats.org/drawingml/2006/table">
            <a:tbl>
              <a:tblPr firstRow="1" firstCol="1" bandRow="1"/>
              <a:tblGrid>
                <a:gridCol w="252028"/>
                <a:gridCol w="6768752"/>
                <a:gridCol w="720080"/>
                <a:gridCol w="108012"/>
                <a:gridCol w="576064"/>
              </a:tblGrid>
              <a:tr h="492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№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Наименование критерии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Сумма баллов по критерию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Комментарий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70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III. Руководство 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образовательной организации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6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1.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Публикации, подтверждающие презентацию методических рекомендаций, на: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-муниципальном уровне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-региональном уровне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-федеральном уровне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(учитывается максимальный уровень-баллы по уровням не суммируются)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2.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Календарно-тематические планы (программы воспитательной работы с обучающимися)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3.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Учебно- методические пособия, дидактические и наглядные материалы по предметам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1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4.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Отзывы, рецензия, экспертные заключения на продукты педагогической деятельности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1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5.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Приказы (выписки из протоколов заседаний или иное) об участии в работе экспертных комиссий, групп, предметных комиссий (за последние 5 лет) на: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-муниципальном уровне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-региональном уровне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-федеральном уровне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(учитывается максимальный уровень-баллы по уровням не суммируются)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0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6.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Приказы (иные документы), подтверждающих участие в мероприятиях с представлением результативности опытно-экспериментальной и инновационной деятельности (за последние 5 лет) на: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-уровне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образовательной организации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-муниципальном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уровне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-региональном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уровне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(учитывается максимальный уровень-баллы по уровням не суммируются)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7.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Внедрение в учебный процесс методических достижений и новых технологий обучения (аналитическая справка об использовании ИКТ в деятельности с указанием действующих ссылок на  перечень используемых ресурсов, скриншоты страниц, ссылки о размещении ресурса на сайтах);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53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(Баллы за наличие каждого документа суммируются)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975" marR="20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9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54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51520" y="944725"/>
          <a:ext cx="8676964" cy="5306111"/>
        </p:xfrm>
        <a:graphic>
          <a:graphicData uri="http://schemas.openxmlformats.org/drawingml/2006/table">
            <a:tbl>
              <a:tblPr firstRow="1" firstCol="1" bandRow="1"/>
              <a:tblGrid>
                <a:gridCol w="288032"/>
                <a:gridCol w="7128792"/>
                <a:gridCol w="828092"/>
                <a:gridCol w="432048"/>
              </a:tblGrid>
              <a:tr h="576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№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Наименование критерии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Сумма баллов по критерию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Комментарий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49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IV. Методическая поддержка педагогических работников образовательной организации при подготовке к участию в профессиональных конкурсах согласно перечню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1.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Участник очного этапа конкурса краевого уровня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2.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Лауреат (финалист) очного этапа конкурса краевого уровня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3.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Победитель очного этапа конкурса краевого уровня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4.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Лауреат (финалист) очного этапа (финальных испытаний) конкурса федерального уровня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5.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Победитель очного этапа (финальных испытаний) конкурса международного уровня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5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(Учитывается максимальный уровень достижений педагогов -баллы не суммируются)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2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V. Передача опыта по применению в образовательной организации авторских учебных и (или) учебно-методических разработок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5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1.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Приказ (иные документы) о внедрении учебно-методических разработок методического объединения (с предоставлением внешних экспертных заключений об использовании (применении)) на: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-муниципальном уровне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-региональном уровне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-федеральном уровне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(Учитывается максимальный уровень -баллы не суммируются)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2.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Представление опыта методической деятельности (авторских разработок) педагога на методических объединениях (других профессиональных сообществах) (за последние 5 лет):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-муниципальный уровень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-региональный (или окружной) уровень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-федеральный уровень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(Учитывается максимальный уровень -баллы не суммируются)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4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(Баллы за наличие каждого документа суммируются)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77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ИТОГОВЫЙ БАЛЛ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870" marR="21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5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55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«педагог-методист»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997839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Решение: рекомендовать установление квалификационной категории «педагог-методист»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_________________________________________________________________________________________________________________________________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(ф и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о)</a:t>
            </a:r>
            <a:endParaRPr lang="ru-RU" sz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PT Astra Serif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Председатель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экспертной группы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_____________________________________________           ______________________________________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(подпись)                            (ф и о, должность, место работы)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Член экспертной группы               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_______________________________________________           _____________________________________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(подпись)                              (ф и о, должность, место работы)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«_____»_________________202__г.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12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56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«педагог-наставник»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деятельности, не входящей </a:t>
            </a:r>
            <a:r>
              <a:rPr lang="ru-RU" alt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должностные обязанности </a:t>
            </a: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занимаемой в организации должности (п.51): 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уководство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образования;</a:t>
            </a:r>
          </a:p>
          <a:p>
            <a:pPr marL="285750" indent="-28575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аставничество в отношении педагогических работников образовательной организации, активного сопровождения их профессионального развития в образовательной организации;</a:t>
            </a:r>
          </a:p>
          <a:p>
            <a:pPr marL="285750" indent="-28575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одействие в подготовке педагогических работников, в том числе из числа молодых специалистов, к участию в конкурах профессионального (педагогического)и мастерства;</a:t>
            </a:r>
          </a:p>
          <a:p>
            <a:pPr marL="285750" indent="-285750"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аспространение авторских подходов и методических разработок в области наставнической деятельности в образовательной организации.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 descr="Учитель воспитатель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6" b="51307"/>
          <a:stretch/>
        </p:blipFill>
        <p:spPr bwMode="auto">
          <a:xfrm>
            <a:off x="179513" y="908721"/>
            <a:ext cx="1080119" cy="792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7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57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«педагог-наставник»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ru-RU" sz="1050" b="1" kern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 ОЦЕНКИ ПРОФЕССИОНАЛЬНОЙ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ДЕЯТЕЛЬНОСТИ ПЕДАГОГИЧЕСКИХ РАБОТНИКОВ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УСТАНОВЛЕНИЕ КВАЛИФИКАЦИОННОЙ КАТЕГОРИИ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05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ПЕДАГОГ-НАСТАВНИК»</a:t>
            </a:r>
            <a:endParaRPr lang="ru-RU" sz="105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57200" y="2132856"/>
          <a:ext cx="8471284" cy="39653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0404"/>
                <a:gridCol w="1728192"/>
                <a:gridCol w="5528174"/>
                <a:gridCol w="664514"/>
              </a:tblGrid>
              <a:tr h="7981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Оценочная шкала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Наличие подтверждающих документов (копии, заверенные руководителем образовательного учреждения):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7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Руководство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1.1.Наличие документов, подтверждающих руководство практической подготовкой студентов: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приказа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(или иного локального нормативного акта в образовательном учреждении) о назначении педагога руководителем практики студента;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дневника по практике студента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отчета о прохождении практики студента.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(Баллы за наличие каждого документа суммируются)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  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1.2.Отсутствие документов, подтверждающих руководство практической подготовкой студентов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46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58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«педагог-наставник»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ru-RU" sz="1050" b="1" kern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 ОЦЕНКИ ПРОФЕССИОНАЛЬНОЙ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ДЕЯТЕЛЬНОСТИ ПЕДАГОГИЧЕСКИХ РАБОТНИКОВ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УСТАНОВЛЕНИЕ КВАЛИФИКАЦИОННОЙ КАТЕГОРИИ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05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ПЕДАГОГ-НАСТАВНИК»</a:t>
            </a:r>
            <a:endParaRPr lang="ru-RU" sz="105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57200" y="1880829"/>
          <a:ext cx="8471284" cy="45787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4420"/>
                <a:gridCol w="1296144"/>
                <a:gridCol w="5816206"/>
                <a:gridCol w="664514"/>
              </a:tblGrid>
              <a:tr h="6120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Оценочная шкала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Наличие подтверждающих документов (копии, заверенные руководителем образовательного учреждения):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79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Наставничество в отношении педагогических работников образовательной организации, активного сопровождения их профессионального развития в образовательной организации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2.1. Наличие документов, регламентирующих деятельность наставников в образовательной организации: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положение о наставничестве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 образовательном учреждении; 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приказа о назначении наставников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индивидуального плана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профессионального становления и развития наставляемого (или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персонализированной программы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наставничества, или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индивидуального образовательного маршрута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наставляемого, или иного документа, на основании которого осуществляется наставническая деятельность претендента с наставляемым)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(Баллы за наличие каждого документа суммируются)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r>
                        <a:rPr lang="ru-RU" sz="12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Mangal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методических материалов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разработанных совместно с претендентом и наставляемым (методические разработки, дидактические материалы, иные методические материалы)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Отсутствие документов, регламентирующих деятельность наставников в образовательной организации.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       0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4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59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«педагог-наставник»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ru-RU" sz="1050" b="1" kern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 ОЦЕНКИ ПРОФЕССИОНАЛЬНОЙ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ДЕЯТЕЛЬНОСТИ ПЕДАГОГИЧЕСКИХ РАБОТНИКОВ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УСТАНОВЛЕНИЕ КВАЛИФИКАЦИОННОЙ КАТЕГОРИИ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05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ПЕДАГОГ-НАСТАВНИК»</a:t>
            </a:r>
            <a:endParaRPr lang="ru-RU" sz="105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471284" cy="43741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66428"/>
                <a:gridCol w="1152128"/>
                <a:gridCol w="5888214"/>
                <a:gridCol w="664514"/>
              </a:tblGrid>
              <a:tr h="6840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Оценочная шкала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Наличие подтверждающих документов (копии, заверенные руководителем образовательного учреждения):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4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Содействие в подготовке педагогических работников, в том числе молодых специалистов, к участию в конкурсах профессионального (педагогического) мастерства (приложение)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3.1. Наличие результативности участия наставляемого в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конкурсах профессионального мастерства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strike="sngStrike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 последние пять лет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 и согласно перечню¹: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участник очного этапа краевого уровня;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лауреат (финалист) очного этапа конкурса краевого уровня;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победитель очного этапа конкурса краевого уровня;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лауреат (финалист) очного этапа (финальных испытаний) конкурса федерального уровня;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победитель очного этапа (финальных испытаний) конкурса федерального уровня;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победитель очного этапа (финальных испытаний) конкурса международного уровня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(Учитывается максимальный уровень достижений наставляемого-баллы не суммируются)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i="1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ru-RU" sz="1200" i="1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3.2. Отсутствие результатов участия в профессиональных конкурсах </a:t>
                      </a:r>
                      <a:endParaRPr lang="ru-RU" sz="1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3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75" y="1094396"/>
            <a:ext cx="6099621" cy="750997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автономное учреждение дополнительного профессионального образования «Алтайский институт развития образования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Адриана Митрофановича </a:t>
            </a:r>
            <a:r>
              <a:rPr lang="ru-RU" sz="10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Топорова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(КАУ ДПО «АИРО имени А.М. </a:t>
            </a:r>
            <a:r>
              <a:rPr lang="ru-RU" sz="10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Топорова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2023752"/>
            <a:ext cx="6209890" cy="375938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квалификационных категорий педагогическим работникам в </a:t>
            </a: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</a:t>
            </a: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п.8.2.6 Регионального отраслевого </a:t>
            </a: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</a:t>
            </a: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 Алтайского края, осуществляющим образовательную </a:t>
            </a: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2025-2027 год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</a:t>
            </a: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</a:t>
            </a: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категории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altLang="ru-RU" sz="7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2 квартале 2025 года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ru-RU" altLang="ru-RU" sz="75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ru-RU" altLang="ru-RU" sz="345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8000"/>
              </a:lnSpc>
              <a:buClrTx/>
              <a:buNone/>
            </a:pPr>
            <a:endParaRPr lang="ru-RU" altLang="ru-RU" sz="345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  <a:buClrTx/>
              <a:buNone/>
            </a:pPr>
            <a:r>
              <a:rPr lang="ru-RU" altLang="ru-RU" sz="465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</a:t>
            </a:r>
            <a:r>
              <a:rPr lang="ru-RU" altLang="ru-RU" sz="465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Aft>
                <a:spcPct val="0"/>
              </a:spcAft>
              <a:buClrTx/>
              <a:buNone/>
            </a:pPr>
            <a:r>
              <a:rPr lang="ru-RU" altLang="ru-RU" sz="465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endParaRPr lang="ru-RU" altLang="ru-RU" sz="465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ct val="0"/>
              </a:spcAft>
              <a:buClrTx/>
              <a:buNone/>
            </a:pPr>
            <a:endParaRPr lang="ru-RU" altLang="ru-RU" sz="345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ct val="0"/>
              </a:spcAft>
              <a:buClrTx/>
              <a:buNone/>
            </a:pPr>
            <a:endParaRPr lang="ru-RU" altLang="ru-RU" sz="345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60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«педагог-наставник»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ru-RU" sz="1050" b="1" kern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КРИТЕРИИ ОЦЕНКИ ПРОФЕССИОНАЛЬНОЙ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ДЕЯТЕЛЬНОСТИ ПЕДАГОГИЧЕСКИХ РАБОТНИКОВ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УСТАНОВЛЕНИЕ КВАЛИФИКАЦИОННОЙ КАТЕГОРИИ </a:t>
            </a:r>
            <a:endParaRPr lang="ru-RU" sz="1050" kern="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Mangal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105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ПЕДАГОГ-НАСТАВНИК»</a:t>
            </a:r>
            <a:endParaRPr lang="ru-RU" sz="105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471284" cy="480464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8416"/>
                <a:gridCol w="1296144"/>
                <a:gridCol w="5852210"/>
                <a:gridCol w="664514"/>
              </a:tblGrid>
              <a:tr h="16201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Распространение авторских подходов и методических разработок в области наставнической деятельности в образовательной организации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4.1.Наличие</a:t>
                      </a: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публикации (й),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 которой (</a:t>
                      </a:r>
                      <a:r>
                        <a:rPr lang="ru-RU" sz="12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ых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 освещается опыт наставнической</a:t>
                      </a:r>
                      <a:r>
                        <a:rPr lang="ru-RU" sz="12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деятельности педагога: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в изданиях, включенных в перечень Высшей аттестационной комиссии (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ВАК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 изданиях, включенных в перечень Российского индекса научного цитирования (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РИНЦ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-иных изданиях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(Учитывается максимальный уровень достижений наставляемого-баллы не суммируются)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4.2. Представление </a:t>
                      </a: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опыта наставнической деятельности </a:t>
                      </a: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педагога на методических объединениях (других профессиональных сообществах) </a:t>
                      </a:r>
                      <a:r>
                        <a:rPr lang="ru-RU" sz="1200" strike="sngStrike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(за последние пять лет):</a:t>
                      </a:r>
                      <a:endParaRPr lang="ru-RU" sz="1200" strike="sngStrike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-уровня образовательной организации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-муниципального уровня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-регионального (или окружного) уровня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(Учитывается максимальный уровень достижений наставляемого-баллы не суммируются)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i="1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en-US" sz="1200" i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4.3.Отсутствие документов, подтверждающих распространение опыта наставнической деятельности.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5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Максимально возможное количество баллов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Минимальное количество баллов для установления квалификационной категории «педагог-наставник»: наличие баллов максимального значения по критериям показателей 1 и 2 обязательно; наличие баллов минимального значения по критериям 3 и 4 обязательно.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35788" marR="35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7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61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Перечень конкурсов профессионального мастерства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9531" y="1160748"/>
          <a:ext cx="8460941" cy="6589878"/>
        </p:xfrm>
        <a:graphic>
          <a:graphicData uri="http://schemas.openxmlformats.org/drawingml/2006/table">
            <a:tbl>
              <a:tblPr firstRow="1" firstCol="1" bandRow="1"/>
              <a:tblGrid>
                <a:gridCol w="308310"/>
                <a:gridCol w="8152631"/>
              </a:tblGrid>
              <a:tr h="658987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           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22066" marR="22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«Учитель года России» («Учитель года Алтая»);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«Воспитатель года России» («Воспитатель года Алтая»);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«Педагогически дебют»;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Всероссийский конкурс «Сердце отдаю детям»;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«Педагог-психолог»;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«Мастер года»;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«Учитель-логопед»;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Всероссийский конкурс «Учитель-дефектолог»;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Всероссийский конкурс «За нравственный подвиг учителя»;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Всероссийский конкурс «Воспитать человека»;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Всероссийские профессиональные олимпиады для учителей, преподавателей, проводимые под учредительством Министерства просвещения Российской Федерации (учитывается уровень победителей и призеров финальных испытаний);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 на присуждении премии лучшим учителям за достижения в педагогической деятельности; Конкурс на соискание премии Губернатора Алтайского края им. С.П. Титова;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 на получение денежных поощрений, премий Губернатора Алтайского края лучшим педагогическим работникам, руководителям организаций, осуществляющих образовательную деятельность;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 на выплату денежных поощрений педагогическим работникам Алтайского края, приуроченных к Году педагога и наставника</a:t>
                      </a: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22066" marR="22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6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62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Перечень конкурсов профессионального мастерства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51521" y="980728"/>
          <a:ext cx="8892480" cy="8109952"/>
        </p:xfrm>
        <a:graphic>
          <a:graphicData uri="http://schemas.openxmlformats.org/drawingml/2006/table">
            <a:tbl>
              <a:tblPr firstRow="1" firstCol="1" bandRow="1"/>
              <a:tblGrid>
                <a:gridCol w="324035"/>
                <a:gridCol w="8568445"/>
              </a:tblGrid>
              <a:tr h="81099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17.         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27.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28.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9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22066" marR="22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 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 отбору претендентов на Губернаторскую премию имени П.А. Столыпина (в сфере образования);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 «Вожатый года» (победители, лауреаты (призеры) регионального уровня;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Конкурс «Самый классный </a:t>
                      </a:r>
                      <a:r>
                        <a:rPr lang="ru-RU" sz="14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классный</a:t>
                      </a: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» (победители, лауреаты (призеры) регионального уровня); </a:t>
                      </a:r>
                      <a:endParaRPr lang="ru-RU" sz="1400" kern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Краевой конкурс «Молодой педагог</a:t>
                      </a:r>
                      <a:r>
                        <a:rPr lang="ru-RU" sz="1400" kern="0" baseline="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+ наставник» (учитывается уровень победителей финальных испытаний)</a:t>
                      </a:r>
                      <a:endParaRPr lang="ru-RU" sz="1400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педагогического мастерства «История в школе: традиции и новации» (учитывается уровень победителей, занявших 1,2 и 3 места, и лауреатов финальных испытаний);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профессиональный конкурс «Лучший учитель родного языка и родной литературы» (учитывается уровень победителей, призеров и лауреатов финальных испытаний);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профессиональный конкурс «Первый учитель» (учитывается уровень финалиста, лауреата и победителя финальных испытаний);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профессионального мастерства педагогов «Мой лучший урок» (учитывается уровень победителей и призеров финальных испытаний);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«Клевер ДНК» на лучшие разработки учителей в области духовно-нравственной культуры (учитывается уровень победителей и призеров финальных испытаний);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профессионального мастерства среди преподавателей обществознания (учитывается уровень победителя и призеров финальных испытаний);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«Учитель здоровья России» (учитывается уровень лауреатов и абсолютных победителей финального этапа);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Всероссийский конкурс краеведов, работающих с молодежью (учитывается уровень победителя); 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Международный конкурс имени Льва Выготского (учитывается уровень победителей),</a:t>
                      </a:r>
                      <a:endParaRPr lang="ru-RU" sz="1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Mangal"/>
                      </a:endParaRPr>
                    </a:p>
                  </a:txBody>
                  <a:tcPr marL="22066" marR="220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90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63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720080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457200" y="2456021"/>
          <a:ext cx="8229600" cy="2960524"/>
        </p:xfrm>
        <a:graphic>
          <a:graphicData uri="http://schemas.openxmlformats.org/drawingml/2006/table">
            <a:tbl>
              <a:tblPr firstRow="1" firstCol="1" bandRow="1"/>
              <a:tblGrid>
                <a:gridCol w="2206588"/>
                <a:gridCol w="6023012"/>
              </a:tblGrid>
              <a:tr h="503864">
                <a:tc>
                  <a:txBody>
                    <a:bodyPr/>
                    <a:lstStyle/>
                    <a:p>
                      <a:pPr algn="just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Фамилия,имя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, отчество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_______________________________________________________________________________________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Место работы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70">
                <a:tc>
                  <a:txBody>
                    <a:bodyPr/>
                    <a:lstStyle/>
                    <a:p>
                      <a:pPr marR="4254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Занимаемая должность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R="4254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108">
                <a:tc>
                  <a:txBody>
                    <a:bodyPr/>
                    <a:lstStyle/>
                    <a:p>
                      <a:pPr marR="4254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Высшая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R="4254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квалификационная категория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по должности: ______________________________________________________________________________________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дата установления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: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70">
                <a:tc>
                  <a:txBody>
                    <a:bodyPr/>
                    <a:lstStyle/>
                    <a:p>
                      <a:pPr marR="4254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Ходатайство подано от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R="4254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(ФИО, должность)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196" marR="601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57200" y="450476"/>
            <a:ext cx="8547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</a:t>
            </a: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категория «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педагог-наставник»</a:t>
            </a:r>
            <a:endParaRPr lang="ru-RU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Экспертное заключение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результатам всестороннего анализа аттестационного дела педагогического работника в целях установления квалификационной категории «педагог-наставник»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64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«педагог-наставник»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Оценка уровня профессиональной компетентности, профессиональных умений и результативности профессиональной деятельности согласно критериям </a:t>
            </a:r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57200" y="1448779"/>
          <a:ext cx="8229600" cy="5089140"/>
        </p:xfrm>
        <a:graphic>
          <a:graphicData uri="http://schemas.openxmlformats.org/drawingml/2006/table">
            <a:tbl>
              <a:tblPr firstRow="1" firstCol="1" bandRow="1"/>
              <a:tblGrid>
                <a:gridCol w="225527"/>
                <a:gridCol w="5221421"/>
                <a:gridCol w="1732313"/>
                <a:gridCol w="1050339"/>
              </a:tblGrid>
              <a:tr h="540703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420"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Наименование критерии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48895"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Сумма баллов по критерию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55575" algn="ctr"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Комментарий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57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I. Руководство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2368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Приказ (или иной локальный нормативный акт в образовательном учреждении) о назначении педагога руководителем практики студента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Дневник по практике студента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Отчет о прохождении практики студента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57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(Баллы за наличие каждого документа суммируются)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57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II. Наставничество в отношении педагогических работников образовательной организации, активного сопровождения их профессионального развития в образовательной организации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579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Положение о наставничестве в образовательной организации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789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Приказ о назначении наставников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3439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Индивидуальный план профессионального становления и развития наставляемого (или персонализированной программы наставничества, или индивидуального образовательного маршрута наставляемого, или иного документа, на основании которого осуществляется наставническая деятельность претендента с наставляемым)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3947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Наличие методических материалов, разработанных совместно с претендентом и наставляемым (методические разработки, дидактические материалы, иные методические материалы)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1176" marR="21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1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65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«педагог-наставник»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31541" y="968822"/>
          <a:ext cx="8388932" cy="5590654"/>
        </p:xfrm>
        <a:graphic>
          <a:graphicData uri="http://schemas.openxmlformats.org/drawingml/2006/table">
            <a:tbl>
              <a:tblPr firstRow="1" firstCol="1" bandRow="1"/>
              <a:tblGrid>
                <a:gridCol w="445196"/>
                <a:gridCol w="5423456"/>
                <a:gridCol w="1692188"/>
                <a:gridCol w="828092"/>
              </a:tblGrid>
              <a:tr h="368543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№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420"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Наименование критерии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48895" algn="ctr"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Сумма баллов по критерию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55575" algn="ctr"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Комментарий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62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III. Содействие в подготовке педагогических работников, в том числе молодых специалистов, к участию в конкурсах профессионального (педагогического) мастерства (за последние 5 лет) согласно перечню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315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1.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Участник очного этапа краевого уровня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315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2.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Лауреат (финалист) очного этапа конкурса краевого уровня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315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3.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Победитель очного этапа конкурса краевого уровня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629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4.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Лауреат (финалист) очного этапа (финальных испытаний) конкурса федерального уровня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83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5.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Победитель очного этапа (финальных испытаний) конкурса федерального уровня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629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6.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Победитель очного этапа (финальных испытаний) конкурса международного уровня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62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(Учитывается максимальный уровень достижений наставляемого-баллы не суммируются)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62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IV. Распространение авторских подходов и методических разработок в области наставнической деятельности в образовательной организации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629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1.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Публикации в изданиях, включенных в перечень Высшей аттестационной комиссии (ВАК)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629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2.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В изданиях, включенных в перечень Российского индекса научного цитирования (РИНЦ)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3.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Иных изданиях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62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(Учитывается максимальный уровень достижений наставляемого-баллы не суммируются)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1573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PT Astra Serif"/>
                          <a:ea typeface="Times New Roman" panose="02020603050405020304" pitchFamily="18" charset="0"/>
                          <a:cs typeface="PT Astra Serif"/>
                        </a:rPr>
                        <a:t>4.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Представление опыта наставнической деятельности педагога на методических объединениях (других профессиональных сообществах) (за последние пять лет):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-уровень образовательной организации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-муниципальный уровень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-региональный (или окружной) уровень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101">
                <a:tc gridSpan="2">
                  <a:txBody>
                    <a:bodyPr/>
                    <a:lstStyle/>
                    <a:p>
                      <a:r>
                        <a:rPr lang="ru-RU" sz="11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(Учитывается максимальный уровень -баллы не суммируются)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315">
                <a:tc gridSpan="2">
                  <a:txBody>
                    <a:bodyPr/>
                    <a:lstStyle/>
                    <a:p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ИТОГОВЫЙ БАЛЛ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PT Astra Serif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0120" marR="20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1988" y="1506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66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Квалификационная категория «педагог-наставник»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997839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Решение: рекомендовать установление квалификационной категории «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педагог-наставник» _________________________________________________________________________________________________________________________________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(ф и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о)</a:t>
            </a:r>
            <a:endParaRPr lang="ru-RU" sz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PT Astra Serif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Председатель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экспертной группы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____________________________________________           ______________________________________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(подпись)                            (ф и о, должность, место работы)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Член экспертной группы                </a:t>
            </a: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______________________________________________           _____________________________________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(подпись)                              (ф и о, должность, место работы)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  <a:tabLst>
                <a:tab pos="5864225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«_____»_________________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T Astra Serif"/>
              </a:rPr>
              <a:t>202__г.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39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67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648072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Решение аттестационной комиссии по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результатам аттестации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016732"/>
            <a:ext cx="8100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Установить квалификационную категорию «педагог-методист» / «педагог-наставник» </a:t>
            </a:r>
            <a:r>
              <a:rPr lang="ru-RU" dirty="0" smtClean="0">
                <a:solidFill>
                  <a:srgbClr val="392C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(указывается должность педагогического работника, по которой устанавливается КК)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Отказать в установлении квалификационной категории «педагог-методист» / «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педагог-наставник»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dirty="0">
                <a:solidFill>
                  <a:srgbClr val="392C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указывается должность педагогического работника, по которой </a:t>
            </a:r>
            <a:r>
              <a:rPr lang="ru-RU" dirty="0" smtClean="0">
                <a:solidFill>
                  <a:srgbClr val="392C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педагогическому работнику отказывается в установлении </a:t>
            </a:r>
            <a:r>
              <a:rPr lang="ru-RU" dirty="0">
                <a:solidFill>
                  <a:srgbClr val="392C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КК</a:t>
            </a:r>
            <a:r>
              <a:rPr lang="ru-RU" dirty="0" smtClean="0">
                <a:solidFill>
                  <a:srgbClr val="392C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srgbClr val="392C6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dirty="0" smtClean="0">
                <a:solidFill>
                  <a:srgbClr val="392C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Решение АК вступает в 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силу со дня его вынесения </a:t>
            </a:r>
            <a:r>
              <a:rPr lang="ru-RU" dirty="0" smtClean="0">
                <a:solidFill>
                  <a:srgbClr val="392C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является 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основанием для дифференциации оплаты труда педагогических работников за наличие квалификационных категорий «педагог-методист» / «педагог-наставник» </a:t>
            </a:r>
            <a:r>
              <a:rPr lang="ru-RU" b="1" u="sng" dirty="0" smtClean="0">
                <a:solidFill>
                  <a:srgbClr val="392C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условии выполнения дополнительных обязанностей, связанных с методической работой или наставнической деятельностью </a:t>
            </a:r>
            <a:r>
              <a:rPr lang="ru-RU" dirty="0" smtClean="0">
                <a:solidFill>
                  <a:srgbClr val="392C6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(п.55)</a:t>
            </a:r>
          </a:p>
          <a:p>
            <a:pPr algn="just"/>
            <a:endParaRPr lang="ru-RU" dirty="0" smtClean="0">
              <a:solidFill>
                <a:srgbClr val="392C69"/>
              </a:solidFill>
              <a:latin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392C6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68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0"/>
            <a:ext cx="8928100" cy="444277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Образец списка </a:t>
            </a: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hlinkClick r:id="rId3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://iro22.ru/dejatelnost/attestacija/attestacija-pedagogicheskih-rabotnikov-obrazovatelnyh-organizacij-altajskogo-kraja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4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0349" y="824811"/>
            <a:ext cx="607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7" y="824811"/>
            <a:ext cx="8640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СПИСОК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педагогических работников __________________________________, </a:t>
            </a:r>
            <a:r>
              <a:rPr lang="ru-RU" sz="1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аттестующихся</a:t>
            </a:r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целях установления </a:t>
            </a:r>
            <a:r>
              <a:rPr lang="ru-RU" sz="1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первой </a:t>
            </a:r>
            <a:r>
              <a:rPr lang="ru-RU" sz="1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квалификационной категории в ______ квартале 202_____года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115157" y="1700808"/>
          <a:ext cx="8889726" cy="282978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11527"/>
                <a:gridCol w="678857"/>
                <a:gridCol w="586586"/>
                <a:gridCol w="1295697"/>
                <a:gridCol w="792088"/>
                <a:gridCol w="468052"/>
                <a:gridCol w="324036"/>
                <a:gridCol w="432048"/>
                <a:gridCol w="396044"/>
                <a:gridCol w="864096"/>
                <a:gridCol w="936104"/>
                <a:gridCol w="936104"/>
                <a:gridCol w="868487"/>
              </a:tblGrid>
              <a:tr h="130849">
                <a:tc rowSpan="2">
                  <a:txBody>
                    <a:bodyPr/>
                    <a:lstStyle/>
                    <a:p>
                      <a:pPr marL="457200" indent="-525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457200" indent="-525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43930" marR="43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педработника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Должность, предмет кол-во часов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Иные предметы*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кол-во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час.сов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/совместитель/руководитель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Наименование ОУ (по уставу)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Год рождения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(ВО/СПО, сокращенное название УЗ, год окончания, направление подготовки/специальность, квалификация)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Курсы ПК, ПП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(название учреждения, </a:t>
                      </a:r>
                      <a:r>
                        <a:rPr lang="ru-RU" sz="80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дата курсов, кол-во часов, тема)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Итоги предыдущей аттестации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(категория, должность, дата установления</a:t>
                      </a:r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8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80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указать, если по</a:t>
                      </a:r>
                      <a:r>
                        <a:rPr lang="ru-RU" sz="800" baseline="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Региональному отраслевому соглашению)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Заслуги в области образования*, </a:t>
                      </a:r>
                      <a:r>
                        <a:rPr lang="ru-RU" sz="800" b="1" u="sng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используемые в данном квартале</a:t>
                      </a:r>
                      <a:endParaRPr lang="ru-RU" sz="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Общ.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должн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 данном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ОУв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должности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90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Иванова Элеонора 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учитель начальных классов (надомное обучение), 20 ч.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Учитель начальных классов, 18 ч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МБОУ «СОШ №     »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1986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ВО, </a:t>
                      </a:r>
                      <a:r>
                        <a:rPr lang="ru-RU" sz="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АлтГПА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2011, Педагогика и методика начального образования, учитель начальных классов 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ПК: АИРО, </a:t>
                      </a:r>
                      <a:r>
                        <a:rPr lang="ru-RU" sz="80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2023, 36 ч., </a:t>
                      </a:r>
                      <a:r>
                        <a:rPr lang="ru-RU" sz="80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Реализация требований </a:t>
                      </a:r>
                      <a:r>
                        <a:rPr lang="ru-RU" sz="800" dirty="0" err="1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обновленных</a:t>
                      </a:r>
                      <a:r>
                        <a:rPr lang="ru-RU" sz="80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ФГОС НОО, ФГОС ООО в работе учителя (начальные классы)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30.03.2020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Благодарность Губернатора АК, 2018 г.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57200" y="267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altLang="ru-RU" smtClean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ru-RU" altLang="ru-RU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ru-RU" alt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" y="2674938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9">
            <a:hlinkClick r:id="rId5"/>
          </p:cNvPr>
          <p:cNvSpPr>
            <a:spLocks noChangeArrowheads="1"/>
          </p:cNvSpPr>
          <p:nvPr/>
        </p:nvSpPr>
        <p:spPr bwMode="auto">
          <a:xfrm>
            <a:off x="457200" y="2681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115156" y="4657181"/>
          <a:ext cx="5248933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1069287"/>
                <a:gridCol w="687360"/>
                <a:gridCol w="813413"/>
                <a:gridCol w="652884"/>
                <a:gridCol w="797791"/>
                <a:gridCol w="614099"/>
                <a:gridCol w="614099"/>
              </a:tblGrid>
              <a:tr h="211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высшая/первая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чел.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кол-во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из них льгот­ники,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учителей,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прочих в школе,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ДОУ,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УДОД,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высшая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педагог-методист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педагог-наставник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11149" y="5433015"/>
            <a:ext cx="869373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8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Председатель комитета                                                     </a:t>
            </a:r>
            <a:r>
              <a:rPr lang="ru-RU" sz="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м.п</a:t>
            </a:r>
            <a:r>
              <a:rPr lang="ru-RU" sz="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   __________________________________/________________________/                                                              </a:t>
            </a:r>
            <a:endParaRPr lang="ru-RU" sz="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подпись                                            ФИО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Исполнитель</a:t>
            </a:r>
            <a:r>
              <a:rPr lang="ru-RU" sz="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ФИО (полностью), </a:t>
            </a:r>
            <a:endParaRPr lang="ru-RU" sz="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контактный телефон, </a:t>
            </a:r>
            <a:r>
              <a:rPr lang="ru-RU" sz="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69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950" y="188640"/>
            <a:ext cx="8928100" cy="50405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just" defTabSz="457200">
              <a:lnSpc>
                <a:spcPct val="120000"/>
              </a:lnSpc>
              <a:buClr>
                <a:srgbClr val="5FCBEF"/>
              </a:buClr>
              <a:buSzPct val="80000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hlinkClick r:id="rId3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altLang="ru-RU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ru-RU" altLang="ru-RU" sz="17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66874" y="824811"/>
            <a:ext cx="607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33" y="824811"/>
            <a:ext cx="8352928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Специалистам МОУО,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ответственным за сопровождение аттестации педагогических работников,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ответственным образовательных организаций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организационно-методическое сопровождение процедуры аттестации педагогических работников,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педагогическим работникам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претендующим на установление квалификационной категории, в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период между аттестациями и аттестационный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период: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- изучать и использовать в подготовке аттестационных дел </a:t>
            </a:r>
            <a:r>
              <a:rPr lang="ru-RU" sz="1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нормативно-правовую базу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документы по организации процедуры аттестации (приказы, оценочный инструментарий, график и порядок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приема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документов, презентации и др.), опубликованные на сайте АИРО им. А.М. Топорова,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-  осуществлять контроль за оформлением аттестационного дела педагогических работников по образцам,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утверждённым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приказом Министерством образования и науки Алтайского края от </a:t>
            </a:r>
            <a:r>
              <a:rPr lang="ru-RU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22.09.2023 № 994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-принимать активное участие в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вебинарах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консультациях, проводимых отделом сопровождения экспертизы и аттестации в помощь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аттестующимся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педагогическим работникам,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-пользоваться транслируемым на сайте разделом- кнопка «Форум» в формате обратной связи (вопрос-ответ), «Горячей линией» и др.</a:t>
            </a: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Обратите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внимание !</a:t>
            </a:r>
          </a:p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прежде чем подать заявление на установление квалификационной категории, проводит </a:t>
            </a:r>
            <a:r>
              <a:rPr lang="ru-RU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всесторонний анализ своей профессиональной деятельности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соответствии с Порядком проведения аттестации в целях установления квалификационной категории (Приказ от 24 марта 2023 г. № 196 «Об утверждении Порядка проведения аттестации педагогических работников организаций, осуществляющих образовательную деятельность»)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140" y="1314450"/>
            <a:ext cx="682549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</a:t>
            </a:r>
            <a:r>
              <a:rPr lang="ru-RU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отраслевое соглашение </a:t>
            </a: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 Алтайского края, осуществляющим образовательную 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от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14.01.2025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791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07950" y="188640"/>
            <a:ext cx="8928100" cy="504056"/>
          </a:xfrm>
          <a:prstGeom prst="roundRect">
            <a:avLst/>
          </a:prstGeom>
          <a:solidFill>
            <a:srgbClr val="00969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0349" y="6560222"/>
            <a:ext cx="6255701" cy="181145"/>
          </a:xfrm>
          <a:prstGeom prst="rect">
            <a:avLst/>
          </a:prstGeom>
          <a:solidFill>
            <a:srgbClr val="009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391" y="6573853"/>
            <a:ext cx="2352146" cy="145213"/>
          </a:xfrm>
        </p:spPr>
        <p:txBody>
          <a:bodyPr/>
          <a:lstStyle/>
          <a:p>
            <a:fld id="{B1CE1BC5-3012-4DAD-88BA-CDCD47E0AA43}" type="slidenum">
              <a:rPr lang="ru-RU" sz="1400" b="1" smtClean="0">
                <a:solidFill>
                  <a:prstClr val="white"/>
                </a:solidFill>
              </a:rPr>
              <a:pPr/>
              <a:t>70</a:t>
            </a:fld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67" y="5935745"/>
            <a:ext cx="1105317" cy="492362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66688" y="182402"/>
            <a:ext cx="89281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                                     </a:t>
            </a:r>
          </a:p>
          <a:p>
            <a:pPr eaLnBrk="1" hangingPunct="1"/>
            <a:endParaRPr lang="ru-RU" altLang="ru-RU" sz="2400" b="1" dirty="0">
              <a:solidFill>
                <a:prstClr val="black"/>
              </a:solidFill>
              <a:latin typeface="Cambria" panose="02040503050406030204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ru-RU" altLang="ru-RU" sz="2400" b="1" dirty="0" smtClean="0">
              <a:solidFill>
                <a:prstClr val="black"/>
              </a:solidFill>
              <a:latin typeface="Cambria" panose="02040503050406030204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ru-RU" altLang="ru-RU" sz="2400" b="1" dirty="0">
              <a:solidFill>
                <a:prstClr val="black"/>
              </a:solidFill>
              <a:latin typeface="Cambria" panose="02040503050406030204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ru-RU" altLang="ru-RU" sz="2400" b="1" dirty="0" smtClean="0">
              <a:solidFill>
                <a:prstClr val="black"/>
              </a:solidFill>
              <a:latin typeface="Cambria" panose="02040503050406030204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ru-RU" altLang="ru-RU" sz="2400" b="1" dirty="0">
              <a:solidFill>
                <a:prstClr val="black"/>
              </a:solidFill>
              <a:latin typeface="Cambria" panose="02040503050406030204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ru-RU" altLang="ru-RU" sz="2400" b="1" dirty="0">
              <a:solidFill>
                <a:prstClr val="black"/>
              </a:solidFill>
              <a:latin typeface="Cambria" panose="02040503050406030204" pitchFamily="18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    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Благодарю за внимание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!</a:t>
            </a:r>
          </a:p>
          <a:p>
            <a:pPr algn="ctr" eaLnBrk="1" hangingPunct="1"/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Удачного прохождения аттестации!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5156" y="6560221"/>
            <a:ext cx="2671763" cy="181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13633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          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tta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@iro22.ru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 8-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(3852)-555-897-1101</a:t>
            </a:r>
          </a:p>
        </p:txBody>
      </p:sp>
      <p:pic>
        <p:nvPicPr>
          <p:cNvPr id="12" name="Рисунок 11" descr="Image 22 of 4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772308" cy="1453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0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ctrTitle"/>
          </p:nvPr>
        </p:nvSpPr>
        <p:spPr>
          <a:xfrm>
            <a:off x="3461025" y="1730525"/>
            <a:ext cx="5180700" cy="307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algn="just"/>
            <a:r>
              <a:rPr lang="ru" dirty="0">
                <a:latin typeface="Montserrat Medium"/>
                <a:ea typeface="Montserrat Medium"/>
                <a:cs typeface="Montserrat Medium"/>
                <a:sym typeface="Montserrat Medium"/>
              </a:rPr>
              <a:t>Работа в модуле 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just"/>
            <a:r>
              <a:rPr lang="ru" dirty="0">
                <a:latin typeface="Montserrat Medium"/>
                <a:ea typeface="Montserrat Medium"/>
                <a:cs typeface="Montserrat Medium"/>
                <a:sym typeface="Montserrat Medium"/>
              </a:rPr>
              <a:t>ЭС АИС “Аттестация педагогических кадров”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1"/>
          </p:nvPr>
        </p:nvSpPr>
        <p:spPr>
          <a:xfrm>
            <a:off x="4538133" y="5078175"/>
            <a:ext cx="4321386" cy="561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r"/>
            <a:endParaRPr lang="ru"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r"/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отдел </a:t>
            </a: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сопровождения экспертизы и аттестации </a:t>
            </a:r>
            <a:r>
              <a:rPr lang="ru" sz="1200" dirty="0"/>
              <a:t> </a:t>
            </a:r>
            <a:endParaRPr sz="1200" dirty="0"/>
          </a:p>
        </p:txBody>
      </p:sp>
      <p:pic>
        <p:nvPicPr>
          <p:cNvPr id="151" name="Google Shape;15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4981400"/>
            <a:ext cx="1355076" cy="60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6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876" y="1937251"/>
            <a:ext cx="5137249" cy="287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/>
        </p:nvSpPr>
        <p:spPr>
          <a:xfrm>
            <a:off x="5636925" y="2307600"/>
            <a:ext cx="3337742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АО “ИРТех”</a:t>
            </a:r>
            <a:endParaRPr sz="1400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служба технической поддержки:</a:t>
            </a:r>
            <a:endParaRPr sz="14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support@ir-tech.ru</a:t>
            </a:r>
            <a:endParaRPr sz="1400" kern="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help@ir-tech.ru</a:t>
            </a:r>
            <a:endParaRPr sz="1400" kern="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2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г. Самара, ул. Московское шоссе, 4, строение 4, этаж 12. </a:t>
            </a:r>
            <a:endParaRPr sz="12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467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/>
        </p:nvSpPr>
        <p:spPr>
          <a:xfrm>
            <a:off x="4863600" y="2337451"/>
            <a:ext cx="4083600" cy="230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КАУ ДПО “Алтайский институт цифровых технологий и оценки качества образования им. О.Р. Львова”</a:t>
            </a:r>
            <a:endParaRPr sz="1400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support@22edu.ru</a:t>
            </a:r>
            <a:endParaRPr sz="1400" kern="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eaLnBrk="1" fontAlgn="auto" hangingPunct="1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8-(3852)-206-429</a:t>
            </a:r>
            <a:b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8-(3852)-206-464</a:t>
            </a:r>
            <a:endParaRPr sz="14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57725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8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/>
          <p:cNvPicPr preferRelativeResize="0"/>
          <p:nvPr/>
        </p:nvPicPr>
        <p:blipFill rotWithShape="1">
          <a:blip r:embed="rId3">
            <a:alphaModFix/>
          </a:blip>
          <a:srcRect t="2869" r="-1409" b="18303"/>
          <a:stretch/>
        </p:blipFill>
        <p:spPr>
          <a:xfrm>
            <a:off x="360000" y="1821651"/>
            <a:ext cx="5919850" cy="321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6384525" y="2098276"/>
            <a:ext cx="254190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https://iro22.ru/</a:t>
            </a:r>
            <a:endParaRPr sz="1400" kern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Деятельность</a:t>
            </a:r>
            <a:endParaRPr sz="14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⇓</a:t>
            </a:r>
            <a:endParaRPr sz="14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Аттестация</a:t>
            </a:r>
            <a:endParaRPr sz="14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⇓</a:t>
            </a:r>
            <a:endParaRPr sz="14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Аттестация педагогических работников ОО АК</a:t>
            </a:r>
            <a:endParaRPr sz="14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⇓</a:t>
            </a:r>
            <a:endParaRPr sz="14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Скачать путем нажатия на ссылку</a:t>
            </a:r>
            <a:endParaRPr sz="14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418650" y="3249575"/>
            <a:ext cx="5644500" cy="201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2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t="-3273" r="-3273"/>
          <a:stretch/>
        </p:blipFill>
        <p:spPr>
          <a:xfrm>
            <a:off x="360001" y="1075276"/>
            <a:ext cx="4949775" cy="447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5425125" y="2315250"/>
            <a:ext cx="3216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Управление</a:t>
            </a:r>
            <a:endParaRPr sz="14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⇩</a:t>
            </a:r>
            <a:endParaRPr sz="14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Сотрудники (пользователи)</a:t>
            </a:r>
            <a:endParaRPr sz="14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⇩</a:t>
            </a:r>
            <a:endParaRPr sz="14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Список сотрудников</a:t>
            </a:r>
            <a:endParaRPr sz="14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⇩</a:t>
            </a:r>
            <a:endParaRPr sz="14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Сведения о сотруднике</a:t>
            </a:r>
            <a:endParaRPr sz="14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⇩</a:t>
            </a:r>
            <a:endParaRPr sz="14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Заполнение 5 разделов</a:t>
            </a:r>
            <a:endParaRPr sz="1400" ker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403700" y="1806700"/>
            <a:ext cx="1756200" cy="21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403700" y="4647600"/>
            <a:ext cx="1756200" cy="901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2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t="5192" r="51269" b="51171"/>
          <a:stretch/>
        </p:blipFill>
        <p:spPr>
          <a:xfrm>
            <a:off x="1621326" y="2498400"/>
            <a:ext cx="5740954" cy="2891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0"/>
          <p:cNvCxnSpPr/>
          <p:nvPr/>
        </p:nvCxnSpPr>
        <p:spPr>
          <a:xfrm rot="10800000">
            <a:off x="2986375" y="4635900"/>
            <a:ext cx="381300" cy="7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5" name="Google Shape;185;p20"/>
          <p:cNvSpPr txBox="1"/>
          <p:nvPr/>
        </p:nvSpPr>
        <p:spPr>
          <a:xfrm>
            <a:off x="419947" y="1577250"/>
            <a:ext cx="8243146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5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АИС “СГО” ⇒ Аттестация ⇒ Моя аттестация ⇒ Подать заявление на аттестацию ⇒ Подать заявление</a:t>
            </a:r>
            <a:endParaRPr sz="15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1734425" y="4535450"/>
            <a:ext cx="1069200" cy="209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0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1"/>
          <p:cNvPicPr preferRelativeResize="0"/>
          <p:nvPr/>
        </p:nvPicPr>
        <p:blipFill rotWithShape="1">
          <a:blip r:embed="rId3">
            <a:alphaModFix/>
          </a:blip>
          <a:srcRect t="44910" r="78500" b="3910"/>
          <a:stretch/>
        </p:blipFill>
        <p:spPr>
          <a:xfrm>
            <a:off x="3253151" y="1971276"/>
            <a:ext cx="2637701" cy="3531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1"/>
          <p:cNvCxnSpPr/>
          <p:nvPr/>
        </p:nvCxnSpPr>
        <p:spPr>
          <a:xfrm flipH="1">
            <a:off x="4883050" y="2869450"/>
            <a:ext cx="449100" cy="1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3" name="Google Shape;193;p21"/>
          <p:cNvSpPr txBox="1"/>
          <p:nvPr/>
        </p:nvSpPr>
        <p:spPr>
          <a:xfrm>
            <a:off x="538275" y="1156300"/>
            <a:ext cx="7984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2667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12C"/>
              </a:buClr>
              <a:buSzPts val="1500"/>
            </a:pPr>
            <a:r>
              <a:rPr lang="ru" sz="15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разделе </a:t>
            </a:r>
            <a:r>
              <a:rPr lang="ru" sz="15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“Заявление”, </a:t>
            </a:r>
            <a:r>
              <a:rPr lang="ru" sz="15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подразделе </a:t>
            </a:r>
            <a:r>
              <a:rPr lang="ru" sz="15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“Аттестация” </a:t>
            </a:r>
            <a:r>
              <a:rPr lang="ru" sz="15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заполнить все поля с прочерками, путем нажатия кнопки </a:t>
            </a:r>
            <a:r>
              <a:rPr lang="ru" sz="15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“Редактировать”. </a:t>
            </a:r>
            <a:endParaRPr sz="1400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3543625" y="2733725"/>
            <a:ext cx="994200" cy="246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5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/>
        </p:nvSpPr>
        <p:spPr>
          <a:xfrm>
            <a:off x="1233550" y="1081526"/>
            <a:ext cx="68406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12C"/>
              </a:buClr>
              <a:buSzPts val="1500"/>
            </a:pPr>
            <a:r>
              <a:rPr lang="ru" sz="15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окне </a:t>
            </a:r>
            <a:r>
              <a:rPr lang="ru" sz="15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“Редактирование” </a:t>
            </a:r>
            <a:r>
              <a:rPr lang="ru" sz="15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заполнить все поля под знаком </a:t>
            </a:r>
            <a:r>
              <a:rPr lang="ru" sz="15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ru" sz="2000" b="1" kern="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lang="ru" sz="15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1400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0" name="Google Shape;200;p22"/>
          <p:cNvPicPr preferRelativeResize="0"/>
          <p:nvPr/>
        </p:nvPicPr>
        <p:blipFill rotWithShape="1">
          <a:blip r:embed="rId3">
            <a:alphaModFix/>
          </a:blip>
          <a:srcRect l="23965" t="13482" r="25260" b="3295"/>
          <a:stretch/>
        </p:blipFill>
        <p:spPr>
          <a:xfrm>
            <a:off x="2151038" y="1668901"/>
            <a:ext cx="4365974" cy="402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9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3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t="6783" r="43820" b="39631"/>
          <a:stretch/>
        </p:blipFill>
        <p:spPr>
          <a:xfrm>
            <a:off x="1626600" y="2297250"/>
            <a:ext cx="5890800" cy="31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/>
          <p:nvPr/>
        </p:nvSpPr>
        <p:spPr>
          <a:xfrm>
            <a:off x="2564175" y="4938250"/>
            <a:ext cx="1346400" cy="1953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23"/>
          <p:cNvCxnSpPr/>
          <p:nvPr/>
        </p:nvCxnSpPr>
        <p:spPr>
          <a:xfrm rot="10800000">
            <a:off x="3801150" y="5209275"/>
            <a:ext cx="328800" cy="110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8" name="Google Shape;208;p23"/>
          <p:cNvSpPr txBox="1"/>
          <p:nvPr/>
        </p:nvSpPr>
        <p:spPr>
          <a:xfrm>
            <a:off x="720000" y="1201150"/>
            <a:ext cx="79215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2667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12C"/>
              </a:buClr>
              <a:buSzPts val="1500"/>
            </a:pPr>
            <a:r>
              <a:rPr lang="ru" sz="15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Подразделы </a:t>
            </a:r>
            <a:r>
              <a:rPr lang="ru" sz="15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“Сведения” </a:t>
            </a:r>
            <a:r>
              <a:rPr lang="ru" sz="15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lang="ru" sz="15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“Контакты” </a:t>
            </a:r>
            <a:r>
              <a:rPr lang="ru" sz="15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автоматически заполняются информацией, которая указана в </a:t>
            </a:r>
            <a:r>
              <a:rPr lang="ru" sz="15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“Сведениях о сотруднике”</a:t>
            </a:r>
            <a:r>
              <a:rPr lang="ru" sz="15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в разделах </a:t>
            </a:r>
            <a:r>
              <a:rPr lang="ru" sz="15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“Контактная информация” </a:t>
            </a:r>
            <a:r>
              <a:rPr lang="ru" sz="15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lang="ru" sz="15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“Дополнительная информация”.  </a:t>
            </a:r>
            <a:endParaRPr sz="140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663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91" y="1049531"/>
            <a:ext cx="6447501" cy="769121"/>
          </a:xfrm>
        </p:spPr>
        <p:txBody>
          <a:bodyPr>
            <a:normAutofit/>
          </a:bodyPr>
          <a:lstStyle/>
          <a:p>
            <a:pPr algn="ctr"/>
            <a:r>
              <a:rPr lang="ru-RU" alt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Содействие занятости, повышение профессионального  уровня и закрепление кадров</a:t>
            </a:r>
            <a:endParaRPr lang="ru-RU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8529" y="2248079"/>
            <a:ext cx="57256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8.2.6.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Аттестационная комиссия Министерства образования и науки Алтайского края принимает решение об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педагогическим работникам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же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без ограничения срока ее действия, если они имели ее по состоянию на 1 сентября 2023 года, без проведения аттестации только на основании поданного ими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числе, если такое заявление подано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срока действия квалификационной категории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независимо от того, в каком субъекте Российской Федерации квалификационная категория была установлена»</a:t>
            </a:r>
          </a:p>
        </p:txBody>
      </p:sp>
    </p:spTree>
    <p:extLst>
      <p:ext uri="{BB962C8B-B14F-4D97-AF65-F5344CB8AC3E}">
        <p14:creationId xmlns:p14="http://schemas.microsoft.com/office/powerpoint/2010/main" val="29139868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629841" y="11310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algn="ctr">
              <a:buSzPts val="1500"/>
            </a:pPr>
            <a:r>
              <a:rPr lang="ru" sz="1500"/>
              <a:t>Вид заполненных подразделов </a:t>
            </a:r>
            <a:r>
              <a:rPr lang="ru" sz="1500" b="1"/>
              <a:t>“Сведения” </a:t>
            </a:r>
            <a:r>
              <a:rPr lang="ru" sz="1500"/>
              <a:t>и </a:t>
            </a:r>
            <a:r>
              <a:rPr lang="ru" sz="1500" b="1"/>
              <a:t>“Контакты”.</a:t>
            </a:r>
            <a:endParaRPr sz="1500" b="1"/>
          </a:p>
        </p:txBody>
      </p:sp>
      <p:pic>
        <p:nvPicPr>
          <p:cNvPr id="214" name="Google Shape;214;p2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1850" y="2724988"/>
            <a:ext cx="3329100" cy="15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21965" y="2753045"/>
            <a:ext cx="3608100" cy="148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629841" y="1327149"/>
            <a:ext cx="78867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buSzPts val="1500"/>
            </a:pPr>
            <a:r>
              <a:rPr lang="ru" sz="1500" dirty="0"/>
              <a:t>Подраздел </a:t>
            </a:r>
            <a:r>
              <a:rPr lang="ru" sz="1500" b="1" dirty="0"/>
              <a:t>“ПДн” </a:t>
            </a:r>
            <a:r>
              <a:rPr lang="ru" sz="1500" dirty="0"/>
              <a:t>необходим для подтверждения согласия на обработку персональных данных.</a:t>
            </a:r>
            <a:br>
              <a:rPr lang="ru" sz="1500" dirty="0"/>
            </a:br>
            <a:r>
              <a:rPr lang="ru" sz="1500" dirty="0"/>
              <a:t>Перед тем как скачать </a:t>
            </a:r>
            <a:r>
              <a:rPr lang="ru" sz="1500" b="1" dirty="0"/>
              <a:t>“Согласие ПДн”, </a:t>
            </a:r>
            <a:r>
              <a:rPr lang="ru" sz="1500" dirty="0"/>
              <a:t>нажать кнопку </a:t>
            </a:r>
            <a:r>
              <a:rPr lang="ru" sz="1500" b="1" dirty="0"/>
              <a:t>“Редактировать”.</a:t>
            </a:r>
            <a:r>
              <a:rPr lang="ru" sz="1500" dirty="0"/>
              <a:t/>
            </a:r>
            <a:br>
              <a:rPr lang="ru" sz="1500" dirty="0"/>
            </a:br>
            <a:r>
              <a:rPr lang="ru" sz="1500" dirty="0"/>
              <a:t>В открытом окне поставить </a:t>
            </a:r>
            <a:r>
              <a:rPr lang="ru" sz="1500" b="1" dirty="0"/>
              <a:t>Галочку</a:t>
            </a:r>
            <a:r>
              <a:rPr lang="ru" sz="1500" dirty="0"/>
              <a:t> и затем нажать кнопку </a:t>
            </a:r>
            <a:r>
              <a:rPr lang="ru" sz="1500" b="1" dirty="0"/>
              <a:t>“Сохранить”</a:t>
            </a:r>
            <a:r>
              <a:rPr lang="ru" sz="1500" dirty="0"/>
              <a:t>. </a:t>
            </a:r>
            <a:r>
              <a:rPr lang="ru" sz="1500" b="1" dirty="0"/>
              <a:t/>
            </a:r>
            <a:br>
              <a:rPr lang="ru" sz="1500" b="1" dirty="0"/>
            </a:br>
            <a:endParaRPr sz="1500" b="1" dirty="0"/>
          </a:p>
        </p:txBody>
      </p:sp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 l="860" t="34671" r="40577" b="7310"/>
          <a:stretch/>
        </p:blipFill>
        <p:spPr>
          <a:xfrm>
            <a:off x="492875" y="2575600"/>
            <a:ext cx="4762550" cy="2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4">
            <a:alphaModFix/>
          </a:blip>
          <a:srcRect l="32327" t="32768" r="33336" b="34331"/>
          <a:stretch/>
        </p:blipFill>
        <p:spPr>
          <a:xfrm>
            <a:off x="5444775" y="2839563"/>
            <a:ext cx="3331176" cy="179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/>
          <p:nvPr/>
        </p:nvSpPr>
        <p:spPr>
          <a:xfrm>
            <a:off x="592475" y="3115000"/>
            <a:ext cx="700800" cy="14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7827400" y="3989700"/>
            <a:ext cx="568200" cy="15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7760100" y="3750725"/>
            <a:ext cx="209400" cy="15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26" name="Google Shape;226;p25"/>
          <p:cNvCxnSpPr/>
          <p:nvPr/>
        </p:nvCxnSpPr>
        <p:spPr>
          <a:xfrm rot="10800000">
            <a:off x="1391425" y="3186100"/>
            <a:ext cx="3513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7" name="Google Shape;227;p25"/>
          <p:cNvCxnSpPr/>
          <p:nvPr/>
        </p:nvCxnSpPr>
        <p:spPr>
          <a:xfrm flipH="1">
            <a:off x="8060550" y="3823475"/>
            <a:ext cx="224100" cy="11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25"/>
          <p:cNvCxnSpPr/>
          <p:nvPr/>
        </p:nvCxnSpPr>
        <p:spPr>
          <a:xfrm rot="10800000">
            <a:off x="8156350" y="4221350"/>
            <a:ext cx="179400" cy="284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595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629841" y="1333500"/>
            <a:ext cx="78867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indent="266700" algn="just">
              <a:buSzPts val="1500"/>
            </a:pPr>
            <a:r>
              <a:rPr lang="ru" sz="1500"/>
              <a:t>После завершения работы в окне </a:t>
            </a:r>
            <a:r>
              <a:rPr lang="ru" sz="1500" b="1"/>
              <a:t>“Редактирование” </a:t>
            </a:r>
            <a:r>
              <a:rPr lang="ru" sz="1500"/>
              <a:t>нажать кнопку </a:t>
            </a:r>
            <a:r>
              <a:rPr lang="ru" sz="1500" b="1"/>
              <a:t>“Скачать” </a:t>
            </a:r>
            <a:r>
              <a:rPr lang="ru" sz="1500"/>
              <a:t>(скачать бланк согласия на обработку персональных данных). </a:t>
            </a:r>
            <a:br>
              <a:rPr lang="ru" sz="1500"/>
            </a:br>
            <a:r>
              <a:rPr lang="ru" sz="1500"/>
              <a:t> </a:t>
            </a:r>
            <a:endParaRPr sz="1500"/>
          </a:p>
        </p:txBody>
      </p:sp>
      <p:pic>
        <p:nvPicPr>
          <p:cNvPr id="234" name="Google Shape;234;p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b="5258"/>
          <a:stretch/>
        </p:blipFill>
        <p:spPr>
          <a:xfrm>
            <a:off x="1485901" y="2125266"/>
            <a:ext cx="5943600" cy="31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/>
          <p:nvPr/>
        </p:nvSpPr>
        <p:spPr>
          <a:xfrm>
            <a:off x="2889251" y="3746501"/>
            <a:ext cx="266700" cy="1587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26"/>
          <p:cNvCxnSpPr/>
          <p:nvPr/>
        </p:nvCxnSpPr>
        <p:spPr>
          <a:xfrm rot="10800000">
            <a:off x="3238450" y="3822701"/>
            <a:ext cx="260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156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>
            <a:spLocks noGrp="1"/>
          </p:cNvSpPr>
          <p:nvPr>
            <p:ph type="title"/>
          </p:nvPr>
        </p:nvSpPr>
        <p:spPr>
          <a:xfrm>
            <a:off x="629841" y="1333499"/>
            <a:ext cx="78867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buSzPts val="1500"/>
            </a:pPr>
            <a:r>
              <a:rPr lang="ru" sz="1500" dirty="0"/>
              <a:t>Все данные раздела </a:t>
            </a:r>
            <a:r>
              <a:rPr lang="ru" sz="1500" b="1" dirty="0"/>
              <a:t>“Портфолио”</a:t>
            </a:r>
            <a:r>
              <a:rPr lang="ru" sz="1500" dirty="0"/>
              <a:t> при создании заявления автоматически заполняются из системы </a:t>
            </a:r>
            <a:r>
              <a:rPr lang="ru" sz="1500" b="1" dirty="0"/>
              <a:t>АИС “СГО”</a:t>
            </a:r>
            <a:r>
              <a:rPr lang="ru" sz="1500" dirty="0"/>
              <a:t>. Редактирование возможно только через эту же </a:t>
            </a:r>
            <a:r>
              <a:rPr lang="ru" sz="1500" b="1" dirty="0"/>
              <a:t>систему</a:t>
            </a:r>
            <a:r>
              <a:rPr lang="ru" sz="1500" dirty="0"/>
              <a:t>. </a:t>
            </a:r>
            <a:br>
              <a:rPr lang="ru" sz="1500" dirty="0"/>
            </a:br>
            <a:r>
              <a:rPr lang="ru" sz="1500" dirty="0"/>
              <a:t> </a:t>
            </a:r>
            <a:endParaRPr sz="1500" dirty="0"/>
          </a:p>
        </p:txBody>
      </p:sp>
      <p:pic>
        <p:nvPicPr>
          <p:cNvPr id="242" name="Google Shape;242;p27"/>
          <p:cNvPicPr preferRelativeResize="0"/>
          <p:nvPr/>
        </p:nvPicPr>
        <p:blipFill rotWithShape="1">
          <a:blip r:embed="rId3">
            <a:alphaModFix/>
          </a:blip>
          <a:srcRect l="1188" t="56822" r="1431" b="3499"/>
          <a:stretch/>
        </p:blipFill>
        <p:spPr>
          <a:xfrm>
            <a:off x="605014" y="2512900"/>
            <a:ext cx="8172173" cy="24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/>
          <p:nvPr/>
        </p:nvSpPr>
        <p:spPr>
          <a:xfrm>
            <a:off x="672850" y="2958000"/>
            <a:ext cx="2924100" cy="261900"/>
          </a:xfrm>
          <a:prstGeom prst="flowChartAlternateProcess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687800" y="3929900"/>
            <a:ext cx="7917000" cy="635400"/>
          </a:xfrm>
          <a:prstGeom prst="flowChartAlternateProcess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92" y="1138398"/>
            <a:ext cx="663788" cy="8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/>
        </p:nvSpPr>
        <p:spPr>
          <a:xfrm>
            <a:off x="779100" y="1217250"/>
            <a:ext cx="773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5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Раздел </a:t>
            </a:r>
            <a:r>
              <a:rPr lang="ru" sz="15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“Портфолио” </a:t>
            </a:r>
            <a:r>
              <a:rPr lang="ru" sz="15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заполняется из </a:t>
            </a:r>
            <a:r>
              <a:rPr lang="ru" sz="15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“Сведений о сотруднике”</a:t>
            </a:r>
            <a:r>
              <a:rPr lang="ru" sz="15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и из личного кабинета учителя во вкладке </a:t>
            </a:r>
            <a:r>
              <a:rPr lang="ru" sz="15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“Педагогический портфолио”</a:t>
            </a:r>
            <a:r>
              <a:rPr lang="ru" sz="15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5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l="20730" t="14472" r="60099" b="71477"/>
          <a:stretch/>
        </p:blipFill>
        <p:spPr>
          <a:xfrm>
            <a:off x="5102301" y="1914526"/>
            <a:ext cx="3412901" cy="140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00" y="1914526"/>
            <a:ext cx="4033364" cy="364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/>
          <p:nvPr/>
        </p:nvSpPr>
        <p:spPr>
          <a:xfrm>
            <a:off x="779100" y="4805525"/>
            <a:ext cx="1516200" cy="70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28"/>
          <p:cNvSpPr/>
          <p:nvPr/>
        </p:nvSpPr>
        <p:spPr>
          <a:xfrm>
            <a:off x="837325" y="2449650"/>
            <a:ext cx="755100" cy="11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5711675" y="2688875"/>
            <a:ext cx="22158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623888" y="1219200"/>
            <a:ext cx="7886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algn="ctr">
              <a:buSzPts val="1400"/>
            </a:pPr>
            <a:r>
              <a:rPr lang="ru" sz="1400"/>
              <a:t>Раздел </a:t>
            </a:r>
            <a:r>
              <a:rPr lang="ru" sz="1400" b="1"/>
              <a:t>“Файлы»”</a:t>
            </a:r>
            <a:endParaRPr sz="1400" b="1"/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1"/>
          </p:nvPr>
        </p:nvSpPr>
        <p:spPr>
          <a:xfrm>
            <a:off x="623900" y="1701800"/>
            <a:ext cx="7886700" cy="3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</a:pP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Чтобы добавить файлы, необходимо заранее создать папку “Пакет документов”, которая должна содержать пронумерованные следующие файлы в формате PDF:  </a:t>
            </a:r>
            <a:endParaRPr sz="11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Clr>
                <a:schemeClr val="dk1"/>
              </a:buClr>
            </a:pP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ru" sz="11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</a:t>
            </a:r>
            <a:endParaRPr sz="11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indent="0" algn="just">
              <a:buClr>
                <a:schemeClr val="dk1"/>
              </a:buClr>
            </a:pP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ru" sz="11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Приложение к заявлению</a:t>
            </a:r>
            <a:r>
              <a:rPr lang="ru" sz="11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(все листы приложения сканируются одним файлом)</a:t>
            </a:r>
            <a:endParaRPr sz="11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Clr>
                <a:schemeClr val="dk1"/>
              </a:buClr>
            </a:pP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ru" sz="11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Оценочный лист урока</a:t>
            </a:r>
            <a:r>
              <a:rPr lang="ru" sz="11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(занятия) (все листы оценочного листа сканируются одним файлом)</a:t>
            </a:r>
            <a:endParaRPr sz="11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Clr>
                <a:schemeClr val="dk1"/>
              </a:buClr>
            </a:pP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ru" sz="11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Выписка из приказа </a:t>
            </a:r>
            <a:r>
              <a:rPr lang="ru" sz="11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Министерства образования и науки Алтайского края</a:t>
            </a: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«Об утверждении списков педагогических работников, аттестующихся с целью установления квалификационных категорий»</a:t>
            </a:r>
            <a:endParaRPr sz="11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Clr>
                <a:schemeClr val="dk1"/>
              </a:buClr>
            </a:pP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5. </a:t>
            </a:r>
            <a:r>
              <a:rPr lang="ru" sz="11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Выписка из приказа </a:t>
            </a:r>
            <a:r>
              <a:rPr lang="ru" sz="11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Министерства образования и науки Алтайского края</a:t>
            </a: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«Об установлении квалификационных категорий педагогических работников»</a:t>
            </a: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(при наличии)</a:t>
            </a:r>
            <a:endParaRPr sz="11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Clr>
                <a:schemeClr val="dk1"/>
              </a:buClr>
            </a:pP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6. </a:t>
            </a:r>
            <a:r>
              <a:rPr lang="ru" sz="11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Выписка из приказа</a:t>
            </a:r>
            <a:r>
              <a:rPr lang="ru" sz="11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образовательной организации</a:t>
            </a: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«Об организации процедуры аттестации педагогических работников на квалификационные категории»</a:t>
            </a:r>
            <a:endParaRPr sz="11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Clr>
                <a:schemeClr val="dk1"/>
              </a:buClr>
            </a:pP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7. </a:t>
            </a:r>
            <a:r>
              <a:rPr lang="ru" sz="11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Скан-копия удостоверения о повышении квалификации</a:t>
            </a:r>
            <a:r>
              <a:rPr lang="ru" sz="11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или о </a:t>
            </a:r>
            <a:r>
              <a:rPr lang="ru" sz="11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профессиональной переподготовке </a:t>
            </a: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(все удостоверения, при наличии более одного, сканируются одним файлом)</a:t>
            </a:r>
            <a:endParaRPr sz="11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Clr>
                <a:schemeClr val="dk1"/>
              </a:buClr>
            </a:pP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8. </a:t>
            </a:r>
            <a:r>
              <a:rPr lang="ru" sz="11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Скан-копии согласий </a:t>
            </a:r>
            <a:r>
              <a:rPr lang="ru" sz="11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 обработку персональных данных</a:t>
            </a:r>
            <a:r>
              <a:rPr lang="ru" sz="11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(два образца, утвержденных МОН АК)</a:t>
            </a:r>
            <a:endParaRPr sz="11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just">
              <a:buClr>
                <a:schemeClr val="dk1"/>
              </a:buClr>
            </a:pP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9. </a:t>
            </a:r>
            <a:r>
              <a:rPr lang="ru" sz="11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Скан-копия документа об изменении фамилии</a:t>
            </a:r>
            <a:r>
              <a:rPr lang="ru" sz="11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1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(прилагается в том случае, если в указанных в сведениях и загруженных подтверждающих аттестационных документах разные фамилии)</a:t>
            </a:r>
            <a:endParaRPr sz="11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471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0"/>
          <p:cNvPicPr preferRelativeResize="0"/>
          <p:nvPr/>
        </p:nvPicPr>
        <p:blipFill rotWithShape="1">
          <a:blip r:embed="rId3">
            <a:alphaModFix/>
          </a:blip>
          <a:srcRect l="10250" t="15860" r="52864" b="36035"/>
          <a:stretch/>
        </p:blipFill>
        <p:spPr>
          <a:xfrm>
            <a:off x="967001" y="2307775"/>
            <a:ext cx="3401525" cy="264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 rotWithShape="1">
          <a:blip r:embed="rId4">
            <a:alphaModFix/>
          </a:blip>
          <a:srcRect l="1017" t="37803" r="52529" b="5135"/>
          <a:stretch/>
        </p:blipFill>
        <p:spPr>
          <a:xfrm>
            <a:off x="4770813" y="2307775"/>
            <a:ext cx="3824098" cy="264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2775" y="1440375"/>
            <a:ext cx="496876" cy="49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6475" y="1440375"/>
            <a:ext cx="496876" cy="496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9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4" y="2468962"/>
            <a:ext cx="8805413" cy="203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687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/>
          <p:nvPr/>
        </p:nvSpPr>
        <p:spPr>
          <a:xfrm>
            <a:off x="560700" y="1784275"/>
            <a:ext cx="6483567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раздел </a:t>
            </a: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“Файлы”</a:t>
            </a: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в подраздел </a:t>
            </a: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</a:t>
            </a:r>
            <a:r>
              <a:rPr lang="en-US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</a:t>
            </a:r>
            <a:r>
              <a:rPr lang="ru-RU" sz="1400" b="1" kern="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кан</a:t>
            </a:r>
            <a:r>
              <a:rPr lang="ru-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-копии</a:t>
            </a: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”</a:t>
            </a: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загружаются:</a:t>
            </a:r>
            <a:endParaRPr sz="14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6.</a:t>
            </a:r>
            <a:r>
              <a:rPr lang="ru" sz="14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“Выписка из приказа МОН “Об установлении КК…”, </a:t>
            </a:r>
            <a:b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</a:t>
            </a: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“Заявление”, </a:t>
            </a:r>
            <a:b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</a:t>
            </a: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“Приложение к заявлению”,</a:t>
            </a:r>
            <a:b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</a:t>
            </a: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“Оценочный лист урока”. </a:t>
            </a:r>
            <a:endParaRPr sz="14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раздел </a:t>
            </a: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“Файлы”</a:t>
            </a: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в подраздел </a:t>
            </a: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“Профессиональная деятельность” или “</a:t>
            </a:r>
            <a:r>
              <a:rPr lang="ru-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Портфолио</a:t>
            </a: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”</a:t>
            </a: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загружаются: </a:t>
            </a:r>
            <a:b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</a:t>
            </a: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“Выписка из приказа МОН “Об утверждении списков…”, </a:t>
            </a:r>
            <a:b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5.</a:t>
            </a: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“Выписка из приказа ОО “Об организации процедуры…”, </a:t>
            </a:r>
            <a:b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7.</a:t>
            </a: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“Скан-копия документов КПК или ПП”, </a:t>
            </a:r>
            <a:b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400" b="1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8.</a:t>
            </a:r>
            <a:r>
              <a:rPr lang="ru" sz="1400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“Скан-копия согласия на обработку ПДн” – 2 экземпляра.</a:t>
            </a:r>
            <a:endParaRPr sz="14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ПОДРАЗДЕЛ </a:t>
            </a:r>
            <a:r>
              <a:rPr lang="ru" sz="14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“ПОКАЗАТЕЛИ”</a:t>
            </a:r>
            <a:r>
              <a:rPr lang="ru" sz="1400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" sz="1600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НЕ</a:t>
            </a:r>
            <a:r>
              <a:rPr lang="ru" sz="1400" kern="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ЗАПОЛНЯТЬ! </a:t>
            </a:r>
            <a:endParaRPr sz="1400" kern="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28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5" y="1442730"/>
            <a:ext cx="8638130" cy="4401333"/>
          </a:xfrm>
          <a:prstGeom prst="rect">
            <a:avLst/>
          </a:prstGeom>
        </p:spPr>
      </p:pic>
      <p:pic>
        <p:nvPicPr>
          <p:cNvPr id="4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312" y="1006200"/>
            <a:ext cx="496876" cy="496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7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300" y="1055214"/>
            <a:ext cx="5825202" cy="544397"/>
          </a:xfrm>
        </p:spPr>
        <p:txBody>
          <a:bodyPr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1733944"/>
            <a:ext cx="5027760" cy="380371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образования и науки Алтайского края 23.08.2024 № 1113 «О региональном отраслевом соглашении на 2022-2024 годы»;</a:t>
            </a:r>
          </a:p>
          <a:p>
            <a:pPr algn="just"/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Алтайского края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23.08.2024 № 837 «Об утверждении форм документов, рекомендуемых для использования педагогическими работниками Алтайского края, претендующих на установление квалификационной категории без ограничения срока ее действия»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8" y="1828357"/>
            <a:ext cx="8315119" cy="3453439"/>
          </a:xfrm>
          <a:prstGeom prst="rect">
            <a:avLst/>
          </a:prstGeom>
        </p:spPr>
      </p:pic>
      <p:pic>
        <p:nvPicPr>
          <p:cNvPr id="4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668" y="1190396"/>
            <a:ext cx="496876" cy="496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4970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4"/>
          <p:cNvPicPr preferRelativeResize="0"/>
          <p:nvPr/>
        </p:nvPicPr>
        <p:blipFill rotWithShape="1">
          <a:blip r:embed="rId3">
            <a:alphaModFix/>
          </a:blip>
          <a:srcRect t="9520" r="58490" b="7111"/>
          <a:stretch/>
        </p:blipFill>
        <p:spPr>
          <a:xfrm>
            <a:off x="617175" y="1723876"/>
            <a:ext cx="3385776" cy="38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7249" y="1091625"/>
            <a:ext cx="485626" cy="48562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 txBox="1"/>
          <p:nvPr/>
        </p:nvSpPr>
        <p:spPr>
          <a:xfrm>
            <a:off x="5048175" y="3013351"/>
            <a:ext cx="3117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При дублировании необходимо удалять лишние файлы </a:t>
            </a:r>
            <a:endParaRPr sz="14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483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656934" y="1166103"/>
            <a:ext cx="78867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algn="just"/>
            <a:r>
              <a:rPr lang="ru" sz="1400"/>
              <a:t>Проверив достоверность и актуальность всех файлов и данных, представленных в заявлении, нажать на кнопку </a:t>
            </a:r>
            <a:r>
              <a:rPr lang="ru" sz="1400" b="1"/>
              <a:t>“Направить в АК” </a:t>
            </a:r>
            <a:r>
              <a:rPr lang="ru" sz="1400"/>
              <a:t>в правом верхнем углу.</a:t>
            </a:r>
            <a:endParaRPr sz="1400" b="1"/>
          </a:p>
        </p:txBody>
      </p:sp>
      <p:pic>
        <p:nvPicPr>
          <p:cNvPr id="308" name="Google Shape;308;p3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59469" t="8305" b="63126"/>
          <a:stretch/>
        </p:blipFill>
        <p:spPr>
          <a:xfrm>
            <a:off x="1676550" y="2233950"/>
            <a:ext cx="6029100" cy="23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5"/>
          <p:cNvSpPr/>
          <p:nvPr/>
        </p:nvSpPr>
        <p:spPr>
          <a:xfrm>
            <a:off x="6623951" y="2733950"/>
            <a:ext cx="819000" cy="4983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0" name="Google Shape;310;p35"/>
          <p:cNvCxnSpPr/>
          <p:nvPr/>
        </p:nvCxnSpPr>
        <p:spPr>
          <a:xfrm rot="10800000" flipH="1">
            <a:off x="6699581" y="3301803"/>
            <a:ext cx="178500" cy="254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749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629841" y="11310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algn="just"/>
            <a:r>
              <a:rPr lang="ru" sz="1400" dirty="0"/>
              <a:t>После нажатия на кнопку </a:t>
            </a:r>
            <a:r>
              <a:rPr lang="ru" sz="1400" b="1" dirty="0"/>
              <a:t>“Направить в АК”, </a:t>
            </a:r>
            <a:r>
              <a:rPr lang="ru" sz="1400" dirty="0"/>
              <a:t>появится окно с подтверждением. Нажать кнопку </a:t>
            </a:r>
            <a:r>
              <a:rPr lang="ru" sz="1400" b="1" dirty="0"/>
              <a:t>“Да”</a:t>
            </a:r>
            <a:r>
              <a:rPr lang="ru" sz="1400" dirty="0"/>
              <a:t>. </a:t>
            </a:r>
            <a:endParaRPr sz="1400" b="1" dirty="0"/>
          </a:p>
        </p:txBody>
      </p:sp>
      <p:pic>
        <p:nvPicPr>
          <p:cNvPr id="316" name="Google Shape;316;p3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b="3873"/>
          <a:stretch/>
        </p:blipFill>
        <p:spPr>
          <a:xfrm>
            <a:off x="1456633" y="2060531"/>
            <a:ext cx="5999700" cy="32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6"/>
          <p:cNvSpPr/>
          <p:nvPr/>
        </p:nvSpPr>
        <p:spPr>
          <a:xfrm>
            <a:off x="4886325" y="3829051"/>
            <a:ext cx="207300" cy="192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8" name="Google Shape;318;p36"/>
          <p:cNvCxnSpPr/>
          <p:nvPr/>
        </p:nvCxnSpPr>
        <p:spPr>
          <a:xfrm rot="10800000">
            <a:off x="5093588" y="4100531"/>
            <a:ext cx="178500" cy="264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945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7"/>
          <p:cNvPicPr preferRelativeResize="0"/>
          <p:nvPr/>
        </p:nvPicPr>
        <p:blipFill rotWithShape="1">
          <a:blip r:embed="rId3">
            <a:alphaModFix/>
          </a:blip>
          <a:srcRect t="5182" r="45271" b="39863"/>
          <a:stretch/>
        </p:blipFill>
        <p:spPr>
          <a:xfrm>
            <a:off x="1696301" y="2045725"/>
            <a:ext cx="5874211" cy="31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7"/>
          <p:cNvSpPr txBox="1"/>
          <p:nvPr/>
        </p:nvSpPr>
        <p:spPr>
          <a:xfrm>
            <a:off x="590600" y="1217250"/>
            <a:ext cx="7864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" sz="14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После того, как заявление было направлено в АК, педагогическому работнику необходимо постоянно проверять статус заявления. </a:t>
            </a:r>
            <a:endParaRPr sz="14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5" name="Google Shape;325;p37"/>
          <p:cNvCxnSpPr/>
          <p:nvPr/>
        </p:nvCxnSpPr>
        <p:spPr>
          <a:xfrm rot="10800000">
            <a:off x="6421856" y="3965616"/>
            <a:ext cx="7500" cy="452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" name="Google Shape;326;p37"/>
          <p:cNvSpPr/>
          <p:nvPr/>
        </p:nvSpPr>
        <p:spPr>
          <a:xfrm>
            <a:off x="5823825" y="3062675"/>
            <a:ext cx="1121400" cy="674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1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/>
          <p:cNvSpPr txBox="1">
            <a:spLocks noGrp="1"/>
          </p:cNvSpPr>
          <p:nvPr>
            <p:ph type="title"/>
          </p:nvPr>
        </p:nvSpPr>
        <p:spPr>
          <a:xfrm>
            <a:off x="720000" y="1403000"/>
            <a:ext cx="4581300" cy="42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ru" b="1" dirty="0"/>
              <a:t>Спасибо за внимание!</a:t>
            </a:r>
            <a:endParaRPr b="1" dirty="0"/>
          </a:p>
          <a:p>
            <a:pPr lvl="0" algn="ctr"/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err="1"/>
              <a:t>Асначева</a:t>
            </a:r>
            <a:r>
              <a:rPr lang="ru-RU" sz="1200" dirty="0"/>
              <a:t> О.В., </a:t>
            </a:r>
            <a:r>
              <a:rPr lang="ru-RU" sz="1200" dirty="0"/>
              <a:t>специалист по УМР,</a:t>
            </a:r>
            <a:br>
              <a:rPr lang="ru-RU" sz="1200" dirty="0"/>
            </a:br>
            <a:r>
              <a:rPr lang="ru-RU" sz="1200" dirty="0"/>
              <a:t>тел. 8-385-2-555-897(доб. </a:t>
            </a:r>
            <a:r>
              <a:rPr lang="ru-RU" sz="1200"/>
              <a:t>11-04)</a:t>
            </a:r>
            <a:r>
              <a:rPr lang="ru-RU" sz="1200" dirty="0"/>
              <a:t/>
            </a:r>
            <a:br>
              <a:rPr lang="ru-RU" sz="1200" dirty="0"/>
            </a:br>
            <a:endParaRPr sz="1200" dirty="0"/>
          </a:p>
          <a:p>
            <a:endParaRPr sz="1600" dirty="0"/>
          </a:p>
          <a:p>
            <a:endParaRPr dirty="0"/>
          </a:p>
        </p:txBody>
      </p:sp>
      <p:pic>
        <p:nvPicPr>
          <p:cNvPr id="332" name="Google Shape;3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000" y="43953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1550" y="43953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3075" y="4395350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5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7374</Words>
  <Application>Microsoft Office PowerPoint</Application>
  <PresentationFormat>Экран (4:3)</PresentationFormat>
  <Paragraphs>1941</Paragraphs>
  <Slides>95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95</vt:i4>
      </vt:variant>
    </vt:vector>
  </HeadingPairs>
  <TitlesOfParts>
    <vt:vector size="115" baseType="lpstr">
      <vt:lpstr>Arial</vt:lpstr>
      <vt:lpstr>Calibri</vt:lpstr>
      <vt:lpstr>Cambria</vt:lpstr>
      <vt:lpstr>Cambria Math</vt:lpstr>
      <vt:lpstr>Lato</vt:lpstr>
      <vt:lpstr>Lucida Sans Unicode</vt:lpstr>
      <vt:lpstr>Mangal</vt:lpstr>
      <vt:lpstr>Montserrat</vt:lpstr>
      <vt:lpstr>Montserrat ExtraBold</vt:lpstr>
      <vt:lpstr>Montserrat Medium</vt:lpstr>
      <vt:lpstr>Montserrat SemiBold</vt:lpstr>
      <vt:lpstr>PT Astra Serif</vt:lpstr>
      <vt:lpstr>Times New Roman</vt:lpstr>
      <vt:lpstr>Trebuchet MS</vt:lpstr>
      <vt:lpstr>Verdana</vt:lpstr>
      <vt:lpstr>Wingdings</vt:lpstr>
      <vt:lpstr>Wingdings 3</vt:lpstr>
      <vt:lpstr>Тема Office</vt:lpstr>
      <vt:lpstr>Грань</vt:lpstr>
      <vt:lpstr>Focus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Краевое автономное учреждение дополнительного профессионального образования «Алтайский институт развития образования имени  Адриана Митрофановича Топорова» (КАУ ДПО «АИРО имени А.М. Топорова»)   </vt:lpstr>
      <vt:lpstr>   Региональное отраслевое соглашение  по организациям Алтайского края, осуществляющим образовательную  деятельность,   на 2025-2027 годы от 14.01.2025 г. № 791   </vt:lpstr>
      <vt:lpstr>8.  Содействие занятости, повышение профессионального  уровня и закрепление кадров</vt:lpstr>
      <vt:lpstr>Документы</vt:lpstr>
      <vt:lpstr>ГРАФИК приема документов педагогических работников, претендующих на установление первой, высшей квалификационной категории без ограничения срока ее действия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списков и документов  (согласно графику) на электронную почту attestatcia@iro22.ru, упакованные в архив zip </vt:lpstr>
      <vt:lpstr>Аттестация педагогических работников во 2 квартале 2025 года</vt:lpstr>
      <vt:lpstr>Порядок проведения аттестации педагогических работников организаций, осуществляющих образовательную деятельность (Приказ Минпросвещения России от 24.03.2023 г. № 196)</vt:lpstr>
      <vt:lpstr>Процедуры аттестации</vt:lpstr>
      <vt:lpstr>Аттестация педагогических работников  в целях установления первой, высшей,  квалификационной категории    </vt:lpstr>
      <vt:lpstr>продолжение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Руководитель  образовательного учреждения</vt:lpstr>
      <vt:lpstr>Краевое автономное учреждение дополнительного профессионального образования «Алтайский институт развития образования имени  Адриана Митрофановича Топорова» (КАУ ДПО «АИРО имени А.М. Топорова»)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модуле  ЭС АИС “Аттестация педагогических кадров”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 заполненных подразделов “Сведения” и “Контакты”.</vt:lpstr>
      <vt:lpstr>Подраздел “ПДн” необходим для подтверждения согласия на обработку персональных данных. Перед тем как скачать “Согласие ПДн”, нажать кнопку “Редактировать”. В открытом окне поставить Галочку и затем нажать кнопку “Сохранить”.  </vt:lpstr>
      <vt:lpstr>После завершения работы в окне “Редактирование” нажать кнопку “Скачать” (скачать бланк согласия на обработку персональных данных).   </vt:lpstr>
      <vt:lpstr>Все данные раздела “Портфолио” при создании заявления автоматически заполняются из системы АИС “СГО”. Редактирование возможно только через эту же систему.   </vt:lpstr>
      <vt:lpstr>Презентация PowerPoint</vt:lpstr>
      <vt:lpstr>Раздел “Файлы»”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Проверив достоверность и актуальность всех файлов и данных, представленных в заявлении, нажать на кнопку “Направить в АК” в правом верхнем углу.</vt:lpstr>
      <vt:lpstr>После нажатия на кнопку “Направить в АК”, появится окно с подтверждением. Нажать кнопку “Да”. </vt:lpstr>
      <vt:lpstr>Презентация PowerPoint</vt:lpstr>
      <vt:lpstr>Спасибо за внимание!     Асначева О.В., специалист по УМР, тел. 8-385-2-555-897(доб. 11-04)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2013-08-14T14:45:12Z</dcterms:created>
  <dcterms:modified xsi:type="dcterms:W3CDTF">2025-04-08T05:54:09Z</dcterms:modified>
</cp:coreProperties>
</file>