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0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6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9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8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09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64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2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5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2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93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10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2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2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3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5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1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8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5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6E2A-11A2-4C29-8966-311C4B7239B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AF49-DE4F-4DB8-B4D4-5F802D96B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3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B41D-26A2-43BE-8969-487264E157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4194-C07C-4D88-991D-8C87273AD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soprovozhdenie/kurs-istorija-nashego-kraj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kumo/history-and-social-studies/" TargetMode="External"/><Relationship Id="rId2" Type="http://schemas.openxmlformats.org/officeDocument/2006/relationships/hyperlink" Target="mailto:soa@iro22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iv@iro22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">
            <a:extLst>
              <a:ext uri="{FF2B5EF4-FFF2-40B4-BE49-F238E27FC236}">
                <a16:creationId xmlns="" xmlns:a16="http://schemas.microsoft.com/office/drawing/2014/main" id="{A1243870-4AF7-4141-9B49-C4ADC75DC054}"/>
              </a:ext>
            </a:extLst>
          </p:cNvPr>
          <p:cNvSpPr/>
          <p:nvPr/>
        </p:nvSpPr>
        <p:spPr>
          <a:xfrm>
            <a:off x="11312603" y="5962961"/>
            <a:ext cx="193597" cy="196455"/>
          </a:xfrm>
          <a:custGeom>
            <a:avLst/>
            <a:gdLst/>
            <a:ahLst/>
            <a:cxnLst/>
            <a:rect l="l" t="t" r="r" b="b"/>
            <a:pathLst>
              <a:path w="290396" h="294682">
                <a:moveTo>
                  <a:pt x="0" y="0"/>
                </a:moveTo>
                <a:lnTo>
                  <a:pt x="290396" y="0"/>
                </a:lnTo>
                <a:lnTo>
                  <a:pt x="290396" y="294682"/>
                </a:lnTo>
                <a:lnTo>
                  <a:pt x="0" y="29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AutoShape 3">
            <a:extLst>
              <a:ext uri="{FF2B5EF4-FFF2-40B4-BE49-F238E27FC236}">
                <a16:creationId xmlns="" xmlns:a16="http://schemas.microsoft.com/office/drawing/2014/main" id="{B77CF076-AD75-438D-919F-D9A09D13183B}"/>
              </a:ext>
            </a:extLst>
          </p:cNvPr>
          <p:cNvSpPr/>
          <p:nvPr/>
        </p:nvSpPr>
        <p:spPr>
          <a:xfrm>
            <a:off x="-2879" y="1471903"/>
            <a:ext cx="7019797" cy="3914194"/>
          </a:xfrm>
          <a:prstGeom prst="rect">
            <a:avLst/>
          </a:prstGeom>
          <a:solidFill>
            <a:srgbClr val="56CCC3"/>
          </a:solidFill>
        </p:spPr>
      </p:sp>
      <p:grpSp>
        <p:nvGrpSpPr>
          <p:cNvPr id="37" name="Group 4">
            <a:extLst>
              <a:ext uri="{FF2B5EF4-FFF2-40B4-BE49-F238E27FC236}">
                <a16:creationId xmlns="" xmlns:a16="http://schemas.microsoft.com/office/drawing/2014/main" id="{15B9BAA9-B668-409F-9669-DD23DC73DCDB}"/>
              </a:ext>
            </a:extLst>
          </p:cNvPr>
          <p:cNvGrpSpPr/>
          <p:nvPr/>
        </p:nvGrpSpPr>
        <p:grpSpPr>
          <a:xfrm>
            <a:off x="6599030" y="-1478170"/>
            <a:ext cx="9814342" cy="9814342"/>
            <a:chOff x="0" y="0"/>
            <a:chExt cx="6350000" cy="6350000"/>
          </a:xfrm>
        </p:grpSpPr>
        <p:sp>
          <p:nvSpPr>
            <p:cNvPr id="38" name="Freeform 5">
              <a:extLst>
                <a:ext uri="{FF2B5EF4-FFF2-40B4-BE49-F238E27FC236}">
                  <a16:creationId xmlns="" xmlns:a16="http://schemas.microsoft.com/office/drawing/2014/main" id="{112104A3-2DD7-4BDD-BD96-D7A6C3E77F1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4" name="TextBox 11">
            <a:extLst>
              <a:ext uri="{FF2B5EF4-FFF2-40B4-BE49-F238E27FC236}">
                <a16:creationId xmlns="" xmlns:a16="http://schemas.microsoft.com/office/drawing/2014/main" id="{395B95AE-F468-4E14-8830-AECA5445C44A}"/>
              </a:ext>
            </a:extLst>
          </p:cNvPr>
          <p:cNvSpPr txBox="1"/>
          <p:nvPr/>
        </p:nvSpPr>
        <p:spPr>
          <a:xfrm>
            <a:off x="415008" y="2419580"/>
            <a:ext cx="7988178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67"/>
              </a:lnSpc>
            </a:pPr>
            <a:r>
              <a:rPr lang="ru-RU" sz="4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ИСТОРИЯ</a:t>
            </a:r>
          </a:p>
          <a:p>
            <a:pPr>
              <a:lnSpc>
                <a:spcPts val="5867"/>
              </a:lnSpc>
            </a:pPr>
            <a:r>
              <a:rPr lang="ru-RU" sz="4800" b="1" dirty="0">
                <a:solidFill>
                  <a:srgbClr val="FFFFFF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 </a:t>
            </a:r>
            <a:r>
              <a:rPr lang="ru-RU" sz="4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         НАШЕГО</a:t>
            </a:r>
          </a:p>
          <a:p>
            <a:pPr>
              <a:lnSpc>
                <a:spcPts val="5867"/>
              </a:lnSpc>
            </a:pPr>
            <a:r>
              <a:rPr lang="ru-RU" sz="4800" b="1" dirty="0">
                <a:solidFill>
                  <a:srgbClr val="FFFFFF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 </a:t>
            </a:r>
            <a:r>
              <a:rPr lang="ru-RU" sz="4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                        КРАЯ</a:t>
            </a:r>
            <a:endParaRPr 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Montserrat Bold"/>
              <a:cs typeface="Times New Roman" panose="02020603050405020304" pitchFamily="18" charset="0"/>
              <a:sym typeface="Montserrat Bold"/>
            </a:endParaRPr>
          </a:p>
        </p:txBody>
      </p:sp>
      <p:sp>
        <p:nvSpPr>
          <p:cNvPr id="45" name="TextBox 12">
            <a:extLst>
              <a:ext uri="{FF2B5EF4-FFF2-40B4-BE49-F238E27FC236}">
                <a16:creationId xmlns="" xmlns:a16="http://schemas.microsoft.com/office/drawing/2014/main" id="{00216FCC-4E7D-43A0-847E-FE5971E16840}"/>
              </a:ext>
            </a:extLst>
          </p:cNvPr>
          <p:cNvSpPr txBox="1"/>
          <p:nvPr/>
        </p:nvSpPr>
        <p:spPr>
          <a:xfrm>
            <a:off x="287941" y="5644104"/>
            <a:ext cx="67584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Чеверда Ирина Викторовна,</a:t>
            </a:r>
          </a:p>
          <a:p>
            <a:pPr algn="r"/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заместитель директора по учебно-методической работе</a:t>
            </a:r>
          </a:p>
          <a:p>
            <a:pPr algn="r"/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КАУ ДПО «Алтайский институт развития образования</a:t>
            </a:r>
          </a:p>
          <a:p>
            <a:pPr algn="r"/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имени Адриана Митрофановича </a:t>
            </a:r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Топорова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Open Sans 1"/>
                <a:cs typeface="Times New Roman" panose="02020603050405020304" pitchFamily="18" charset="0"/>
                <a:sym typeface="Open Sans 1"/>
              </a:rPr>
              <a:t>»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Open Sans 1"/>
              <a:cs typeface="Times New Roman" panose="02020603050405020304" pitchFamily="18" charset="0"/>
              <a:sym typeface="Open Sans 1"/>
            </a:endParaRPr>
          </a:p>
        </p:txBody>
      </p:sp>
      <p:sp>
        <p:nvSpPr>
          <p:cNvPr id="17" name="Freeform 4"/>
          <p:cNvSpPr/>
          <p:nvPr/>
        </p:nvSpPr>
        <p:spPr>
          <a:xfrm rot="21594000">
            <a:off x="7027380" y="-920144"/>
            <a:ext cx="8171057" cy="8698289"/>
          </a:xfrm>
          <a:prstGeom prst="ellipse">
            <a:avLst/>
          </a:prstGeom>
          <a:blipFill>
            <a:blip r:embed="rId4"/>
            <a:srcRect/>
            <a:stretch>
              <a:fillRect l="-46343" t="-14551" r="-64831" b="-1850"/>
            </a:stretch>
          </a:blipFill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22" y="486013"/>
            <a:ext cx="2278633" cy="616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46" y="473598"/>
            <a:ext cx="2358351" cy="640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/>
          <a:stretch/>
        </p:blipFill>
        <p:spPr>
          <a:xfrm>
            <a:off x="626822" y="86982"/>
            <a:ext cx="1244924" cy="14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83" r="2288" b="5456"/>
          <a:stretch/>
        </p:blipFill>
        <p:spPr>
          <a:xfrm>
            <a:off x="0" y="108641"/>
            <a:ext cx="11998060" cy="63102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355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spc="-20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https://iro22.ru/soprovozhdenie/kurs-istorija-nashego-kraja/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467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83" t="3195" r="22419" b="11500"/>
          <a:stretch/>
        </p:blipFill>
        <p:spPr>
          <a:xfrm>
            <a:off x="2024842" y="188033"/>
            <a:ext cx="7870750" cy="65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564" y="24743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76" t="4093" r="5693" b="19736"/>
          <a:stretch/>
        </p:blipFill>
        <p:spPr>
          <a:xfrm>
            <a:off x="4427142" y="184056"/>
            <a:ext cx="7581831" cy="36365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015" t="6997" r="21956" b="17492"/>
          <a:stretch/>
        </p:blipFill>
        <p:spPr>
          <a:xfrm>
            <a:off x="108642" y="2878486"/>
            <a:ext cx="5060887" cy="37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723" y="286535"/>
            <a:ext cx="11655583" cy="437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разработать Положение о конкурсном отборе;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провести конкурсный отбор материалов;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разместить сценарные планы уроков/материалы уроков на сайте института.</a:t>
            </a:r>
            <a:endParaRPr lang="ru-RU" sz="3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5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97" y="11174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62" y="1336737"/>
            <a:ext cx="11945293" cy="5426201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Староселец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Александровна, заведующий кафедрой гуманитарного образования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«АИРО им. А.М.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тел. (3852)555-897 (доб. 2406);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soa@iro22.ru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Юрьевна, заместитель руководителя отделения по истории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УМО, доцент кафедры методики преподавания правоведения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Алтайского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-венного педагогического университета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предметной комиссии ЕГЭ по учебному предмету «История»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руководителю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https://iro22.ru/kumo/history-and-social-studies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Чеверда Ирина Викторовна, заместитель директора по УМР КАУ ДПО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АИРО 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А.М.Топорова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тел. (3852)555-897 (доб. 3307),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chiv@iro22.ru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42627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162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 Bold</vt:lpstr>
      <vt:lpstr>Open Sans 1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Горячая линия</vt:lpstr>
      <vt:lpstr>Презентация PowerPoint</vt:lpstr>
      <vt:lpstr>Контакты: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Чеверда И.В.</dc:creator>
  <cp:lastModifiedBy>Чеверда И.В.</cp:lastModifiedBy>
  <cp:revision>10</cp:revision>
  <dcterms:created xsi:type="dcterms:W3CDTF">2025-05-27T09:10:25Z</dcterms:created>
  <dcterms:modified xsi:type="dcterms:W3CDTF">2025-05-29T03:16:25Z</dcterms:modified>
</cp:coreProperties>
</file>