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D37-749F-4B4C-A72A-E85B6827DA61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1D8-C716-4D7F-9A8F-DDFEE9DAE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6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D37-749F-4B4C-A72A-E85B6827DA61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1D8-C716-4D7F-9A8F-DDFEE9DAE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9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D37-749F-4B4C-A72A-E85B6827DA61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1D8-C716-4D7F-9A8F-DDFEE9DAE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9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D37-749F-4B4C-A72A-E85B6827DA61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1D8-C716-4D7F-9A8F-DDFEE9DAE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4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D37-749F-4B4C-A72A-E85B6827DA61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1D8-C716-4D7F-9A8F-DDFEE9DAE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6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D37-749F-4B4C-A72A-E85B6827DA61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1D8-C716-4D7F-9A8F-DDFEE9DAE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3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D37-749F-4B4C-A72A-E85B6827DA61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1D8-C716-4D7F-9A8F-DDFEE9DAE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0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D37-749F-4B4C-A72A-E85B6827DA61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1D8-C716-4D7F-9A8F-DDFEE9DAE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D37-749F-4B4C-A72A-E85B6827DA61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1D8-C716-4D7F-9A8F-DDFEE9DAE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7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D37-749F-4B4C-A72A-E85B6827DA61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1D8-C716-4D7F-9A8F-DDFEE9DAE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7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D37-749F-4B4C-A72A-E85B6827DA61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1D8-C716-4D7F-9A8F-DDFEE9DAE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2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86D37-749F-4B4C-A72A-E85B6827DA61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461D8-C716-4D7F-9A8F-DDFEE9DAE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8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0001202502120007?pageSize=20&amp;index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Прямоугольник 3"/>
          <p:cNvGrpSpPr>
            <a:grpSpLocks/>
          </p:cNvGrpSpPr>
          <p:nvPr/>
        </p:nvGrpSpPr>
        <p:grpSpPr bwMode="auto">
          <a:xfrm>
            <a:off x="-12700" y="-12700"/>
            <a:ext cx="12268200" cy="6921500"/>
            <a:chOff x="-8" y="-8"/>
            <a:chExt cx="7728" cy="4360"/>
          </a:xfrm>
        </p:grpSpPr>
        <p:pic>
          <p:nvPicPr>
            <p:cNvPr id="2058" name="Прямоугольник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-8"/>
              <a:ext cx="7728" cy="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7713" cy="4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2051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071938"/>
            <a:ext cx="1218723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object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0" y="1460500"/>
            <a:ext cx="1879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38150" y="884238"/>
            <a:ext cx="7199313" cy="889000"/>
          </a:xfrm>
          <a:prstGeom prst="rect">
            <a:avLst/>
          </a:prstGeom>
        </p:spPr>
        <p:txBody>
          <a:bodyPr lIns="205740" tIns="34290" rIns="0" bIns="34290"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8150" y="584993"/>
            <a:ext cx="9054570" cy="1903413"/>
          </a:xfrm>
          <a:prstGeom prst="rect">
            <a:avLst/>
          </a:prstGeom>
        </p:spPr>
        <p:txBody>
          <a:bodyPr lIns="205740" tIns="34290" rIns="0" bIns="34290"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Основные Изменения </a:t>
            </a:r>
          </a:p>
          <a:p>
            <a:pPr defTabSz="84408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в учебных предметах </a:t>
            </a: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«история</a:t>
            </a:r>
            <a:r>
              <a:rPr lang="ru-RU" sz="2800" dirty="0" smtClean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» и «Обществознание» с 1 </a:t>
            </a: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сентября 2025 года</a:t>
            </a:r>
            <a:endParaRPr lang="ru-RU" sz="32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5763" y="4213225"/>
            <a:ext cx="8901112" cy="444500"/>
          </a:xfrm>
          <a:prstGeom prst="rect">
            <a:avLst/>
          </a:prstGeom>
        </p:spPr>
        <p:txBody>
          <a:bodyPr lIns="205740" tIns="34290" rIns="0" bIns="34290"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b="0" dirty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Елютина Алла Александровна, </a:t>
            </a:r>
          </a:p>
          <a:p>
            <a:pPr defTabSz="84408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b="0" dirty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Доцент кафедры гуманитарного </a:t>
            </a:r>
            <a:r>
              <a:rPr lang="ru-RU" sz="1600" b="0" dirty="0" smtClean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образования</a:t>
            </a:r>
          </a:p>
          <a:p>
            <a:pPr defTabSz="84408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b="0" dirty="0" smtClean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КАУ </a:t>
            </a:r>
            <a:r>
              <a:rPr lang="ru-RU" sz="1600" b="0" dirty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ДПО «Алтайский институт развития </a:t>
            </a:r>
            <a:r>
              <a:rPr lang="ru-RU" sz="1600" b="0" dirty="0" smtClean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образования</a:t>
            </a:r>
          </a:p>
          <a:p>
            <a:pPr defTabSz="84408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b="0" dirty="0" smtClean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имени </a:t>
            </a:r>
            <a:r>
              <a:rPr lang="ru-RU" sz="1600" b="0" dirty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А.М. Топорова», канд. Пед. наук</a:t>
            </a:r>
          </a:p>
        </p:txBody>
      </p:sp>
      <p:pic>
        <p:nvPicPr>
          <p:cNvPr id="2056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-15875"/>
            <a:ext cx="1657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75" y="-15875"/>
            <a:ext cx="15970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46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ject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25400"/>
            <a:ext cx="1752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282575" y="1916113"/>
            <a:ext cx="51276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34290" rIns="0" bIns="34290" anchor="b"/>
          <a:lstStyle>
            <a:lvl1pPr defTabSz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13"/>
              </a:spcBef>
              <a:buFontTx/>
              <a:buNone/>
            </a:pPr>
            <a:r>
              <a:rPr lang="ru-RU" altLang="ru-RU" b="1" dirty="0">
                <a:solidFill>
                  <a:srgbClr val="C55A1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ПРИКАЗ</a:t>
            </a:r>
          </a:p>
          <a:p>
            <a:pPr eaLnBrk="1" hangingPunct="1">
              <a:lnSpc>
                <a:spcPct val="100000"/>
              </a:lnSpc>
              <a:spcBef>
                <a:spcPts val="813"/>
              </a:spcBef>
              <a:buFontTx/>
              <a:buNone/>
            </a:pPr>
            <a:r>
              <a:rPr lang="ru-RU" altLang="ru-RU" b="1" dirty="0">
                <a:solidFill>
                  <a:srgbClr val="C55A1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ОТ 09.10.2024 Г. № 704 </a:t>
            </a:r>
          </a:p>
          <a:p>
            <a:pPr eaLnBrk="1" hangingPunct="1">
              <a:lnSpc>
                <a:spcPct val="100000"/>
              </a:lnSpc>
              <a:spcBef>
                <a:spcPts val="813"/>
              </a:spcBef>
              <a:buFontTx/>
              <a:buNone/>
            </a:pPr>
            <a:r>
              <a:rPr lang="ru-RU" altLang="ru-RU" sz="2000" b="1" dirty="0">
                <a:solidFill>
                  <a:srgbClr val="C55A1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«О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СОО»:</a:t>
            </a:r>
          </a:p>
          <a:p>
            <a:pPr eaLnBrk="1" hangingPunct="1">
              <a:lnSpc>
                <a:spcPct val="100000"/>
              </a:lnSpc>
              <a:spcBef>
                <a:spcPts val="813"/>
              </a:spcBef>
              <a:buFontTx/>
              <a:buNone/>
            </a:pPr>
            <a:r>
              <a:rPr lang="en-US" altLang="ru-RU" sz="2000" b="1" dirty="0">
                <a:solidFill>
                  <a:srgbClr val="C55A1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  <a:hlinkClick r:id="rId3"/>
              </a:rPr>
              <a:t>http://publication.pravo.gov.ru/document/0001202502120007?pageSize=20&amp;index=1</a:t>
            </a:r>
            <a:r>
              <a:rPr lang="ru-RU" altLang="ru-RU" sz="2000" b="1" dirty="0">
                <a:solidFill>
                  <a:srgbClr val="C55A1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65200"/>
            <a:ext cx="4030663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34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ject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25400"/>
            <a:ext cx="1752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80988" y="992188"/>
            <a:ext cx="10182225" cy="400050"/>
          </a:xfrm>
          <a:prstGeom prst="rect">
            <a:avLst/>
          </a:prstGeom>
        </p:spPr>
        <p:txBody>
          <a:bodyPr lIns="205740" tIns="34290" rIns="0" bIns="34290"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  <a:defRPr/>
            </a:pPr>
            <a:endParaRPr lang="ru-RU" sz="36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113" y="1531938"/>
            <a:ext cx="9959975" cy="3268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Roboto"/>
                <a:cs typeface="+mj-cs"/>
              </a:rPr>
              <a:t>Изменения вносятся в федеральную рабочую программу по учебному предмету «История» на уровне ООО в части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2400" b="1" dirty="0">
              <a:solidFill>
                <a:srgbClr val="002060"/>
              </a:solidFill>
              <a:latin typeface="Roboto"/>
              <a:cs typeface="+mj-cs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arenR"/>
              <a:defRPr/>
            </a:pPr>
            <a:r>
              <a:rPr lang="ru-RU" sz="2400" b="1" dirty="0">
                <a:solidFill>
                  <a:srgbClr val="002060"/>
                </a:solidFill>
                <a:latin typeface="Roboto"/>
                <a:cs typeface="+mj-cs"/>
              </a:rPr>
              <a:t>дополнения ее учебным курсом «История нашего края»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arenR"/>
              <a:defRPr/>
            </a:pPr>
            <a:endParaRPr lang="ru-RU" sz="2400" b="1" dirty="0">
              <a:solidFill>
                <a:srgbClr val="002060"/>
              </a:solidFill>
              <a:latin typeface="Roboto"/>
              <a:cs typeface="+mj-cs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arenR"/>
              <a:defRPr/>
            </a:pPr>
            <a:r>
              <a:rPr lang="ru-RU" sz="2400" b="1" dirty="0">
                <a:solidFill>
                  <a:srgbClr val="002060"/>
                </a:solidFill>
                <a:latin typeface="Roboto"/>
                <a:cs typeface="+mj-cs"/>
              </a:rPr>
              <a:t>исключением предметной области «ОДНКНР» и учебного предмета «ОДНКНР»</a:t>
            </a:r>
          </a:p>
        </p:txBody>
      </p:sp>
    </p:spTree>
    <p:extLst>
      <p:ext uri="{BB962C8B-B14F-4D97-AF65-F5344CB8AC3E}">
        <p14:creationId xmlns:p14="http://schemas.microsoft.com/office/powerpoint/2010/main" val="120239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ject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25400"/>
            <a:ext cx="1752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80988" y="979488"/>
            <a:ext cx="10182225" cy="400050"/>
          </a:xfrm>
          <a:prstGeom prst="rect">
            <a:avLst/>
          </a:prstGeom>
        </p:spPr>
        <p:txBody>
          <a:bodyPr lIns="205740" tIns="34290" rIns="0" bIns="34290"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  <a:defRPr/>
            </a:pPr>
            <a:endParaRPr lang="ru-RU" sz="36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113" y="1531938"/>
            <a:ext cx="9959975" cy="28368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Roboto"/>
                <a:cs typeface="+mj-cs"/>
              </a:rPr>
              <a:t>Одновременно вносятся изменения в ФРП по учебному курсу «Обществознание» на уровнях ООО и СОО в соответствии с моделью преподавания «Обществознания» в 9-11 классах, одобренной протоколом заседания расширенного  Президиума Межведомственной комиссии по историческому просвещению от 10.11. 2023 г. и </a:t>
            </a:r>
            <a:r>
              <a:rPr lang="ru-RU" sz="2400" b="1" dirty="0">
                <a:solidFill>
                  <a:srgbClr val="FF0000"/>
                </a:solidFill>
                <a:latin typeface="Roboto"/>
                <a:cs typeface="+mj-cs"/>
              </a:rPr>
              <a:t>проведено перераспределение высвобожденных учебных часов в 6-8 классах на изучение истории.</a:t>
            </a:r>
          </a:p>
        </p:txBody>
      </p:sp>
    </p:spTree>
    <p:extLst>
      <p:ext uri="{BB962C8B-B14F-4D97-AF65-F5344CB8AC3E}">
        <p14:creationId xmlns:p14="http://schemas.microsoft.com/office/powerpoint/2010/main" val="242852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ject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25400"/>
            <a:ext cx="1752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82575" y="503238"/>
            <a:ext cx="10180638" cy="400050"/>
          </a:xfrm>
          <a:prstGeom prst="rect">
            <a:avLst/>
          </a:prstGeom>
        </p:spPr>
        <p:txBody>
          <a:bodyPr lIns="205740" tIns="34290" rIns="0" bIns="34290"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  <a:defRPr/>
            </a:pPr>
            <a:r>
              <a:rPr lang="ru-RU" sz="3600" kern="0" dirty="0">
                <a:solidFill>
                  <a:schemeClr val="accent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/>
              </a:rPr>
              <a:t>Пункт 3.</a:t>
            </a:r>
            <a:endParaRPr lang="ru-RU" sz="36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113" y="1531938"/>
            <a:ext cx="9959975" cy="2463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Roboto"/>
                <a:cs typeface="+mj-cs"/>
              </a:rPr>
              <a:t>Настоящий приказ вступает в силу с </a:t>
            </a:r>
            <a:r>
              <a:rPr lang="ru-RU" sz="2400" b="1" dirty="0">
                <a:solidFill>
                  <a:srgbClr val="FF0000"/>
                </a:solidFill>
                <a:latin typeface="Roboto"/>
                <a:cs typeface="+mj-cs"/>
              </a:rPr>
              <a:t>1 сентября 2025 года</a:t>
            </a:r>
            <a:r>
              <a:rPr lang="ru-RU" sz="2400" b="1" dirty="0">
                <a:solidFill>
                  <a:srgbClr val="002060"/>
                </a:solidFill>
                <a:latin typeface="Roboto"/>
                <a:cs typeface="+mj-cs"/>
              </a:rPr>
              <a:t>, за исключением подпунктов 131, 132 и 144 пункта 1 (в части содержания обучения, предметных результатов, количества часов на изучение учебных предметов «История», «Обществознание»  </a:t>
            </a:r>
            <a:r>
              <a:rPr lang="ru-RU" sz="2400" b="1" dirty="0" smtClean="0">
                <a:solidFill>
                  <a:srgbClr val="002060"/>
                </a:solidFill>
                <a:latin typeface="Roboto"/>
                <a:cs typeface="+mj-cs"/>
              </a:rPr>
              <a:t>    в </a:t>
            </a:r>
            <a:r>
              <a:rPr lang="ru-RU" sz="2400" b="1" dirty="0">
                <a:solidFill>
                  <a:srgbClr val="002060"/>
                </a:solidFill>
                <a:latin typeface="Roboto"/>
                <a:cs typeface="+mj-cs"/>
              </a:rPr>
              <a:t>8 и 9 классах</a:t>
            </a:r>
            <a:r>
              <a:rPr lang="ru-RU" sz="2400" b="1" dirty="0" smtClean="0">
                <a:solidFill>
                  <a:srgbClr val="002060"/>
                </a:solidFill>
                <a:latin typeface="Roboto"/>
                <a:cs typeface="+mj-cs"/>
              </a:rPr>
              <a:t>), </a:t>
            </a:r>
            <a:r>
              <a:rPr lang="ru-RU" sz="2400" b="1" dirty="0">
                <a:solidFill>
                  <a:srgbClr val="002060"/>
                </a:solidFill>
                <a:latin typeface="Roboto"/>
                <a:cs typeface="+mj-cs"/>
              </a:rPr>
              <a:t>которые </a:t>
            </a:r>
            <a:r>
              <a:rPr lang="ru-RU" sz="2400" b="1" dirty="0">
                <a:solidFill>
                  <a:srgbClr val="FF0000"/>
                </a:solidFill>
                <a:latin typeface="Roboto"/>
                <a:cs typeface="+mj-cs"/>
              </a:rPr>
              <a:t>вступают в силу в указанной части </a:t>
            </a:r>
            <a:r>
              <a:rPr lang="ru-RU" sz="2400" b="1" dirty="0" smtClean="0">
                <a:solidFill>
                  <a:srgbClr val="FF0000"/>
                </a:solidFill>
                <a:latin typeface="Roboto"/>
                <a:cs typeface="+mj-cs"/>
              </a:rPr>
              <a:t>                     с </a:t>
            </a:r>
            <a:r>
              <a:rPr lang="ru-RU" sz="2400" b="1" dirty="0">
                <a:solidFill>
                  <a:srgbClr val="FF0000"/>
                </a:solidFill>
                <a:latin typeface="Roboto"/>
                <a:cs typeface="+mj-cs"/>
              </a:rPr>
              <a:t>1 сентября 2026 года.</a:t>
            </a:r>
            <a:endParaRPr lang="ru-RU" sz="2400" dirty="0">
              <a:solidFill>
                <a:srgbClr val="59101C"/>
              </a:solidFill>
              <a:latin typeface="Roboto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964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119688"/>
            <a:ext cx="12187237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object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25400"/>
            <a:ext cx="1752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7013" y="1052513"/>
            <a:ext cx="10180637" cy="400050"/>
          </a:xfrm>
          <a:prstGeom prst="rect">
            <a:avLst/>
          </a:prstGeom>
        </p:spPr>
        <p:txBody>
          <a:bodyPr lIns="205740" tIns="34290" rIns="0" bIns="34290"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  <a:defRPr/>
            </a:pPr>
            <a:r>
              <a:rPr lang="ru-RU" sz="3600" kern="0" dirty="0" smtClean="0">
                <a:solidFill>
                  <a:schemeClr val="accent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/>
                <a:sym typeface="Helvetica Neue"/>
              </a:rPr>
              <a:t>Приказ </a:t>
            </a:r>
            <a:r>
              <a:rPr lang="ru-RU" sz="3600" kern="0" dirty="0" err="1" smtClean="0">
                <a:solidFill>
                  <a:schemeClr val="accent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/>
                <a:sym typeface="Helvetica Neue"/>
              </a:rPr>
              <a:t>Минпросвещения</a:t>
            </a:r>
            <a:r>
              <a:rPr lang="ru-RU" sz="3600" kern="0" dirty="0" smtClean="0">
                <a:solidFill>
                  <a:schemeClr val="accent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/>
                <a:sym typeface="Helvetica Neue"/>
              </a:rPr>
              <a:t> России </a:t>
            </a:r>
          </a:p>
          <a:p>
            <a:pPr defTabSz="844083">
              <a:lnSpc>
                <a:spcPct val="100000"/>
              </a:lnSpc>
              <a:defRPr/>
            </a:pPr>
            <a:r>
              <a:rPr lang="ru-RU" sz="3600" kern="0" dirty="0" smtClean="0">
                <a:solidFill>
                  <a:schemeClr val="accent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/>
                <a:sym typeface="Helvetica Neue"/>
              </a:rPr>
              <a:t>от 9 октября 2024 г. № 704</a:t>
            </a:r>
            <a:endParaRPr lang="ru-RU" sz="3600" kern="0" dirty="0">
              <a:solidFill>
                <a:schemeClr val="accent2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Arial"/>
              <a:sym typeface="Helvetica Neue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72181"/>
              </p:ext>
            </p:extLst>
          </p:nvPr>
        </p:nvGraphicFramePr>
        <p:xfrm>
          <a:off x="617538" y="2063750"/>
          <a:ext cx="9544050" cy="342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025"/>
                <a:gridCol w="4772025"/>
              </a:tblGrid>
              <a:tr h="53047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 </a:t>
                      </a:r>
                      <a:r>
                        <a:rPr lang="ru-RU" sz="2000" b="1" dirty="0" smtClean="0"/>
                        <a:t>1 сентября 2025 года</a:t>
                      </a:r>
                      <a:endParaRPr lang="ru-RU" sz="2000" b="1" dirty="0"/>
                    </a:p>
                  </a:txBody>
                  <a:tcPr marL="91437" marR="91437" marT="45712" marB="4571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 </a:t>
                      </a:r>
                      <a:r>
                        <a:rPr lang="ru-RU" sz="2000" b="1" dirty="0" smtClean="0"/>
                        <a:t>1 сентября 2026 года</a:t>
                      </a:r>
                      <a:endParaRPr lang="ru-RU" sz="2000" b="1" dirty="0"/>
                    </a:p>
                  </a:txBody>
                  <a:tcPr marL="91437" marR="91437" marT="45712" marB="4571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304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Учебный предмет «Обществознание»</a:t>
                      </a:r>
                      <a:endParaRPr lang="ru-RU" sz="2000" b="1" dirty="0"/>
                    </a:p>
                  </a:txBody>
                  <a:tcPr marL="91437" marR="91437" marT="45712" marB="4571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5613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/>
                        <a:t>в </a:t>
                      </a:r>
                      <a:r>
                        <a:rPr lang="ru-RU" sz="2000" b="1" dirty="0" smtClean="0"/>
                        <a:t>6-7 классах обществознание не изучается</a:t>
                      </a:r>
                      <a:endParaRPr lang="ru-RU" sz="2000" b="1" dirty="0"/>
                    </a:p>
                  </a:txBody>
                  <a:tcPr marL="91437" marR="91437" marT="45712" marB="4571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Обществознание изучается только в 9 классе</a:t>
                      </a:r>
                      <a:endParaRPr lang="ru-RU" sz="2000" b="1" dirty="0"/>
                    </a:p>
                  </a:txBody>
                  <a:tcPr marL="91437" marR="91437" marT="45712" marB="4571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15613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/>
                        <a:t>в </a:t>
                      </a:r>
                      <a:r>
                        <a:rPr lang="ru-RU" sz="2000" b="1" dirty="0" smtClean="0"/>
                        <a:t>8-9 классах без изменений (обществознание изучается)</a:t>
                      </a:r>
                      <a:endParaRPr lang="ru-RU" sz="2000" b="1" dirty="0"/>
                    </a:p>
                  </a:txBody>
                  <a:tcPr marL="91437" marR="91437" marT="45712" marB="4571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7" marR="91437" marT="45712" marB="4571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30475">
                <a:tc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12" marB="4571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19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ject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25400"/>
            <a:ext cx="1752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117475" y="608013"/>
            <a:ext cx="6021388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34290" rIns="0" bIns="34290" anchor="b"/>
          <a:lstStyle>
            <a:lvl1pPr defTabSz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13"/>
              </a:spcBef>
              <a:buFontTx/>
              <a:buNone/>
            </a:pPr>
            <a:r>
              <a:rPr lang="ru-RU" altLang="ru-RU" b="1" dirty="0">
                <a:solidFill>
                  <a:srgbClr val="C55A1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ПРИКАЗ</a:t>
            </a:r>
          </a:p>
          <a:p>
            <a:pPr eaLnBrk="1" hangingPunct="1">
              <a:lnSpc>
                <a:spcPct val="100000"/>
              </a:lnSpc>
              <a:spcBef>
                <a:spcPts val="813"/>
              </a:spcBef>
              <a:buFontTx/>
              <a:buNone/>
            </a:pPr>
            <a:r>
              <a:rPr lang="ru-RU" altLang="ru-RU" b="1" dirty="0">
                <a:solidFill>
                  <a:srgbClr val="C55A1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ОТ 09.10.2024 Г. № 704 </a:t>
            </a:r>
          </a:p>
          <a:p>
            <a:pPr eaLnBrk="1" hangingPunct="1">
              <a:lnSpc>
                <a:spcPct val="100000"/>
              </a:lnSpc>
              <a:spcBef>
                <a:spcPts val="813"/>
              </a:spcBef>
              <a:buFontTx/>
              <a:buNone/>
            </a:pPr>
            <a:endParaRPr lang="ru-RU" altLang="ru-RU" b="1" dirty="0" smtClean="0">
              <a:solidFill>
                <a:srgbClr val="C55A1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813"/>
              </a:spcBef>
              <a:buFontTx/>
              <a:buNone/>
            </a:pPr>
            <a:r>
              <a:rPr lang="ru-RU" altLang="ru-RU" b="1" u="sng" dirty="0" smtClean="0">
                <a:solidFill>
                  <a:srgbClr val="C55A1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ИСТОРИЯ</a:t>
            </a:r>
            <a:endParaRPr lang="ru-RU" altLang="ru-RU" b="1" u="sng" dirty="0">
              <a:solidFill>
                <a:srgbClr val="C55A1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813"/>
              </a:spcBef>
              <a:buFontTx/>
              <a:buNone/>
            </a:pPr>
            <a:r>
              <a:rPr lang="ru-RU" altLang="ru-RU" sz="2400" b="1" dirty="0">
                <a:solidFill>
                  <a:srgbClr val="C55A1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ИЗМЕНЕНИЯ ООО – </a:t>
            </a:r>
            <a:r>
              <a:rPr lang="ru-RU" altLang="ru-RU" sz="2000" b="1" dirty="0" smtClean="0">
                <a:solidFill>
                  <a:srgbClr val="C55A1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стр. </a:t>
            </a:r>
            <a:r>
              <a:rPr lang="ru-RU" altLang="ru-RU" sz="2000" b="1" dirty="0">
                <a:solidFill>
                  <a:srgbClr val="C55A1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594</a:t>
            </a:r>
          </a:p>
          <a:p>
            <a:pPr eaLnBrk="1" hangingPunct="1">
              <a:lnSpc>
                <a:spcPct val="100000"/>
              </a:lnSpc>
              <a:spcBef>
                <a:spcPts val="813"/>
              </a:spcBef>
              <a:buFontTx/>
              <a:buNone/>
            </a:pPr>
            <a:r>
              <a:rPr lang="ru-RU" altLang="ru-RU" sz="2000" b="1" dirty="0">
                <a:solidFill>
                  <a:srgbClr val="C55A1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поурочное планирование ООО – стр. 733</a:t>
            </a:r>
          </a:p>
          <a:p>
            <a:pPr eaLnBrk="1" hangingPunct="1">
              <a:lnSpc>
                <a:spcPct val="100000"/>
              </a:lnSpc>
              <a:spcBef>
                <a:spcPts val="813"/>
              </a:spcBef>
              <a:buFontTx/>
              <a:buNone/>
            </a:pPr>
            <a:endParaRPr lang="ru-RU" altLang="ru-RU" sz="2000" b="1" dirty="0">
              <a:solidFill>
                <a:srgbClr val="C55A1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813"/>
              </a:spcBef>
              <a:buFontTx/>
              <a:buNone/>
            </a:pPr>
            <a:r>
              <a:rPr lang="ru-RU" altLang="ru-RU" sz="2400" b="1" dirty="0">
                <a:solidFill>
                  <a:srgbClr val="C55A1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ИЗМЕНЕНИЯ СОО </a:t>
            </a:r>
          </a:p>
          <a:p>
            <a:pPr eaLnBrk="1" hangingPunct="1">
              <a:lnSpc>
                <a:spcPct val="100000"/>
              </a:lnSpc>
              <a:spcBef>
                <a:spcPts val="813"/>
              </a:spcBef>
              <a:buFontTx/>
              <a:buNone/>
            </a:pPr>
            <a:r>
              <a:rPr lang="ru-RU" altLang="ru-RU" sz="2000" b="1" dirty="0">
                <a:solidFill>
                  <a:srgbClr val="C55A1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поурочное планирование СОО – стр. </a:t>
            </a:r>
            <a:r>
              <a:rPr lang="ru-RU" altLang="ru-RU" sz="2000" b="1" dirty="0" smtClean="0">
                <a:solidFill>
                  <a:srgbClr val="C55A1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1611</a:t>
            </a:r>
            <a:endParaRPr lang="ru-RU" altLang="ru-RU" sz="2000" b="1" dirty="0">
              <a:solidFill>
                <a:srgbClr val="C55A1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811213"/>
            <a:ext cx="4029075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0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119688"/>
            <a:ext cx="12187237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object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25400"/>
            <a:ext cx="1752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7013" y="1052513"/>
            <a:ext cx="10180637" cy="400050"/>
          </a:xfrm>
          <a:prstGeom prst="rect">
            <a:avLst/>
          </a:prstGeom>
        </p:spPr>
        <p:txBody>
          <a:bodyPr lIns="205740" tIns="34290" rIns="0" bIns="34290"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  <a:defRPr/>
            </a:pPr>
            <a:r>
              <a:rPr lang="ru-RU" sz="3600" kern="0" dirty="0" smtClean="0">
                <a:solidFill>
                  <a:schemeClr val="accent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/>
                <a:sym typeface="Helvetica Neue"/>
              </a:rPr>
              <a:t>Приказ </a:t>
            </a:r>
            <a:r>
              <a:rPr lang="ru-RU" sz="3600" kern="0" dirty="0" err="1" smtClean="0">
                <a:solidFill>
                  <a:schemeClr val="accent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/>
                <a:sym typeface="Helvetica Neue"/>
              </a:rPr>
              <a:t>Минпросвещения</a:t>
            </a:r>
            <a:r>
              <a:rPr lang="ru-RU" sz="3600" kern="0" dirty="0" smtClean="0">
                <a:solidFill>
                  <a:schemeClr val="accent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/>
                <a:sym typeface="Helvetica Neue"/>
              </a:rPr>
              <a:t> России </a:t>
            </a:r>
          </a:p>
          <a:p>
            <a:pPr defTabSz="844083">
              <a:lnSpc>
                <a:spcPct val="100000"/>
              </a:lnSpc>
              <a:defRPr/>
            </a:pPr>
            <a:r>
              <a:rPr lang="ru-RU" sz="3600" kern="0" dirty="0" smtClean="0">
                <a:solidFill>
                  <a:schemeClr val="accent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/>
                <a:sym typeface="Helvetica Neue"/>
              </a:rPr>
              <a:t>от 9 октября 2024 г. № 704</a:t>
            </a:r>
            <a:endParaRPr lang="ru-RU" sz="3600" kern="0" dirty="0">
              <a:solidFill>
                <a:schemeClr val="accent2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Arial"/>
              <a:sym typeface="Helvetica Neue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4071"/>
              </p:ext>
            </p:extLst>
          </p:nvPr>
        </p:nvGraphicFramePr>
        <p:xfrm>
          <a:off x="312738" y="1387475"/>
          <a:ext cx="10906125" cy="4819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7155"/>
                <a:gridCol w="4938970"/>
              </a:tblGrid>
              <a:tr h="53068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 </a:t>
                      </a:r>
                      <a:r>
                        <a:rPr lang="ru-RU" sz="2000" b="1" dirty="0" smtClean="0"/>
                        <a:t>1 сентября 2025 года</a:t>
                      </a:r>
                      <a:endParaRPr lang="ru-RU" sz="2000" b="1" dirty="0"/>
                    </a:p>
                  </a:txBody>
                  <a:tcPr marL="91449" marR="91449" marT="45730" marB="4573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 </a:t>
                      </a:r>
                      <a:r>
                        <a:rPr lang="ru-RU" sz="2000" b="1" dirty="0" smtClean="0"/>
                        <a:t>1 сентября 2026 года</a:t>
                      </a:r>
                      <a:endParaRPr lang="ru-RU" sz="2000" b="1" dirty="0"/>
                    </a:p>
                  </a:txBody>
                  <a:tcPr marL="91449" marR="91449" marT="45730" marB="4573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306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Учебный предмет «История»</a:t>
                      </a:r>
                      <a:endParaRPr lang="ru-RU" sz="2000" b="1" dirty="0"/>
                    </a:p>
                  </a:txBody>
                  <a:tcPr marL="91449" marR="91449" marT="45730" marB="4573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299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 </a:t>
                      </a:r>
                      <a:r>
                        <a:rPr lang="ru-RU" sz="2000" b="1" dirty="0" smtClean="0"/>
                        <a:t>5-7 классах число часов, рекомендованных для изучения истории</a:t>
                      </a:r>
                      <a:r>
                        <a:rPr lang="ru-RU" sz="2000" b="1" baseline="0" dirty="0" smtClean="0"/>
                        <a:t> составляет 3 часа в неделю</a:t>
                      </a:r>
                    </a:p>
                  </a:txBody>
                  <a:tcPr marL="91449" marR="91449" marT="45730" marB="4573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8 класс – 34 часа (всеобщая история), </a:t>
                      </a:r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68 </a:t>
                      </a:r>
                      <a:r>
                        <a:rPr lang="ru-RU" sz="2000" b="1" dirty="0" smtClean="0"/>
                        <a:t>часов (история России)</a:t>
                      </a:r>
                      <a:endParaRPr lang="ru-RU" sz="2000" b="1" dirty="0"/>
                    </a:p>
                  </a:txBody>
                  <a:tcPr marL="91449" marR="91449" marT="45730" marB="4573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2067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 класс – 68 </a:t>
                      </a:r>
                      <a:r>
                        <a:rPr lang="ru-RU" sz="2000" b="1" smtClean="0"/>
                        <a:t>часов (</a:t>
                      </a:r>
                      <a:r>
                        <a:rPr lang="ru-RU" sz="2000" b="1" dirty="0" smtClean="0"/>
                        <a:t>всеобщая история), 34 часа (история нашего края);</a:t>
                      </a:r>
                    </a:p>
                    <a:p>
                      <a:r>
                        <a:rPr lang="ru-RU" sz="2000" b="1" dirty="0" smtClean="0"/>
                        <a:t>6 класс – 28 часов (всеобщая история), 57 часов (история России), 17 часов (история нашего края);</a:t>
                      </a:r>
                    </a:p>
                    <a:p>
                      <a:r>
                        <a:rPr lang="ru-RU" sz="2000" b="1" dirty="0" smtClean="0"/>
                        <a:t>7 класс – 28 часов (всеобщая история), 57 часов (история России), 17 часов (история нашего края)</a:t>
                      </a:r>
                      <a:endParaRPr lang="ru-RU" sz="2000" b="1" dirty="0"/>
                    </a:p>
                  </a:txBody>
                  <a:tcPr marL="91449" marR="91449" marT="45730" marB="4573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9 класс – 23 часа (всеобщая история), 45 часов (история России)</a:t>
                      </a:r>
                    </a:p>
                    <a:p>
                      <a:endParaRPr lang="ru-RU" sz="2000" b="1" dirty="0"/>
                    </a:p>
                  </a:txBody>
                  <a:tcPr marL="91449" marR="91449" marT="45730" marB="4573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1460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 </a:t>
                      </a:r>
                      <a:r>
                        <a:rPr lang="ru-RU" sz="1800" b="1" dirty="0" smtClean="0"/>
                        <a:t>8-9 классах без изменений</a:t>
                      </a:r>
                      <a:endParaRPr lang="ru-RU" sz="1800" b="1" dirty="0"/>
                    </a:p>
                  </a:txBody>
                  <a:tcPr marL="91449" marR="91449" marT="45730" marB="4573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!!!!! </a:t>
                      </a:r>
                      <a:r>
                        <a:rPr lang="ru-RU" sz="1800" b="1" dirty="0" smtClean="0"/>
                        <a:t>Изменение </a:t>
                      </a:r>
                      <a:r>
                        <a:rPr lang="ru-RU" sz="1800" b="1" dirty="0" smtClean="0"/>
                        <a:t>истории первой части </a:t>
                      </a:r>
                      <a:r>
                        <a:rPr lang="en-US" sz="1800" b="1" dirty="0" smtClean="0"/>
                        <a:t>XIX </a:t>
                      </a:r>
                      <a:r>
                        <a:rPr lang="ru-RU" sz="1800" b="1" dirty="0" smtClean="0"/>
                        <a:t>века перенесено из</a:t>
                      </a:r>
                      <a:r>
                        <a:rPr lang="ru-RU" sz="1800" b="1" baseline="0" dirty="0" smtClean="0"/>
                        <a:t> программы 9 класса в программу 8 класса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!!!!!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0" marB="4573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8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ject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25400"/>
            <a:ext cx="1752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71463" y="552450"/>
            <a:ext cx="10180637" cy="400050"/>
          </a:xfrm>
          <a:prstGeom prst="rect">
            <a:avLst/>
          </a:prstGeom>
        </p:spPr>
        <p:txBody>
          <a:bodyPr lIns="205740" tIns="34290" rIns="0" bIns="34290"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  <a:defRPr/>
            </a:pPr>
            <a:r>
              <a:rPr lang="ru-RU" sz="2800" kern="0" dirty="0">
                <a:solidFill>
                  <a:schemeClr val="accent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/>
                <a:sym typeface="Helvetica Neue"/>
              </a:rPr>
              <a:t>Приказ </a:t>
            </a:r>
            <a:r>
              <a:rPr lang="ru-RU" sz="2800" kern="0" dirty="0" err="1">
                <a:solidFill>
                  <a:schemeClr val="accent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/>
                <a:sym typeface="Helvetica Neue"/>
              </a:rPr>
              <a:t>Минпросвещения</a:t>
            </a:r>
            <a:r>
              <a:rPr lang="ru-RU" sz="2800" kern="0" dirty="0">
                <a:solidFill>
                  <a:schemeClr val="accent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/>
                <a:sym typeface="Helvetica Neue"/>
              </a:rPr>
              <a:t> России </a:t>
            </a:r>
          </a:p>
          <a:p>
            <a:pPr defTabSz="844083">
              <a:lnSpc>
                <a:spcPct val="100000"/>
              </a:lnSpc>
              <a:defRPr/>
            </a:pPr>
            <a:r>
              <a:rPr lang="ru-RU" sz="2800" kern="0" dirty="0">
                <a:solidFill>
                  <a:schemeClr val="accent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/>
                <a:sym typeface="Helvetica Neue"/>
              </a:rPr>
              <a:t>от 9 октября 2024 г. № 704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548894"/>
              </p:ext>
            </p:extLst>
          </p:nvPr>
        </p:nvGraphicFramePr>
        <p:xfrm>
          <a:off x="431800" y="1092200"/>
          <a:ext cx="9898062" cy="533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667"/>
                <a:gridCol w="4101041"/>
                <a:gridCol w="3299354"/>
              </a:tblGrid>
              <a:tr h="4008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Изменения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22" marB="4572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ООО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22" marB="4572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СОО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22" marB="4572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6309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Внутренняя оценка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2" marB="4572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Длительность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контрольной работы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, являющейся формой письменной проверки результатов обучения с целью достижения предметных и(или)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метапредметных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результатов составляет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от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</a:rPr>
                        <a:t> одного до двух уроков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(не более чем 45 мин на каждый).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2" marB="4572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6309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Оценочные процедуры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2" marB="4572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Объем учебного времени, затрачиваемого на проведение оценочных процедур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не должен превышать 10%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от всего объема учебного времени, отводимого на изучение данного предмета в данном классе в текущем учебном году.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2" marB="4572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1175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Домашнее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задание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2" marB="4572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Домашнее задание на следующий урок рекомендуется задавать на текущем уроке, при наличии электронного журнала дублировать в нем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задание 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</a:rPr>
                        <a:t>не позднее времени окончания учебного дня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. Для выполнения задания, требующего длительной подготовки (например, подготовка доклада, реферата, оформление презентации, заучивание стихотворений), рекомендуется предоставить достаточное количество времени.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2" marB="4572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633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602</Words>
  <Application>Microsoft Office PowerPoint</Application>
  <PresentationFormat>Широкоэкранный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Roboto</vt:lpstr>
      <vt:lpstr>Roboto (Заголовки)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Елютина А.А.</dc:creator>
  <cp:lastModifiedBy>Чеверда И.В.</cp:lastModifiedBy>
  <cp:revision>8</cp:revision>
  <dcterms:created xsi:type="dcterms:W3CDTF">2025-05-27T04:50:29Z</dcterms:created>
  <dcterms:modified xsi:type="dcterms:W3CDTF">2025-05-29T03:09:31Z</dcterms:modified>
</cp:coreProperties>
</file>