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4" r:id="rId4"/>
    <p:sldId id="260" r:id="rId5"/>
    <p:sldId id="276" r:id="rId6"/>
    <p:sldId id="282" r:id="rId7"/>
    <p:sldId id="266" r:id="rId8"/>
    <p:sldId id="258" r:id="rId9"/>
    <p:sldId id="267" r:id="rId10"/>
    <p:sldId id="275" r:id="rId11"/>
    <p:sldId id="285" r:id="rId12"/>
    <p:sldId id="272" r:id="rId13"/>
    <p:sldId id="259" r:id="rId14"/>
    <p:sldId id="277" r:id="rId15"/>
    <p:sldId id="262" r:id="rId16"/>
    <p:sldId id="261" r:id="rId17"/>
    <p:sldId id="286" r:id="rId18"/>
    <p:sldId id="287" r:id="rId19"/>
    <p:sldId id="278" r:id="rId20"/>
    <p:sldId id="280" r:id="rId21"/>
    <p:sldId id="279" r:id="rId22"/>
    <p:sldId id="281" r:id="rId23"/>
    <p:sldId id="283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43" autoAdjust="0"/>
    <p:restoredTop sz="94660"/>
  </p:normalViewPr>
  <p:slideViewPr>
    <p:cSldViewPr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DF45A-D2AA-444C-A165-D9EA37A14579}" type="datetimeFigureOut">
              <a:rPr lang="ru-RU" smtClean="0"/>
              <a:pPr/>
              <a:t>09.06.2025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C47E7-5232-43D5-81F5-B19A57B0D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96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C47E7-5232-43D5-81F5-B19A57B0D9F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380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C47E7-5232-43D5-81F5-B19A57B0D9F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424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package" Target="../embeddings/_________Microsoft_Word1.docx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9472"/>
            <a:ext cx="9144000" cy="825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068960"/>
            <a:ext cx="7920880" cy="1152128"/>
          </a:xfrm>
        </p:spPr>
        <p:txBody>
          <a:bodyPr>
            <a:normAutofit fontScale="85000" lnSpcReduction="10000"/>
            <a:scene3d>
              <a:camera prst="orthographicFront"/>
              <a:lightRig rig="threePt" dir="t"/>
            </a:scene3d>
            <a:sp3d>
              <a:bevelB h="25400" prst="softRound"/>
            </a:sp3d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ru-RU" sz="4700" b="1" dirty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  <a:cs typeface="Times New Roman" pitchFamily="18" charset="0"/>
              </a:rPr>
              <a:t>ШАХМАТНАЯ ВИКТОРИНА</a:t>
            </a:r>
          </a:p>
          <a:p>
            <a:endParaRPr lang="ru-RU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5" name="Рисунок 4" descr="C:\Users\kav\AppData\Local\Microsoft\Windows\INetCache\Content.Word\лого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6672"/>
            <a:ext cx="197421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692696"/>
            <a:ext cx="263919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kav\AppData\Local\Microsoft\Windows\INetCache\Content.Word\2025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37" t="9790" r="25842" b="17770"/>
          <a:stretch>
            <a:fillRect/>
          </a:stretch>
        </p:blipFill>
        <p:spPr bwMode="auto">
          <a:xfrm>
            <a:off x="7164288" y="476672"/>
            <a:ext cx="9048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706122" y="5921206"/>
            <a:ext cx="17317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Барнаул, 2025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ЧТО ОЗНАЧАЕТ ВЫРАЖЕНИЕ «ШАХ МАТ»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ПЕРСИДСКОМ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ЯЗЫКЕ?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644050"/>
              </p:ext>
            </p:extLst>
          </p:nvPr>
        </p:nvGraphicFramePr>
        <p:xfrm>
          <a:off x="4427984" y="2852936"/>
          <a:ext cx="3744416" cy="2941320"/>
        </p:xfrm>
        <a:graphic>
          <a:graphicData uri="http://schemas.openxmlformats.org/drawingml/2006/table">
            <a:tbl>
              <a:tblPr/>
              <a:tblGrid>
                <a:gridCol w="3744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6461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Times New Roman"/>
                        <a:buAutoNum type="arabicPeriod"/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КОРОЛЬ БОЛЕН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Times New Roman"/>
                        <a:buAutoNum type="arabicPeriod"/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КОРОЛЬ УМЕР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Times New Roman"/>
                        <a:buAutoNum type="arabicPeriod"/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КОРОЛЬ ПОЙМАН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Times New Roman"/>
                        <a:buAutoNum type="arabicPeriod"/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КОРОЛЬ БЕЖИТ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068960"/>
            <a:ext cx="3310415" cy="1944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32656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ВОПРОС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2.4.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ПЕРВЫЙ ПОБЕДИТЕЛЬ ПЕРВЕНСТВА РСФСР (МОСКВА, 1920 год)? 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153740"/>
              </p:ext>
            </p:extLst>
          </p:nvPr>
        </p:nvGraphicFramePr>
        <p:xfrm>
          <a:off x="457200" y="1600200"/>
          <a:ext cx="8219256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1952"/>
                <a:gridCol w="3787304"/>
              </a:tblGrid>
              <a:tr h="18722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lt1"/>
                        </a:solidFill>
                        <a:latin typeface="+mn-lt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24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Петр Романовский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2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Алекса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́</a:t>
                      </a:r>
                      <a:r>
                        <a:rPr lang="ru-RU" sz="24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ндр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Алехин</a:t>
                      </a:r>
                    </a:p>
                  </a:txBody>
                  <a:tcPr>
                    <a:noFill/>
                  </a:tcPr>
                </a:tc>
              </a:tr>
              <a:tr h="2560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3. Григорий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Левенфиш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+mn-lt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+mn-lt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Федор </a:t>
                      </a:r>
                      <a:r>
                        <a:rPr lang="ru-RU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Дуз-Хотимирский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674082"/>
            <a:ext cx="2232248" cy="1427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667802"/>
            <a:ext cx="2199647" cy="1440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84" y="3934968"/>
            <a:ext cx="2060627" cy="1316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3843520"/>
            <a:ext cx="1499746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5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36912"/>
            <a:ext cx="52387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тур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ШАХМАТНЫЕ ФИГУРЫ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9486"/>
            <a:ext cx="8229600" cy="2434282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3.1.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КАКАЯ ФИГУРА НАЗАД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ХОДИТ?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068960"/>
            <a:ext cx="4038600" cy="3057203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ЛАДЬЯ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ПЕШКА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1600" y="3068960"/>
            <a:ext cx="2592288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3.2.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КАКАЯ ФИГУРА, КРОМЕ ПЕШКИ,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НАЧАТЬ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ШАХМАТНУЮ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ПАРТИЮ?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788024" y="2852936"/>
          <a:ext cx="2660650" cy="2941320"/>
        </p:xfrm>
        <a:graphic>
          <a:graphicData uri="http://schemas.openxmlformats.org/drawingml/2006/table">
            <a:tbl>
              <a:tblPr/>
              <a:tblGrid>
                <a:gridCol w="2660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09550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Times New Roman"/>
                        <a:buAutoNum type="arabicPeriod"/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СЛОН                                                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Times New Roman"/>
                        <a:buAutoNum type="arabicPeriod"/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ЛАДЬЯ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Times New Roman"/>
                        <a:buAutoNum type="arabicPeriod"/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КОНЬ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Times New Roman"/>
                        <a:buAutoNum type="arabicPeriod"/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ФЕРЗЬ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" name="Рисунок 3" descr="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068960"/>
            <a:ext cx="2365804" cy="175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3.3.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МОЖЕТ ЛИ ФЕРЗЬ ХОДИТЬ КАК СЛОН?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64088" y="2564904"/>
          <a:ext cx="2520280" cy="2814320"/>
        </p:xfrm>
        <a:graphic>
          <a:graphicData uri="http://schemas.openxmlformats.org/drawingml/2006/table">
            <a:tbl>
              <a:tblPr/>
              <a:tblGrid>
                <a:gridCol w="2520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983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1000"/>
                        </a:spcAft>
                        <a:buFont typeface="Times New Roman"/>
                        <a:buAutoNum type="arabicPeriod"/>
                        <a:tabLst>
                          <a:tab pos="90170" algn="l"/>
                          <a:tab pos="5500370" algn="l"/>
                        </a:tabLs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1000"/>
                        </a:spcAft>
                        <a:buFont typeface="Times New Roman"/>
                        <a:buAutoNum type="arabicPeriod"/>
                        <a:tabLst>
                          <a:tab pos="90170" algn="l"/>
                          <a:tab pos="5500370" algn="l"/>
                        </a:tabLs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1000"/>
                        </a:spcAft>
                        <a:buFont typeface="Times New Roman"/>
                        <a:buAutoNum type="arabicPeriod"/>
                        <a:tabLst>
                          <a:tab pos="90170" algn="l"/>
                          <a:tab pos="5500370" algn="l"/>
                        </a:tabLs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ИНОГДА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5500688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924944"/>
            <a:ext cx="2063682" cy="2751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3.4.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КАКУЮ ШАХМАТНУЮ ФИГУРУ НЕ МОЖЕТ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ПРЕВРАТИТЬСЯ ПЕШКА?</a:t>
            </a:r>
          </a:p>
        </p:txBody>
      </p:sp>
      <p:pic>
        <p:nvPicPr>
          <p:cNvPr id="16388" name="Рисунок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60848"/>
            <a:ext cx="2133600" cy="1419225"/>
          </a:xfrm>
          <a:prstGeom prst="rect">
            <a:avLst/>
          </a:prstGeom>
          <a:noFill/>
        </p:spPr>
      </p:pic>
      <p:pic>
        <p:nvPicPr>
          <p:cNvPr id="16387" name="Рисунок 3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276872"/>
            <a:ext cx="1333500" cy="1333500"/>
          </a:xfrm>
          <a:prstGeom prst="rect">
            <a:avLst/>
          </a:prstGeom>
          <a:noFill/>
        </p:spPr>
      </p:pic>
      <p:pic>
        <p:nvPicPr>
          <p:cNvPr id="16386" name="Рисунок 4" descr="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005064"/>
            <a:ext cx="2562225" cy="1581150"/>
          </a:xfrm>
          <a:prstGeom prst="rect">
            <a:avLst/>
          </a:prstGeom>
          <a:noFill/>
        </p:spPr>
      </p:pic>
      <p:pic>
        <p:nvPicPr>
          <p:cNvPr id="16385" name="Рисунок 60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V="1">
            <a:off x="5436096" y="4005064"/>
            <a:ext cx="1628775" cy="16002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03648" y="3501008"/>
            <a:ext cx="187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1. ФЕРЗЯ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3501008"/>
            <a:ext cx="208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 СЛОНА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5661248"/>
            <a:ext cx="208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ЛАДЬЮ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92080" y="5661248"/>
            <a:ext cx="2304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 КОРОЛЯ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3.5.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СИЛЬНАЯ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ШАХМАТНАЯ ФИГУРА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9690" y="2708920"/>
            <a:ext cx="3430566" cy="228816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283968" y="2780928"/>
            <a:ext cx="4402832" cy="334523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ЛАДЬЯ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ФЕРЗЬ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ТАКОЙ ФИГУРЫ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4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3.6.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БУКВОЙ СРАВНИВАЕТСЯ ХОД КОНЯ?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1560" y="2060848"/>
            <a:ext cx="3251200" cy="324307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76872"/>
            <a:ext cx="4038600" cy="384929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БУКВОЙ «Р»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БУКВОЙ «Г»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БУКВОЙ «Я»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БУКВОЙ «С»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62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250629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тур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«ШАХМАТНЫЕ ТРЮКИ»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068960"/>
            <a:ext cx="4608512" cy="271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584176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тур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РАЗМИНКА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age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276872"/>
            <a:ext cx="5129961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4.1.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КАКОЙ РУКОЙ, СОГЛАСНО ПРАВИЛАМ, ИГРОКИ ДОЛЖНЫ ПЕРЕКЛЮЧАТЬ ШАХМАТНЫЕ ЧАСЫ?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699792" y="2996952"/>
          <a:ext cx="6096000" cy="284988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4099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Times New Roman"/>
                        <a:buAutoNum type="arabicPeriod"/>
                      </a:pPr>
                      <a:r>
                        <a:rPr lang="ru-RU" sz="2700" dirty="0">
                          <a:latin typeface="Times New Roman"/>
                          <a:ea typeface="Times New Roman"/>
                          <a:cs typeface="Times New Roman"/>
                        </a:rPr>
                        <a:t>ПРАВОЙ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Times New Roman"/>
                        <a:buAutoNum type="arabicPeriod"/>
                      </a:pPr>
                      <a:r>
                        <a:rPr lang="ru-RU" sz="2700" dirty="0">
                          <a:latin typeface="Times New Roman"/>
                          <a:ea typeface="Times New Roman"/>
                          <a:cs typeface="Times New Roman"/>
                        </a:rPr>
                        <a:t>ЛЕВОЙ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Times New Roman"/>
                        <a:buAutoNum type="arabicPeriod"/>
                      </a:pPr>
                      <a:r>
                        <a:rPr lang="ru-RU" sz="2700" dirty="0">
                          <a:latin typeface="Times New Roman"/>
                          <a:ea typeface="Times New Roman"/>
                          <a:cs typeface="Times New Roman"/>
                        </a:rPr>
                        <a:t>ТОЙ, КОТОРОЙ СДЕЛАЛИ ХОД                                       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Times New Roman"/>
                        <a:buAutoNum type="arabicPeriod"/>
                      </a:pPr>
                      <a:r>
                        <a:rPr lang="ru-RU" sz="2700" dirty="0">
                          <a:latin typeface="Times New Roman"/>
                          <a:ea typeface="Times New Roman"/>
                          <a:cs typeface="Times New Roman"/>
                        </a:rPr>
                        <a:t>ЛЮБОЙ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41" marR="6624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" name="Рисунок 3" descr="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68960"/>
            <a:ext cx="2162381" cy="156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4.2.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КАК НАЗЫВАЕТСЯ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НАЧАЛО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ШАХМАТНОЙ ПАРТИИ?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44008" y="2996952"/>
          <a:ext cx="3672408" cy="2941320"/>
        </p:xfrm>
        <a:graphic>
          <a:graphicData uri="http://schemas.openxmlformats.org/drawingml/2006/table">
            <a:tbl>
              <a:tblPr/>
              <a:tblGrid>
                <a:gridCol w="36724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09550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Times New Roman"/>
                        <a:buAutoNum type="arabicPeriod"/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МИТТЕЛЬШПИЛЬ                            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Times New Roman"/>
                        <a:buAutoNum type="arabicPeriod"/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ДЕБЮТ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Times New Roman"/>
                        <a:buAutoNum type="arabicPeriod"/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ЭНДШПИЛЬ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Times New Roman"/>
                        <a:buAutoNum type="arabicPeriod"/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ЦУГЦВАНГ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686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3284984"/>
            <a:ext cx="2880320" cy="1623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ВОПРОС 4.3.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МАТ ОДИНОКОМУ КОРОЛЮ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ДВУМЯ ТЯЖЕЛЫМИ ФИГУРАМИ?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707904" y="2780928"/>
          <a:ext cx="4619625" cy="2941320"/>
        </p:xfrm>
        <a:graphic>
          <a:graphicData uri="http://schemas.openxmlformats.org/drawingml/2006/table">
            <a:tbl>
              <a:tblPr/>
              <a:tblGrid>
                <a:gridCol w="4619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1074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Times New Roman"/>
                        <a:buAutoNum type="arabicPeriod"/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ДЕТСКИЙ МАТ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Times New Roman"/>
                        <a:buAutoNum type="arabicPeriod"/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ЛИНЕЙНЫЙ МАТ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Times New Roman"/>
                        <a:buAutoNum type="arabicPeriod"/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МАТ ЛЕГАЛЯ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Times New Roman"/>
                        <a:buAutoNum type="arabicPeriod"/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СПЁРТЫЙ МАТ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" name="Рисунок 3" descr="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068960"/>
            <a:ext cx="201622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4.4.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ШАХМАТАХ НАЗЫВАЕТСЯ ПЕШКА, ПОЛУЧИВШАЯ ПЕРСПЕКТИВУ СТАТЬ ФЕРЗЁМ?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05786"/>
              </p:ext>
            </p:extLst>
          </p:nvPr>
        </p:nvGraphicFramePr>
        <p:xfrm>
          <a:off x="4211960" y="2852936"/>
          <a:ext cx="4050665" cy="2560320"/>
        </p:xfrm>
        <a:graphic>
          <a:graphicData uri="http://schemas.openxmlformats.org/drawingml/2006/table">
            <a:tbl>
              <a:tblPr/>
              <a:tblGrid>
                <a:gridCol w="40506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514350" indent="-51435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90170" algn="l"/>
                          <a:tab pos="5500370" algn="l"/>
                        </a:tabLst>
                      </a:pPr>
                      <a:r>
                        <a:rPr lang="ru-RU" sz="2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ПРОХОДНАЯ                         </a:t>
                      </a:r>
                    </a:p>
                    <a:p>
                      <a:pPr marL="514350" indent="-51435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90170" algn="l"/>
                          <a:tab pos="5500370" algn="l"/>
                        </a:tabLst>
                      </a:pPr>
                      <a:r>
                        <a:rPr lang="ru-RU" sz="2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ПРОБИВНАЯ</a:t>
                      </a:r>
                    </a:p>
                    <a:p>
                      <a:pPr marL="514350" indent="-51435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90170" algn="l"/>
                          <a:tab pos="5500370" algn="l"/>
                        </a:tabLst>
                      </a:pPr>
                      <a:r>
                        <a:rPr lang="ru-RU" sz="2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ПРОНЫРЛИВАЯ</a:t>
                      </a:r>
                    </a:p>
                    <a:p>
                      <a:pPr marL="514350" indent="-51435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90170" algn="l"/>
                          <a:tab pos="5500370" algn="l"/>
                        </a:tabLst>
                      </a:pPr>
                      <a:r>
                        <a:rPr lang="ru-RU" sz="2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КОЗЫРНАЯ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910130"/>
            <a:ext cx="1944793" cy="2426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14310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ЛАБОРАТОРИЯ РАЗВИТИЯ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ШАХМАТНОГО ОБРАЗОВАНИЯ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32656"/>
            <a:ext cx="19716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59632" y="3861048"/>
          <a:ext cx="6816080" cy="1658112"/>
        </p:xfrm>
        <a:graphic>
          <a:graphicData uri="http://schemas.openxmlformats.org/drawingml/2006/table">
            <a:tbl>
              <a:tblPr/>
              <a:tblGrid>
                <a:gridCol w="34077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083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5825">
                <a:tc>
                  <a:txBody>
                    <a:bodyPr/>
                    <a:lstStyle/>
                    <a:p>
                      <a:pPr marR="6667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5500370" algn="l"/>
                        </a:tabLst>
                      </a:pPr>
                      <a:r>
                        <a:rPr lang="ru-RU" sz="16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Аборнев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Сергей Михайлович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Заведующий лабораторией</a:t>
                      </a:r>
                    </a:p>
                  </a:txBody>
                  <a:tcPr marL="50338" marR="503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6667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5500370" algn="l"/>
                        </a:tabLs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Лобастова Раиса Александровна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методист</a:t>
                      </a:r>
                    </a:p>
                  </a:txBody>
                  <a:tcPr marL="50338" marR="503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8351">
                <a:tc gridSpan="2">
                  <a:txBody>
                    <a:bodyPr/>
                    <a:lstStyle/>
                    <a:p>
                      <a:pPr marR="6667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5500370" algn="l"/>
                        </a:tabLst>
                      </a:pP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6667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5500370" algn="l"/>
                        </a:tabLs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тел: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+7 (3852) 555 897 (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доб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номер - 1212)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5500370" algn="l"/>
                        </a:tabLst>
                      </a:pPr>
                      <a:r>
                        <a:rPr lang="ru-RU" sz="16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эл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почта: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asm@iro22.ru</a:t>
                      </a:r>
                    </a:p>
                  </a:txBody>
                  <a:tcPr marL="50338" marR="503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442717"/>
              </p:ext>
            </p:extLst>
          </p:nvPr>
        </p:nvGraphicFramePr>
        <p:xfrm>
          <a:off x="682625" y="441325"/>
          <a:ext cx="8104188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Документ" r:id="rId5" imgW="8168333" imgH="1967187" progId="Word.Document.12">
                  <p:embed/>
                </p:oleObj>
              </mc:Choice>
              <mc:Fallback>
                <p:oleObj name="Документ" r:id="rId5" imgW="8168333" imgH="1967187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441325"/>
                        <a:ext cx="8104188" cy="194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518115"/>
              </p:ext>
            </p:extLst>
          </p:nvPr>
        </p:nvGraphicFramePr>
        <p:xfrm>
          <a:off x="3779912" y="2636912"/>
          <a:ext cx="3960440" cy="2941320"/>
        </p:xfrm>
        <a:graphic>
          <a:graphicData uri="http://schemas.openxmlformats.org/drawingml/2006/table">
            <a:tbl>
              <a:tblPr/>
              <a:tblGrid>
                <a:gridCol w="3960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7868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Times New Roman"/>
                        <a:buAutoNum type="arabicPeriod"/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Times New Roman"/>
                        <a:buAutoNum type="arabicPeriod"/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Times New Roman"/>
                        <a:buAutoNum type="arabicPeriod"/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Times New Roman"/>
                        <a:buAutoNum type="arabicPeriod"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НЕ</a:t>
                      </a:r>
                      <a:r>
                        <a:rPr lang="ru-RU" sz="28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СОСЧИТАТЬ</a:t>
                      </a:r>
                      <a:endParaRPr lang="ru-RU" sz="2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0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1748" name="Picture 4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2636912"/>
            <a:ext cx="324036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1.2.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КАКОГО ЦВЕТА ШАХМАТНЫЕ ФИГУРЫ У ИГРОКА, НАЧИНАЮЩЕГО ПАРТИЮ ПЕРВЫМ?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96952"/>
            <a:ext cx="4038600" cy="3129211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ЧЁРНОГО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ПОЖЕЛАЕТ ИГРОК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Picture background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212976"/>
            <a:ext cx="2890664" cy="182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1.3.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СКОЛЬКО ВСЕГО ФИГУР И ПЕШЕК У КАЖДОГО ИГРОКА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НАЧАЛЕ ПАРТИИ?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250815"/>
              </p:ext>
            </p:extLst>
          </p:nvPr>
        </p:nvGraphicFramePr>
        <p:xfrm>
          <a:off x="4788024" y="2924944"/>
          <a:ext cx="3456384" cy="2941320"/>
        </p:xfrm>
        <a:graphic>
          <a:graphicData uri="http://schemas.openxmlformats.org/drawingml/2006/table">
            <a:tbl>
              <a:tblPr/>
              <a:tblGrid>
                <a:gridCol w="3456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920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Times New Roman"/>
                        <a:buAutoNum type="arabicPeriod"/>
                        <a:tabLst>
                          <a:tab pos="90170" algn="l"/>
                        </a:tabLs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Times New Roman"/>
                        <a:buAutoNum type="arabicPeriod"/>
                        <a:tabLst>
                          <a:tab pos="90170" algn="l"/>
                        </a:tabLs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Times New Roman"/>
                        <a:buAutoNum type="arabicPeriod"/>
                        <a:tabLst>
                          <a:tab pos="90170" algn="l"/>
                        </a:tabLst>
                        <a:defRPr/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Times New Roman"/>
                        <a:buAutoNum type="arabicPeriod"/>
                        <a:tabLst>
                          <a:tab pos="90170" algn="l"/>
                        </a:tabLs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НЕИЗВЕСТНО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481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140968"/>
            <a:ext cx="2603679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1.4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КАКАЯ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ФИГУРА ВСЕГДА ОСТАЕТСЯ НА ДОСКЕ ДО КОНЦА ИГРЫ?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690750"/>
              </p:ext>
            </p:extLst>
          </p:nvPr>
        </p:nvGraphicFramePr>
        <p:xfrm>
          <a:off x="4932040" y="3068960"/>
          <a:ext cx="2952328" cy="2941320"/>
        </p:xfrm>
        <a:graphic>
          <a:graphicData uri="http://schemas.openxmlformats.org/drawingml/2006/table">
            <a:tbl>
              <a:tblPr/>
              <a:tblGrid>
                <a:gridCol w="2952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774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Times New Roman"/>
                        <a:buAutoNum type="arabicPeriod"/>
                        <a:tabLst>
                          <a:tab pos="90170" algn="l"/>
                          <a:tab pos="630555" algn="l"/>
                        </a:tabLs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ФЕРЗЬ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Times New Roman"/>
                        <a:buAutoNum type="arabicPeriod"/>
                        <a:tabLst>
                          <a:tab pos="90170" algn="l"/>
                          <a:tab pos="630555" algn="l"/>
                        </a:tabLs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ПЕШКА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Times New Roman"/>
                        <a:buAutoNum type="arabicPeriod"/>
                        <a:tabLst>
                          <a:tab pos="90170" algn="l"/>
                          <a:tab pos="630555" algn="l"/>
                        </a:tabLs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КОРОЛЬ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Times New Roman"/>
                        <a:buAutoNum type="arabicPeriod"/>
                        <a:tabLst>
                          <a:tab pos="90170" algn="l"/>
                          <a:tab pos="630555" algn="l"/>
                        </a:tabLs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СЛОН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096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3284984"/>
            <a:ext cx="2304256" cy="2291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852936"/>
            <a:ext cx="41719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тур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«ИСТОРИЯ ШАХМАТ 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 ДЕТАЛЯХ»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2.1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КАКОЙ СТРАНЕ ПРИДУМАНЫ ШАХМАТЫ?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38600" cy="3993307"/>
          </a:xfrm>
        </p:spPr>
        <p:txBody>
          <a:bodyPr/>
          <a:lstStyle/>
          <a:p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ПЕРСИЯ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ИНДИЯ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ИРАН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11" name="Содержимое 10" descr="Picture background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80928"/>
            <a:ext cx="3322712" cy="227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75240" cy="2304256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2.2.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НАЗЫВАЛИСЬ ШАХМАТЫ В ИНДИИ 1500 ЛЕТ НАЗАД?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923928" y="3284984"/>
            <a:ext cx="4762872" cy="2841179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ЧАТУРАНГА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ШАТРАНДЖ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ШАШКИ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ШАХМАТЫ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9750" y="3514642"/>
            <a:ext cx="2736106" cy="1821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315</Words>
  <Application>Microsoft Office PowerPoint</Application>
  <PresentationFormat>Экран (4:3)</PresentationFormat>
  <Paragraphs>125</Paragraphs>
  <Slides>24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Calibri</vt:lpstr>
      <vt:lpstr>Times New Roman</vt:lpstr>
      <vt:lpstr>Тема Office</vt:lpstr>
      <vt:lpstr>Документ</vt:lpstr>
      <vt:lpstr>Презентация PowerPoint</vt:lpstr>
      <vt:lpstr>I тур РАЗМИНКА</vt:lpstr>
      <vt:lpstr>Презентация PowerPoint</vt:lpstr>
      <vt:lpstr>ВОПРОС 1.2. КАКОГО ЦВЕТА ШАХМАТНЫЕ ФИГУРЫ У ИГРОКА, НАЧИНАЮЩЕГО ПАРТИЮ ПЕРВЫМ?</vt:lpstr>
      <vt:lpstr>ВОПРОС 1.3.  СКОЛЬКО ВСЕГО ФИГУР И ПЕШЕК У КАЖДОГО ИГРОКА  В НАЧАЛЕ ПАРТИИ?</vt:lpstr>
      <vt:lpstr>ВОПРОС 1.4. КАКАЯ ФИГУРА ВСЕГДА ОСТАЕТСЯ НА ДОСКЕ ДО КОНЦА ИГРЫ?</vt:lpstr>
      <vt:lpstr>II тур  «ИСТОРИЯ ШАХМАТ  В ДЕТАЛЯХ»</vt:lpstr>
      <vt:lpstr> ВОПРОС 2.1.  В КАКОЙ СТРАНЕ ПРИДУМАНЫ ШАХМАТЫ? </vt:lpstr>
      <vt:lpstr>ВОПРОС 2.2.  КАК НАЗЫВАЛИСЬ ШАХМАТЫ В ИНДИИ 1500 ЛЕТ НАЗАД?</vt:lpstr>
      <vt:lpstr>ВОПРОС 2.3. ЧТО ОЗНАЧАЕТ ВЫРАЖЕНИЕ «ШАХ МАТ»  В ПЕРСИДСКОМ ЯЗЫКЕ?</vt:lpstr>
      <vt:lpstr>Презентация PowerPoint</vt:lpstr>
      <vt:lpstr>III тур  «ШАХМАТНЫЕ ФИГУРЫ»</vt:lpstr>
      <vt:lpstr>ВОПРОС 3.1.  КАКАЯ ФИГУРА НАЗАД  НЕ ХОДИТ? </vt:lpstr>
      <vt:lpstr>ВОПРОС 3.2.  КАКАЯ ФИГУРА, КРОМЕ ПЕШКИ, МОЖЕТ НАЧАТЬ  ШАХМАТНУЮ ПАРТИЮ?</vt:lpstr>
      <vt:lpstr>ВОПРОС 3.3.  МОЖЕТ ЛИ ФЕРЗЬ ХОДИТЬ КАК СЛОН?</vt:lpstr>
      <vt:lpstr>ВОПРОС 3.4.  В КАКУЮ ШАХМАТНУЮ ФИГУРУ НЕ МОЖЕТ  ПРЕВРАТИТЬСЯ ПЕШКА?</vt:lpstr>
      <vt:lpstr>ВОПРОС 3.5. САМАЯ СИЛЬНАЯ ШАХМАТНАЯ ФИГУРА?</vt:lpstr>
      <vt:lpstr>ВОПРОС 3.6. С КАКОЙ БУКВОЙ СРАВНИВАЕТСЯ ХОД КОНЯ? </vt:lpstr>
      <vt:lpstr>IV тур   «ШАХМАТНЫЕ ТРЮКИ» </vt:lpstr>
      <vt:lpstr>ВОПРОС 4.1. КАКОЙ РУКОЙ, СОГЛАСНО ПРАВИЛАМ, ИГРОКИ ДОЛЖНЫ ПЕРЕКЛЮЧАТЬ ШАХМАТНЫЕ ЧАСЫ?</vt:lpstr>
      <vt:lpstr>ВОПРОС 4.2. КАК НАЗЫВАЕТСЯ НАЧАЛО ШАХМАТНОЙ ПАРТИИ?</vt:lpstr>
      <vt:lpstr>ВОПРОС 4.3. МАТ ОДИНОКОМУ КОРОЛЮ ДВУМЯ ТЯЖЕЛЫМИ ФИГУРАМИ?</vt:lpstr>
      <vt:lpstr>ВОПРОС 4.4. КАК В ШАХМАТАХ НАЗЫВАЕТСЯ ПЕШКА, ПОЛУЧИВШАЯ ПЕРСПЕКТИВУ СТАТЬ ФЕРЗЁМ?</vt:lpstr>
      <vt:lpstr>ЛАБОРАТОРИЯ РАЗВИТИЯ  ШАХМАТНОГО ОБРАЗОВАНИЯ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Менеджер09</dc:creator>
  <cp:lastModifiedBy>Аборнев С.М.</cp:lastModifiedBy>
  <cp:revision>54</cp:revision>
  <dcterms:created xsi:type="dcterms:W3CDTF">2025-04-27T05:51:47Z</dcterms:created>
  <dcterms:modified xsi:type="dcterms:W3CDTF">2025-06-09T09:15:23Z</dcterms:modified>
</cp:coreProperties>
</file>