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71" r:id="rId2"/>
    <p:sldId id="373" r:id="rId3"/>
    <p:sldId id="318" r:id="rId4"/>
    <p:sldId id="376" r:id="rId5"/>
    <p:sldId id="374" r:id="rId6"/>
    <p:sldId id="375" r:id="rId7"/>
    <p:sldId id="378" r:id="rId8"/>
    <p:sldId id="381" r:id="rId9"/>
    <p:sldId id="321" r:id="rId10"/>
    <p:sldId id="383" r:id="rId11"/>
    <p:sldId id="333" r:id="rId12"/>
  </p:sldIdLst>
  <p:sldSz cx="18288000" cy="10287000"/>
  <p:notesSz cx="6858000" cy="9144000"/>
  <p:embeddedFontLst>
    <p:embeddedFont>
      <p:font typeface="微软雅黑" panose="020B0503020204020204" pitchFamily="34" charset="-122"/>
      <p:regular r:id="rId14"/>
      <p:bold r:id="rId15"/>
    </p:embeddedFont>
    <p:embeddedFont>
      <p:font typeface="Open Sans 2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Bold" panose="020B0604020202020204" charset="0"/>
      <p:regular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PT Sans" panose="020B0604020202020204" charset="-52"/>
      <p:regular r:id="rId26"/>
      <p:bold r:id="rId27"/>
      <p:italic r:id="rId28"/>
      <p:boldItalic r:id="rId29"/>
    </p:embeddedFont>
    <p:embeddedFont>
      <p:font typeface="Open Sans 2 Bold" panose="020B0604020202020204" charset="0"/>
      <p:regular r:id="rId30"/>
    </p:embeddedFont>
    <p:embeddedFont>
      <p:font typeface="宋体" panose="02010600030101010101" pitchFamily="2" charset="-122"/>
      <p:regular r:id="rId31"/>
    </p:embeddedFont>
    <p:embeddedFont>
      <p:font typeface="Open Sans 1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5D9"/>
    <a:srgbClr val="56CCC3"/>
    <a:srgbClr val="FDC300"/>
    <a:srgbClr val="2E9196"/>
    <a:srgbClr val="FFFFFF"/>
    <a:srgbClr val="9FE1DC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4" autoAdjust="0"/>
    <p:restoredTop sz="94622" autoAdjust="0"/>
  </p:normalViewPr>
  <p:slideViewPr>
    <p:cSldViewPr>
      <p:cViewPr varScale="1">
        <p:scale>
          <a:sx n="44" d="100"/>
          <a:sy n="44" d="100"/>
        </p:scale>
        <p:origin x="78" y="186"/>
      </p:cViewPr>
      <p:guideLst>
        <p:guide orient="horz" pos="2136"/>
        <p:guide pos="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3313-4245-49F8-89AF-E75CEFE0C263}" type="datetimeFigureOut">
              <a:rPr lang="ru-RU" smtClean="0"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7CF28-A141-42E2-B548-D473DAE7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02AC7-B9B9-46F3-9549-38FCAF02405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8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02AC7-B9B9-46F3-9549-38FCAF02405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4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49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51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7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sv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9" Type="http://schemas.openxmlformats.org/officeDocument/2006/relationships/image" Target="../media/image25.sv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3" Type="http://schemas.openxmlformats.org/officeDocument/2006/relationships/image" Target="../media/image40.pn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image" Target="../media/image39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39.svg"/><Relationship Id="rId5" Type="http://schemas.openxmlformats.org/officeDocument/2006/relationships/image" Target="../media/image42.png"/><Relationship Id="rId15" Type="http://schemas.openxmlformats.org/officeDocument/2006/relationships/image" Target="../media/image143.svg"/><Relationship Id="rId4" Type="http://schemas.openxmlformats.org/officeDocument/2006/relationships/image" Target="../media/image41.pn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4.svg"/><Relationship Id="rId1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59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2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596.svg"/><Relationship Id="rId4" Type="http://schemas.openxmlformats.org/officeDocument/2006/relationships/image" Target="../media/image590.sv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15.jpeg"/><Relationship Id="rId2" Type="http://schemas.openxmlformats.org/officeDocument/2006/relationships/image" Target="../media/image10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9" Type="http://schemas.openxmlformats.org/officeDocument/2006/relationships/image" Target="../media/image9.pn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41.svg"/><Relationship Id="rId3" Type="http://schemas.openxmlformats.org/officeDocument/2006/relationships/image" Target="../media/image312.svg"/><Relationship Id="rId7" Type="http://schemas.openxmlformats.org/officeDocument/2006/relationships/image" Target="../media/image316.svg"/><Relationship Id="rId12" Type="http://schemas.openxmlformats.org/officeDocument/2006/relationships/image" Target="../media/image12.png"/><Relationship Id="rId2" Type="http://schemas.openxmlformats.org/officeDocument/2006/relationships/image" Target="../media/image1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9.svg"/><Relationship Id="rId5" Type="http://schemas.openxmlformats.org/officeDocument/2006/relationships/image" Target="../media/image314.svg"/><Relationship Id="rId15" Type="http://schemas.openxmlformats.org/officeDocument/2006/relationships/image" Target="../media/image143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37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3" Type="http://schemas.openxmlformats.org/officeDocument/2006/relationships/image" Target="../media/image11.pn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8" Type="http://schemas.openxmlformats.org/officeDocument/2006/relationships/image" Target="../media/image21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14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9" Type="http://schemas.openxmlformats.org/officeDocument/2006/relationships/image" Target="../media/image22.jpe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image" Target="../media/image1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3" Type="http://schemas.openxmlformats.org/officeDocument/2006/relationships/image" Target="../media/image23.pn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9.svg"/><Relationship Id="rId15" Type="http://schemas.openxmlformats.org/officeDocument/2006/relationships/image" Target="../media/image143.svg"/><Relationship Id="rId4" Type="http://schemas.openxmlformats.org/officeDocument/2006/relationships/image" Target="../media/image11.pn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svg"/><Relationship Id="rId3" Type="http://schemas.openxmlformats.org/officeDocument/2006/relationships/image" Target="../media/image24.png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9.svg"/><Relationship Id="rId5" Type="http://schemas.openxmlformats.org/officeDocument/2006/relationships/image" Target="../media/image26.png"/><Relationship Id="rId15" Type="http://schemas.openxmlformats.org/officeDocument/2006/relationships/image" Target="../media/image143.svg"/><Relationship Id="rId4" Type="http://schemas.openxmlformats.org/officeDocument/2006/relationships/image" Target="../media/image25.png"/><Relationship Id="rId14" Type="http://schemas.openxmlformats.org/officeDocument/2006/relationships/image" Target="../media/image13.png"/><Relationship Id="rId9" Type="http://schemas.openxmlformats.org/officeDocument/2006/relationships/image" Target="../media/image1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26" Type="http://schemas.openxmlformats.org/officeDocument/2006/relationships/image" Target="../media/image14.png"/><Relationship Id="rId3" Type="http://schemas.openxmlformats.org/officeDocument/2006/relationships/image" Target="../media/image28.png"/><Relationship Id="rId21" Type="http://schemas.openxmlformats.org/officeDocument/2006/relationships/image" Target="../media/image290.svg"/><Relationship Id="rId34" Type="http://schemas.openxmlformats.org/officeDocument/2006/relationships/image" Target="../media/image9.png"/><Relationship Id="rId7" Type="http://schemas.openxmlformats.org/officeDocument/2006/relationships/image" Target="../media/image30.png"/><Relationship Id="rId12" Type="http://schemas.openxmlformats.org/officeDocument/2006/relationships/image" Target="../media/image160.svg"/><Relationship Id="rId17" Type="http://schemas.openxmlformats.org/officeDocument/2006/relationships/image" Target="../media/image286.svg"/><Relationship Id="rId25" Type="http://schemas.openxmlformats.org/officeDocument/2006/relationships/image" Target="../media/image294.svg"/><Relationship Id="rId33" Type="http://schemas.openxmlformats.org/officeDocument/2006/relationships/image" Target="../media/image143.svg"/><Relationship Id="rId2" Type="http://schemas.openxmlformats.org/officeDocument/2006/relationships/image" Target="../media/image27.jpe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1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svg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32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284.svg"/><Relationship Id="rId23" Type="http://schemas.openxmlformats.org/officeDocument/2006/relationships/image" Target="../media/image292.svg"/><Relationship Id="rId28" Type="http://schemas.openxmlformats.org/officeDocument/2006/relationships/image" Target="../media/image11.png"/><Relationship Id="rId10" Type="http://schemas.openxmlformats.org/officeDocument/2006/relationships/image" Target="../media/image156.svg"/><Relationship Id="rId19" Type="http://schemas.openxmlformats.org/officeDocument/2006/relationships/image" Target="../media/image288.svg"/><Relationship Id="rId31" Type="http://schemas.openxmlformats.org/officeDocument/2006/relationships/image" Target="../media/image141.svg"/><Relationship Id="rId4" Type="http://schemas.openxmlformats.org/officeDocument/2006/relationships/image" Target="../media/image40.svg"/><Relationship Id="rId9" Type="http://schemas.openxmlformats.org/officeDocument/2006/relationships/image" Target="../media/image31.png"/><Relationship Id="rId22" Type="http://schemas.openxmlformats.org/officeDocument/2006/relationships/image" Target="../media/image37.png"/><Relationship Id="rId27" Type="http://schemas.openxmlformats.org/officeDocument/2006/relationships/image" Target="../media/image137.svg"/><Relationship Id="rId30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262207" y="5012382"/>
            <a:ext cx="11746702" cy="8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ru-RU" sz="3706" b="1" dirty="0" smtClean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3706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318597" y="568383"/>
            <a:ext cx="4777873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2245026" cy="10287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33526" tIns="33526" rIns="33526" bIns="33526" rtlCol="0" anchor="ctr"/>
            <a:lstStyle/>
            <a:p>
              <a:pPr algn="ctr">
                <a:lnSpc>
                  <a:spcPts val="1187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687" y="0"/>
            <a:ext cx="2047653" cy="10287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dirty="0" smtClean="0"/>
                <a:t>     </a:t>
              </a:r>
              <a:endParaRPr lang="ru-RU" dirty="0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3048000" y="1910106"/>
            <a:ext cx="13895077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«Алтайский промышленно – экономический колледж» </a:t>
            </a:r>
          </a:p>
          <a:p>
            <a:pPr algn="just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Тема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«Наставничество через сотрудничество: </a:t>
            </a:r>
          </a:p>
          <a:p>
            <a:pPr algn="ctr"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опыт организации наставнической деятельности в КГБПОУ «Алтайский промышленно-экономический колледж»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Колова С. Н., методист </a:t>
            </a: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дата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2025 г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50" y="269552"/>
            <a:ext cx="3628550" cy="15808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87518" y="240920"/>
            <a:ext cx="1664352" cy="16094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7533" y="2667972"/>
            <a:ext cx="7853441" cy="5022657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568383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14" y="274638"/>
            <a:ext cx="5198372" cy="621648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9998" t="19369" r="28564" b="8688"/>
          <a:stretch/>
        </p:blipFill>
        <p:spPr bwMode="auto">
          <a:xfrm>
            <a:off x="193593" y="2688306"/>
            <a:ext cx="5683553" cy="7389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604" y="304882"/>
            <a:ext cx="6126362" cy="8659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334" y="3077535"/>
            <a:ext cx="5670941" cy="7182251"/>
          </a:xfrm>
          <a:prstGeom prst="rect">
            <a:avLst/>
          </a:prstGeom>
        </p:spPr>
      </p:pic>
      <p:sp>
        <p:nvSpPr>
          <p:cNvPr id="11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15" name="Рисунок 1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652" y="-2403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66685" y="371140"/>
            <a:ext cx="11581705" cy="9835959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1456130" y="7471903"/>
            <a:ext cx="606657" cy="600039"/>
          </a:xfrm>
          <a:custGeom>
            <a:avLst/>
            <a:gdLst/>
            <a:ahLst/>
            <a:cxnLst/>
            <a:rect l="l" t="t" r="r" b="b"/>
            <a:pathLst>
              <a:path w="606657" h="600039">
                <a:moveTo>
                  <a:pt x="0" y="0"/>
                </a:moveTo>
                <a:lnTo>
                  <a:pt x="606657" y="0"/>
                </a:lnTo>
                <a:lnTo>
                  <a:pt x="606657" y="600039"/>
                </a:lnTo>
                <a:lnTo>
                  <a:pt x="0" y="60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pic>
        <p:nvPicPr>
          <p:cNvPr id="38" name="Рисунок 3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89" y="-2236441"/>
            <a:ext cx="1643743" cy="152711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819" y="801346"/>
            <a:ext cx="10357433" cy="777454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766482" y="-153934"/>
            <a:ext cx="10419342" cy="14625395"/>
            <a:chOff x="641347" y="3457608"/>
            <a:chExt cx="12756657" cy="19500527"/>
          </a:xfrm>
        </p:grpSpPr>
        <p:sp>
          <p:nvSpPr>
            <p:cNvPr id="12" name="Freeform 12"/>
            <p:cNvSpPr/>
            <p:nvPr/>
          </p:nvSpPr>
          <p:spPr>
            <a:xfrm>
              <a:off x="3442831" y="3457608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sp>
        <p:nvSpPr>
          <p:cNvPr id="8" name="TextBox 8"/>
          <p:cNvSpPr txBox="1"/>
          <p:nvPr/>
        </p:nvSpPr>
        <p:spPr>
          <a:xfrm>
            <a:off x="12197476" y="336674"/>
            <a:ext cx="7467235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854476" y="4746428"/>
            <a:ext cx="5223724" cy="5426272"/>
          </a:xfrm>
          <a:prstGeom prst="rect">
            <a:avLst/>
          </a:prstGeom>
          <a:solidFill>
            <a:srgbClr val="EF7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C:\Users\kolova\Downloads\WhatsApp Image 2025-03-10 at 15.34.21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 t="37416" b="37750"/>
          <a:stretch/>
        </p:blipFill>
        <p:spPr bwMode="auto">
          <a:xfrm>
            <a:off x="185709" y="153284"/>
            <a:ext cx="8317704" cy="47670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reeform 21"/>
          <p:cNvSpPr/>
          <p:nvPr/>
        </p:nvSpPr>
        <p:spPr>
          <a:xfrm>
            <a:off x="-311867" y="-66074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2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3"/>
          <p:cNvSpPr/>
          <p:nvPr/>
        </p:nvSpPr>
        <p:spPr>
          <a:xfrm>
            <a:off x="734180" y="-954082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grpSp>
        <p:nvGrpSpPr>
          <p:cNvPr id="10" name="Group 2"/>
          <p:cNvGrpSpPr/>
          <p:nvPr/>
        </p:nvGrpSpPr>
        <p:grpSpPr>
          <a:xfrm>
            <a:off x="7069299" y="-12700"/>
            <a:ext cx="10966915" cy="2270666"/>
            <a:chOff x="0" y="19530"/>
            <a:chExt cx="1338830" cy="779830"/>
          </a:xfrm>
        </p:grpSpPr>
        <p:sp>
          <p:nvSpPr>
            <p:cNvPr id="11" name="Freeform 3"/>
            <p:cNvSpPr/>
            <p:nvPr/>
          </p:nvSpPr>
          <p:spPr>
            <a:xfrm>
              <a:off x="0" y="19530"/>
              <a:ext cx="1338830" cy="779830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3" name="TextBox 46"/>
          <p:cNvSpPr txBox="1"/>
          <p:nvPr/>
        </p:nvSpPr>
        <p:spPr>
          <a:xfrm>
            <a:off x="7069300" y="418860"/>
            <a:ext cx="109233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600" b="1" dirty="0"/>
              <a:t>Наставник - </a:t>
            </a:r>
            <a:r>
              <a:rPr lang="ru-RU" sz="2600" dirty="0"/>
              <a:t>участник программы наставничества, имеющий успешный опыт в достижении жизненного, личностного и профессионального результата, готовый и компетентный поделиться опытом и навыками, необходимыми для стимуляции и поддержки процессов самореализации и самосовершенствования наставляемого</a:t>
            </a:r>
            <a:r>
              <a:rPr lang="ru-RU" dirty="0"/>
              <a:t>.</a:t>
            </a:r>
            <a:endParaRPr lang="en-US" sz="1799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7069299" y="2393634"/>
            <a:ext cx="10966907" cy="2217126"/>
            <a:chOff x="0" y="0"/>
            <a:chExt cx="1404462" cy="1135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904005" y="2594824"/>
            <a:ext cx="106981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600" b="1" dirty="0"/>
              <a:t>Наставляемый - </a:t>
            </a:r>
            <a:r>
              <a:rPr lang="ru-RU" sz="2600" dirty="0"/>
              <a:t>участник программы наставничества, который через взаимодействие с наставником и при его помощи и поддержке решает конкретные жизненные, личные и профессиональные задачи, приобретает новый опыт и развивает новые навыки и компетенции. В конкретных формах наставляемый может быть определен термином "обучающийся</a:t>
            </a:r>
            <a:r>
              <a:rPr lang="ru-RU" dirty="0"/>
              <a:t>". </a:t>
            </a:r>
            <a:endParaRPr lang="en-US" sz="1200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pic>
        <p:nvPicPr>
          <p:cNvPr id="4" name="Рисунок 3" descr="C:\Users\kolova\Downloads\WhatsApp Image 2025-03-10 at 15.29.45.jpeg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3" b="37417"/>
          <a:stretch/>
        </p:blipFill>
        <p:spPr bwMode="auto">
          <a:xfrm>
            <a:off x="339904" y="5161754"/>
            <a:ext cx="8216267" cy="4753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/>
          <a:srcRect l="43134" t="21240" r="29546" b="25749"/>
          <a:stretch/>
        </p:blipFill>
        <p:spPr>
          <a:xfrm>
            <a:off x="11051001" y="4834075"/>
            <a:ext cx="4830674" cy="525097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43" y="8387871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527056" y="4298514"/>
            <a:ext cx="8804257" cy="4628919"/>
          </a:xfrm>
          <a:custGeom>
            <a:avLst/>
            <a:gdLst/>
            <a:ahLst/>
            <a:cxnLst/>
            <a:rect l="l" t="t" r="r" b="b"/>
            <a:pathLst>
              <a:path w="6816358" h="4569278">
                <a:moveTo>
                  <a:pt x="0" y="0"/>
                </a:moveTo>
                <a:lnTo>
                  <a:pt x="6816358" y="0"/>
                </a:lnTo>
                <a:lnTo>
                  <a:pt x="6816358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70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223" y="4210332"/>
            <a:ext cx="10375957" cy="4902316"/>
          </a:xfrm>
          <a:custGeom>
            <a:avLst/>
            <a:gdLst/>
            <a:ahLst/>
            <a:cxnLst/>
            <a:rect l="l" t="t" r="r" b="b"/>
            <a:pathLst>
              <a:path w="8435641" h="4569278">
                <a:moveTo>
                  <a:pt x="0" y="0"/>
                </a:moveTo>
                <a:lnTo>
                  <a:pt x="8435641" y="0"/>
                </a:lnTo>
                <a:lnTo>
                  <a:pt x="8435641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6730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722898" y="5377815"/>
            <a:ext cx="2656265" cy="26562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27594" y="5638826"/>
            <a:ext cx="2011730" cy="20117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146082" y="6361681"/>
            <a:ext cx="1809896" cy="536182"/>
          </a:xfrm>
          <a:custGeom>
            <a:avLst/>
            <a:gdLst/>
            <a:ahLst/>
            <a:cxnLst/>
            <a:rect l="l" t="t" r="r" b="b"/>
            <a:pathLst>
              <a:path w="1809896" h="536182">
                <a:moveTo>
                  <a:pt x="0" y="0"/>
                </a:moveTo>
                <a:lnTo>
                  <a:pt x="1809896" y="0"/>
                </a:lnTo>
                <a:lnTo>
                  <a:pt x="1809896" y="536181"/>
                </a:lnTo>
                <a:lnTo>
                  <a:pt x="0" y="536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4559" y="4262125"/>
            <a:ext cx="669098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Положение КГБ </a:t>
            </a:r>
            <a:r>
              <a:rPr lang="ru-RU" sz="2600" b="1" spc="26" dirty="0" smtClean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ПОУ «Алтайский промышленно-экономический колледж» о наставничестве;</a:t>
            </a:r>
            <a:endParaRPr lang="ru-RU" sz="2600" b="1" spc="26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00937" y="4448073"/>
            <a:ext cx="542876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dirty="0"/>
              <a:t>Макет индивидуальной программы работы наставнической </a:t>
            </a:r>
            <a:r>
              <a:rPr lang="ru-RU" sz="2600" b="1" dirty="0" smtClean="0"/>
              <a:t>пары</a:t>
            </a:r>
            <a:endParaRPr lang="ru-RU" sz="2600" b="1" dirty="0"/>
          </a:p>
        </p:txBody>
      </p:sp>
      <p:sp>
        <p:nvSpPr>
          <p:cNvPr id="14" name="TextBox 14"/>
          <p:cNvSpPr txBox="1"/>
          <p:nvPr/>
        </p:nvSpPr>
        <p:spPr>
          <a:xfrm>
            <a:off x="1217931" y="1296471"/>
            <a:ext cx="1604136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4800" b="1" dirty="0"/>
              <a:t>Формирование системы наставничества в КГБПОУ АПЭК</a:t>
            </a:r>
            <a:endParaRPr lang="ru-RU" sz="4800" dirty="0"/>
          </a:p>
        </p:txBody>
      </p:sp>
      <p:sp>
        <p:nvSpPr>
          <p:cNvPr id="15" name="TextBox 15"/>
          <p:cNvSpPr txBox="1"/>
          <p:nvPr/>
        </p:nvSpPr>
        <p:spPr>
          <a:xfrm>
            <a:off x="853979" y="2253564"/>
            <a:ext cx="838463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Документы, регламентирующие деятельность наставничества в КГБ ПОУ «Алтайский промышленно-экономический колледж»: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24385" y="6240178"/>
            <a:ext cx="5181393" cy="74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dirty="0"/>
              <a:t>диагностический инструментарий (анкеты);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78625" y="7923835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400" b="1" dirty="0"/>
              <a:t>индивидуальный план работы наставника с молодым педагогом;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3941" y="6475541"/>
            <a:ext cx="585820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</a:pPr>
            <a:r>
              <a:rPr lang="ru-RU" sz="2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наставников;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1650" y="8026263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Положение о работе методического кабинета;</a:t>
            </a:r>
          </a:p>
        </p:txBody>
      </p:sp>
      <p:sp>
        <p:nvSpPr>
          <p:cNvPr id="20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3398" y="-329513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07763" y="692249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7931" y="-580074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" name="Прямоугольник 1"/>
          <p:cNvSpPr/>
          <p:nvPr/>
        </p:nvSpPr>
        <p:spPr>
          <a:xfrm>
            <a:off x="11064556" y="2249414"/>
            <a:ext cx="70710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Информационно-методическое сопровождение работы </a:t>
            </a:r>
            <a:r>
              <a:rPr lang="ru-RU" sz="3200" b="1" dirty="0" smtClean="0"/>
              <a:t>педагога-наставника:</a:t>
            </a:r>
            <a:endParaRPr lang="ru-RU" sz="3200" dirty="0"/>
          </a:p>
        </p:txBody>
      </p:sp>
      <p:pic>
        <p:nvPicPr>
          <p:cNvPr id="26" name="Рисунок 25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28" y="213494"/>
            <a:ext cx="1643743" cy="1527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3889" y="1328510"/>
            <a:ext cx="14208883" cy="4462236"/>
          </a:xfrm>
          <a:prstGeom prst="rect">
            <a:avLst/>
          </a:prstGeom>
        </p:spPr>
        <p:txBody>
          <a:bodyPr vert="horz" wrap="square" lIns="0" tIns="10974" rIns="0" bIns="0" rtlCol="0" anchor="ctr">
            <a:spAutoFit/>
          </a:bodyPr>
          <a:lstStyle/>
          <a:p>
            <a:pPr marL="11552">
              <a:spcBef>
                <a:spcPts val="86"/>
              </a:spcBef>
            </a:pPr>
            <a: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8004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912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sz="4912" spc="-5" dirty="0">
              <a:solidFill>
                <a:srgbClr val="B00000"/>
              </a:solidFill>
            </a:endParaRPr>
          </a:p>
        </p:txBody>
      </p:sp>
      <p:sp>
        <p:nvSpPr>
          <p:cNvPr id="15" name="Стрелка вправо 1">
            <a:extLst>
              <a:ext uri="{FF2B5EF4-FFF2-40B4-BE49-F238E27FC236}">
                <a16:creationId xmlns:a16="http://schemas.microsoft.com/office/drawing/2014/main" xmlns="" id="{23C45F9E-2FFD-4B43-959E-BC3920C37049}"/>
              </a:ext>
            </a:extLst>
          </p:cNvPr>
          <p:cNvSpPr/>
          <p:nvPr/>
        </p:nvSpPr>
        <p:spPr>
          <a:xfrm>
            <a:off x="195575" y="2350210"/>
            <a:ext cx="2238281" cy="4586728"/>
          </a:xfrm>
          <a:prstGeom prst="rightArrow">
            <a:avLst>
              <a:gd name="adj1" fmla="val 63698"/>
              <a:gd name="adj2" fmla="val 50000"/>
            </a:avLst>
          </a:prstGeom>
          <a:solidFill>
            <a:srgbClr val="EF7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547" b="1" dirty="0">
                <a:solidFill>
                  <a:schemeClr val="bg1"/>
                </a:solidFill>
              </a:rPr>
              <a:t>Идея наставничества</a:t>
            </a:r>
          </a:p>
        </p:txBody>
      </p:sp>
      <p:sp>
        <p:nvSpPr>
          <p:cNvPr id="16" name="Скругленный прямоугольник 30">
            <a:extLst>
              <a:ext uri="{FF2B5EF4-FFF2-40B4-BE49-F238E27FC236}">
                <a16:creationId xmlns:a16="http://schemas.microsoft.com/office/drawing/2014/main" xmlns="" id="{66014887-8677-46C3-A736-A85ED0F9B24A}"/>
              </a:ext>
            </a:extLst>
          </p:cNvPr>
          <p:cNvSpPr/>
          <p:nvPr/>
        </p:nvSpPr>
        <p:spPr>
          <a:xfrm>
            <a:off x="1188974" y="331416"/>
            <a:ext cx="14760234" cy="13366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/>
                </a:solidFill>
              </a:rPr>
              <a:t>Личное участие в формировании системы наставничества в колледже</a:t>
            </a:r>
            <a:r>
              <a:rPr lang="ru-RU" sz="3600" b="1" dirty="0">
                <a:solidFill>
                  <a:srgbClr val="B00000"/>
                </a:solidFill>
              </a:rPr>
              <a:t>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FC6DD1E-2D67-4110-AA13-CFB99B1B4F92}"/>
              </a:ext>
            </a:extLst>
          </p:cNvPr>
          <p:cNvSpPr/>
          <p:nvPr/>
        </p:nvSpPr>
        <p:spPr>
          <a:xfrm>
            <a:off x="2206114" y="2290275"/>
            <a:ext cx="10259483" cy="1175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dirty="0">
                <a:solidFill>
                  <a:schemeClr val="tx1"/>
                </a:solidFill>
                <a:latin typeface="Century Gothic" panose="020B0502020202020204"/>
              </a:rPr>
              <a:t>С 2014 года - мастер-классы, консультирование молодых преподавателей, открытые уроки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727A732-6E46-48C9-A3B8-11EF31638D2D}"/>
              </a:ext>
            </a:extLst>
          </p:cNvPr>
          <p:cNvSpPr/>
          <p:nvPr/>
        </p:nvSpPr>
        <p:spPr>
          <a:xfrm>
            <a:off x="2696120" y="3647128"/>
            <a:ext cx="10259483" cy="1844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dirty="0">
                <a:solidFill>
                  <a:schemeClr val="tx1"/>
                </a:solidFill>
                <a:latin typeface="Century Gothic" panose="020B0502020202020204"/>
              </a:rPr>
              <a:t>2014-2023 г Планирую, организовываю и осуществляю </a:t>
            </a:r>
            <a:r>
              <a:rPr lang="ru-RU" sz="2547" dirty="0">
                <a:solidFill>
                  <a:srgbClr val="C00000"/>
                </a:solidFill>
                <a:latin typeface="Century Gothic" panose="020B0502020202020204"/>
              </a:rPr>
              <a:t>контроль за работой Школы начинающего педагога </a:t>
            </a:r>
            <a:r>
              <a:rPr lang="ru-RU" sz="2547" dirty="0">
                <a:solidFill>
                  <a:schemeClr val="tx1"/>
                </a:solidFill>
                <a:latin typeface="Century Gothic" panose="020B0502020202020204"/>
              </a:rPr>
              <a:t>– это основной инструмент работы с молодыми педагогами и помощи наставническим парам на текущий момент</a:t>
            </a:r>
            <a:endParaRPr lang="ru-RU" sz="2547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3">
            <a:extLst>
              <a:ext uri="{FF2B5EF4-FFF2-40B4-BE49-F238E27FC236}">
                <a16:creationId xmlns:a16="http://schemas.microsoft.com/office/drawing/2014/main" xmlns="" id="{5EC643A8-D6A5-43F7-990F-3775C291A597}"/>
              </a:ext>
            </a:extLst>
          </p:cNvPr>
          <p:cNvSpPr/>
          <p:nvPr/>
        </p:nvSpPr>
        <p:spPr>
          <a:xfrm>
            <a:off x="12805614" y="2392126"/>
            <a:ext cx="3424985" cy="971423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100" b="1" dirty="0">
                <a:solidFill>
                  <a:schemeClr val="tx1"/>
                </a:solidFill>
              </a:rPr>
              <a:t>Не менее 5 авторских МК разработано </a:t>
            </a:r>
          </a:p>
        </p:txBody>
      </p:sp>
      <p:sp>
        <p:nvSpPr>
          <p:cNvPr id="21" name="Скругленный прямоугольник 28">
            <a:extLst>
              <a:ext uri="{FF2B5EF4-FFF2-40B4-BE49-F238E27FC236}">
                <a16:creationId xmlns:a16="http://schemas.microsoft.com/office/drawing/2014/main" xmlns="" id="{B97A1259-7BA4-46F3-9B1D-9DE91F68286B}"/>
              </a:ext>
            </a:extLst>
          </p:cNvPr>
          <p:cNvSpPr/>
          <p:nvPr/>
        </p:nvSpPr>
        <p:spPr>
          <a:xfrm>
            <a:off x="13445583" y="3976269"/>
            <a:ext cx="3387209" cy="971423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100" b="1" dirty="0">
                <a:solidFill>
                  <a:schemeClr val="tx1"/>
                </a:solidFill>
              </a:rPr>
              <a:t>Не менее 50 педагогов прошло через ШНП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7E1F641-D34A-49F7-BE05-8EA2C782B85F}"/>
              </a:ext>
            </a:extLst>
          </p:cNvPr>
          <p:cNvSpPr/>
          <p:nvPr/>
        </p:nvSpPr>
        <p:spPr>
          <a:xfrm>
            <a:off x="3253612" y="5743680"/>
            <a:ext cx="10993839" cy="1844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dirty="0">
                <a:solidFill>
                  <a:schemeClr val="tx1"/>
                </a:solidFill>
                <a:latin typeface="Century Gothic" panose="020B0502020202020204"/>
              </a:rPr>
              <a:t>С 2018 года в колледже был </a:t>
            </a:r>
            <a:r>
              <a:rPr lang="ru-RU" sz="2547" dirty="0">
                <a:solidFill>
                  <a:srgbClr val="C00000"/>
                </a:solidFill>
                <a:latin typeface="Century Gothic" panose="020B0502020202020204"/>
              </a:rPr>
              <a:t>запущен проект «Формирование системы наставничества в КГБПОУ «АПЭК</a:t>
            </a:r>
            <a:r>
              <a:rPr lang="ru-RU" sz="2547" dirty="0">
                <a:solidFill>
                  <a:schemeClr val="tx1"/>
                </a:solidFill>
                <a:latin typeface="Century Gothic" panose="020B0502020202020204"/>
              </a:rPr>
              <a:t>». В реализации проекта я приняла участие, а также представила его как идею на краевом Фестивале инноваций</a:t>
            </a:r>
          </a:p>
        </p:txBody>
      </p:sp>
      <p:sp>
        <p:nvSpPr>
          <p:cNvPr id="26" name="Скругленный прямоугольник 28">
            <a:extLst>
              <a:ext uri="{FF2B5EF4-FFF2-40B4-BE49-F238E27FC236}">
                <a16:creationId xmlns:a16="http://schemas.microsoft.com/office/drawing/2014/main" xmlns="" id="{509B9DB0-595C-4CD5-802B-4A3CEEA270D4}"/>
              </a:ext>
            </a:extLst>
          </p:cNvPr>
          <p:cNvSpPr/>
          <p:nvPr/>
        </p:nvSpPr>
        <p:spPr>
          <a:xfrm>
            <a:off x="14437914" y="5839599"/>
            <a:ext cx="3648190" cy="1313586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183" b="1" dirty="0">
                <a:solidFill>
                  <a:schemeClr val="tx1"/>
                </a:solidFill>
              </a:rPr>
              <a:t>Сформирована система наставнических пар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7935D03-DC64-4CA3-B6F4-AFD06A4F9ADB}"/>
              </a:ext>
            </a:extLst>
          </p:cNvPr>
          <p:cNvSpPr/>
          <p:nvPr/>
        </p:nvSpPr>
        <p:spPr>
          <a:xfrm>
            <a:off x="6172200" y="7877253"/>
            <a:ext cx="9222731" cy="1854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b="1" dirty="0">
                <a:solidFill>
                  <a:schemeClr val="tx1"/>
                </a:solidFill>
                <a:latin typeface="Century Gothic" panose="020B0502020202020204"/>
              </a:rPr>
              <a:t>На текущий момент – в АПЭК </a:t>
            </a:r>
            <a:r>
              <a:rPr lang="ru-RU" sz="2547" b="1" dirty="0">
                <a:solidFill>
                  <a:srgbClr val="C00000"/>
                </a:solidFill>
                <a:latin typeface="Century Gothic" panose="020B0502020202020204"/>
              </a:rPr>
              <a:t>работает отлаженный механизм наставнических пар </a:t>
            </a:r>
            <a:r>
              <a:rPr lang="ru-RU" sz="2547" b="1" dirty="0">
                <a:solidFill>
                  <a:schemeClr val="tx1"/>
                </a:solidFill>
                <a:latin typeface="Century Gothic" panose="020B0502020202020204"/>
              </a:rPr>
              <a:t>педагог-педагог</a:t>
            </a:r>
          </a:p>
        </p:txBody>
      </p:sp>
      <p:sp>
        <p:nvSpPr>
          <p:cNvPr id="28" name="Стрелка вправо 1">
            <a:extLst>
              <a:ext uri="{FF2B5EF4-FFF2-40B4-BE49-F238E27FC236}">
                <a16:creationId xmlns:a16="http://schemas.microsoft.com/office/drawing/2014/main" xmlns="" id="{4F244EAC-F260-4562-B13F-EB28FD6B10BB}"/>
              </a:ext>
            </a:extLst>
          </p:cNvPr>
          <p:cNvSpPr/>
          <p:nvPr/>
        </p:nvSpPr>
        <p:spPr>
          <a:xfrm rot="10800000">
            <a:off x="15421394" y="7202037"/>
            <a:ext cx="2866606" cy="3078405"/>
          </a:xfrm>
          <a:prstGeom prst="rightArrow">
            <a:avLst>
              <a:gd name="adj1" fmla="val 63698"/>
              <a:gd name="adj2" fmla="val 50000"/>
            </a:avLst>
          </a:prstGeom>
          <a:solidFill>
            <a:srgbClr val="EF7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547" b="1" dirty="0">
                <a:solidFill>
                  <a:schemeClr val="bg1"/>
                </a:solidFill>
              </a:rPr>
              <a:t>Система наставничества </a:t>
            </a:r>
          </a:p>
        </p:txBody>
      </p:sp>
      <p:sp>
        <p:nvSpPr>
          <p:cNvPr id="14" name="Freeform 21"/>
          <p:cNvSpPr/>
          <p:nvPr/>
        </p:nvSpPr>
        <p:spPr>
          <a:xfrm>
            <a:off x="-141344" y="-39052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2"/>
          <p:cNvSpPr/>
          <p:nvPr/>
        </p:nvSpPr>
        <p:spPr>
          <a:xfrm>
            <a:off x="-176754" y="65868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3"/>
          <p:cNvSpPr/>
          <p:nvPr/>
        </p:nvSpPr>
        <p:spPr>
          <a:xfrm>
            <a:off x="761032" y="-829062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0"/>
          <p:cNvSpPr/>
          <p:nvPr/>
        </p:nvSpPr>
        <p:spPr>
          <a:xfrm rot="10800000" flipH="1" flipV="1">
            <a:off x="16583647" y="8462165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25" name="Рисунок 24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647" y="216285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7643388" y="5956185"/>
            <a:ext cx="10490821" cy="2638290"/>
            <a:chOff x="0" y="0"/>
            <a:chExt cx="1404462" cy="113574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5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grpSp>
        <p:nvGrpSpPr>
          <p:cNvPr id="10" name="Group 2"/>
          <p:cNvGrpSpPr/>
          <p:nvPr/>
        </p:nvGrpSpPr>
        <p:grpSpPr>
          <a:xfrm>
            <a:off x="2797349" y="212713"/>
            <a:ext cx="13357051" cy="1213560"/>
            <a:chOff x="0" y="19530"/>
            <a:chExt cx="1338830" cy="779830"/>
          </a:xfrm>
        </p:grpSpPr>
        <p:sp>
          <p:nvSpPr>
            <p:cNvPr id="11" name="Freeform 3"/>
            <p:cNvSpPr/>
            <p:nvPr/>
          </p:nvSpPr>
          <p:spPr>
            <a:xfrm>
              <a:off x="0" y="19530"/>
              <a:ext cx="1338830" cy="779830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3" name="TextBox 46"/>
          <p:cNvSpPr txBox="1"/>
          <p:nvPr/>
        </p:nvSpPr>
        <p:spPr>
          <a:xfrm>
            <a:off x="2797350" y="467209"/>
            <a:ext cx="1335705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3200" b="1" dirty="0"/>
              <a:t>2018 – </a:t>
            </a:r>
            <a:r>
              <a:rPr lang="ru-RU" sz="3200" b="1" dirty="0" smtClean="0"/>
              <a:t>2025 </a:t>
            </a:r>
            <a:r>
              <a:rPr lang="ru-RU" sz="3200" b="1" dirty="0" err="1"/>
              <a:t>гг</a:t>
            </a:r>
            <a:r>
              <a:rPr lang="ru-RU" sz="3200" b="1" dirty="0"/>
              <a:t> в колледже был запущен и работает на постоянной основе проект «Формирование системы наставничества в КГБПОУ «АПЭК»</a:t>
            </a:r>
          </a:p>
        </p:txBody>
      </p:sp>
      <p:grpSp>
        <p:nvGrpSpPr>
          <p:cNvPr id="14" name="Group 2"/>
          <p:cNvGrpSpPr/>
          <p:nvPr/>
        </p:nvGrpSpPr>
        <p:grpSpPr>
          <a:xfrm>
            <a:off x="7661537" y="2147741"/>
            <a:ext cx="10564778" cy="1349138"/>
            <a:chOff x="0" y="0"/>
            <a:chExt cx="1404462" cy="1135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837714" y="2395258"/>
            <a:ext cx="1029209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600" b="1" dirty="0"/>
              <a:t>Разработан диагностический инструментарий и макет </a:t>
            </a:r>
            <a:r>
              <a:rPr lang="ru-RU" sz="2600" b="1" dirty="0" smtClean="0"/>
              <a:t>плана работы наставнической пары</a:t>
            </a:r>
            <a:endParaRPr lang="ru-RU" sz="2600" b="1" dirty="0"/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600" dirty="0"/>
              <a:t>Пример анкеты и </a:t>
            </a:r>
            <a:r>
              <a:rPr lang="ru-RU" sz="2600" dirty="0" smtClean="0"/>
              <a:t>плана</a:t>
            </a:r>
            <a:endParaRPr lang="ru-RU" sz="2600" dirty="0"/>
          </a:p>
        </p:txBody>
      </p:sp>
      <p:sp>
        <p:nvSpPr>
          <p:cNvPr id="20" name="Стрелка вправо 1">
            <a:extLst>
              <a:ext uri="{FF2B5EF4-FFF2-40B4-BE49-F238E27FC236}">
                <a16:creationId xmlns:a16="http://schemas.microsoft.com/office/drawing/2014/main" xmlns="" id="{23C45F9E-2FFD-4B43-959E-BC3920C37049}"/>
              </a:ext>
            </a:extLst>
          </p:cNvPr>
          <p:cNvSpPr/>
          <p:nvPr/>
        </p:nvSpPr>
        <p:spPr>
          <a:xfrm>
            <a:off x="100754" y="1973273"/>
            <a:ext cx="2460727" cy="5042570"/>
          </a:xfrm>
          <a:prstGeom prst="rightArrow">
            <a:avLst>
              <a:gd name="adj1" fmla="val 63698"/>
              <a:gd name="adj2" fmla="val 50000"/>
            </a:avLst>
          </a:prstGeom>
          <a:solidFill>
            <a:srgbClr val="EF7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</a:rPr>
              <a:t>Ежегодно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FC6DD1E-2D67-4110-AA13-CFB99B1B4F92}"/>
              </a:ext>
            </a:extLst>
          </p:cNvPr>
          <p:cNvSpPr/>
          <p:nvPr/>
        </p:nvSpPr>
        <p:spPr>
          <a:xfrm>
            <a:off x="2561478" y="1877156"/>
            <a:ext cx="4342524" cy="1435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srgbClr val="B00000"/>
                </a:solidFill>
              </a:rPr>
              <a:t>Диагностика и планирование </a:t>
            </a:r>
            <a:r>
              <a:rPr lang="ru-RU" i="1" dirty="0" smtClean="0">
                <a:solidFill>
                  <a:srgbClr val="B00000"/>
                </a:solidFill>
              </a:rPr>
              <a:t>(начало учебного года – срок до </a:t>
            </a:r>
            <a:r>
              <a:rPr lang="ru-RU" sz="1600" b="1" dirty="0" smtClean="0">
                <a:solidFill>
                  <a:srgbClr val="B00000"/>
                </a:solidFill>
              </a:rPr>
              <a:t>25.10.2024</a:t>
            </a:r>
            <a:endParaRPr lang="ru-RU" sz="1600" b="1" dirty="0">
              <a:solidFill>
                <a:srgbClr val="B0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0727A732-6E46-48C9-A3B8-11EF31638D2D}"/>
              </a:ext>
            </a:extLst>
          </p:cNvPr>
          <p:cNvSpPr/>
          <p:nvPr/>
        </p:nvSpPr>
        <p:spPr>
          <a:xfrm>
            <a:off x="2631815" y="3990021"/>
            <a:ext cx="4342523" cy="15306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</a:rPr>
              <a:t>Основные мероприятия, цикл обучающих семинаров и МК</a:t>
            </a:r>
          </a:p>
          <a:p>
            <a:pPr eaLnBrk="1" hangingPunct="1">
              <a:defRPr/>
            </a:pP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</a:rPr>
              <a:t>(в течении года) </a:t>
            </a:r>
            <a:endParaRPr lang="ru-RU" sz="2400" i="1" dirty="0">
              <a:solidFill>
                <a:srgbClr val="0000CC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7E1F641-D34A-49F7-BE05-8EA2C782B85F}"/>
              </a:ext>
            </a:extLst>
          </p:cNvPr>
          <p:cNvSpPr/>
          <p:nvPr/>
        </p:nvSpPr>
        <p:spPr>
          <a:xfrm>
            <a:off x="2561479" y="6198217"/>
            <a:ext cx="4342523" cy="1499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Рефлексия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итоги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ru-RU" sz="2000" i="1" u="none" strike="noStrike" kern="1200" cap="none" spc="0" normalizeH="0" baseline="0" noProof="0" dirty="0" smtClean="0">
                <a:ln>
                  <a:noFill/>
                </a:ln>
                <a:solidFill>
                  <a:srgbClr val="B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конце учебного года)</a:t>
            </a:r>
            <a:endParaRPr kumimoji="0" lang="ru-RU" sz="2400" i="1" u="none" strike="noStrike" kern="1200" cap="none" spc="0" normalizeH="0" baseline="0" noProof="0" dirty="0">
              <a:ln>
                <a:noFill/>
              </a:ln>
              <a:solidFill>
                <a:srgbClr val="B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914889" y="2594824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"/>
          <p:cNvGrpSpPr/>
          <p:nvPr/>
        </p:nvGrpSpPr>
        <p:grpSpPr>
          <a:xfrm>
            <a:off x="7643388" y="3963108"/>
            <a:ext cx="10490814" cy="1431306"/>
            <a:chOff x="0" y="0"/>
            <a:chExt cx="1404462" cy="1135747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1404463" cy="1135747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816054" y="4139836"/>
            <a:ext cx="10410261" cy="115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309" b="1" dirty="0">
                <a:latin typeface="Century Gothic" panose="020B0502020202020204"/>
              </a:rPr>
              <a:t>Разработаны материалы к семинарам </a:t>
            </a:r>
            <a:r>
              <a:rPr lang="ru-RU" sz="2309" b="1" dirty="0" smtClean="0">
                <a:latin typeface="Century Gothic" panose="020B0502020202020204"/>
              </a:rPr>
              <a:t>ШНП и Школы наставников</a:t>
            </a:r>
            <a:endParaRPr lang="ru-RU" sz="2309" b="1" dirty="0">
              <a:latin typeface="Century Gothic" panose="020B0502020202020204"/>
            </a:endParaRPr>
          </a:p>
          <a:p>
            <a:pPr lvl="0" algn="ctr">
              <a:defRPr/>
            </a:pPr>
            <a:r>
              <a:rPr lang="ru-RU" sz="2309" i="1" dirty="0">
                <a:latin typeface="Century Gothic" panose="020B0502020202020204"/>
              </a:rPr>
              <a:t>Пример тематики занятий в ШНП и примерное </a:t>
            </a:r>
            <a:r>
              <a:rPr lang="ru-RU" sz="2309" i="1" dirty="0" smtClean="0">
                <a:latin typeface="Century Gothic" panose="020B0502020202020204"/>
              </a:rPr>
              <a:t>планирование на следующем слайде</a:t>
            </a:r>
            <a:endParaRPr lang="ru-RU" sz="2309" i="1" dirty="0">
              <a:latin typeface="Century Gothic" panose="020B0502020202020204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6914889" y="48387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006995" y="68199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721238" y="6217949"/>
            <a:ext cx="10240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latin typeface="Century Gothic" panose="020B0502020202020204"/>
              </a:rPr>
              <a:t>Подведение </a:t>
            </a:r>
            <a:r>
              <a:rPr lang="ru-RU" b="1" dirty="0">
                <a:latin typeface="Century Gothic" panose="020B0502020202020204"/>
              </a:rPr>
              <a:t>итогов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dirty="0">
                <a:latin typeface="Century Gothic" panose="020B0502020202020204"/>
              </a:rPr>
              <a:t>Конкурс разработок уроков молодых педагогов по результатам семинаров ШНП в колледже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dirty="0">
                <a:latin typeface="Century Gothic" panose="020B0502020202020204"/>
              </a:rPr>
              <a:t>Лучшие разработки уроков рекомендуются к участию в конкурсах различного уровня 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dirty="0">
                <a:latin typeface="Century Gothic" panose="020B0502020202020204"/>
              </a:rPr>
              <a:t>Разработки рекомендуются к публикации на сайте </a:t>
            </a:r>
            <a:r>
              <a:rPr lang="ru-RU" dirty="0" err="1">
                <a:latin typeface="Century Gothic" panose="020B0502020202020204"/>
              </a:rPr>
              <a:t>Информио</a:t>
            </a:r>
            <a:r>
              <a:rPr lang="ru-RU" dirty="0">
                <a:latin typeface="Century Gothic" panose="020B0502020202020204"/>
              </a:rPr>
              <a:t>, на других ресурсах и СМИ</a:t>
            </a:r>
          </a:p>
          <a:p>
            <a:pPr marL="285750" lvl="0" indent="-285750" algn="ctr">
              <a:buFontTx/>
              <a:buChar char="-"/>
              <a:defRPr/>
            </a:pPr>
            <a:r>
              <a:rPr lang="ru-RU" dirty="0">
                <a:latin typeface="Century Gothic" panose="020B0502020202020204"/>
              </a:rPr>
              <a:t>Педагоги собирают портфолио к рейтингу и аттестации</a:t>
            </a:r>
          </a:p>
        </p:txBody>
      </p:sp>
      <p:sp>
        <p:nvSpPr>
          <p:cNvPr id="33" name="Скругленный прямоугольник 28">
            <a:extLst>
              <a:ext uri="{FF2B5EF4-FFF2-40B4-BE49-F238E27FC236}">
                <a16:creationId xmlns:a16="http://schemas.microsoft.com/office/drawing/2014/main" xmlns="" id="{B97A1259-7BA4-46F3-9B1D-9DE91F68286B}"/>
              </a:ext>
            </a:extLst>
          </p:cNvPr>
          <p:cNvSpPr/>
          <p:nvPr/>
        </p:nvSpPr>
        <p:spPr>
          <a:xfrm>
            <a:off x="2572366" y="8594475"/>
            <a:ext cx="2689716" cy="66488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309" b="1" dirty="0" smtClean="0">
                <a:solidFill>
                  <a:srgbClr val="C00000"/>
                </a:solidFill>
              </a:rPr>
              <a:t>Результаты</a:t>
            </a:r>
            <a:endParaRPr lang="ru-RU" sz="2309" i="1" dirty="0">
              <a:solidFill>
                <a:srgbClr val="C00000"/>
              </a:solidFill>
            </a:endParaRPr>
          </a:p>
        </p:txBody>
      </p:sp>
      <p:pic>
        <p:nvPicPr>
          <p:cNvPr id="34" name="Рисунок 22" descr="http://res.freestockphotos.biz/pictures/4/4469-illustration-of-a-red-notebook-binder-pv.png">
            <a:extLst>
              <a:ext uri="{FF2B5EF4-FFF2-40B4-BE49-F238E27FC236}">
                <a16:creationId xmlns:a16="http://schemas.microsoft.com/office/drawing/2014/main" xmlns="" id="{C85ADD11-9646-4542-A31E-C8B4A634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05" y="8683872"/>
            <a:ext cx="1403197" cy="12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61137" y="8852653"/>
            <a:ext cx="1694809" cy="1063764"/>
          </a:xfrm>
          <a:prstGeom prst="rect">
            <a:avLst/>
          </a:prstGeom>
        </p:spPr>
      </p:pic>
      <p:pic>
        <p:nvPicPr>
          <p:cNvPr id="36" name="Рисунок 26" descr="http://uvo18.ru/deyatelnost/kontseptsiya-razvitiya/kontseptsiya-razvitiya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245" r="21635" b="3847"/>
          <a:stretch>
            <a:fillRect/>
          </a:stretch>
        </p:blipFill>
        <p:spPr bwMode="auto">
          <a:xfrm>
            <a:off x="14952031" y="8764759"/>
            <a:ext cx="1408496" cy="117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273695" y="9986918"/>
            <a:ext cx="35335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Bef>
                <a:spcPct val="0"/>
              </a:spcBef>
            </a:pPr>
            <a:r>
              <a:rPr lang="ru-RU" altLang="ru-RU" b="1" dirty="0">
                <a:solidFill>
                  <a:srgbClr val="0000CC"/>
                </a:solidFill>
              </a:rPr>
              <a:t>Создание методической копилки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208774" y="9966271"/>
            <a:ext cx="2604111" cy="32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84" b="1" dirty="0">
                <a:solidFill>
                  <a:srgbClr val="0000CC"/>
                </a:solidFill>
                <a:latin typeface="Arial" panose="020B0604020202020204" pitchFamily="34" charset="0"/>
              </a:rPr>
              <a:t>Профессиональный рост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3869354" y="9888302"/>
            <a:ext cx="435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00CC"/>
                </a:solidFill>
              </a:rPr>
              <a:t>Повышение качества обучения студентов</a:t>
            </a:r>
          </a:p>
        </p:txBody>
      </p:sp>
      <p:pic>
        <p:nvPicPr>
          <p:cNvPr id="40" name="Рисунок 39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063" y="154395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grpSp>
        <p:nvGrpSpPr>
          <p:cNvPr id="10" name="Group 2"/>
          <p:cNvGrpSpPr/>
          <p:nvPr/>
        </p:nvGrpSpPr>
        <p:grpSpPr>
          <a:xfrm>
            <a:off x="1884801" y="250493"/>
            <a:ext cx="15644481" cy="1213560"/>
            <a:chOff x="0" y="19530"/>
            <a:chExt cx="1338830" cy="779830"/>
          </a:xfrm>
        </p:grpSpPr>
        <p:sp>
          <p:nvSpPr>
            <p:cNvPr id="11" name="Freeform 3"/>
            <p:cNvSpPr/>
            <p:nvPr/>
          </p:nvSpPr>
          <p:spPr>
            <a:xfrm>
              <a:off x="0" y="19530"/>
              <a:ext cx="1338830" cy="779830"/>
            </a:xfrm>
            <a:custGeom>
              <a:avLst/>
              <a:gdLst/>
              <a:ahLst/>
              <a:cxnLst/>
              <a:rect l="l" t="t" r="r" b="b"/>
              <a:pathLst>
                <a:path w="1404463" h="1135747">
                  <a:moveTo>
                    <a:pt x="128000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1011287"/>
                  </a:lnTo>
                  <a:cubicBezTo>
                    <a:pt x="1404463" y="1079867"/>
                    <a:pt x="1348582" y="1135747"/>
                    <a:pt x="1280002" y="1135747"/>
                  </a:cubicBezTo>
                  <a:close/>
                </a:path>
              </a:pathLst>
            </a:custGeom>
            <a:solidFill>
              <a:srgbClr val="56CCC3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13" name="TextBox 46"/>
          <p:cNvSpPr txBox="1"/>
          <p:nvPr/>
        </p:nvSpPr>
        <p:spPr>
          <a:xfrm>
            <a:off x="3200400" y="362285"/>
            <a:ext cx="144018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3200" b="1" dirty="0"/>
              <a:t>Примерная тематика занятий в Школе начинающего педагога</a:t>
            </a:r>
          </a:p>
          <a:p>
            <a:pPr algn="ctr">
              <a:defRPr/>
            </a:pPr>
            <a:r>
              <a:rPr lang="ru-RU" sz="3200" b="1" i="1" dirty="0"/>
              <a:t>Возможен запрос темы</a:t>
            </a:r>
            <a:endParaRPr lang="ru-RU" sz="3200" i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251514"/>
              </p:ext>
            </p:extLst>
          </p:nvPr>
        </p:nvGraphicFramePr>
        <p:xfrm>
          <a:off x="1884801" y="1895029"/>
          <a:ext cx="15631535" cy="747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6799"/>
                <a:gridCol w="4714736"/>
              </a:tblGrid>
              <a:tr h="879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Занятие в школе начинающего педагога по заполнению основной учебной документации</a:t>
                      </a:r>
                    </a:p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6CC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56CCC3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Обучающий семинар: Оформление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зачетной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книжки студента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Проектирование современного урока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Приемы целеполагания на уроке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Приемы рефлексии на уроке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Активные методы на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методической недели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ситуации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образовательные технологии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методической недели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Компетентностный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 – требование ФГОС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Групповая форма работы на уроке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методической недели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  <a:tr h="628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 инструменты преподавателя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методической недели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DC300"/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56905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право 1">
            <a:extLst>
              <a:ext uri="{FF2B5EF4-FFF2-40B4-BE49-F238E27FC236}">
                <a16:creationId xmlns:a16="http://schemas.microsoft.com/office/drawing/2014/main" xmlns="" id="{23C45F9E-2FFD-4B43-959E-BC3920C37049}"/>
              </a:ext>
            </a:extLst>
          </p:cNvPr>
          <p:cNvSpPr/>
          <p:nvPr/>
        </p:nvSpPr>
        <p:spPr>
          <a:xfrm>
            <a:off x="168445" y="2323447"/>
            <a:ext cx="2238281" cy="4586728"/>
          </a:xfrm>
          <a:prstGeom prst="rightArrow">
            <a:avLst>
              <a:gd name="adj1" fmla="val 63698"/>
              <a:gd name="adj2" fmla="val 50000"/>
            </a:avLst>
          </a:prstGeom>
          <a:solidFill>
            <a:srgbClr val="EF7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547" b="1" dirty="0">
                <a:solidFill>
                  <a:schemeClr val="bg1"/>
                </a:solidFill>
              </a:rPr>
              <a:t>Личное участие в проекте</a:t>
            </a:r>
          </a:p>
        </p:txBody>
      </p:sp>
      <p:sp>
        <p:nvSpPr>
          <p:cNvPr id="16" name="Скругленный прямоугольник 30">
            <a:extLst>
              <a:ext uri="{FF2B5EF4-FFF2-40B4-BE49-F238E27FC236}">
                <a16:creationId xmlns:a16="http://schemas.microsoft.com/office/drawing/2014/main" xmlns="" id="{66014887-8677-46C3-A736-A85ED0F9B24A}"/>
              </a:ext>
            </a:extLst>
          </p:cNvPr>
          <p:cNvSpPr/>
          <p:nvPr/>
        </p:nvSpPr>
        <p:spPr>
          <a:xfrm>
            <a:off x="1295399" y="331415"/>
            <a:ext cx="15697199" cy="1851552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Личное участие в реализации проекта по формированию системы наставничества в колледже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3FC6DD1E-2D67-4110-AA13-CFB99B1B4F92}"/>
              </a:ext>
            </a:extLst>
          </p:cNvPr>
          <p:cNvSpPr/>
          <p:nvPr/>
        </p:nvSpPr>
        <p:spPr>
          <a:xfrm>
            <a:off x="2588197" y="2587885"/>
            <a:ext cx="2991076" cy="12258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547" b="1" dirty="0">
                <a:solidFill>
                  <a:srgbClr val="B00000"/>
                </a:solidFill>
              </a:rPr>
              <a:t>Разработка документации</a:t>
            </a:r>
            <a:endParaRPr lang="ru-RU" sz="1819" i="1" dirty="0">
              <a:solidFill>
                <a:srgbClr val="B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727A732-6E46-48C9-A3B8-11EF31638D2D}"/>
              </a:ext>
            </a:extLst>
          </p:cNvPr>
          <p:cNvSpPr/>
          <p:nvPr/>
        </p:nvSpPr>
        <p:spPr>
          <a:xfrm>
            <a:off x="2538001" y="4369721"/>
            <a:ext cx="3041272" cy="1842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b="1" dirty="0">
                <a:solidFill>
                  <a:srgbClr val="B00000"/>
                </a:solidFill>
                <a:latin typeface="Century Gothic" panose="020B0502020202020204"/>
              </a:rPr>
              <a:t>Работа в качестве наставника</a:t>
            </a:r>
            <a:endParaRPr lang="ru-RU" sz="2547" i="1" dirty="0">
              <a:solidFill>
                <a:srgbClr val="0000CC"/>
              </a:solidFill>
            </a:endParaRPr>
          </a:p>
        </p:txBody>
      </p:sp>
      <p:sp>
        <p:nvSpPr>
          <p:cNvPr id="20" name="Скругленный прямоугольник 13">
            <a:extLst>
              <a:ext uri="{FF2B5EF4-FFF2-40B4-BE49-F238E27FC236}">
                <a16:creationId xmlns:a16="http://schemas.microsoft.com/office/drawing/2014/main" xmlns="" id="{5EC643A8-D6A5-43F7-990F-3775C291A597}"/>
              </a:ext>
            </a:extLst>
          </p:cNvPr>
          <p:cNvSpPr/>
          <p:nvPr/>
        </p:nvSpPr>
        <p:spPr>
          <a:xfrm>
            <a:off x="6407455" y="2612944"/>
            <a:ext cx="10585144" cy="1377736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chemeClr val="tx1"/>
                </a:solidFill>
              </a:rPr>
              <a:t>Программа обучения наставников (ссылка), планирование работы ШНП, диагностический инструментарий </a:t>
            </a:r>
          </a:p>
        </p:txBody>
      </p:sp>
      <p:sp>
        <p:nvSpPr>
          <p:cNvPr id="21" name="Скругленный прямоугольник 28">
            <a:extLst>
              <a:ext uri="{FF2B5EF4-FFF2-40B4-BE49-F238E27FC236}">
                <a16:creationId xmlns:a16="http://schemas.microsoft.com/office/drawing/2014/main" xmlns="" id="{B97A1259-7BA4-46F3-9B1D-9DE91F68286B}"/>
              </a:ext>
            </a:extLst>
          </p:cNvPr>
          <p:cNvSpPr/>
          <p:nvPr/>
        </p:nvSpPr>
        <p:spPr>
          <a:xfrm>
            <a:off x="6407455" y="4623909"/>
            <a:ext cx="10585144" cy="1640270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Проведение диагностики и анализ дефицитов, разработка плана/программы работы с наставляемым, контроль за реализацией плана и консультирование наставляемого, совместная с наставляемым разработка методических материалов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Обучение </a:t>
            </a:r>
            <a:r>
              <a:rPr lang="ru-RU" sz="2800" b="1" dirty="0" smtClean="0">
                <a:solidFill>
                  <a:schemeClr val="tx1"/>
                </a:solidFill>
              </a:rPr>
              <a:t>наставников – Школа наставников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7E1F641-D34A-49F7-BE05-8EA2C782B85F}"/>
              </a:ext>
            </a:extLst>
          </p:cNvPr>
          <p:cNvSpPr/>
          <p:nvPr/>
        </p:nvSpPr>
        <p:spPr>
          <a:xfrm>
            <a:off x="2538001" y="6910175"/>
            <a:ext cx="3041272" cy="15360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547" b="1" dirty="0">
                <a:solidFill>
                  <a:srgbClr val="B00000"/>
                </a:solidFill>
                <a:latin typeface="Century Gothic" panose="020B0502020202020204"/>
              </a:rPr>
              <a:t>Представление проекта</a:t>
            </a:r>
            <a:endParaRPr lang="ru-RU" sz="2547" i="1" dirty="0">
              <a:solidFill>
                <a:srgbClr val="B00000"/>
              </a:solidFill>
              <a:latin typeface="Century Gothic" panose="020B0502020202020204"/>
            </a:endParaRPr>
          </a:p>
        </p:txBody>
      </p:sp>
      <p:sp>
        <p:nvSpPr>
          <p:cNvPr id="26" name="Скругленный прямоугольник 28">
            <a:extLst>
              <a:ext uri="{FF2B5EF4-FFF2-40B4-BE49-F238E27FC236}">
                <a16:creationId xmlns:a16="http://schemas.microsoft.com/office/drawing/2014/main" xmlns="" id="{509B9DB0-595C-4CD5-802B-4A3CEEA270D4}"/>
              </a:ext>
            </a:extLst>
          </p:cNvPr>
          <p:cNvSpPr/>
          <p:nvPr/>
        </p:nvSpPr>
        <p:spPr>
          <a:xfrm>
            <a:off x="6407454" y="6897408"/>
            <a:ext cx="10585145" cy="1294092"/>
          </a:xfrm>
          <a:prstGeom prst="roundRect">
            <a:avLst>
              <a:gd name="adj" fmla="val 50000"/>
            </a:avLst>
          </a:prstGeom>
          <a:solidFill>
            <a:srgbClr val="56CC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Представление идеи проекта в краевом Фестивале </a:t>
            </a:r>
            <a:r>
              <a:rPr lang="ru-RU" sz="2800" b="1" dirty="0" smtClean="0">
                <a:solidFill>
                  <a:schemeClr val="tx1"/>
                </a:solidFill>
              </a:rPr>
              <a:t>инноваций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683582" y="3217854"/>
            <a:ext cx="4851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247" y="5205895"/>
            <a:ext cx="565632" cy="144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48" y="7606101"/>
            <a:ext cx="565632" cy="14418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31118" y="8976319"/>
            <a:ext cx="15697198" cy="126188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C4652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621597">
              <a:defRPr/>
            </a:pPr>
            <a:r>
              <a:rPr lang="ru-RU" sz="2800" b="1" kern="0" dirty="0">
                <a:latin typeface="Calibri"/>
              </a:rPr>
              <a:t>Системность в организации наставничества в колледже, </a:t>
            </a:r>
            <a:r>
              <a:rPr lang="ru-RU" altLang="ru-RU" sz="2400" b="1" i="1" dirty="0" smtClean="0"/>
              <a:t>что </a:t>
            </a:r>
            <a:r>
              <a:rPr lang="ru-RU" altLang="ru-RU" sz="2400" b="1" i="1" dirty="0"/>
              <a:t>дает возможность охватить 100% </a:t>
            </a:r>
            <a:r>
              <a:rPr lang="ru-RU" altLang="ru-RU" sz="2400" b="1" i="1" dirty="0" smtClean="0"/>
              <a:t>начинающих педагогов </a:t>
            </a:r>
            <a:r>
              <a:rPr lang="ru-RU" altLang="ru-RU" sz="2400" b="1" i="1" dirty="0"/>
              <a:t>наставнической помощью. Это приводит к быстрой адаптации педагогов и высоким показателям в профессиональной деятельности</a:t>
            </a:r>
          </a:p>
        </p:txBody>
      </p:sp>
      <p:sp>
        <p:nvSpPr>
          <p:cNvPr id="24" name="Freeform 21"/>
          <p:cNvSpPr/>
          <p:nvPr/>
        </p:nvSpPr>
        <p:spPr>
          <a:xfrm>
            <a:off x="-135113" y="-151392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2"/>
          <p:cNvSpPr/>
          <p:nvPr/>
        </p:nvSpPr>
        <p:spPr>
          <a:xfrm>
            <a:off x="-220407" y="857273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3"/>
          <p:cNvSpPr/>
          <p:nvPr/>
        </p:nvSpPr>
        <p:spPr>
          <a:xfrm>
            <a:off x="777435" y="-5536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19" name="Рисунок 18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114" y="351750"/>
            <a:ext cx="1556657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84" y="2288169"/>
            <a:ext cx="3257740" cy="4343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262" y="2274980"/>
            <a:ext cx="8028877" cy="4514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930" y="2282726"/>
            <a:ext cx="3413960" cy="424064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 bwMode="auto">
          <a:xfrm>
            <a:off x="2101445" y="4835695"/>
            <a:ext cx="2052526" cy="2190630"/>
          </a:xfrm>
          <a:prstGeom prst="rect">
            <a:avLst/>
          </a:prstGeom>
          <a:solidFill>
            <a:srgbClr val="56CCC3"/>
          </a:solidFill>
          <a:ln>
            <a:noFill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2098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6110676" y="4924951"/>
            <a:ext cx="2052526" cy="2190630"/>
          </a:xfrm>
          <a:prstGeom prst="rect">
            <a:avLst/>
          </a:prstGeom>
          <a:solidFill>
            <a:srgbClr val="EF75D9"/>
          </a:solidFill>
          <a:ln>
            <a:noFill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2098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4595490" y="4925113"/>
            <a:ext cx="2052526" cy="2190630"/>
          </a:xfrm>
          <a:prstGeom prst="rect">
            <a:avLst/>
          </a:prstGeom>
          <a:solidFill>
            <a:srgbClr val="56CCC3"/>
          </a:solidFill>
          <a:ln>
            <a:noFill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2098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10586259" y="4925113"/>
            <a:ext cx="2052526" cy="2190630"/>
          </a:xfrm>
          <a:prstGeom prst="rect">
            <a:avLst/>
          </a:prstGeom>
          <a:solidFill>
            <a:srgbClr val="EF75D9"/>
          </a:solidFill>
          <a:ln>
            <a:noFill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zh-CN" altLang="en-US" sz="2098" dirty="0">
              <a:solidFill>
                <a:srgbClr val="F8F8F8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>
            <a:spLocks noChangeArrowheads="1"/>
          </p:cNvSpPr>
          <p:nvPr/>
        </p:nvSpPr>
        <p:spPr bwMode="auto">
          <a:xfrm>
            <a:off x="2376676" y="4951292"/>
            <a:ext cx="1433759" cy="183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99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должен контролировать наставник?</a:t>
            </a:r>
            <a:endParaRPr lang="en-US" altLang="zh-CN" sz="199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Content Placeholder 2"/>
          <p:cNvSpPr txBox="1"/>
          <p:nvPr/>
        </p:nvSpPr>
        <p:spPr>
          <a:xfrm>
            <a:off x="1543092" y="7384767"/>
            <a:ext cx="3100927" cy="30636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altLang="zh-CN" sz="199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План наставничества</a:t>
            </a:r>
            <a:endParaRPr lang="en-US" sz="1991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Content Placeholder 2"/>
          <p:cNvSpPr txBox="1"/>
          <p:nvPr/>
        </p:nvSpPr>
        <p:spPr>
          <a:xfrm>
            <a:off x="998069" y="7863661"/>
            <a:ext cx="3836005" cy="236430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Не </a:t>
            </a:r>
            <a:r>
              <a:rPr lang="ru-RU" altLang="zh-CN" sz="1707" b="1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забывать </a:t>
            </a: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 том, что запланировано. </a:t>
            </a:r>
            <a:r>
              <a:rPr lang="ru-RU" altLang="zh-CN" sz="1707" b="1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Контролировать </a:t>
            </a: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те задания, которые были четко сформулированы перед наставляемым.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Нужно помнить: </a:t>
            </a: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 точно знаете что нужно в работе – наставляемый не всегда видит что ему будет нужно сделать!</a:t>
            </a:r>
            <a:endParaRPr lang="en-US" altLang="zh-CN" sz="1707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5583060" y="7332670"/>
            <a:ext cx="3333700" cy="6127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altLang="zh-CN" sz="199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Алгоритм эффективного контроля</a:t>
            </a:r>
            <a:endParaRPr lang="en-US" sz="1991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Content Placeholder 2"/>
          <p:cNvSpPr txBox="1"/>
          <p:nvPr/>
        </p:nvSpPr>
        <p:spPr>
          <a:xfrm>
            <a:off x="9516262" y="7384767"/>
            <a:ext cx="3861060" cy="26270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7" b="1" dirty="0"/>
              <a:t>1 «Дорисовывать» сильные стороны наставляемого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 </a:t>
            </a:r>
            <a:r>
              <a:rPr lang="ru-RU" sz="1707" b="1" dirty="0" smtClean="0"/>
              <a:t>Использовать разные стили </a:t>
            </a:r>
            <a:r>
              <a:rPr lang="ru-RU" sz="1707" b="1" dirty="0"/>
              <a:t>наставничества </a:t>
            </a:r>
            <a:r>
              <a:rPr lang="ru-RU" sz="1707" b="1" dirty="0" smtClean="0"/>
              <a:t>Инструктаж, объяснение, развитие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7" b="1" dirty="0" smtClean="0"/>
              <a:t>3 </a:t>
            </a:r>
            <a:r>
              <a:rPr lang="ru-RU" sz="1707" b="1" dirty="0"/>
              <a:t>Правильно ставить цель перед наставляемым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7" b="1" dirty="0"/>
              <a:t>4 Давать эффективную обратную связь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707" b="1" dirty="0"/>
              <a:t>5 Показывать, как работа наставляемого влияет на колледж в целом</a:t>
            </a:r>
          </a:p>
        </p:txBody>
      </p:sp>
      <p:sp>
        <p:nvSpPr>
          <p:cNvPr id="37" name="Content Placeholder 2"/>
          <p:cNvSpPr txBox="1"/>
          <p:nvPr/>
        </p:nvSpPr>
        <p:spPr>
          <a:xfrm>
            <a:off x="13684849" y="7384767"/>
            <a:ext cx="3100927" cy="306366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altLang="zh-CN" sz="199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Грамотная критика</a:t>
            </a:r>
            <a:endParaRPr lang="en-US" sz="199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13789003" y="7821288"/>
            <a:ext cx="3143966" cy="21016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 Похвали наставляемого. Отметь, что получилось и сделай этому комплимент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2. Коротко объясни, какие были ошибки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3. Расскажи, как исправить ошибки, а лучше покажи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4. Снова похвали</a:t>
            </a:r>
          </a:p>
        </p:txBody>
      </p:sp>
      <p:sp>
        <p:nvSpPr>
          <p:cNvPr id="42" name="文本框 41"/>
          <p:cNvSpPr txBox="1">
            <a:spLocks noChangeArrowheads="1"/>
          </p:cNvSpPr>
          <p:nvPr/>
        </p:nvSpPr>
        <p:spPr bwMode="auto">
          <a:xfrm rot="10800000" flipV="1">
            <a:off x="6276482" y="4955794"/>
            <a:ext cx="1740993" cy="1838196"/>
          </a:xfrm>
          <a:prstGeom prst="rect">
            <a:avLst/>
          </a:prstGeom>
          <a:solidFill>
            <a:srgbClr val="EF75D9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991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контролировать эффективно</a:t>
            </a:r>
            <a:r>
              <a:rPr lang="ru-RU" sz="199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zh-CN" sz="199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>
            <a:spLocks noChangeArrowheads="1"/>
          </p:cNvSpPr>
          <p:nvPr/>
        </p:nvSpPr>
        <p:spPr bwMode="auto">
          <a:xfrm>
            <a:off x="10913595" y="5130162"/>
            <a:ext cx="1536171" cy="137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altLang="zh-CN" sz="199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Как давать обратную связь?</a:t>
            </a:r>
            <a:endParaRPr lang="en-US" altLang="zh-CN" sz="1991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>
            <a:spLocks noChangeArrowheads="1"/>
          </p:cNvSpPr>
          <p:nvPr/>
        </p:nvSpPr>
        <p:spPr bwMode="auto">
          <a:xfrm>
            <a:off x="14721946" y="5283345"/>
            <a:ext cx="1638581" cy="122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buNone/>
            </a:pPr>
            <a:r>
              <a:rPr lang="ru-RU" sz="1991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давать негативную обратную связь?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1470682" y="1533254"/>
            <a:ext cx="5120805" cy="4376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844" b="1" i="1" dirty="0"/>
              <a:t>Ругай меня, но будь правдивым</a:t>
            </a:r>
            <a:endParaRPr lang="zh-CN" altLang="en-US" sz="3982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9623" y="8476390"/>
            <a:ext cx="3434634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707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 Системность</a:t>
            </a:r>
          </a:p>
          <a:p>
            <a:pPr algn="ctr"/>
            <a:r>
              <a:rPr lang="ru-RU" sz="1707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 Соответствие плану</a:t>
            </a:r>
          </a:p>
          <a:p>
            <a:pPr algn="ctr"/>
            <a:r>
              <a:rPr lang="ru-RU" sz="1707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 Обратная связь</a:t>
            </a:r>
            <a:endParaRPr lang="en-US" sz="1707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Скругленный прямоугольник 30">
            <a:extLst>
              <a:ext uri="{FF2B5EF4-FFF2-40B4-BE49-F238E27FC236}">
                <a16:creationId xmlns:a16="http://schemas.microsoft.com/office/drawing/2014/main" xmlns="" id="{66014887-8677-46C3-A736-A85ED0F9B24A}"/>
              </a:ext>
            </a:extLst>
          </p:cNvPr>
          <p:cNvSpPr/>
          <p:nvPr/>
        </p:nvSpPr>
        <p:spPr>
          <a:xfrm>
            <a:off x="1869668" y="485512"/>
            <a:ext cx="14916108" cy="87814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tx1"/>
                </a:solidFill>
              </a:rPr>
              <a:t>Приемы и методы работы с наставляемым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6" name="Freeform 21"/>
          <p:cNvSpPr/>
          <p:nvPr/>
        </p:nvSpPr>
        <p:spPr>
          <a:xfrm>
            <a:off x="37340" y="78374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2"/>
          <p:cNvSpPr/>
          <p:nvPr/>
        </p:nvSpPr>
        <p:spPr>
          <a:xfrm>
            <a:off x="0" y="1223594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3"/>
          <p:cNvSpPr/>
          <p:nvPr/>
        </p:nvSpPr>
        <p:spPr>
          <a:xfrm>
            <a:off x="998069" y="-317291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0"/>
          <p:cNvSpPr/>
          <p:nvPr/>
        </p:nvSpPr>
        <p:spPr>
          <a:xfrm rot="10800000" flipH="1" flipV="1">
            <a:off x="16360527" y="843049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30" name="Рисунок 29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287396"/>
            <a:ext cx="1643743" cy="15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" y="49331"/>
            <a:ext cx="5076172" cy="38103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543650" y="2776541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35086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84924" y="4332712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49053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73267" y="6856926"/>
            <a:ext cx="2524214" cy="2524214"/>
          </a:xfrm>
          <a:custGeom>
            <a:avLst/>
            <a:gdLst/>
            <a:ahLst/>
            <a:cxnLst/>
            <a:rect l="l" t="t" r="r" b="b"/>
            <a:pathLst>
              <a:path w="2524214" h="2524214">
                <a:moveTo>
                  <a:pt x="0" y="0"/>
                </a:moveTo>
                <a:lnTo>
                  <a:pt x="2524214" y="0"/>
                </a:lnTo>
                <a:lnTo>
                  <a:pt x="2524214" y="2524214"/>
                </a:lnTo>
                <a:lnTo>
                  <a:pt x="0" y="25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34015" y="2966906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25451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75288" y="4523077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5" y="0"/>
                </a:lnTo>
                <a:lnTo>
                  <a:pt x="2143485" y="2143484"/>
                </a:lnTo>
                <a:lnTo>
                  <a:pt x="0" y="2143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9418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63632" y="7047291"/>
            <a:ext cx="2143484" cy="2143484"/>
          </a:xfrm>
          <a:custGeom>
            <a:avLst/>
            <a:gdLst/>
            <a:ahLst/>
            <a:cxnLst/>
            <a:rect l="l" t="t" r="r" b="b"/>
            <a:pathLst>
              <a:path w="2143484" h="2143484">
                <a:moveTo>
                  <a:pt x="0" y="0"/>
                </a:moveTo>
                <a:lnTo>
                  <a:pt x="2143484" y="0"/>
                </a:lnTo>
                <a:lnTo>
                  <a:pt x="2143484" y="2143485"/>
                </a:lnTo>
                <a:lnTo>
                  <a:pt x="0" y="21434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45156" y="3078047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6592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786430" y="4634218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50559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74773" y="7158432"/>
            <a:ext cx="1921202" cy="1921202"/>
          </a:xfrm>
          <a:custGeom>
            <a:avLst/>
            <a:gdLst/>
            <a:ahLst/>
            <a:cxnLst/>
            <a:rect l="l" t="t" r="r" b="b"/>
            <a:pathLst>
              <a:path w="1921202" h="1921202">
                <a:moveTo>
                  <a:pt x="0" y="0"/>
                </a:moveTo>
                <a:lnTo>
                  <a:pt x="1921202" y="0"/>
                </a:lnTo>
                <a:lnTo>
                  <a:pt x="1921202" y="1921202"/>
                </a:lnTo>
                <a:lnTo>
                  <a:pt x="0" y="1921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66775" y="316820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64336" y="313358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949045" y="3208805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708375" y="486838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823217" y="4962724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878764" y="4974268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728078" y="6731948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23218" y="6827088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878764" y="6882634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158673" y="3345452"/>
            <a:ext cx="1304315" cy="1304315"/>
          </a:xfrm>
          <a:custGeom>
            <a:avLst/>
            <a:gdLst/>
            <a:ahLst/>
            <a:cxnLst/>
            <a:rect l="l" t="t" r="r" b="b"/>
            <a:pathLst>
              <a:path w="1304315" h="1304315">
                <a:moveTo>
                  <a:pt x="0" y="0"/>
                </a:moveTo>
                <a:lnTo>
                  <a:pt x="1304315" y="0"/>
                </a:lnTo>
                <a:lnTo>
                  <a:pt x="1304315" y="1304315"/>
                </a:lnTo>
                <a:lnTo>
                  <a:pt x="0" y="13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199889" y="4885488"/>
            <a:ext cx="1094283" cy="1300782"/>
          </a:xfrm>
          <a:custGeom>
            <a:avLst/>
            <a:gdLst/>
            <a:ahLst/>
            <a:cxnLst/>
            <a:rect l="l" t="t" r="r" b="b"/>
            <a:pathLst>
              <a:path w="1094283" h="1300782">
                <a:moveTo>
                  <a:pt x="0" y="0"/>
                </a:moveTo>
                <a:lnTo>
                  <a:pt x="1094283" y="0"/>
                </a:lnTo>
                <a:lnTo>
                  <a:pt x="1094283" y="1300782"/>
                </a:lnTo>
                <a:lnTo>
                  <a:pt x="0" y="1300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439339" y="4969784"/>
            <a:ext cx="1250071" cy="1250071"/>
          </a:xfrm>
          <a:custGeom>
            <a:avLst/>
            <a:gdLst/>
            <a:ahLst/>
            <a:cxnLst/>
            <a:rect l="l" t="t" r="r" b="b"/>
            <a:pathLst>
              <a:path w="1250071" h="1250071">
                <a:moveTo>
                  <a:pt x="0" y="0"/>
                </a:moveTo>
                <a:lnTo>
                  <a:pt x="1250071" y="0"/>
                </a:lnTo>
                <a:lnTo>
                  <a:pt x="1250071" y="1250071"/>
                </a:lnTo>
                <a:lnTo>
                  <a:pt x="0" y="12500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961574" y="7469448"/>
            <a:ext cx="1299172" cy="1299172"/>
          </a:xfrm>
          <a:custGeom>
            <a:avLst/>
            <a:gdLst/>
            <a:ahLst/>
            <a:cxnLst/>
            <a:rect l="l" t="t" r="r" b="b"/>
            <a:pathLst>
              <a:path w="1299172" h="1299172">
                <a:moveTo>
                  <a:pt x="0" y="0"/>
                </a:moveTo>
                <a:lnTo>
                  <a:pt x="1299172" y="0"/>
                </a:lnTo>
                <a:lnTo>
                  <a:pt x="1299172" y="1299171"/>
                </a:lnTo>
                <a:lnTo>
                  <a:pt x="0" y="12991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58329" y="7522134"/>
            <a:ext cx="1354089" cy="1056190"/>
          </a:xfrm>
          <a:custGeom>
            <a:avLst/>
            <a:gdLst/>
            <a:ahLst/>
            <a:cxnLst/>
            <a:rect l="l" t="t" r="r" b="b"/>
            <a:pathLst>
              <a:path w="1354089" h="1056190">
                <a:moveTo>
                  <a:pt x="0" y="0"/>
                </a:moveTo>
                <a:lnTo>
                  <a:pt x="1354090" y="0"/>
                </a:lnTo>
                <a:lnTo>
                  <a:pt x="1354090" y="1056190"/>
                </a:lnTo>
                <a:lnTo>
                  <a:pt x="0" y="105619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707632" y="5110390"/>
            <a:ext cx="2253340" cy="2253340"/>
          </a:xfrm>
          <a:custGeom>
            <a:avLst/>
            <a:gdLst/>
            <a:ahLst/>
            <a:cxnLst/>
            <a:rect l="l" t="t" r="r" b="b"/>
            <a:pathLst>
              <a:path w="2253340" h="2253340">
                <a:moveTo>
                  <a:pt x="0" y="0"/>
                </a:moveTo>
                <a:lnTo>
                  <a:pt x="2253339" y="0"/>
                </a:lnTo>
                <a:lnTo>
                  <a:pt x="2253339" y="2253340"/>
                </a:lnTo>
                <a:lnTo>
                  <a:pt x="0" y="225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877568" y="5280327"/>
            <a:ext cx="1913466" cy="1913466"/>
          </a:xfrm>
          <a:custGeom>
            <a:avLst/>
            <a:gdLst/>
            <a:ahLst/>
            <a:cxnLst/>
            <a:rect l="l" t="t" r="r" b="b"/>
            <a:pathLst>
              <a:path w="1913466" h="1913466">
                <a:moveTo>
                  <a:pt x="0" y="0"/>
                </a:moveTo>
                <a:lnTo>
                  <a:pt x="1913466" y="0"/>
                </a:lnTo>
                <a:lnTo>
                  <a:pt x="1913466" y="1913466"/>
                </a:lnTo>
                <a:lnTo>
                  <a:pt x="0" y="1913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2976783" y="5379541"/>
            <a:ext cx="1715037" cy="1715037"/>
          </a:xfrm>
          <a:custGeom>
            <a:avLst/>
            <a:gdLst/>
            <a:ahLst/>
            <a:cxnLst/>
            <a:rect l="l" t="t" r="r" b="b"/>
            <a:pathLst>
              <a:path w="1715037" h="1715037">
                <a:moveTo>
                  <a:pt x="0" y="0"/>
                </a:moveTo>
                <a:lnTo>
                  <a:pt x="1715037" y="0"/>
                </a:lnTo>
                <a:lnTo>
                  <a:pt x="1715037" y="1715037"/>
                </a:lnTo>
                <a:lnTo>
                  <a:pt x="0" y="1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335469" y="5646448"/>
            <a:ext cx="997664" cy="1039233"/>
          </a:xfrm>
          <a:custGeom>
            <a:avLst/>
            <a:gdLst/>
            <a:ahLst/>
            <a:cxnLst/>
            <a:rect l="l" t="t" r="r" b="b"/>
            <a:pathLst>
              <a:path w="997664" h="1039233">
                <a:moveTo>
                  <a:pt x="0" y="0"/>
                </a:moveTo>
                <a:lnTo>
                  <a:pt x="997664" y="0"/>
                </a:lnTo>
                <a:lnTo>
                  <a:pt x="997664" y="1039233"/>
                </a:lnTo>
                <a:lnTo>
                  <a:pt x="0" y="103923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6990597" y="318071"/>
            <a:ext cx="844874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4800" b="1" dirty="0"/>
              <a:t>Перспективы, планы, проекты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641365" y="1143551"/>
            <a:ext cx="6935196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2400" b="1" dirty="0" smtClean="0"/>
              <a:t>В рамках наставничества в колледже реализуются и другие проекты, направленные </a:t>
            </a:r>
            <a:r>
              <a:rPr lang="ru-RU" sz="2400" b="1" dirty="0"/>
              <a:t>на повышение профессионализма и </a:t>
            </a:r>
            <a:r>
              <a:rPr lang="ru-RU" sz="2400" b="1" dirty="0" smtClean="0"/>
              <a:t>обучение начинающих</a:t>
            </a:r>
            <a:r>
              <a:rPr lang="ru-RU" sz="2400" b="1" dirty="0"/>
              <a:t> </a:t>
            </a:r>
            <a:r>
              <a:rPr lang="ru-RU" sz="2400" b="1" dirty="0" smtClean="0"/>
              <a:t>педагогов</a:t>
            </a:r>
            <a:endParaRPr lang="ru-RU" sz="2400" b="1" dirty="0"/>
          </a:p>
        </p:txBody>
      </p:sp>
      <p:grpSp>
        <p:nvGrpSpPr>
          <p:cNvPr id="48" name="Group 48"/>
          <p:cNvGrpSpPr/>
          <p:nvPr/>
        </p:nvGrpSpPr>
        <p:grpSpPr>
          <a:xfrm>
            <a:off x="714092" y="4782038"/>
            <a:ext cx="7696509" cy="1722324"/>
            <a:chOff x="0" y="9525"/>
            <a:chExt cx="9246928" cy="2296432"/>
          </a:xfrm>
        </p:grpSpPr>
        <p:sp>
          <p:nvSpPr>
            <p:cNvPr id="49" name="TextBox 49"/>
            <p:cNvSpPr txBox="1"/>
            <p:nvPr/>
          </p:nvSpPr>
          <p:spPr>
            <a:xfrm>
              <a:off x="2642518" y="9525"/>
              <a:ext cx="6604410" cy="4787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813"/>
                </a:lnSpc>
              </a:pPr>
              <a:r>
                <a:rPr lang="en-US" sz="2489" b="1" spc="-74" dirty="0">
                  <a:solidFill>
                    <a:srgbClr val="041A22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ru-RU" sz="3200" b="1" i="1" dirty="0"/>
                <a:t>Проект «Живая речь»</a:t>
              </a:r>
              <a:endParaRPr lang="en-US" sz="2800" b="1" i="1" spc="-74" dirty="0">
                <a:latin typeface="Open Sans 2 Bold"/>
                <a:ea typeface="Open Sans 2 Bold"/>
                <a:cs typeface="Open Sans 2 Bold"/>
                <a:sym typeface="Open Sans 2 Bold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567533"/>
              <a:ext cx="9246927" cy="1738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86"/>
                </a:lnSpc>
              </a:pPr>
              <a:r>
                <a:rPr lang="ru-RU" sz="3000" i="1" dirty="0"/>
                <a:t>проведение курсов повышения квалификации, направленных на повышение грамотности </a:t>
              </a:r>
              <a:r>
                <a:rPr lang="ru-RU" sz="3000" i="1" dirty="0" smtClean="0"/>
                <a:t>речи (семинар </a:t>
              </a:r>
              <a:r>
                <a:rPr lang="ru-RU" sz="3000" i="1" dirty="0"/>
                <a:t>«Как написать статью на сайт», «Как написать научную статью</a:t>
              </a:r>
              <a:r>
                <a:rPr lang="ru-RU" sz="3000" i="1" dirty="0" smtClean="0"/>
                <a:t>»)</a:t>
              </a:r>
              <a:endParaRPr lang="ru-RU" sz="3000" i="1" dirty="0"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2438400" y="6990429"/>
            <a:ext cx="595275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en-US" sz="3200" b="1" spc="-74" dirty="0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ru-RU" sz="3200" b="1" i="1" dirty="0">
                <a:sym typeface="Open Sans 2 Bold"/>
              </a:rPr>
              <a:t>Проект </a:t>
            </a:r>
            <a:r>
              <a:rPr lang="ru-RU" sz="3200" b="1" i="1" dirty="0" smtClean="0"/>
              <a:t>«Чат-бот </a:t>
            </a:r>
            <a:r>
              <a:rPr lang="ru-RU" altLang="ru-RU" sz="3200" b="1" i="1" dirty="0"/>
              <a:t>как </a:t>
            </a:r>
            <a:r>
              <a:rPr lang="ru-RU" altLang="ru-RU" sz="3200" b="1" i="1" dirty="0" smtClean="0"/>
              <a:t>цифровой </a:t>
            </a:r>
            <a:r>
              <a:rPr lang="ru-RU" altLang="ru-RU" sz="3200" b="1" i="1" dirty="0"/>
              <a:t>образовательный инструмент в системе наставничества</a:t>
            </a:r>
            <a:r>
              <a:rPr lang="ru-RU" sz="3200" b="1" i="1" dirty="0" smtClean="0"/>
              <a:t>»</a:t>
            </a:r>
            <a:endParaRPr lang="ru-RU" sz="3200" b="1" i="1" dirty="0"/>
          </a:p>
        </p:txBody>
      </p:sp>
      <p:sp>
        <p:nvSpPr>
          <p:cNvPr id="56" name="TextBox 56"/>
          <p:cNvSpPr txBox="1"/>
          <p:nvPr/>
        </p:nvSpPr>
        <p:spPr>
          <a:xfrm>
            <a:off x="457200" y="8538013"/>
            <a:ext cx="9381737" cy="1613262"/>
          </a:xfrm>
          <a:prstGeom prst="rect">
            <a:avLst/>
          </a:prstGeom>
          <a:solidFill>
            <a:srgbClr val="56CCC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ru-RU" sz="2800" b="1" i="1" dirty="0"/>
              <a:t>Впереди еще много идей и коллег, которым, надеюсь, будет полезен мой опыт…</a:t>
            </a:r>
          </a:p>
          <a:p>
            <a:pPr algn="ctr">
              <a:defRPr/>
            </a:pPr>
            <a:r>
              <a:rPr lang="ru-RU" sz="2800" b="1" i="1" dirty="0"/>
              <a:t>Успех одного – это совместная работа многих</a:t>
            </a:r>
          </a:p>
          <a:p>
            <a:pPr algn="r">
              <a:lnSpc>
                <a:spcPts val="2486"/>
              </a:lnSpc>
            </a:pPr>
            <a:endParaRPr lang="en-US" sz="2200" spc="-66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6380139" y="-47575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7292687" y="-33715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61" name="Прямоугольник 60"/>
          <p:cNvSpPr/>
          <p:nvPr/>
        </p:nvSpPr>
        <p:spPr>
          <a:xfrm>
            <a:off x="3660775" y="3753023"/>
            <a:ext cx="5395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1" dirty="0"/>
              <a:t>обучение разработке проектов педагогами</a:t>
            </a:r>
          </a:p>
        </p:txBody>
      </p:sp>
      <p:sp>
        <p:nvSpPr>
          <p:cNvPr id="62" name="TextBox 43"/>
          <p:cNvSpPr txBox="1"/>
          <p:nvPr/>
        </p:nvSpPr>
        <p:spPr>
          <a:xfrm>
            <a:off x="4452669" y="3301838"/>
            <a:ext cx="3925911" cy="36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en-US" sz="2489" b="1" spc="-74" dirty="0">
                <a:solidFill>
                  <a:srgbClr val="041A22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ru-RU" sz="3200" b="1" i="1" dirty="0"/>
              <a:t>Проектный офис</a:t>
            </a:r>
            <a:endParaRPr lang="en-US" sz="3200" b="1" spc="-74" dirty="0"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pic>
        <p:nvPicPr>
          <p:cNvPr id="51" name="Рисунок 50"/>
          <p:cNvPicPr/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486" y="8759883"/>
            <a:ext cx="1643743" cy="1527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897</Words>
  <Application>Microsoft Office PowerPoint</Application>
  <PresentationFormat>Произвольный</PresentationFormat>
  <Paragraphs>129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5" baseType="lpstr">
      <vt:lpstr>微软雅黑</vt:lpstr>
      <vt:lpstr>Open Sans 2</vt:lpstr>
      <vt:lpstr>Calibri</vt:lpstr>
      <vt:lpstr>Open Sans Bold</vt:lpstr>
      <vt:lpstr>Times New Roman</vt:lpstr>
      <vt:lpstr>Arial</vt:lpstr>
      <vt:lpstr>Century Gothic</vt:lpstr>
      <vt:lpstr>PT Sans</vt:lpstr>
      <vt:lpstr>Druk Cyr</vt:lpstr>
      <vt:lpstr>Open Sans 2 Bold</vt:lpstr>
      <vt:lpstr>宋体</vt:lpstr>
      <vt:lpstr>Montserrat 1 Bold</vt:lpstr>
      <vt:lpstr>Open Sans 1 Bold</vt:lpstr>
      <vt:lpstr>Office Theme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Светлана Николаевна Колова</cp:lastModifiedBy>
  <cp:revision>137</cp:revision>
  <dcterms:created xsi:type="dcterms:W3CDTF">2006-08-16T00:00:00Z</dcterms:created>
  <dcterms:modified xsi:type="dcterms:W3CDTF">2025-06-03T09:44:55Z</dcterms:modified>
  <dc:identifier>DAGP5fx93wg</dc:identifier>
</cp:coreProperties>
</file>