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371" r:id="rId2"/>
    <p:sldId id="370" r:id="rId3"/>
    <p:sldId id="271" r:id="rId4"/>
    <p:sldId id="372" r:id="rId5"/>
    <p:sldId id="375" r:id="rId6"/>
    <p:sldId id="395" r:id="rId7"/>
    <p:sldId id="376" r:id="rId8"/>
    <p:sldId id="378" r:id="rId9"/>
    <p:sldId id="377" r:id="rId10"/>
    <p:sldId id="381" r:id="rId11"/>
    <p:sldId id="382" r:id="rId12"/>
    <p:sldId id="380" r:id="rId13"/>
    <p:sldId id="383" r:id="rId14"/>
    <p:sldId id="384" r:id="rId15"/>
    <p:sldId id="385" r:id="rId16"/>
    <p:sldId id="386" r:id="rId17"/>
    <p:sldId id="387" r:id="rId18"/>
    <p:sldId id="388" r:id="rId19"/>
    <p:sldId id="390" r:id="rId20"/>
    <p:sldId id="389" r:id="rId21"/>
    <p:sldId id="396" r:id="rId22"/>
    <p:sldId id="373" r:id="rId23"/>
    <p:sldId id="374" r:id="rId24"/>
    <p:sldId id="391" r:id="rId25"/>
    <p:sldId id="393" r:id="rId26"/>
    <p:sldId id="333" r:id="rId27"/>
  </p:sldIdLst>
  <p:sldSz cx="18288000" cy="10287000"/>
  <p:notesSz cx="6858000" cy="9144000"/>
  <p:embeddedFontLst>
    <p:embeddedFont>
      <p:font typeface="Open Sans 1" panose="020B0604020202020204" charset="0"/>
      <p:regular r:id="rId29"/>
    </p:embeddedFont>
    <p:embeddedFont>
      <p:font typeface="Open Sans 1 Bold" panose="020B0604020202020204" charset="0"/>
      <p:regular r:id="rId30"/>
    </p:embeddedFont>
    <p:embeddedFont>
      <p:font typeface="Open Sans 2" panose="020B0604020202020204" charset="0"/>
      <p:regular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PT Sans" panose="020B0604020202020204" charset="-5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Open Sans 2 Bold" panose="020B0604020202020204" charset="0"/>
      <p:regular r:id="rId41"/>
    </p:embeddedFont>
    <p:embeddedFont>
      <p:font typeface="Open Sans Bold" panose="020B0604020202020204" charset="0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366"/>
    <a:srgbClr val="EF75D9"/>
    <a:srgbClr val="2E9196"/>
    <a:srgbClr val="36AAB0"/>
    <a:srgbClr val="9FE1DC"/>
    <a:srgbClr val="006666"/>
    <a:srgbClr val="46C0C6"/>
    <a:srgbClr val="56CCC3"/>
    <a:srgbClr val="FFFFFF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 autoAdjust="0"/>
    <p:restoredTop sz="94622" autoAdjust="0"/>
  </p:normalViewPr>
  <p:slideViewPr>
    <p:cSldViewPr>
      <p:cViewPr varScale="1">
        <p:scale>
          <a:sx n="45" d="100"/>
          <a:sy n="45" d="100"/>
        </p:scale>
        <p:origin x="102" y="10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B3313-4245-49F8-89AF-E75CEFE0C26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7CF28-A141-42E2-B548-D473DAE7A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6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CF28-A141-42E2-B548-D473DAE7AC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1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C2E46-C327-4530-BDC0-5744156B528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T Sans" panose="020B0503020203020204" pitchFamily="34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9.svg"/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9" Type="http://schemas.openxmlformats.org/officeDocument/2006/relationships/image" Target="../media/image25.svg"/><Relationship Id="rId1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4.svg"/><Relationship Id="rId10" Type="http://schemas.openxmlformats.org/officeDocument/2006/relationships/image" Target="../media/image36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1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8.png"/><Relationship Id="rId5" Type="http://schemas.openxmlformats.org/officeDocument/2006/relationships/image" Target="../media/image14.svg"/><Relationship Id="rId10" Type="http://schemas.openxmlformats.org/officeDocument/2006/relationships/image" Target="../media/image27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4.svg"/><Relationship Id="rId10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svg"/><Relationship Id="rId7" Type="http://schemas.openxmlformats.org/officeDocument/2006/relationships/image" Target="../media/image1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svg"/><Relationship Id="rId7" Type="http://schemas.openxmlformats.org/officeDocument/2006/relationships/image" Target="../media/image4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4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svg"/><Relationship Id="rId7" Type="http://schemas.openxmlformats.org/officeDocument/2006/relationships/image" Target="../media/image4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4.svg"/><Relationship Id="rId10" Type="http://schemas.openxmlformats.org/officeDocument/2006/relationships/image" Target="../media/image14.svg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svg"/><Relationship Id="rId7" Type="http://schemas.openxmlformats.org/officeDocument/2006/relationships/image" Target="../media/image1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4.svg"/><Relationship Id="rId10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.svg"/><Relationship Id="rId7" Type="http://schemas.openxmlformats.org/officeDocument/2006/relationships/image" Target="../media/image1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4.svg"/><Relationship Id="rId10" Type="http://schemas.openxmlformats.org/officeDocument/2006/relationships/image" Target="../media/image55.png"/><Relationship Id="rId4" Type="http://schemas.openxmlformats.org/officeDocument/2006/relationships/image" Target="../media/image25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svg"/><Relationship Id="rId7" Type="http://schemas.openxmlformats.org/officeDocument/2006/relationships/image" Target="../media/image1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4.svg"/><Relationship Id="rId4" Type="http://schemas.openxmlformats.org/officeDocument/2006/relationships/image" Target="../media/image25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59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svg"/><Relationship Id="rId13" Type="http://schemas.openxmlformats.org/officeDocument/2006/relationships/image" Target="../media/image14.png"/><Relationship Id="rId18" Type="http://schemas.openxmlformats.org/officeDocument/2006/relationships/image" Target="../media/image139.svg"/><Relationship Id="rId3" Type="http://schemas.openxmlformats.org/officeDocument/2006/relationships/image" Target="../media/image9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image" Target="../media/image244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8.svg"/><Relationship Id="rId20" Type="http://schemas.openxmlformats.org/officeDocument/2006/relationships/image" Target="../media/image14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242.svg"/><Relationship Id="rId19" Type="http://schemas.openxmlformats.org/officeDocument/2006/relationships/image" Target="../media/image17.png"/><Relationship Id="rId4" Type="http://schemas.openxmlformats.org/officeDocument/2006/relationships/image" Target="../media/image40.svg"/><Relationship Id="rId9" Type="http://schemas.openxmlformats.org/officeDocument/2006/relationships/image" Target="../media/image12.png"/><Relationship Id="rId14" Type="http://schemas.openxmlformats.org/officeDocument/2006/relationships/image" Target="../media/image246.svg"/><Relationship Id="rId22" Type="http://schemas.openxmlformats.org/officeDocument/2006/relationships/image" Target="../media/image14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.svg"/><Relationship Id="rId7" Type="http://schemas.openxmlformats.org/officeDocument/2006/relationships/image" Target="../media/image1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4.sv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.svg"/><Relationship Id="rId7" Type="http://schemas.openxmlformats.org/officeDocument/2006/relationships/image" Target="../media/image1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4.sv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69.jpeg"/><Relationship Id="rId18" Type="http://schemas.openxmlformats.org/officeDocument/2006/relationships/image" Target="../media/image74.jpg"/><Relationship Id="rId3" Type="http://schemas.openxmlformats.org/officeDocument/2006/relationships/image" Target="../media/image5.svg"/><Relationship Id="rId21" Type="http://schemas.openxmlformats.org/officeDocument/2006/relationships/image" Target="../media/image18.svg"/><Relationship Id="rId7" Type="http://schemas.openxmlformats.org/officeDocument/2006/relationships/image" Target="../media/image14.svg"/><Relationship Id="rId12" Type="http://schemas.openxmlformats.org/officeDocument/2006/relationships/hyperlink" Target="&#1040;&#1085;&#1090;&#1080;&#1082;&#1086;&#1088;&#1088;&#1091;&#1087;&#1094;&#1080;&#1086;&#1085;&#1085;&#1072;&#1103;%20&#1089;&#1082;&#1072;&#1079;&#1082;&#1072;.mp4" TargetMode="External"/><Relationship Id="rId17" Type="http://schemas.openxmlformats.org/officeDocument/2006/relationships/image" Target="../media/image73.jpg"/><Relationship Id="rId2" Type="http://schemas.openxmlformats.org/officeDocument/2006/relationships/image" Target="../media/image27.png"/><Relationship Id="rId16" Type="http://schemas.openxmlformats.org/officeDocument/2006/relationships/image" Target="../media/image72.jpe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8.png"/><Relationship Id="rId5" Type="http://schemas.openxmlformats.org/officeDocument/2006/relationships/image" Target="../media/image14.svg"/><Relationship Id="rId15" Type="http://schemas.openxmlformats.org/officeDocument/2006/relationships/image" Target="../media/image71.jpeg"/><Relationship Id="rId10" Type="http://schemas.openxmlformats.org/officeDocument/2006/relationships/image" Target="../media/image67.jpeg"/><Relationship Id="rId19" Type="http://schemas.openxmlformats.org/officeDocument/2006/relationships/image" Target="../media/image75.jpg"/><Relationship Id="rId4" Type="http://schemas.openxmlformats.org/officeDocument/2006/relationships/image" Target="../media/image25.png"/><Relationship Id="rId9" Type="http://schemas.openxmlformats.org/officeDocument/2006/relationships/image" Target="../media/image66.jpeg"/><Relationship Id="rId1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.svg"/><Relationship Id="rId7" Type="http://schemas.openxmlformats.org/officeDocument/2006/relationships/image" Target="../media/image1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1.wdp"/><Relationship Id="rId5" Type="http://schemas.openxmlformats.org/officeDocument/2006/relationships/image" Target="../media/image14.svg"/><Relationship Id="rId10" Type="http://schemas.openxmlformats.org/officeDocument/2006/relationships/image" Target="../media/image78.jpeg"/><Relationship Id="rId4" Type="http://schemas.openxmlformats.org/officeDocument/2006/relationships/image" Target="../media/image25.png"/><Relationship Id="rId9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4.svg"/><Relationship Id="rId3" Type="http://schemas.openxmlformats.org/officeDocument/2006/relationships/image" Target="../media/image80.png"/><Relationship Id="rId7" Type="http://schemas.openxmlformats.org/officeDocument/2006/relationships/image" Target="../media/image81.png"/><Relationship Id="rId12" Type="http://schemas.openxmlformats.org/officeDocument/2006/relationships/image" Target="../media/image598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2.svg"/><Relationship Id="rId11" Type="http://schemas.openxmlformats.org/officeDocument/2006/relationships/image" Target="../media/image83.png"/><Relationship Id="rId10" Type="http://schemas.openxmlformats.org/officeDocument/2006/relationships/image" Target="../media/image596.sv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svg"/><Relationship Id="rId3" Type="http://schemas.openxmlformats.org/officeDocument/2006/relationships/image" Target="../media/image250.svg"/><Relationship Id="rId7" Type="http://schemas.openxmlformats.org/officeDocument/2006/relationships/image" Target="../media/image254.sv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83.svg"/><Relationship Id="rId5" Type="http://schemas.openxmlformats.org/officeDocument/2006/relationships/image" Target="../media/image252.svg"/><Relationship Id="rId15" Type="http://schemas.openxmlformats.org/officeDocument/2006/relationships/image" Target="../media/image14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56.sv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4.svg"/><Relationship Id="rId10" Type="http://schemas.openxmlformats.org/officeDocument/2006/relationships/image" Target="../media/image3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4.svg"/><Relationship Id="rId10" Type="http://schemas.openxmlformats.org/officeDocument/2006/relationships/image" Target="../media/image31.jpe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4.sv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4.sv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4.sv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3262207" y="5012382"/>
            <a:ext cx="11746702" cy="84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2"/>
              </a:lnSpc>
            </a:pPr>
            <a:r>
              <a:rPr lang="ru-RU" sz="3706" b="1" dirty="0" smtClean="0">
                <a:solidFill>
                  <a:srgbClr val="00002E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1 Bold"/>
              </a:rPr>
              <a:t>  </a:t>
            </a:r>
            <a:endParaRPr lang="en-US" sz="3706" b="1" dirty="0">
              <a:solidFill>
                <a:srgbClr val="00002E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  <a:sym typeface="Open Sans 1 Bold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3318597" y="568383"/>
            <a:ext cx="4777873" cy="1094338"/>
          </a:xfrm>
          <a:custGeom>
            <a:avLst/>
            <a:gdLst/>
            <a:ahLst/>
            <a:cxnLst/>
            <a:rect l="l" t="t" r="r" b="b"/>
            <a:pathLst>
              <a:path w="6370497" h="1459117">
                <a:moveTo>
                  <a:pt x="0" y="0"/>
                </a:moveTo>
                <a:lnTo>
                  <a:pt x="6370497" y="0"/>
                </a:lnTo>
                <a:lnTo>
                  <a:pt x="6370497" y="1459117"/>
                </a:lnTo>
                <a:lnTo>
                  <a:pt x="0" y="1459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06" t="-38495" r="-3110" b="-45991"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0" y="0"/>
            <a:ext cx="2245026" cy="10287000"/>
            <a:chOff x="0" y="0"/>
            <a:chExt cx="895937" cy="41053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95937" cy="4105300"/>
            </a:xfrm>
            <a:custGeom>
              <a:avLst/>
              <a:gdLst/>
              <a:ahLst/>
              <a:cxnLst/>
              <a:rect l="l" t="t" r="r" b="b"/>
              <a:pathLst>
                <a:path w="895937" h="4105300">
                  <a:moveTo>
                    <a:pt x="0" y="0"/>
                  </a:moveTo>
                  <a:lnTo>
                    <a:pt x="895937" y="0"/>
                  </a:lnTo>
                  <a:lnTo>
                    <a:pt x="895937" y="4105300"/>
                  </a:lnTo>
                  <a:lnTo>
                    <a:pt x="0" y="4105300"/>
                  </a:ln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28575"/>
              <a:ext cx="895937" cy="4076725"/>
            </a:xfrm>
            <a:prstGeom prst="rect">
              <a:avLst/>
            </a:prstGeom>
          </p:spPr>
          <p:txBody>
            <a:bodyPr lIns="33526" tIns="33526" rIns="33526" bIns="33526" rtlCol="0" anchor="ctr"/>
            <a:lstStyle/>
            <a:p>
              <a:pPr algn="ctr">
                <a:lnSpc>
                  <a:spcPts val="1187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8687" y="0"/>
            <a:ext cx="2047653" cy="10287000"/>
            <a:chOff x="0" y="0"/>
            <a:chExt cx="2730203" cy="13716000"/>
          </a:xfrm>
        </p:grpSpPr>
        <p:sp>
          <p:nvSpPr>
            <p:cNvPr id="24" name="Freeform 24"/>
            <p:cNvSpPr/>
            <p:nvPr/>
          </p:nvSpPr>
          <p:spPr>
            <a:xfrm>
              <a:off x="0" y="9413387"/>
              <a:ext cx="2730203" cy="4302613"/>
            </a:xfrm>
            <a:custGeom>
              <a:avLst/>
              <a:gdLst/>
              <a:ahLst/>
              <a:cxnLst/>
              <a:rect l="l" t="t" r="r" b="b"/>
              <a:pathLst>
                <a:path w="2730203" h="4302613">
                  <a:moveTo>
                    <a:pt x="0" y="0"/>
                  </a:moveTo>
                  <a:lnTo>
                    <a:pt x="2730203" y="0"/>
                  </a:lnTo>
                  <a:lnTo>
                    <a:pt x="2730203" y="4302613"/>
                  </a:lnTo>
                  <a:lnTo>
                    <a:pt x="0" y="4302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r>
                <a:rPr lang="ru-RU" dirty="0" smtClean="0"/>
                <a:t>     </a:t>
              </a:r>
              <a:endParaRPr lang="ru-RU" dirty="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4401004"/>
              <a:ext cx="2730203" cy="2730203"/>
            </a:xfrm>
            <a:custGeom>
              <a:avLst/>
              <a:gdLst/>
              <a:ahLst/>
              <a:cxnLst/>
              <a:rect l="l" t="t" r="r" b="b"/>
              <a:pathLst>
                <a:path w="2730203" h="2730203">
                  <a:moveTo>
                    <a:pt x="0" y="0"/>
                  </a:moveTo>
                  <a:lnTo>
                    <a:pt x="2730203" y="0"/>
                  </a:lnTo>
                  <a:lnTo>
                    <a:pt x="2730203" y="2730204"/>
                  </a:lnTo>
                  <a:lnTo>
                    <a:pt x="0" y="2730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0" y="7229856"/>
              <a:ext cx="2730203" cy="2084883"/>
            </a:xfrm>
            <a:custGeom>
              <a:avLst/>
              <a:gdLst/>
              <a:ahLst/>
              <a:cxnLst/>
              <a:rect l="l" t="t" r="r" b="b"/>
              <a:pathLst>
                <a:path w="2730203" h="2084883">
                  <a:moveTo>
                    <a:pt x="0" y="0"/>
                  </a:moveTo>
                  <a:lnTo>
                    <a:pt x="2730203" y="0"/>
                  </a:lnTo>
                  <a:lnTo>
                    <a:pt x="2730203" y="2084883"/>
                  </a:lnTo>
                  <a:lnTo>
                    <a:pt x="0" y="2084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999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10800000">
              <a:off x="0" y="0"/>
              <a:ext cx="2730203" cy="4302356"/>
            </a:xfrm>
            <a:custGeom>
              <a:avLst/>
              <a:gdLst/>
              <a:ahLst/>
              <a:cxnLst/>
              <a:rect l="l" t="t" r="r" b="b"/>
              <a:pathLst>
                <a:path w="2730203" h="4302356">
                  <a:moveTo>
                    <a:pt x="0" y="0"/>
                  </a:moveTo>
                  <a:lnTo>
                    <a:pt x="2730203" y="0"/>
                  </a:lnTo>
                  <a:lnTo>
                    <a:pt x="2730203" y="4302356"/>
                  </a:lnTo>
                  <a:lnTo>
                    <a:pt x="0" y="430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9999"/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Прямоугольник 30"/>
          <p:cNvSpPr/>
          <p:nvPr/>
        </p:nvSpPr>
        <p:spPr>
          <a:xfrm>
            <a:off x="3116124" y="1961019"/>
            <a:ext cx="14638476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КГБПОУ «Благовещенский строительный техникум» </a:t>
            </a:r>
          </a:p>
          <a:p>
            <a:pPr algn="just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algn="just">
              <a:spcAft>
                <a:spcPts val="0"/>
              </a:spcAft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«Наставничество- путь к успеху вместе»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800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Марченко Наталья Александровна, преподаватель</a:t>
            </a:r>
          </a:p>
          <a:p>
            <a:pPr algn="ctr">
              <a:spcAft>
                <a:spcPts val="0"/>
              </a:spcAft>
            </a:pPr>
            <a:endParaRPr lang="ru-RU" sz="28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29.05.2025 г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250" y="269552"/>
            <a:ext cx="3628550" cy="15808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01800" y="240919"/>
            <a:ext cx="1664352" cy="16094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19759" y="2867107"/>
            <a:ext cx="7853441" cy="41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87600" y="5067300"/>
            <a:ext cx="4104513" cy="398792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055224"/>
            <a:ext cx="29384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0098" y="89888"/>
            <a:ext cx="2736342" cy="2743200"/>
          </a:xfrm>
          <a:prstGeom prst="rect">
            <a:avLst/>
          </a:prstGeom>
        </p:spPr>
      </p:pic>
      <p:sp>
        <p:nvSpPr>
          <p:cNvPr id="19" name="Восьмиугольник 18">
            <a:extLst>
              <a:ext uri="{FF2B5EF4-FFF2-40B4-BE49-F238E27FC236}">
                <a16:creationId xmlns="" xmlns:a16="http://schemas.microsoft.com/office/drawing/2014/main" id="{D82DADA6-5489-5CA9-0B70-E90375E58603}"/>
              </a:ext>
            </a:extLst>
          </p:cNvPr>
          <p:cNvSpPr/>
          <p:nvPr/>
        </p:nvSpPr>
        <p:spPr>
          <a:xfrm>
            <a:off x="17602200" y="644704"/>
            <a:ext cx="565951" cy="539364"/>
          </a:xfrm>
          <a:prstGeom prst="oc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7960942" y="1667536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32" y="2160856"/>
            <a:ext cx="7040920" cy="73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186255"/>
            <a:ext cx="7272337" cy="73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0"/>
          <p:cNvSpPr txBox="1"/>
          <p:nvPr/>
        </p:nvSpPr>
        <p:spPr>
          <a:xfrm>
            <a:off x="0" y="221230"/>
            <a:ext cx="1828799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7"/>
              </a:lnSpc>
            </a:pP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ДЕЯТЕЛЬНОСТЬ</a:t>
            </a:r>
            <a:r>
              <a:rPr lang="en-US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  </a:t>
            </a: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 ПРЕПОДАВАТЕЛЯ 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7800" y="1943100"/>
            <a:ext cx="15659400" cy="7848600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4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049449">
            <a:off x="13055590" y="1535213"/>
            <a:ext cx="3568640" cy="3577584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87600" y="5067300"/>
            <a:ext cx="4104513" cy="398792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8039100"/>
            <a:ext cx="29384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43619" y="-481867"/>
            <a:ext cx="2736342" cy="2743200"/>
          </a:xfrm>
          <a:prstGeom prst="rect">
            <a:avLst/>
          </a:prstGeom>
        </p:spPr>
      </p:pic>
      <p:sp>
        <p:nvSpPr>
          <p:cNvPr id="19" name="Восьмиугольник 18">
            <a:extLst>
              <a:ext uri="{FF2B5EF4-FFF2-40B4-BE49-F238E27FC236}">
                <a16:creationId xmlns="" xmlns:a16="http://schemas.microsoft.com/office/drawing/2014/main" id="{D82DADA6-5489-5CA9-0B70-E90375E58603}"/>
              </a:ext>
            </a:extLst>
          </p:cNvPr>
          <p:cNvSpPr/>
          <p:nvPr/>
        </p:nvSpPr>
        <p:spPr>
          <a:xfrm>
            <a:off x="17602200" y="644704"/>
            <a:ext cx="565951" cy="539364"/>
          </a:xfrm>
          <a:prstGeom prst="oc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8001000" y="3324006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sp>
        <p:nvSpPr>
          <p:cNvPr id="20" name="TextBox 10"/>
          <p:cNvSpPr txBox="1"/>
          <p:nvPr/>
        </p:nvSpPr>
        <p:spPr>
          <a:xfrm>
            <a:off x="1" y="221231"/>
            <a:ext cx="1828799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7"/>
              </a:lnSpc>
            </a:pP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ДЕЯТЕЛЬНОСТЬ</a:t>
            </a:r>
            <a:r>
              <a:rPr lang="en-US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  </a:t>
            </a: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 ПРЕПОДАВАТЕЛЯ 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80662" y="5276756"/>
            <a:ext cx="4104513" cy="3987924"/>
          </a:xfrm>
          <a:prstGeom prst="rect">
            <a:avLst/>
          </a:prstGeom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3"/>
          <a:stretch/>
        </p:blipFill>
        <p:spPr bwMode="auto">
          <a:xfrm>
            <a:off x="8991600" y="4593727"/>
            <a:ext cx="8610600" cy="5333465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19">
            <a:extLst>
              <a:ext uri="{FF2B5EF4-FFF2-40B4-BE49-F238E27FC236}">
                <a16:creationId xmlns="" xmlns:a16="http://schemas.microsoft.com/office/drawing/2014/main" id="{C7BE7028-C967-D5CB-6AF1-7DC39B491D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767480" y="6458956"/>
            <a:ext cx="3796162" cy="3539921"/>
          </a:xfrm>
          <a:prstGeom prst="rect">
            <a:avLst/>
          </a:prstGeom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1"/>
          <a:stretch/>
        </p:blipFill>
        <p:spPr bwMode="auto">
          <a:xfrm>
            <a:off x="533400" y="1790700"/>
            <a:ext cx="8072652" cy="5029200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050191" y="859271"/>
            <a:ext cx="4104513" cy="398792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7" y="7920500"/>
            <a:ext cx="29384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0098" y="89888"/>
            <a:ext cx="2736342" cy="2743200"/>
          </a:xfrm>
          <a:prstGeom prst="rect">
            <a:avLst/>
          </a:prstGeom>
        </p:spPr>
      </p:pic>
      <p:sp>
        <p:nvSpPr>
          <p:cNvPr id="19" name="Восьмиугольник 18">
            <a:extLst>
              <a:ext uri="{FF2B5EF4-FFF2-40B4-BE49-F238E27FC236}">
                <a16:creationId xmlns="" xmlns:a16="http://schemas.microsoft.com/office/drawing/2014/main" id="{D82DADA6-5489-5CA9-0B70-E90375E58603}"/>
              </a:ext>
            </a:extLst>
          </p:cNvPr>
          <p:cNvSpPr/>
          <p:nvPr/>
        </p:nvSpPr>
        <p:spPr>
          <a:xfrm>
            <a:off x="17602200" y="644704"/>
            <a:ext cx="565951" cy="539364"/>
          </a:xfrm>
          <a:prstGeom prst="oc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8001000" y="3324006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447" y="5067300"/>
            <a:ext cx="8771766" cy="4927545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80106"/>
            <a:ext cx="8219448" cy="5281156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0"/>
          <p:cNvSpPr txBox="1"/>
          <p:nvPr/>
        </p:nvSpPr>
        <p:spPr>
          <a:xfrm>
            <a:off x="1" y="221231"/>
            <a:ext cx="18287999" cy="1176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7"/>
              </a:lnSpc>
            </a:pP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ДЕЯТЕЛЬНОСТЬ </a:t>
            </a:r>
            <a:r>
              <a:rPr lang="en-US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  </a:t>
            </a: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ПРЕПОДАВАТЕЛЯ 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9">
            <a:extLst>
              <a:ext uri="{FF2B5EF4-FFF2-40B4-BE49-F238E27FC236}">
                <a16:creationId xmlns="" xmlns:a16="http://schemas.microsoft.com/office/drawing/2014/main" id="{C7BE7028-C967-D5CB-6AF1-7DC39B49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538879" y="7710021"/>
            <a:ext cx="3796162" cy="3539921"/>
          </a:xfrm>
          <a:prstGeom prst="rect">
            <a:avLst/>
          </a:prstGeom>
        </p:spPr>
      </p:pic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8001000" y="3324006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sp>
        <p:nvSpPr>
          <p:cNvPr id="20" name="TextBox 10"/>
          <p:cNvSpPr txBox="1"/>
          <p:nvPr/>
        </p:nvSpPr>
        <p:spPr>
          <a:xfrm>
            <a:off x="1" y="221231"/>
            <a:ext cx="1828799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ДЕЯТЕЛЬНОСТЬ   РУКОВОДИТЕЛЯ   КУРСОВОГО </a:t>
            </a:r>
          </a:p>
          <a:p>
            <a:pPr algn="ctr"/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И   ДИПЛОМНОГО  ПРОЕКТИРОВАНИЯ 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9" y="2610969"/>
            <a:ext cx="5562599" cy="5336395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67" y="3879617"/>
            <a:ext cx="5517266" cy="6016625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897240">
            <a:off x="14121126" y="7727847"/>
            <a:ext cx="3568640" cy="3577584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2622175"/>
            <a:ext cx="5474320" cy="5320706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9">
            <a:extLst>
              <a:ext uri="{FF2B5EF4-FFF2-40B4-BE49-F238E27FC236}">
                <a16:creationId xmlns="" xmlns:a16="http://schemas.microsoft.com/office/drawing/2014/main" id="{C7BE7028-C967-D5CB-6AF1-7DC39B49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538879" y="7710021"/>
            <a:ext cx="3796162" cy="3539921"/>
          </a:xfrm>
          <a:prstGeom prst="rect">
            <a:avLst/>
          </a:prstGeom>
        </p:spPr>
      </p:pic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9296400" y="9013361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sp>
        <p:nvSpPr>
          <p:cNvPr id="20" name="TextBox 10"/>
          <p:cNvSpPr txBox="1"/>
          <p:nvPr/>
        </p:nvSpPr>
        <p:spPr>
          <a:xfrm>
            <a:off x="1" y="221231"/>
            <a:ext cx="1828799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ДЕЯТЕЛЬНОСТЬ   РУКОВОДИТЕЛЯ   УЧЕБНОЙ  </a:t>
            </a:r>
          </a:p>
          <a:p>
            <a:pPr algn="ctr"/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И   ПРОИЗВОДСТВЕННОЙ   ПРАКТИКИ 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897240">
            <a:off x="14121126" y="7727847"/>
            <a:ext cx="3568640" cy="357758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5" y="2404784"/>
            <a:ext cx="5978807" cy="5797922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24" y="3314700"/>
            <a:ext cx="5836807" cy="6668162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2393578"/>
            <a:ext cx="5316518" cy="6340369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4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9">
            <a:extLst>
              <a:ext uri="{FF2B5EF4-FFF2-40B4-BE49-F238E27FC236}">
                <a16:creationId xmlns="" xmlns:a16="http://schemas.microsoft.com/office/drawing/2014/main" id="{C7BE7028-C967-D5CB-6AF1-7DC39B49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234079" y="7660064"/>
            <a:ext cx="3796162" cy="3539921"/>
          </a:xfrm>
          <a:prstGeom prst="rect">
            <a:avLst/>
          </a:prstGeom>
        </p:spPr>
      </p:pic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9296400" y="9013361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147905">
            <a:off x="7639191" y="392347"/>
            <a:ext cx="3568640" cy="3577584"/>
          </a:xfrm>
          <a:prstGeom prst="rect">
            <a:avLst/>
          </a:prstGeom>
        </p:spPr>
      </p:pic>
      <p:sp>
        <p:nvSpPr>
          <p:cNvPr id="20" name="TextBox 10"/>
          <p:cNvSpPr txBox="1"/>
          <p:nvPr/>
        </p:nvSpPr>
        <p:spPr>
          <a:xfrm>
            <a:off x="1" y="221231"/>
            <a:ext cx="1828799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ДЕЯТЕЛЬНОСТЬ   ЗАВЕДУЮЩЕГО  КАБИНЕТОМ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4"/>
          <a:stretch/>
        </p:blipFill>
        <p:spPr bwMode="auto">
          <a:xfrm>
            <a:off x="298104" y="1743545"/>
            <a:ext cx="5944677" cy="5526921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572141"/>
            <a:ext cx="5562600" cy="5052552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"/>
          <a:stretch/>
        </p:blipFill>
        <p:spPr bwMode="auto">
          <a:xfrm>
            <a:off x="12402304" y="1771141"/>
            <a:ext cx="5589963" cy="5334000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1066229">
            <a:off x="13681836" y="7686981"/>
            <a:ext cx="4104513" cy="398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9">
            <a:extLst>
              <a:ext uri="{FF2B5EF4-FFF2-40B4-BE49-F238E27FC236}">
                <a16:creationId xmlns="" xmlns:a16="http://schemas.microsoft.com/office/drawing/2014/main" id="{C7BE7028-C967-D5CB-6AF1-7DC39B49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234079" y="7660064"/>
            <a:ext cx="3796162" cy="3539921"/>
          </a:xfrm>
          <a:prstGeom prst="rect">
            <a:avLst/>
          </a:prstGeom>
        </p:spPr>
      </p:pic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9296400" y="9013361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408552">
            <a:off x="7512081" y="-17651"/>
            <a:ext cx="3568640" cy="3577584"/>
          </a:xfrm>
          <a:prstGeom prst="rect">
            <a:avLst/>
          </a:prstGeom>
        </p:spPr>
      </p:pic>
      <p:sp>
        <p:nvSpPr>
          <p:cNvPr id="20" name="TextBox 10"/>
          <p:cNvSpPr txBox="1"/>
          <p:nvPr/>
        </p:nvSpPr>
        <p:spPr>
          <a:xfrm>
            <a:off x="1" y="221231"/>
            <a:ext cx="1828799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ДЕЯТЕЛЬНОСТЬ   КЛАССНОГО</a:t>
            </a:r>
            <a:r>
              <a:rPr lang="en-US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 РУКОВОДИТЕЛЯ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066229">
            <a:off x="13681836" y="7686981"/>
            <a:ext cx="4104513" cy="398792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8" y="1627150"/>
            <a:ext cx="5528955" cy="5339506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897775"/>
            <a:ext cx="6172200" cy="5391150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271" y="1541071"/>
            <a:ext cx="5515576" cy="5080136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9">
            <a:extLst>
              <a:ext uri="{FF2B5EF4-FFF2-40B4-BE49-F238E27FC236}">
                <a16:creationId xmlns="" xmlns:a16="http://schemas.microsoft.com/office/drawing/2014/main" id="{C7BE7028-C967-D5CB-6AF1-7DC39B49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234079" y="7660064"/>
            <a:ext cx="3796162" cy="3539921"/>
          </a:xfrm>
          <a:prstGeom prst="rect">
            <a:avLst/>
          </a:prstGeom>
        </p:spPr>
      </p:pic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9296400" y="9013361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408552">
            <a:off x="7512081" y="-17651"/>
            <a:ext cx="3568640" cy="3577584"/>
          </a:xfrm>
          <a:prstGeom prst="rect">
            <a:avLst/>
          </a:prstGeom>
        </p:spPr>
      </p:pic>
      <p:sp>
        <p:nvSpPr>
          <p:cNvPr id="20" name="TextBox 10"/>
          <p:cNvSpPr txBox="1"/>
          <p:nvPr/>
        </p:nvSpPr>
        <p:spPr>
          <a:xfrm>
            <a:off x="1" y="221231"/>
            <a:ext cx="1828799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ДЕЯТЕЛЬНОСТЬ   КЛАССНОГО</a:t>
            </a:r>
            <a:r>
              <a:rPr lang="en-US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 РУКОВОДИТЕЛЯ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066229">
            <a:off x="13838149" y="7019398"/>
            <a:ext cx="4104513" cy="3987924"/>
          </a:xfrm>
          <a:prstGeom prst="rect">
            <a:avLst/>
          </a:prstGeom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9"/>
          <a:stretch/>
        </p:blipFill>
        <p:spPr bwMode="auto">
          <a:xfrm>
            <a:off x="6324600" y="4031124"/>
            <a:ext cx="5638800" cy="5257801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"/>
          <a:stretch/>
        </p:blipFill>
        <p:spPr bwMode="auto">
          <a:xfrm>
            <a:off x="262245" y="1540125"/>
            <a:ext cx="5753073" cy="4822574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5"/>
          <a:stretch/>
        </p:blipFill>
        <p:spPr bwMode="auto">
          <a:xfrm>
            <a:off x="12192000" y="1572378"/>
            <a:ext cx="5867400" cy="4790321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9">
            <a:extLst>
              <a:ext uri="{FF2B5EF4-FFF2-40B4-BE49-F238E27FC236}">
                <a16:creationId xmlns="" xmlns:a16="http://schemas.microsoft.com/office/drawing/2014/main" id="{C7BE7028-C967-D5CB-6AF1-7DC39B49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234079" y="7660064"/>
            <a:ext cx="3796162" cy="3539921"/>
          </a:xfrm>
          <a:prstGeom prst="rect">
            <a:avLst/>
          </a:prstGeom>
        </p:spPr>
      </p:pic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9296400" y="9013361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408552">
            <a:off x="7904074" y="-551898"/>
            <a:ext cx="3568640" cy="3577584"/>
          </a:xfrm>
          <a:prstGeom prst="rect">
            <a:avLst/>
          </a:prstGeom>
        </p:spPr>
      </p:pic>
      <p:sp>
        <p:nvSpPr>
          <p:cNvPr id="20" name="TextBox 10"/>
          <p:cNvSpPr txBox="1"/>
          <p:nvPr/>
        </p:nvSpPr>
        <p:spPr>
          <a:xfrm>
            <a:off x="1" y="221231"/>
            <a:ext cx="1828799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ДЕЯТЕЛЬНОСТЬ   РУКОВОДИТЕЛЯ  </a:t>
            </a:r>
            <a:r>
              <a:rPr lang="en-US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КРУЖКА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066229">
            <a:off x="13838149" y="7019398"/>
            <a:ext cx="4104513" cy="398792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7"/>
          <a:stretch/>
        </p:blipFill>
        <p:spPr bwMode="auto">
          <a:xfrm>
            <a:off x="571729" y="1800275"/>
            <a:ext cx="7581671" cy="6258813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76" y="3096175"/>
            <a:ext cx="9164637" cy="6752671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4D05A43-72C3-0482-398C-2742A379D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">
            <a:extLst>
              <a:ext uri="{FF2B5EF4-FFF2-40B4-BE49-F238E27FC236}">
                <a16:creationId xmlns="" xmlns:a16="http://schemas.microsoft.com/office/drawing/2014/main" id="{EF3BC8AD-627E-314C-F37D-854C2D7B0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938104" y="7484504"/>
            <a:ext cx="4749414" cy="3042084"/>
          </a:xfrm>
          <a:prstGeom prst="rect">
            <a:avLst/>
          </a:prstGeom>
        </p:spPr>
      </p:pic>
      <p:pic>
        <p:nvPicPr>
          <p:cNvPr id="32" name="Picture 5">
            <a:extLst>
              <a:ext uri="{FF2B5EF4-FFF2-40B4-BE49-F238E27FC236}">
                <a16:creationId xmlns="" xmlns:a16="http://schemas.microsoft.com/office/drawing/2014/main" id="{C3983A78-C6CE-0061-9629-F10DA9185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52797" y="1664676"/>
            <a:ext cx="4495800" cy="3042084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="" xmlns:a16="http://schemas.microsoft.com/office/drawing/2014/main" id="{0E60EE8B-3A1D-ECBA-2C40-48BC057850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>
            <a:off x="501033" y="5997009"/>
            <a:ext cx="4104513" cy="4114800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="" xmlns:a16="http://schemas.microsoft.com/office/drawing/2014/main" id="{7536B603-8C16-DF3D-E35E-B9B717148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82337" y="378639"/>
            <a:ext cx="4472360" cy="286737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FBBC23B5-6707-504D-01F9-89E0E4604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35697" y="2148909"/>
            <a:ext cx="4749414" cy="3042084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96D5D71E-BDED-06FF-095F-105F85BBD9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528047" y="6478240"/>
            <a:ext cx="3675941" cy="3571526"/>
          </a:xfrm>
          <a:prstGeom prst="rect">
            <a:avLst/>
          </a:prstGeom>
        </p:spPr>
      </p:pic>
      <p:grpSp>
        <p:nvGrpSpPr>
          <p:cNvPr id="20" name="Group 20">
            <a:extLst>
              <a:ext uri="{FF2B5EF4-FFF2-40B4-BE49-F238E27FC236}">
                <a16:creationId xmlns="" xmlns:a16="http://schemas.microsoft.com/office/drawing/2014/main" id="{9588E248-1CE4-37E8-4608-7B0BF7409C0D}"/>
              </a:ext>
            </a:extLst>
          </p:cNvPr>
          <p:cNvGrpSpPr/>
          <p:nvPr/>
        </p:nvGrpSpPr>
        <p:grpSpPr>
          <a:xfrm>
            <a:off x="333305" y="196418"/>
            <a:ext cx="2808689" cy="2659514"/>
            <a:chOff x="0" y="0"/>
            <a:chExt cx="822827" cy="812800"/>
          </a:xfrm>
        </p:grpSpPr>
        <p:sp>
          <p:nvSpPr>
            <p:cNvPr id="21" name="Freeform 21">
              <a:extLst>
                <a:ext uri="{FF2B5EF4-FFF2-40B4-BE49-F238E27FC236}">
                  <a16:creationId xmlns="" xmlns:a16="http://schemas.microsoft.com/office/drawing/2014/main" id="{C78D9043-F024-EC37-9005-933284E51CD4}"/>
                </a:ext>
              </a:extLst>
            </p:cNvPr>
            <p:cNvSpPr/>
            <p:nvPr/>
          </p:nvSpPr>
          <p:spPr>
            <a:xfrm>
              <a:off x="0" y="0"/>
              <a:ext cx="822827" cy="812800"/>
            </a:xfrm>
            <a:custGeom>
              <a:avLst/>
              <a:gdLst/>
              <a:ahLst/>
              <a:cxnLst/>
              <a:rect l="l" t="t" r="r" b="b"/>
              <a:pathLst>
                <a:path w="822827" h="812800">
                  <a:moveTo>
                    <a:pt x="0" y="0"/>
                  </a:moveTo>
                  <a:lnTo>
                    <a:pt x="822827" y="0"/>
                  </a:lnTo>
                  <a:lnTo>
                    <a:pt x="82282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id="22" name="TextBox 22">
              <a:extLst>
                <a:ext uri="{FF2B5EF4-FFF2-40B4-BE49-F238E27FC236}">
                  <a16:creationId xmlns="" xmlns:a16="http://schemas.microsoft.com/office/drawing/2014/main" id="{E42FE25C-9F78-04E6-E570-E6E5A2DED06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200">
                <a:latin typeface="Georgia" panose="02040502050405020303" pitchFamily="18" charset="0"/>
              </a:endParaRPr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D67A09DC-3FCD-8652-C238-A6999CF3FF84}"/>
              </a:ext>
            </a:extLst>
          </p:cNvPr>
          <p:cNvGrpSpPr/>
          <p:nvPr/>
        </p:nvGrpSpPr>
        <p:grpSpPr>
          <a:xfrm>
            <a:off x="16122673" y="7153267"/>
            <a:ext cx="1832024" cy="1802280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C667CA68-E9BF-51FF-09A4-46E810A6BF48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="" xmlns:a16="http://schemas.microsoft.com/office/drawing/2014/main" id="{252E5056-E767-D7ED-9E8A-5F89FE3FF2C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200">
                <a:latin typeface="Georgia" panose="02040502050405020303" pitchFamily="18" charset="0"/>
              </a:endParaRPr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9529739C-97F2-F28B-8358-AB74580876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47250" y="6164729"/>
            <a:ext cx="4104513" cy="4114800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="" xmlns:a16="http://schemas.microsoft.com/office/drawing/2014/main" id="{F59B1F39-5EBB-968D-21E8-40578EFB8F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73949" y="697162"/>
            <a:ext cx="707511" cy="1477829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712C216F-17C7-C5BA-2367-F3D589AE7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289781"/>
              </p:ext>
            </p:extLst>
          </p:nvPr>
        </p:nvGraphicFramePr>
        <p:xfrm>
          <a:off x="498058" y="3640735"/>
          <a:ext cx="2078426" cy="133223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78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322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48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Кейс</a:t>
                      </a:r>
                      <a:endParaRPr lang="ru-RU" sz="4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49A625F0-E842-518D-A70C-0388CD7DF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842021"/>
              </p:ext>
            </p:extLst>
          </p:nvPr>
        </p:nvGraphicFramePr>
        <p:xfrm>
          <a:off x="13861785" y="2083509"/>
          <a:ext cx="3743826" cy="137253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7438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72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54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Дискуссия</a:t>
                      </a:r>
                      <a:endParaRPr lang="ru-RU" sz="5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rgbClr val="36AA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821308AE-7DE0-7C85-75F0-9233A3968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004075"/>
              </p:ext>
            </p:extLst>
          </p:nvPr>
        </p:nvGraphicFramePr>
        <p:xfrm>
          <a:off x="3552766" y="1703918"/>
          <a:ext cx="3548810" cy="14567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488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5675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54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Воркшоп</a:t>
                      </a:r>
                      <a:endParaRPr lang="ru-RU" sz="5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rgbClr val="2063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5346D32F-4CA2-9E33-74C6-418480566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68785"/>
              </p:ext>
            </p:extLst>
          </p:nvPr>
        </p:nvGraphicFramePr>
        <p:xfrm>
          <a:off x="9302690" y="4075718"/>
          <a:ext cx="7490291" cy="137253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4902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72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54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Интерактивные игры</a:t>
                      </a:r>
                      <a:endParaRPr lang="ru-RU" sz="5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rgbClr val="2E91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="" xmlns:a16="http://schemas.microsoft.com/office/drawing/2014/main" id="{50899E4C-624C-4E63-C188-C1797C2A8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779712"/>
              </p:ext>
            </p:extLst>
          </p:nvPr>
        </p:nvGraphicFramePr>
        <p:xfrm>
          <a:off x="8454182" y="1827121"/>
          <a:ext cx="4104513" cy="142610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104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2610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54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Наблюдение</a:t>
                      </a:r>
                      <a:endParaRPr lang="ru-RU" sz="5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7292A93C-7F22-EE14-CD38-BD98BE8F3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99481"/>
              </p:ext>
            </p:extLst>
          </p:nvPr>
        </p:nvGraphicFramePr>
        <p:xfrm>
          <a:off x="3018238" y="3979686"/>
          <a:ext cx="5279738" cy="137253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2797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7253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54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Сопровождение</a:t>
                      </a:r>
                      <a:endParaRPr lang="ru-RU" sz="5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05184A5C-816C-59A3-5A0D-D7617A6E3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08247"/>
              </p:ext>
            </p:extLst>
          </p:nvPr>
        </p:nvGraphicFramePr>
        <p:xfrm>
          <a:off x="645923" y="5730452"/>
          <a:ext cx="6046086" cy="137253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0460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72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54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Консультация</a:t>
                      </a:r>
                      <a:endParaRPr lang="ru-RU" sz="5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E7850639-BF8E-8AE1-D454-309D33726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194040"/>
              </p:ext>
            </p:extLst>
          </p:nvPr>
        </p:nvGraphicFramePr>
        <p:xfrm>
          <a:off x="303268" y="7838709"/>
          <a:ext cx="5279738" cy="148874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2797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8874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54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Моделирование</a:t>
                      </a:r>
                      <a:endParaRPr lang="ru-RU" sz="5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rgbClr val="EF75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Таблица 27">
            <a:extLst>
              <a:ext uri="{FF2B5EF4-FFF2-40B4-BE49-F238E27FC236}">
                <a16:creationId xmlns="" xmlns:a16="http://schemas.microsoft.com/office/drawing/2014/main" id="{BCC8C2EB-C313-2216-026E-8B6958EBD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70464"/>
              </p:ext>
            </p:extLst>
          </p:nvPr>
        </p:nvGraphicFramePr>
        <p:xfrm>
          <a:off x="7031759" y="8421168"/>
          <a:ext cx="9715502" cy="140074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7155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007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54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Искусственный интеллект</a:t>
                      </a:r>
                      <a:endParaRPr lang="ru-RU" sz="5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Таблица 28">
            <a:extLst>
              <a:ext uri="{FF2B5EF4-FFF2-40B4-BE49-F238E27FC236}">
                <a16:creationId xmlns="" xmlns:a16="http://schemas.microsoft.com/office/drawing/2014/main" id="{7771E261-DB53-4361-241B-2498859F4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753651"/>
              </p:ext>
            </p:extLst>
          </p:nvPr>
        </p:nvGraphicFramePr>
        <p:xfrm>
          <a:off x="7805195" y="5829770"/>
          <a:ext cx="3983381" cy="148653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83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865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54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Тренинг</a:t>
                      </a:r>
                      <a:endParaRPr lang="ru-RU" sz="5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Таблица 29">
            <a:extLst>
              <a:ext uri="{FF2B5EF4-FFF2-40B4-BE49-F238E27FC236}">
                <a16:creationId xmlns="" xmlns:a16="http://schemas.microsoft.com/office/drawing/2014/main" id="{BD1A9124-9AD6-99BA-62D2-1352C34AC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279212"/>
              </p:ext>
            </p:extLst>
          </p:nvPr>
        </p:nvGraphicFramePr>
        <p:xfrm>
          <a:off x="12901761" y="6201682"/>
          <a:ext cx="5143500" cy="145675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143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5675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54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Инструктаж</a:t>
                      </a:r>
                      <a:endParaRPr lang="ru-RU" sz="5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Номер слайда 33">
            <a:extLst>
              <a:ext uri="{FF2B5EF4-FFF2-40B4-BE49-F238E27FC236}">
                <a16:creationId xmlns="" xmlns:a16="http://schemas.microsoft.com/office/drawing/2014/main" id="{E2250DC9-926A-26B5-3E06-97700484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3650" y="9868160"/>
            <a:ext cx="2133600" cy="3651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5" name="TextBox 10"/>
          <p:cNvSpPr txBox="1"/>
          <p:nvPr/>
        </p:nvSpPr>
        <p:spPr>
          <a:xfrm>
            <a:off x="1" y="221231"/>
            <a:ext cx="1828799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МЕТОДЫ  И ФОРМЫ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1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2419" y="4584074"/>
            <a:ext cx="19123819" cy="6357176"/>
            <a:chOff x="0" y="0"/>
            <a:chExt cx="5661114" cy="16743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61114" cy="1674318"/>
            </a:xfrm>
            <a:custGeom>
              <a:avLst/>
              <a:gdLst/>
              <a:ahLst/>
              <a:cxnLst/>
              <a:rect l="l" t="t" r="r" b="b"/>
              <a:pathLst>
                <a:path w="5661114" h="1674318">
                  <a:moveTo>
                    <a:pt x="0" y="0"/>
                  </a:moveTo>
                  <a:lnTo>
                    <a:pt x="5661114" y="0"/>
                  </a:lnTo>
                  <a:lnTo>
                    <a:pt x="5661114" y="1674318"/>
                  </a:lnTo>
                  <a:lnTo>
                    <a:pt x="0" y="1674318"/>
                  </a:ln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661114" cy="16647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591207" y="3225562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86442" y="3420796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00426" y="3534780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764174" y="3225562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0" y="0"/>
                </a:lnTo>
                <a:lnTo>
                  <a:pt x="2588780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59408" y="3420796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073392" y="3534780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936093" y="3225562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131327" y="3420796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45311" y="3534780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108012" y="3225562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303246" y="3420796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417230" y="3534780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484845" y="3946233"/>
            <a:ext cx="1147438" cy="1147438"/>
          </a:xfrm>
          <a:custGeom>
            <a:avLst/>
            <a:gdLst/>
            <a:ahLst/>
            <a:cxnLst/>
            <a:rect l="l" t="t" r="r" b="b"/>
            <a:pathLst>
              <a:path w="1147438" h="1147438">
                <a:moveTo>
                  <a:pt x="0" y="0"/>
                </a:moveTo>
                <a:lnTo>
                  <a:pt x="1147438" y="0"/>
                </a:lnTo>
                <a:lnTo>
                  <a:pt x="1147438" y="1147438"/>
                </a:lnTo>
                <a:lnTo>
                  <a:pt x="0" y="11474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668925" y="3875415"/>
            <a:ext cx="1123117" cy="1123117"/>
          </a:xfrm>
          <a:custGeom>
            <a:avLst/>
            <a:gdLst/>
            <a:ahLst/>
            <a:cxnLst/>
            <a:rect l="l" t="t" r="r" b="b"/>
            <a:pathLst>
              <a:path w="1123117" h="1123117">
                <a:moveTo>
                  <a:pt x="0" y="0"/>
                </a:moveTo>
                <a:lnTo>
                  <a:pt x="1123116" y="0"/>
                </a:lnTo>
                <a:lnTo>
                  <a:pt x="1123116" y="1123117"/>
                </a:lnTo>
                <a:lnTo>
                  <a:pt x="0" y="112311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828683" y="3946233"/>
            <a:ext cx="1147438" cy="1147438"/>
          </a:xfrm>
          <a:custGeom>
            <a:avLst/>
            <a:gdLst/>
            <a:ahLst/>
            <a:cxnLst/>
            <a:rect l="l" t="t" r="r" b="b"/>
            <a:pathLst>
              <a:path w="1147438" h="1147438">
                <a:moveTo>
                  <a:pt x="0" y="0"/>
                </a:moveTo>
                <a:lnTo>
                  <a:pt x="1147438" y="0"/>
                </a:lnTo>
                <a:lnTo>
                  <a:pt x="1147438" y="1147438"/>
                </a:lnTo>
                <a:lnTo>
                  <a:pt x="0" y="11474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16079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554847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2202833" y="3906735"/>
            <a:ext cx="1294390" cy="1226435"/>
          </a:xfrm>
          <a:custGeom>
            <a:avLst/>
            <a:gdLst/>
            <a:ahLst/>
            <a:cxnLst/>
            <a:rect l="l" t="t" r="r" b="b"/>
            <a:pathLst>
              <a:path w="1294390" h="1226435">
                <a:moveTo>
                  <a:pt x="0" y="0"/>
                </a:moveTo>
                <a:lnTo>
                  <a:pt x="1294391" y="0"/>
                </a:lnTo>
                <a:lnTo>
                  <a:pt x="1294391" y="1226435"/>
                </a:lnTo>
                <a:lnTo>
                  <a:pt x="0" y="12264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066800" y="6061739"/>
            <a:ext cx="3793187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8"/>
              </a:lnSpc>
            </a:pPr>
            <a:r>
              <a:rPr lang="ru-RU" sz="4800" b="1" spc="-78" dirty="0" smtClean="0">
                <a:solidFill>
                  <a:srgbClr val="FFFFFF"/>
                </a:solidFill>
                <a:ea typeface="Open Sans 2 Bold"/>
                <a:cs typeface="Open Sans 2 Bold"/>
                <a:sym typeface="Open Sans 2 Bold"/>
              </a:rPr>
              <a:t>Актуальность</a:t>
            </a:r>
            <a:endParaRPr lang="en-US" sz="4800" b="1" spc="-78" dirty="0">
              <a:solidFill>
                <a:srgbClr val="FFFFFF"/>
              </a:solidFill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200743" y="5966489"/>
            <a:ext cx="3715643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2"/>
              </a:lnSpc>
            </a:pPr>
            <a:r>
              <a:rPr lang="ru-RU" sz="4800" b="1" spc="-78" dirty="0" smtClean="0">
                <a:solidFill>
                  <a:srgbClr val="FFFFFF"/>
                </a:solidFill>
                <a:ea typeface="Open Sans 2 Bold"/>
                <a:cs typeface="Open Sans 2 Bold"/>
                <a:sym typeface="Open Sans 2 Bold"/>
              </a:rPr>
              <a:t>Адаптация</a:t>
            </a:r>
            <a:endParaRPr lang="en-US" sz="4800" b="1" spc="-78" dirty="0">
              <a:solidFill>
                <a:srgbClr val="FFFFFF"/>
              </a:solidFill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664530" y="5956964"/>
            <a:ext cx="336567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ru-RU" sz="4800" b="1" spc="-78" dirty="0" smtClean="0">
                <a:solidFill>
                  <a:srgbClr val="FFFFFF"/>
                </a:solidFill>
                <a:ea typeface="Open Sans 2 Bold"/>
                <a:cs typeface="Open Sans 2 Bold"/>
                <a:sym typeface="Open Sans 2 Bold"/>
              </a:rPr>
              <a:t>Статистика</a:t>
            </a:r>
            <a:endParaRPr lang="en-US" sz="4800" b="1" spc="-78" dirty="0">
              <a:solidFill>
                <a:srgbClr val="FFFFFF"/>
              </a:solidFill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3545504" y="5956964"/>
            <a:ext cx="3713796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2"/>
              </a:lnSpc>
            </a:pPr>
            <a:r>
              <a:rPr lang="ru-RU" sz="4800" b="1" spc="-78" dirty="0" smtClean="0">
                <a:solidFill>
                  <a:srgbClr val="FFFFFF"/>
                </a:solidFill>
                <a:ea typeface="Open Sans 2 Bold"/>
                <a:cs typeface="Open Sans 2 Bold"/>
                <a:sym typeface="Open Sans 2 Bold"/>
              </a:rPr>
              <a:t>Цель</a:t>
            </a:r>
            <a:endParaRPr lang="en-US" sz="4800" b="1" spc="-78" dirty="0">
              <a:solidFill>
                <a:srgbClr val="FFFFFF"/>
              </a:solidFill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0" y="707539"/>
            <a:ext cx="1828799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PT Sans" pitchFamily="34" charset="-52"/>
                <a:ea typeface="PT Sans" pitchFamily="34" charset="-52"/>
                <a:cs typeface="Montserrat 1 Bold"/>
                <a:sym typeface="Montserrat 1 Bold"/>
              </a:rPr>
              <a:t>ПРОГРАММА НАСТАВНИЧЕСТВА</a:t>
            </a:r>
          </a:p>
          <a:p>
            <a:pPr algn="ctr"/>
            <a:r>
              <a:rPr lang="ru-RU" sz="6600" b="1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PT Sans" pitchFamily="34" charset="-52"/>
                <a:ea typeface="PT Sans" pitchFamily="34" charset="-52"/>
                <a:cs typeface="Montserrat 1 Bold"/>
                <a:sym typeface="Montserrat 1 Bold"/>
              </a:rPr>
              <a:t>«ПУТЬ К УСПЕХУ ВМЕСТЕ»  </a:t>
            </a:r>
            <a:endParaRPr lang="en-US" sz="6600" b="1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PT Sans" pitchFamily="34" charset="-52"/>
              <a:ea typeface="PT Sans" pitchFamily="34" charset="-52"/>
              <a:cs typeface="Montserrat 1 Bold"/>
              <a:sym typeface="Montserrat 1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11207" y="6591300"/>
            <a:ext cx="3948781" cy="97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FFFFFF"/>
                </a:solidFill>
                <a:ea typeface="Open Sans 2"/>
                <a:cs typeface="Open Sans 2"/>
                <a:sym typeface="Open Sans 2"/>
              </a:rPr>
              <a:t>Необходимость  быстрой  адаптации молодых педагогов в техникуме</a:t>
            </a:r>
            <a:endParaRPr lang="en-US" sz="2800" dirty="0">
              <a:solidFill>
                <a:srgbClr val="FFFFFF"/>
              </a:solidFill>
              <a:ea typeface="Open Sans 2"/>
              <a:cs typeface="Open Sans 2"/>
              <a:sym typeface="Open Sans 2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029200" y="6663075"/>
            <a:ext cx="3948781" cy="29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FFFFFF"/>
                </a:solidFill>
                <a:ea typeface="Open Sans 2"/>
                <a:cs typeface="Open Sans 2"/>
                <a:sym typeface="Open Sans 2"/>
              </a:rPr>
              <a:t>С первых </a:t>
            </a:r>
            <a:r>
              <a:rPr lang="ru-RU" sz="2800" dirty="0">
                <a:solidFill>
                  <a:srgbClr val="FFFFFF"/>
                </a:solidFill>
                <a:ea typeface="Open Sans 2"/>
                <a:cs typeface="Open Sans 2"/>
                <a:sym typeface="Open Sans 2"/>
              </a:rPr>
              <a:t>дней работы </a:t>
            </a:r>
            <a:r>
              <a:rPr lang="ru-RU" sz="2800" dirty="0" smtClean="0">
                <a:solidFill>
                  <a:srgbClr val="FFFFFF"/>
                </a:solidFill>
                <a:ea typeface="Open Sans 2"/>
                <a:cs typeface="Open Sans 2"/>
                <a:sym typeface="Open Sans 2"/>
              </a:rPr>
              <a:t>молодой педагог выполняют </a:t>
            </a:r>
            <a:r>
              <a:rPr lang="ru-RU" sz="2800" dirty="0">
                <a:solidFill>
                  <a:srgbClr val="FFFFFF"/>
                </a:solidFill>
                <a:ea typeface="Open Sans 2"/>
                <a:cs typeface="Open Sans 2"/>
                <a:sym typeface="Open Sans 2"/>
              </a:rPr>
              <a:t>те же функции и несет ту же ответственность, что и опытный педагог, и окружение ожидает от него безупречного профессионализма</a:t>
            </a:r>
            <a:endParaRPr lang="en-US" sz="2800" dirty="0">
              <a:solidFill>
                <a:srgbClr val="FFFFFF"/>
              </a:solidFill>
              <a:ea typeface="Open Sans 2"/>
              <a:cs typeface="Open Sans 2"/>
              <a:sym typeface="Open Sans 2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547648" y="6667500"/>
            <a:ext cx="3745644" cy="1297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FFFFFF"/>
                </a:solidFill>
                <a:ea typeface="Open Sans 2"/>
                <a:cs typeface="Open Sans 2"/>
                <a:sym typeface="Open Sans 2"/>
              </a:rPr>
              <a:t>Около 98</a:t>
            </a:r>
            <a:r>
              <a:rPr lang="en-US" sz="2800" dirty="0" smtClean="0">
                <a:solidFill>
                  <a:srgbClr val="FFFFFF"/>
                </a:solidFill>
                <a:ea typeface="Open Sans 2"/>
                <a:cs typeface="Open Sans 2"/>
                <a:sym typeface="Open Sans 2"/>
              </a:rPr>
              <a:t>% </a:t>
            </a:r>
            <a:r>
              <a:rPr lang="ru-RU" sz="2800" dirty="0" smtClean="0">
                <a:solidFill>
                  <a:srgbClr val="FFFFFF"/>
                </a:solidFill>
                <a:ea typeface="Open Sans 2"/>
                <a:cs typeface="Open Sans 2"/>
                <a:sym typeface="Open Sans 2"/>
              </a:rPr>
              <a:t>молодых педагогов нуждаются в поддержке первые 3 года</a:t>
            </a:r>
            <a:endParaRPr lang="en-US" sz="2800" dirty="0">
              <a:solidFill>
                <a:srgbClr val="FFFFFF"/>
              </a:solidFill>
              <a:ea typeface="Open Sans 2"/>
              <a:cs typeface="Open Sans 2"/>
              <a:sym typeface="Open Sans 2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3716000" y="6667500"/>
            <a:ext cx="3721061" cy="1617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FFFFFF"/>
                </a:solidFill>
                <a:ea typeface="Open Sans 2"/>
                <a:cs typeface="Open Sans 2"/>
                <a:sym typeface="Open Sans 2"/>
              </a:rPr>
              <a:t>Повышение </a:t>
            </a:r>
            <a:r>
              <a:rPr lang="ru-RU" sz="2800" dirty="0">
                <a:solidFill>
                  <a:srgbClr val="FFFFFF"/>
                </a:solidFill>
                <a:ea typeface="Open Sans 2"/>
                <a:cs typeface="Open Sans 2"/>
                <a:sym typeface="Open Sans 2"/>
              </a:rPr>
              <a:t>профессионального уровня начинающего педагога и его адаптация в техникуме</a:t>
            </a:r>
            <a:endParaRPr lang="en-US" sz="2800" dirty="0">
              <a:solidFill>
                <a:srgbClr val="FFFFFF"/>
              </a:solidFill>
              <a:ea typeface="Open Sans 2"/>
              <a:cs typeface="Open Sans 2"/>
              <a:sym typeface="Open Sans 2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339904" y="-305907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-302418" y="386378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-534940" y="1495617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7"/>
                </a:lnTo>
                <a:lnTo>
                  <a:pt x="0" y="110736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582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9">
            <a:extLst>
              <a:ext uri="{FF2B5EF4-FFF2-40B4-BE49-F238E27FC236}">
                <a16:creationId xmlns="" xmlns:a16="http://schemas.microsoft.com/office/drawing/2014/main" id="{C7BE7028-C967-D5CB-6AF1-7DC39B49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234079" y="7660064"/>
            <a:ext cx="3796162" cy="3539921"/>
          </a:xfrm>
          <a:prstGeom prst="rect">
            <a:avLst/>
          </a:prstGeom>
        </p:spPr>
      </p:pic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9296400" y="9013361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408552">
            <a:off x="13780861" y="-63130"/>
            <a:ext cx="3568640" cy="3577584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066229">
            <a:off x="13838149" y="7019398"/>
            <a:ext cx="4104513" cy="39879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47D5059-95C7-D7EF-C256-AC409CF1BD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292" t="22221" r="292" b="30152"/>
          <a:stretch/>
        </p:blipFill>
        <p:spPr>
          <a:xfrm>
            <a:off x="689741" y="2717465"/>
            <a:ext cx="16908517" cy="6674459"/>
          </a:xfrm>
          <a:prstGeom prst="rect">
            <a:avLst/>
          </a:prstGeom>
          <a:ln w="38100" cap="sq">
            <a:solidFill>
              <a:srgbClr val="206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0"/>
          <p:cNvSpPr txBox="1"/>
          <p:nvPr/>
        </p:nvSpPr>
        <p:spPr>
          <a:xfrm>
            <a:off x="1" y="221231"/>
            <a:ext cx="1828799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БАНК  МАТЕРИАЛОВ</a:t>
            </a:r>
          </a:p>
          <a:p>
            <a:pPr algn="ctr"/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ДЛЯ  РАБОТЫ  С   НАСТАВЛЯЕМЫМ 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9">
            <a:extLst>
              <a:ext uri="{FF2B5EF4-FFF2-40B4-BE49-F238E27FC236}">
                <a16:creationId xmlns="" xmlns:a16="http://schemas.microsoft.com/office/drawing/2014/main" id="{C7BE7028-C967-D5CB-6AF1-7DC39B49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234079" y="7660064"/>
            <a:ext cx="3796162" cy="3539921"/>
          </a:xfrm>
          <a:prstGeom prst="rect">
            <a:avLst/>
          </a:prstGeom>
        </p:spPr>
      </p:pic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9296400" y="9013361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408552">
            <a:off x="13780861" y="-63130"/>
            <a:ext cx="3568640" cy="3577584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066229">
            <a:off x="13838149" y="7019398"/>
            <a:ext cx="4104513" cy="398792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16" y="2842333"/>
            <a:ext cx="10769358" cy="6931693"/>
          </a:xfrm>
          <a:prstGeom prst="rect">
            <a:avLst/>
          </a:prstGeom>
          <a:ln w="38100" cap="sq">
            <a:solidFill>
              <a:srgbClr val="206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0"/>
          <p:cNvSpPr txBox="1"/>
          <p:nvPr/>
        </p:nvSpPr>
        <p:spPr>
          <a:xfrm>
            <a:off x="1" y="221231"/>
            <a:ext cx="1828799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АВТОРСКИЕ  </a:t>
            </a:r>
            <a:r>
              <a:rPr lang="ru-RU" sz="6600" spc="-623" dirty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ПРОГРАММНЫЕ   ПРОДУКТЫ  </a:t>
            </a:r>
            <a:endParaRPr lang="ru-RU" sz="6600" spc="-623" dirty="0" smtClean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ДЛЯ  </a:t>
            </a:r>
            <a:r>
              <a:rPr lang="ru-RU" sz="6600" spc="-623" dirty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РАБОТЫ  С   НАСТАВЛЯЕМЫМ 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416222" y="3690536"/>
            <a:ext cx="62484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200" dirty="0" err="1" smtClean="0">
                <a:solidFill>
                  <a:srgbClr val="206366"/>
                </a:solidFill>
                <a:latin typeface="+mj-lt"/>
                <a:ea typeface="Open Sans 1"/>
                <a:cs typeface="Open Sans 1"/>
                <a:sym typeface="Open Sans 1"/>
              </a:rPr>
              <a:t>Интерактив</a:t>
            </a:r>
            <a:r>
              <a:rPr lang="ru-RU" sz="4200" dirty="0" smtClean="0">
                <a:solidFill>
                  <a:srgbClr val="206366"/>
                </a:solidFill>
                <a:latin typeface="+mj-lt"/>
                <a:ea typeface="Open Sans 1"/>
                <a:cs typeface="Open Sans 1"/>
                <a:sym typeface="Open Sans 1"/>
              </a:rPr>
              <a:t> «</a:t>
            </a:r>
            <a:r>
              <a:rPr lang="ru-RU" sz="4200" dirty="0" err="1" smtClean="0">
                <a:solidFill>
                  <a:srgbClr val="206366"/>
                </a:solidFill>
                <a:latin typeface="+mj-lt"/>
                <a:ea typeface="Open Sans 1"/>
                <a:cs typeface="Open Sans 1"/>
                <a:sym typeface="Open Sans 1"/>
              </a:rPr>
              <a:t>ГруппАнализ</a:t>
            </a:r>
            <a:r>
              <a:rPr lang="ru-RU" sz="4200" dirty="0" smtClean="0">
                <a:solidFill>
                  <a:srgbClr val="206366"/>
                </a:solidFill>
                <a:latin typeface="+mj-lt"/>
                <a:ea typeface="Open Sans 1"/>
                <a:cs typeface="Open Sans 1"/>
                <a:sym typeface="Open Sans 1"/>
              </a:rPr>
              <a:t>» </a:t>
            </a:r>
            <a:r>
              <a:rPr lang="ru-RU" sz="4200" dirty="0" smtClean="0">
                <a:solidFill>
                  <a:srgbClr val="206366"/>
                </a:solidFill>
                <a:ea typeface="Open Sans 1"/>
                <a:cs typeface="Open Sans 1"/>
                <a:sym typeface="Open Sans 1"/>
              </a:rPr>
              <a:t>применяется </a:t>
            </a:r>
            <a:r>
              <a:rPr lang="ru-RU" sz="4200" dirty="0">
                <a:solidFill>
                  <a:srgbClr val="206366"/>
                </a:solidFill>
                <a:ea typeface="Open Sans 1"/>
                <a:cs typeface="Open Sans 1"/>
                <a:sym typeface="Open Sans 1"/>
              </a:rPr>
              <a:t>при изучении темы </a:t>
            </a:r>
            <a:r>
              <a:rPr lang="ru-RU" sz="4200" dirty="0" smtClean="0">
                <a:solidFill>
                  <a:srgbClr val="206366"/>
                </a:solidFill>
                <a:ea typeface="Open Sans 1"/>
                <a:cs typeface="Open Sans 1"/>
                <a:sym typeface="Open Sans 1"/>
              </a:rPr>
              <a:t>«</a:t>
            </a:r>
            <a:r>
              <a:rPr lang="ru-RU" sz="4200" dirty="0">
                <a:solidFill>
                  <a:srgbClr val="206366"/>
                </a:solidFill>
                <a:ea typeface="Open Sans 1"/>
                <a:cs typeface="Open Sans 1"/>
                <a:sym typeface="Open Sans 1"/>
              </a:rPr>
              <a:t>Методы и приемы деления учебной группы на малые группы</a:t>
            </a:r>
            <a:r>
              <a:rPr lang="ru-RU" sz="4200" dirty="0" smtClean="0">
                <a:solidFill>
                  <a:srgbClr val="206366"/>
                </a:solidFill>
                <a:ea typeface="Open Sans 1"/>
                <a:cs typeface="Open Sans 1"/>
                <a:sym typeface="Open Sans 1"/>
              </a:rPr>
              <a:t>»</a:t>
            </a:r>
            <a:endParaRPr lang="en-US" sz="4200" dirty="0">
              <a:solidFill>
                <a:srgbClr val="206366"/>
              </a:solidFill>
              <a:ea typeface="Open Sans 1"/>
              <a:cs typeface="Open Sans 1"/>
              <a:sym typeface="Open Sans 1"/>
            </a:endParaRPr>
          </a:p>
        </p:txBody>
      </p:sp>
    </p:spTree>
    <p:extLst>
      <p:ext uri="{BB962C8B-B14F-4D97-AF65-F5344CB8AC3E}">
        <p14:creationId xmlns:p14="http://schemas.microsoft.com/office/powerpoint/2010/main" val="40912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EBD8ED1-B772-0D89-D2C2-D22E1DEBD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>
            <a:extLst>
              <a:ext uri="{FF2B5EF4-FFF2-40B4-BE49-F238E27FC236}">
                <a16:creationId xmlns="" xmlns:a16="http://schemas.microsoft.com/office/drawing/2014/main" id="{33E99D20-B656-F690-F476-89BB96BF0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01968" y="4109371"/>
            <a:ext cx="2935986" cy="2737808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="" xmlns:a16="http://schemas.microsoft.com/office/drawing/2014/main" id="{22F67E54-6CBE-0C8C-C26D-F97580F1A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3950" y="6896853"/>
            <a:ext cx="2935986" cy="2737808"/>
          </a:xfrm>
          <a:prstGeom prst="rect">
            <a:avLst/>
          </a:prstGeom>
        </p:spPr>
      </p:pic>
      <p:pic>
        <p:nvPicPr>
          <p:cNvPr id="48" name="Picture 2">
            <a:extLst>
              <a:ext uri="{FF2B5EF4-FFF2-40B4-BE49-F238E27FC236}">
                <a16:creationId xmlns="" xmlns:a16="http://schemas.microsoft.com/office/drawing/2014/main" id="{B207C612-0C2F-DF8C-01A7-61D454261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92362" y="-12196"/>
            <a:ext cx="3775364" cy="3784826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="" xmlns:a16="http://schemas.microsoft.com/office/drawing/2014/main" id="{97B0736C-F223-C304-12C1-802C50B0D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612080" y="5242122"/>
            <a:ext cx="4104513" cy="41148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5E7509C1-87AB-91EE-6A75-9E2CB4A08D53}"/>
              </a:ext>
            </a:extLst>
          </p:cNvPr>
          <p:cNvSpPr/>
          <p:nvPr/>
        </p:nvSpPr>
        <p:spPr>
          <a:xfrm>
            <a:off x="2971800" y="4633954"/>
            <a:ext cx="3327801" cy="1601549"/>
          </a:xfrm>
          <a:prstGeom prst="roundRect">
            <a:avLst/>
          </a:prstGeom>
          <a:solidFill>
            <a:srgbClr val="9FE1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консультации по ведению занятий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689313F1-A964-2845-63FD-EA6AC861712C}"/>
              </a:ext>
            </a:extLst>
          </p:cNvPr>
          <p:cNvSpPr/>
          <p:nvPr/>
        </p:nvSpPr>
        <p:spPr>
          <a:xfrm>
            <a:off x="12125158" y="6320256"/>
            <a:ext cx="3841319" cy="1200663"/>
          </a:xfrm>
          <a:prstGeom prst="roundRect">
            <a:avLst/>
          </a:prstGeom>
          <a:solidFill>
            <a:srgbClr val="9FE1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Ведется документация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E2260C18-53DB-396D-88AF-9339ECC4250D}"/>
              </a:ext>
            </a:extLst>
          </p:cNvPr>
          <p:cNvSpPr/>
          <p:nvPr/>
        </p:nvSpPr>
        <p:spPr>
          <a:xfrm>
            <a:off x="6922333" y="6344726"/>
            <a:ext cx="4865621" cy="1370097"/>
          </a:xfrm>
          <a:prstGeom prst="roundRect">
            <a:avLst/>
          </a:prstGeom>
          <a:solidFill>
            <a:srgbClr val="9FE1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>
              <a:buSzPts val="1100"/>
              <a:tabLst>
                <a:tab pos="342900" algn="l"/>
              </a:tabLst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Прошли повышение квалификации – курсы, стажировки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DEC5BECA-7034-7A98-64A5-A7E3726279DD}"/>
              </a:ext>
            </a:extLst>
          </p:cNvPr>
          <p:cNvSpPr/>
          <p:nvPr/>
        </p:nvSpPr>
        <p:spPr>
          <a:xfrm>
            <a:off x="6759722" y="3076759"/>
            <a:ext cx="4970328" cy="1210865"/>
          </a:xfrm>
          <a:prstGeom prst="roundRect">
            <a:avLst/>
          </a:prstGeom>
          <a:solidFill>
            <a:srgbClr val="9FE1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Изучена нормативно-правовая база образовательного процесса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B0F850B5-763B-B48A-82A0-8F2AFBD9A13D}"/>
              </a:ext>
            </a:extLst>
          </p:cNvPr>
          <p:cNvSpPr/>
          <p:nvPr/>
        </p:nvSpPr>
        <p:spPr>
          <a:xfrm>
            <a:off x="11985659" y="4494187"/>
            <a:ext cx="3916309" cy="1588374"/>
          </a:xfrm>
          <a:prstGeom prst="roundRect">
            <a:avLst/>
          </a:prstGeom>
          <a:solidFill>
            <a:srgbClr val="9FE1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Изучена и применяется система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журнал»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Восьмиугольник 55">
            <a:extLst>
              <a:ext uri="{FF2B5EF4-FFF2-40B4-BE49-F238E27FC236}">
                <a16:creationId xmlns="" xmlns:a16="http://schemas.microsoft.com/office/drawing/2014/main" id="{94FE022B-417E-C100-6B93-4FDD464FD65B}"/>
              </a:ext>
            </a:extLst>
          </p:cNvPr>
          <p:cNvSpPr/>
          <p:nvPr/>
        </p:nvSpPr>
        <p:spPr>
          <a:xfrm>
            <a:off x="876357" y="5314648"/>
            <a:ext cx="848927" cy="809046"/>
          </a:xfrm>
          <a:prstGeom prst="oc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57" name="Восьмиугольник 56">
            <a:extLst>
              <a:ext uri="{FF2B5EF4-FFF2-40B4-BE49-F238E27FC236}">
                <a16:creationId xmlns="" xmlns:a16="http://schemas.microsoft.com/office/drawing/2014/main" id="{C97925F6-B266-B620-405A-F06B812A067B}"/>
              </a:ext>
            </a:extLst>
          </p:cNvPr>
          <p:cNvSpPr/>
          <p:nvPr/>
        </p:nvSpPr>
        <p:spPr>
          <a:xfrm>
            <a:off x="10336748" y="9206981"/>
            <a:ext cx="848927" cy="809046"/>
          </a:xfrm>
          <a:prstGeom prst="oc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58" name="Восьмиугольник 57">
            <a:extLst>
              <a:ext uri="{FF2B5EF4-FFF2-40B4-BE49-F238E27FC236}">
                <a16:creationId xmlns="" xmlns:a16="http://schemas.microsoft.com/office/drawing/2014/main" id="{955032B2-33E4-171F-2F5B-BDD69D1F380E}"/>
              </a:ext>
            </a:extLst>
          </p:cNvPr>
          <p:cNvSpPr/>
          <p:nvPr/>
        </p:nvSpPr>
        <p:spPr>
          <a:xfrm>
            <a:off x="13459660" y="8914163"/>
            <a:ext cx="848927" cy="809046"/>
          </a:xfrm>
          <a:prstGeom prst="oc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59" name="Восьмиугольник 58">
            <a:extLst>
              <a:ext uri="{FF2B5EF4-FFF2-40B4-BE49-F238E27FC236}">
                <a16:creationId xmlns="" xmlns:a16="http://schemas.microsoft.com/office/drawing/2014/main" id="{7D0999A8-28C1-AF82-E6D2-AA64ED74F300}"/>
              </a:ext>
            </a:extLst>
          </p:cNvPr>
          <p:cNvSpPr/>
          <p:nvPr/>
        </p:nvSpPr>
        <p:spPr>
          <a:xfrm>
            <a:off x="16562717" y="8914163"/>
            <a:ext cx="848927" cy="809046"/>
          </a:xfrm>
          <a:prstGeom prst="oc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61" name="Восьмиугольник 60">
            <a:extLst>
              <a:ext uri="{FF2B5EF4-FFF2-40B4-BE49-F238E27FC236}">
                <a16:creationId xmlns="" xmlns:a16="http://schemas.microsoft.com/office/drawing/2014/main" id="{A5A35B8C-3083-7E71-7E88-0EAC93962FE8}"/>
              </a:ext>
            </a:extLst>
          </p:cNvPr>
          <p:cNvSpPr/>
          <p:nvPr/>
        </p:nvSpPr>
        <p:spPr>
          <a:xfrm>
            <a:off x="17021669" y="6812537"/>
            <a:ext cx="779949" cy="711750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62" name="Восьмиугольник 61">
            <a:extLst>
              <a:ext uri="{FF2B5EF4-FFF2-40B4-BE49-F238E27FC236}">
                <a16:creationId xmlns="" xmlns:a16="http://schemas.microsoft.com/office/drawing/2014/main" id="{8EC7F318-13BA-85CE-CD86-6B842E6B930F}"/>
              </a:ext>
            </a:extLst>
          </p:cNvPr>
          <p:cNvSpPr/>
          <p:nvPr/>
        </p:nvSpPr>
        <p:spPr>
          <a:xfrm>
            <a:off x="483035" y="9080819"/>
            <a:ext cx="786644" cy="826692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FF7FD438-5800-55EA-23FD-7AB1E98EDDD6}"/>
              </a:ext>
            </a:extLst>
          </p:cNvPr>
          <p:cNvSpPr/>
          <p:nvPr/>
        </p:nvSpPr>
        <p:spPr>
          <a:xfrm>
            <a:off x="6759722" y="4668648"/>
            <a:ext cx="4833120" cy="1292000"/>
          </a:xfrm>
          <a:prstGeom prst="roundRect">
            <a:avLst/>
          </a:prstGeom>
          <a:solidFill>
            <a:srgbClr val="2E91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</a:t>
            </a:r>
          </a:p>
        </p:txBody>
      </p:sp>
      <p:sp>
        <p:nvSpPr>
          <p:cNvPr id="29" name="Выноска: изогнутая линия 28">
            <a:extLst>
              <a:ext uri="{FF2B5EF4-FFF2-40B4-BE49-F238E27FC236}">
                <a16:creationId xmlns="" xmlns:a16="http://schemas.microsoft.com/office/drawing/2014/main" id="{A9228BFB-4296-C69F-7615-ADB51E470885}"/>
              </a:ext>
            </a:extLst>
          </p:cNvPr>
          <p:cNvSpPr/>
          <p:nvPr/>
        </p:nvSpPr>
        <p:spPr>
          <a:xfrm>
            <a:off x="10676715" y="1578109"/>
            <a:ext cx="4698531" cy="1184420"/>
          </a:xfrm>
          <a:prstGeom prst="borderCallout2">
            <a:avLst>
              <a:gd name="adj1" fmla="val 43492"/>
              <a:gd name="adj2" fmla="val -404"/>
              <a:gd name="adj3" fmla="val 45141"/>
              <a:gd name="adj4" fmla="val -13759"/>
              <a:gd name="adj5" fmla="val 121267"/>
              <a:gd name="adj6" fmla="val -2817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№273 «Об образовании»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</a:t>
            </a:r>
          </a:p>
        </p:txBody>
      </p:sp>
      <p:sp>
        <p:nvSpPr>
          <p:cNvPr id="30" name="Выноска: изогнутая линия 29">
            <a:extLst>
              <a:ext uri="{FF2B5EF4-FFF2-40B4-BE49-F238E27FC236}">
                <a16:creationId xmlns="" xmlns:a16="http://schemas.microsoft.com/office/drawing/2014/main" id="{16EAD674-28BF-9C0A-FCAB-B88B10572824}"/>
              </a:ext>
            </a:extLst>
          </p:cNvPr>
          <p:cNvSpPr/>
          <p:nvPr/>
        </p:nvSpPr>
        <p:spPr>
          <a:xfrm>
            <a:off x="13462719" y="3127066"/>
            <a:ext cx="4507749" cy="903854"/>
          </a:xfrm>
          <a:prstGeom prst="borderCallout2">
            <a:avLst>
              <a:gd name="adj1" fmla="val 51739"/>
              <a:gd name="adj2" fmla="val -480"/>
              <a:gd name="adj3" fmla="val 53389"/>
              <a:gd name="adj4" fmla="val -13787"/>
              <a:gd name="adj5" fmla="val 125696"/>
              <a:gd name="adj6" fmla="val -2310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Освоены сервисы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Яндекс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используются в работе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Выноска: изогнутая линия 30">
            <a:extLst>
              <a:ext uri="{FF2B5EF4-FFF2-40B4-BE49-F238E27FC236}">
                <a16:creationId xmlns="" xmlns:a16="http://schemas.microsoft.com/office/drawing/2014/main" id="{1CF191B6-ADDA-32E1-82D8-40C9FC8C7671}"/>
              </a:ext>
            </a:extLst>
          </p:cNvPr>
          <p:cNvSpPr/>
          <p:nvPr/>
        </p:nvSpPr>
        <p:spPr>
          <a:xfrm flipH="1">
            <a:off x="211750" y="1587982"/>
            <a:ext cx="5157989" cy="2046236"/>
          </a:xfrm>
          <a:prstGeom prst="borderCallout2">
            <a:avLst>
              <a:gd name="adj1" fmla="val 64313"/>
              <a:gd name="adj2" fmla="val -208"/>
              <a:gd name="adj3" fmla="val 64542"/>
              <a:gd name="adj4" fmla="val -13132"/>
              <a:gd name="adj5" fmla="val 146282"/>
              <a:gd name="adj6" fmla="val -11036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учебно-методическая документация: 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программы, календарно-тематические планы, фонд оценочных средств</a:t>
            </a:r>
          </a:p>
        </p:txBody>
      </p:sp>
      <p:sp>
        <p:nvSpPr>
          <p:cNvPr id="32" name="Выноска: изогнутая линия 31">
            <a:extLst>
              <a:ext uri="{FF2B5EF4-FFF2-40B4-BE49-F238E27FC236}">
                <a16:creationId xmlns="" xmlns:a16="http://schemas.microsoft.com/office/drawing/2014/main" id="{5029A8DE-97CD-8CDF-E9CA-80458977F398}"/>
              </a:ext>
            </a:extLst>
          </p:cNvPr>
          <p:cNvSpPr/>
          <p:nvPr/>
        </p:nvSpPr>
        <p:spPr>
          <a:xfrm>
            <a:off x="10375125" y="7956475"/>
            <a:ext cx="7522431" cy="2121920"/>
          </a:xfrm>
          <a:prstGeom prst="borderCallout2">
            <a:avLst>
              <a:gd name="adj1" fmla="val 50544"/>
              <a:gd name="adj2" fmla="val 236"/>
              <a:gd name="adj3" fmla="val 50660"/>
              <a:gd name="adj4" fmla="val -13184"/>
              <a:gd name="adj5" fmla="val -9981"/>
              <a:gd name="adj6" fmla="val -1336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Приняли участие в различных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конференциях,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Федеральном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проекте «Билет в будущее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конкурсах методических разработок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презентаций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30">
            <a:extLst>
              <a:ext uri="{FF2B5EF4-FFF2-40B4-BE49-F238E27FC236}">
                <a16:creationId xmlns="" xmlns:a16="http://schemas.microsoft.com/office/drawing/2014/main" id="{E1D354AD-1B0A-1A74-AA72-BC0F6550976B}"/>
              </a:ext>
            </a:extLst>
          </p:cNvPr>
          <p:cNvSpPr/>
          <p:nvPr/>
        </p:nvSpPr>
        <p:spPr>
          <a:xfrm>
            <a:off x="16090172" y="4439359"/>
            <a:ext cx="1611837" cy="1643202"/>
          </a:xfrm>
          <a:custGeom>
            <a:avLst/>
            <a:gdLst/>
            <a:ahLst/>
            <a:cxnLst/>
            <a:rect l="l" t="t" r="r" b="b"/>
            <a:pathLst>
              <a:path w="893608" h="882704">
                <a:moveTo>
                  <a:pt x="446804" y="0"/>
                </a:moveTo>
                <a:lnTo>
                  <a:pt x="893608" y="882704"/>
                </a:lnTo>
                <a:lnTo>
                  <a:pt x="0" y="882704"/>
                </a:lnTo>
                <a:lnTo>
                  <a:pt x="446804" y="0"/>
                </a:lnTo>
                <a:close/>
              </a:path>
            </a:pathLst>
          </a:custGeom>
          <a:solidFill>
            <a:srgbClr val="FD7075"/>
          </a:solidFill>
        </p:spPr>
      </p:sp>
      <p:sp>
        <p:nvSpPr>
          <p:cNvPr id="34" name="TextBox 10"/>
          <p:cNvSpPr txBox="1"/>
          <p:nvPr/>
        </p:nvSpPr>
        <p:spPr>
          <a:xfrm>
            <a:off x="1238947" y="189150"/>
            <a:ext cx="1615924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7"/>
              </a:lnSpc>
            </a:pPr>
            <a:r>
              <a:rPr lang="ru-RU" sz="60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РЕЗУЛЬТАТЫ   СОВМЕСТНОЙ    ДЕЯТЕЛЬНОСТИ </a:t>
            </a:r>
            <a:endParaRPr lang="en-US" sz="60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496902F-9BD2-49A1-61A0-59DDFEDE4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9">
            <a:extLst>
              <a:ext uri="{FF2B5EF4-FFF2-40B4-BE49-F238E27FC236}">
                <a16:creationId xmlns="" xmlns:a16="http://schemas.microsoft.com/office/drawing/2014/main" id="{C7BE7028-C967-D5CB-6AF1-7DC39B49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9623227" y="7177248"/>
            <a:ext cx="3232850" cy="3014633"/>
          </a:xfrm>
          <a:prstGeom prst="rect">
            <a:avLst/>
          </a:prstGeom>
        </p:spPr>
      </p:pic>
      <p:pic>
        <p:nvPicPr>
          <p:cNvPr id="47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80911" y="6115740"/>
            <a:ext cx="4104513" cy="4114800"/>
          </a:xfrm>
          <a:prstGeom prst="rect">
            <a:avLst/>
          </a:prstGeom>
        </p:spPr>
      </p:pic>
      <p:sp>
        <p:nvSpPr>
          <p:cNvPr id="55" name="Восьмиугольник 54">
            <a:extLst>
              <a:ext uri="{FF2B5EF4-FFF2-40B4-BE49-F238E27FC236}">
                <a16:creationId xmlns="" xmlns:a16="http://schemas.microsoft.com/office/drawing/2014/main" id="{BBE81E09-FDDB-DA45-AEF4-DC79F289A922}"/>
              </a:ext>
            </a:extLst>
          </p:cNvPr>
          <p:cNvSpPr/>
          <p:nvPr/>
        </p:nvSpPr>
        <p:spPr>
          <a:xfrm>
            <a:off x="765692" y="4819629"/>
            <a:ext cx="848927" cy="809046"/>
          </a:xfrm>
          <a:prstGeom prst="oc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56" name="Восьмиугольник 55">
            <a:extLst>
              <a:ext uri="{FF2B5EF4-FFF2-40B4-BE49-F238E27FC236}">
                <a16:creationId xmlns="" xmlns:a16="http://schemas.microsoft.com/office/drawing/2014/main" id="{33C4F07A-9EBC-B833-C6CA-8D7B92467A1F}"/>
              </a:ext>
            </a:extLst>
          </p:cNvPr>
          <p:cNvSpPr/>
          <p:nvPr/>
        </p:nvSpPr>
        <p:spPr>
          <a:xfrm>
            <a:off x="17099659" y="6516065"/>
            <a:ext cx="848927" cy="809046"/>
          </a:xfrm>
          <a:prstGeom prst="oc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58" name="Восьмиугольник 57">
            <a:extLst>
              <a:ext uri="{FF2B5EF4-FFF2-40B4-BE49-F238E27FC236}">
                <a16:creationId xmlns="" xmlns:a16="http://schemas.microsoft.com/office/drawing/2014/main" id="{7C2B09C9-220B-0100-B3F2-FE84420A8101}"/>
              </a:ext>
            </a:extLst>
          </p:cNvPr>
          <p:cNvSpPr/>
          <p:nvPr/>
        </p:nvSpPr>
        <p:spPr>
          <a:xfrm>
            <a:off x="10626902" y="4874403"/>
            <a:ext cx="848927" cy="809046"/>
          </a:xfrm>
          <a:prstGeom prst="oc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60" name="Восьмиугольник 59">
            <a:extLst>
              <a:ext uri="{FF2B5EF4-FFF2-40B4-BE49-F238E27FC236}">
                <a16:creationId xmlns="" xmlns:a16="http://schemas.microsoft.com/office/drawing/2014/main" id="{80E6F200-4799-6F13-D753-168219D59D16}"/>
              </a:ext>
            </a:extLst>
          </p:cNvPr>
          <p:cNvSpPr/>
          <p:nvPr/>
        </p:nvSpPr>
        <p:spPr>
          <a:xfrm>
            <a:off x="17558611" y="804389"/>
            <a:ext cx="779949" cy="711750"/>
          </a:xfrm>
          <a:prstGeom prst="octagon">
            <a:avLst/>
          </a:prstGeom>
          <a:gradFill flip="none" rotWithShape="1">
            <a:gsLst>
              <a:gs pos="0">
                <a:srgbClr val="46C0C6">
                  <a:tint val="66000"/>
                  <a:satMod val="160000"/>
                </a:srgbClr>
              </a:gs>
              <a:gs pos="50000">
                <a:srgbClr val="46C0C6">
                  <a:tint val="44500"/>
                  <a:satMod val="160000"/>
                </a:srgbClr>
              </a:gs>
              <a:gs pos="100000">
                <a:srgbClr val="46C0C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61" name="Восьмиугольник 60">
            <a:extLst>
              <a:ext uri="{FF2B5EF4-FFF2-40B4-BE49-F238E27FC236}">
                <a16:creationId xmlns="" xmlns:a16="http://schemas.microsoft.com/office/drawing/2014/main" id="{E28F2265-A0C8-E7B1-7EAB-BDD7F78C0B30}"/>
              </a:ext>
            </a:extLst>
          </p:cNvPr>
          <p:cNvSpPr/>
          <p:nvPr/>
        </p:nvSpPr>
        <p:spPr>
          <a:xfrm>
            <a:off x="5180387" y="8642633"/>
            <a:ext cx="779949" cy="711750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/>
          </a:p>
        </p:txBody>
      </p:sp>
      <p:sp>
        <p:nvSpPr>
          <p:cNvPr id="62" name="Восьмиугольник 61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483035" y="9080819"/>
            <a:ext cx="786644" cy="826692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07941F7C-77F3-2FC5-0D7B-0D16753C7086}"/>
              </a:ext>
            </a:extLst>
          </p:cNvPr>
          <p:cNvSpPr/>
          <p:nvPr/>
        </p:nvSpPr>
        <p:spPr>
          <a:xfrm>
            <a:off x="1037362" y="1884932"/>
            <a:ext cx="3917441" cy="1292000"/>
          </a:xfrm>
          <a:prstGeom prst="roundRect">
            <a:avLst/>
          </a:prstGeom>
          <a:solidFill>
            <a:srgbClr val="2E919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</a:p>
        </p:txBody>
      </p:sp>
      <p:sp>
        <p:nvSpPr>
          <p:cNvPr id="3" name="Выноска: изогнутая линия 2">
            <a:extLst>
              <a:ext uri="{FF2B5EF4-FFF2-40B4-BE49-F238E27FC236}">
                <a16:creationId xmlns="" xmlns:a16="http://schemas.microsoft.com/office/drawing/2014/main" id="{0A74CA79-7006-102E-13E4-934DAFE210C9}"/>
              </a:ext>
            </a:extLst>
          </p:cNvPr>
          <p:cNvSpPr/>
          <p:nvPr/>
        </p:nvSpPr>
        <p:spPr>
          <a:xfrm>
            <a:off x="5725313" y="1701256"/>
            <a:ext cx="4650021" cy="1216961"/>
          </a:xfrm>
          <a:prstGeom prst="borderCallout2">
            <a:avLst>
              <a:gd name="adj1" fmla="val 51827"/>
              <a:gd name="adj2" fmla="val -959"/>
              <a:gd name="adj3" fmla="val 53052"/>
              <a:gd name="adj4" fmla="val -8010"/>
              <a:gd name="adj5" fmla="val 65947"/>
              <a:gd name="adj6" fmla="val -165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документация 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классному руководству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Выноска: изогнутая линия 4">
            <a:extLst>
              <a:ext uri="{FF2B5EF4-FFF2-40B4-BE49-F238E27FC236}">
                <a16:creationId xmlns="" xmlns:a16="http://schemas.microsoft.com/office/drawing/2014/main" id="{39B437FC-29CF-0E08-7573-9AE04EBCB3DC}"/>
              </a:ext>
            </a:extLst>
          </p:cNvPr>
          <p:cNvSpPr/>
          <p:nvPr/>
        </p:nvSpPr>
        <p:spPr>
          <a:xfrm>
            <a:off x="1069598" y="3577982"/>
            <a:ext cx="4549683" cy="1080993"/>
          </a:xfrm>
          <a:prstGeom prst="borderCallout2">
            <a:avLst>
              <a:gd name="adj1" fmla="val 50471"/>
              <a:gd name="adj2" fmla="val 187"/>
              <a:gd name="adj3" fmla="val 51850"/>
              <a:gd name="adj4" fmla="val -18305"/>
              <a:gd name="adj5" fmla="val -90238"/>
              <a:gd name="adj6" fmla="val -4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Проведены родительские собрания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: двойная изогнутая линия 5">
            <a:extLst>
              <a:ext uri="{FF2B5EF4-FFF2-40B4-BE49-F238E27FC236}">
                <a16:creationId xmlns="" xmlns:a16="http://schemas.microsoft.com/office/drawing/2014/main" id="{C285F9DC-38E1-15B9-6375-21CB4C0D57DA}"/>
              </a:ext>
            </a:extLst>
          </p:cNvPr>
          <p:cNvSpPr/>
          <p:nvPr/>
        </p:nvSpPr>
        <p:spPr>
          <a:xfrm>
            <a:off x="6280316" y="3541905"/>
            <a:ext cx="4549683" cy="1085400"/>
          </a:xfrm>
          <a:prstGeom prst="borderCallout3">
            <a:avLst>
              <a:gd name="adj1" fmla="val 53089"/>
              <a:gd name="adj2" fmla="val -469"/>
              <a:gd name="adj3" fmla="val -19710"/>
              <a:gd name="adj4" fmla="val -12080"/>
              <a:gd name="adj5" fmla="val -18127"/>
              <a:gd name="adj6" fmla="val -65492"/>
              <a:gd name="adj7" fmla="val -34009"/>
              <a:gd name="adj8" fmla="val -653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Проведены совместные классные часы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4D554524-D23F-4D3A-F1DF-2B55E9DA4BC5}"/>
              </a:ext>
            </a:extLst>
          </p:cNvPr>
          <p:cNvSpPr/>
          <p:nvPr/>
        </p:nvSpPr>
        <p:spPr>
          <a:xfrm>
            <a:off x="753024" y="4961482"/>
            <a:ext cx="11286063" cy="698216"/>
          </a:xfrm>
          <a:prstGeom prst="roundRect">
            <a:avLst/>
          </a:prstGeom>
          <a:solidFill>
            <a:srgbClr val="2E919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курсового и дипломного проектирования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EE57402A-3C10-587E-BDC2-89DE2F6312C2}"/>
              </a:ext>
            </a:extLst>
          </p:cNvPr>
          <p:cNvSpPr/>
          <p:nvPr/>
        </p:nvSpPr>
        <p:spPr>
          <a:xfrm>
            <a:off x="12051757" y="1876031"/>
            <a:ext cx="5424332" cy="1347653"/>
          </a:xfrm>
          <a:prstGeom prst="roundRect">
            <a:avLst/>
          </a:prstGeom>
          <a:solidFill>
            <a:srgbClr val="2E919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практической подготовки</a:t>
            </a:r>
          </a:p>
        </p:txBody>
      </p:sp>
      <p:sp>
        <p:nvSpPr>
          <p:cNvPr id="10" name="Выноска: изогнутая линия 9">
            <a:extLst>
              <a:ext uri="{FF2B5EF4-FFF2-40B4-BE49-F238E27FC236}">
                <a16:creationId xmlns="" xmlns:a16="http://schemas.microsoft.com/office/drawing/2014/main" id="{D81B36CC-3D3B-0DD0-0E65-B5339A6086AD}"/>
              </a:ext>
            </a:extLst>
          </p:cNvPr>
          <p:cNvSpPr/>
          <p:nvPr/>
        </p:nvSpPr>
        <p:spPr>
          <a:xfrm>
            <a:off x="12569285" y="3580732"/>
            <a:ext cx="5121525" cy="1216961"/>
          </a:xfrm>
          <a:prstGeom prst="borderCallout2">
            <a:avLst>
              <a:gd name="adj1" fmla="val 53052"/>
              <a:gd name="adj2" fmla="val 109"/>
              <a:gd name="adj3" fmla="val 53052"/>
              <a:gd name="adj4" fmla="val -5024"/>
              <a:gd name="adj5" fmla="val -30834"/>
              <a:gd name="adj6" fmla="val -533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документация по практическому обучению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: изогнутая линия 10">
            <a:extLst>
              <a:ext uri="{FF2B5EF4-FFF2-40B4-BE49-F238E27FC236}">
                <a16:creationId xmlns="" xmlns:a16="http://schemas.microsoft.com/office/drawing/2014/main" id="{F64204C3-2117-6504-CB86-75575E736F7D}"/>
              </a:ext>
            </a:extLst>
          </p:cNvPr>
          <p:cNvSpPr/>
          <p:nvPr/>
        </p:nvSpPr>
        <p:spPr>
          <a:xfrm>
            <a:off x="12636434" y="5262647"/>
            <a:ext cx="5121525" cy="1571097"/>
          </a:xfrm>
          <a:prstGeom prst="borderCallout2">
            <a:avLst>
              <a:gd name="adj1" fmla="val 51013"/>
              <a:gd name="adj2" fmla="val -472"/>
              <a:gd name="adj3" fmla="val 51014"/>
              <a:gd name="adj4" fmla="val -6770"/>
              <a:gd name="adj5" fmla="val -129479"/>
              <a:gd name="adj6" fmla="val -678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цикловой комиссии по вопросам организации и проведения практической подготовки</a:t>
            </a:r>
          </a:p>
        </p:txBody>
      </p:sp>
      <p:sp>
        <p:nvSpPr>
          <p:cNvPr id="13" name="Выноска: изогнутая линия 12">
            <a:extLst>
              <a:ext uri="{FF2B5EF4-FFF2-40B4-BE49-F238E27FC236}">
                <a16:creationId xmlns="" xmlns:a16="http://schemas.microsoft.com/office/drawing/2014/main" id="{7CE76C0B-218A-AD6C-3284-E2FC104B1363}"/>
              </a:ext>
            </a:extLst>
          </p:cNvPr>
          <p:cNvSpPr/>
          <p:nvPr/>
        </p:nvSpPr>
        <p:spPr>
          <a:xfrm>
            <a:off x="12636434" y="7325111"/>
            <a:ext cx="5121525" cy="1976435"/>
          </a:xfrm>
          <a:prstGeom prst="borderCallout2">
            <a:avLst>
              <a:gd name="adj1" fmla="val 51940"/>
              <a:gd name="adj2" fmla="val -182"/>
              <a:gd name="adj3" fmla="val 52695"/>
              <a:gd name="adj4" fmla="val -7061"/>
              <a:gd name="adj5" fmla="val -65520"/>
              <a:gd name="adj6" fmla="val -678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рабочие программы практической подготовки и тематика индивидуальных заданий</a:t>
            </a:r>
          </a:p>
        </p:txBody>
      </p:sp>
      <p:sp>
        <p:nvSpPr>
          <p:cNvPr id="16" name="Выноска: изогнутая линия 15">
            <a:extLst>
              <a:ext uri="{FF2B5EF4-FFF2-40B4-BE49-F238E27FC236}">
                <a16:creationId xmlns="" xmlns:a16="http://schemas.microsoft.com/office/drawing/2014/main" id="{6FF35849-B212-8C06-E7BD-C5914AFF1346}"/>
              </a:ext>
            </a:extLst>
          </p:cNvPr>
          <p:cNvSpPr/>
          <p:nvPr/>
        </p:nvSpPr>
        <p:spPr>
          <a:xfrm>
            <a:off x="3139377" y="5891648"/>
            <a:ext cx="6624318" cy="746034"/>
          </a:xfrm>
          <a:prstGeom prst="borderCallout2">
            <a:avLst>
              <a:gd name="adj1" fmla="val 54277"/>
              <a:gd name="adj2" fmla="val 219"/>
              <a:gd name="adj3" fmla="val 54277"/>
              <a:gd name="adj4" fmla="val -16667"/>
              <a:gd name="adj5" fmla="val -25934"/>
              <a:gd name="adj6" fmla="val -167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Пройдена курсовая и дипломная подготовка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3559AFC5-C7C8-4725-7284-F5D763725BB8}"/>
              </a:ext>
            </a:extLst>
          </p:cNvPr>
          <p:cNvSpPr/>
          <p:nvPr/>
        </p:nvSpPr>
        <p:spPr>
          <a:xfrm>
            <a:off x="794398" y="7195549"/>
            <a:ext cx="11137934" cy="823311"/>
          </a:xfrm>
          <a:prstGeom prst="roundRect">
            <a:avLst/>
          </a:prstGeom>
          <a:solidFill>
            <a:srgbClr val="2E919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кружка медиа-центр «Эффект»</a:t>
            </a:r>
          </a:p>
        </p:txBody>
      </p:sp>
      <p:sp>
        <p:nvSpPr>
          <p:cNvPr id="12" name="Выноска: изогнутая линия 11">
            <a:extLst>
              <a:ext uri="{FF2B5EF4-FFF2-40B4-BE49-F238E27FC236}">
                <a16:creationId xmlns="" xmlns:a16="http://schemas.microsoft.com/office/drawing/2014/main" id="{9A6D7C44-4159-E9B5-4B6F-20D52E5135AC}"/>
              </a:ext>
            </a:extLst>
          </p:cNvPr>
          <p:cNvSpPr/>
          <p:nvPr/>
        </p:nvSpPr>
        <p:spPr>
          <a:xfrm>
            <a:off x="3139376" y="8211230"/>
            <a:ext cx="7071423" cy="891077"/>
          </a:xfrm>
          <a:prstGeom prst="borderCallout2">
            <a:avLst>
              <a:gd name="adj1" fmla="val 54277"/>
              <a:gd name="adj2" fmla="val 219"/>
              <a:gd name="adj3" fmla="val 54277"/>
              <a:gd name="adj4" fmla="val -16667"/>
              <a:gd name="adj5" fmla="val -25934"/>
              <a:gd name="adj6" fmla="val -167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Изучили специализированные программы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 и видео монтажу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10"/>
          <p:cNvSpPr txBox="1"/>
          <p:nvPr/>
        </p:nvSpPr>
        <p:spPr>
          <a:xfrm>
            <a:off x="1238947" y="189150"/>
            <a:ext cx="1615924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7"/>
              </a:lnSpc>
            </a:pPr>
            <a:r>
              <a:rPr lang="ru-RU" sz="60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РЕЗУЛЬТАТЫ   СОВМЕСТНОЙ    ДЕЯТЕЛЬНОСТИ </a:t>
            </a:r>
            <a:endParaRPr lang="en-US" sz="60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9">
            <a:extLst>
              <a:ext uri="{FF2B5EF4-FFF2-40B4-BE49-F238E27FC236}">
                <a16:creationId xmlns="" xmlns:a16="http://schemas.microsoft.com/office/drawing/2014/main" id="{C7BE7028-C967-D5CB-6AF1-7DC39B49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234079" y="7660064"/>
            <a:ext cx="3796162" cy="3539921"/>
          </a:xfrm>
          <a:prstGeom prst="rect">
            <a:avLst/>
          </a:prstGeom>
        </p:spPr>
      </p:pic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9296400" y="9013361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408552">
            <a:off x="7904074" y="-551898"/>
            <a:ext cx="3568640" cy="3577584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066229">
            <a:off x="13838149" y="7019398"/>
            <a:ext cx="4104513" cy="39879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24145BB-D477-652C-4A9A-CDDA994C29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249010"/>
            <a:ext cx="5636898" cy="2635054"/>
          </a:xfrm>
          <a:prstGeom prst="rect">
            <a:avLst/>
          </a:prstGeom>
          <a:ln w="38100" cap="sq">
            <a:solidFill>
              <a:srgbClr val="206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B19A6D8-F621-C699-4C22-06E2586932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8" b="32808"/>
          <a:stretch/>
        </p:blipFill>
        <p:spPr>
          <a:xfrm>
            <a:off x="6486524" y="190500"/>
            <a:ext cx="3495676" cy="2188606"/>
          </a:xfrm>
          <a:prstGeom prst="rect">
            <a:avLst/>
          </a:prstGeom>
          <a:ln w="38100" cap="sq">
            <a:solidFill>
              <a:srgbClr val="206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D7EADEC-AC25-0081-993D-FE0217E18D2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0" b="15122"/>
          <a:stretch/>
        </p:blipFill>
        <p:spPr>
          <a:xfrm>
            <a:off x="377543" y="7249010"/>
            <a:ext cx="1757665" cy="2658523"/>
          </a:xfrm>
          <a:prstGeom prst="rect">
            <a:avLst/>
          </a:prstGeom>
          <a:ln w="38100" cap="sq">
            <a:solidFill>
              <a:srgbClr val="206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FA43ABC-DCAF-5AAF-E95C-0ED42D435D06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81"/>
          <a:stretch/>
        </p:blipFill>
        <p:spPr>
          <a:xfrm>
            <a:off x="10275156" y="190500"/>
            <a:ext cx="2755044" cy="2184920"/>
          </a:xfrm>
          <a:prstGeom prst="rect">
            <a:avLst/>
          </a:prstGeom>
          <a:ln w="38100" cap="sq">
            <a:solidFill>
              <a:srgbClr val="206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>
            <a:hlinkClick r:id="rId12" action="ppaction://hlinkfile"/>
            <a:extLst>
              <a:ext uri="{FF2B5EF4-FFF2-40B4-BE49-F238E27FC236}">
                <a16:creationId xmlns="" xmlns:a16="http://schemas.microsoft.com/office/drawing/2014/main" id="{463AA51D-CB25-9381-0AD8-C2DFBE18ED8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9" b="32269"/>
          <a:stretch/>
        </p:blipFill>
        <p:spPr>
          <a:xfrm>
            <a:off x="8566803" y="7248085"/>
            <a:ext cx="3548997" cy="2661205"/>
          </a:xfrm>
          <a:prstGeom prst="rect">
            <a:avLst/>
          </a:prstGeom>
          <a:ln w="38100" cap="sq">
            <a:solidFill>
              <a:srgbClr val="206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93DF823-9AFB-6AB3-5CC9-0E33E1F954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38362" y="4166253"/>
            <a:ext cx="4593811" cy="2882247"/>
          </a:xfrm>
          <a:prstGeom prst="rect">
            <a:avLst/>
          </a:prstGeom>
          <a:ln w="38100" cap="sq">
            <a:solidFill>
              <a:srgbClr val="206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6089FEE-D491-AE0D-7D28-87292AB8DD8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8" r="6300" b="33521"/>
          <a:stretch/>
        </p:blipFill>
        <p:spPr>
          <a:xfrm>
            <a:off x="2286000" y="190500"/>
            <a:ext cx="3857721" cy="2640612"/>
          </a:xfrm>
          <a:prstGeom prst="rect">
            <a:avLst/>
          </a:prstGeom>
          <a:ln w="38100" cap="sq">
            <a:solidFill>
              <a:srgbClr val="206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3" y="3009900"/>
            <a:ext cx="5735029" cy="3856700"/>
          </a:xfrm>
          <a:prstGeom prst="rect">
            <a:avLst/>
          </a:prstGeom>
          <a:ln w="38100" cap="sq">
            <a:solidFill>
              <a:srgbClr val="206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362" y="224096"/>
            <a:ext cx="4628805" cy="3471604"/>
          </a:xfrm>
          <a:prstGeom prst="rect">
            <a:avLst/>
          </a:prstGeom>
          <a:ln w="38100" cap="sq">
            <a:solidFill>
              <a:srgbClr val="206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9500" r="-974" b="30432"/>
          <a:stretch/>
        </p:blipFill>
        <p:spPr>
          <a:xfrm>
            <a:off x="12573000" y="7304808"/>
            <a:ext cx="5347231" cy="2579256"/>
          </a:xfrm>
          <a:prstGeom prst="rect">
            <a:avLst/>
          </a:prstGeom>
          <a:ln w="38100" cap="sq">
            <a:solidFill>
              <a:srgbClr val="206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6"/>
          <a:stretch/>
        </p:blipFill>
        <p:spPr>
          <a:xfrm>
            <a:off x="6477000" y="2552700"/>
            <a:ext cx="6478985" cy="4491589"/>
          </a:xfrm>
          <a:prstGeom prst="rect">
            <a:avLst/>
          </a:prstGeom>
          <a:ln w="38100" cap="sq">
            <a:solidFill>
              <a:srgbClr val="206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27" name="Group 20">
            <a:extLst>
              <a:ext uri="{FF2B5EF4-FFF2-40B4-BE49-F238E27FC236}">
                <a16:creationId xmlns="" xmlns:a16="http://schemas.microsoft.com/office/drawing/2014/main" id="{9588E248-1CE4-37E8-4608-7B0BF7409C0D}"/>
              </a:ext>
            </a:extLst>
          </p:cNvPr>
          <p:cNvGrpSpPr/>
          <p:nvPr/>
        </p:nvGrpSpPr>
        <p:grpSpPr>
          <a:xfrm>
            <a:off x="177310" y="234518"/>
            <a:ext cx="1957898" cy="2596594"/>
            <a:chOff x="0" y="0"/>
            <a:chExt cx="822827" cy="812800"/>
          </a:xfrm>
        </p:grpSpPr>
        <p:sp>
          <p:nvSpPr>
            <p:cNvPr id="32" name="Freeform 21">
              <a:extLst>
                <a:ext uri="{FF2B5EF4-FFF2-40B4-BE49-F238E27FC236}">
                  <a16:creationId xmlns="" xmlns:a16="http://schemas.microsoft.com/office/drawing/2014/main" id="{C78D9043-F024-EC37-9005-933284E51CD4}"/>
                </a:ext>
              </a:extLst>
            </p:cNvPr>
            <p:cNvSpPr/>
            <p:nvPr/>
          </p:nvSpPr>
          <p:spPr>
            <a:xfrm>
              <a:off x="0" y="0"/>
              <a:ext cx="822827" cy="812800"/>
            </a:xfrm>
            <a:custGeom>
              <a:avLst/>
              <a:gdLst/>
              <a:ahLst/>
              <a:cxnLst/>
              <a:rect l="l" t="t" r="r" b="b"/>
              <a:pathLst>
                <a:path w="822827" h="812800">
                  <a:moveTo>
                    <a:pt x="0" y="0"/>
                  </a:moveTo>
                  <a:lnTo>
                    <a:pt x="822827" y="0"/>
                  </a:lnTo>
                  <a:lnTo>
                    <a:pt x="82282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id="33" name="TextBox 22">
              <a:extLst>
                <a:ext uri="{FF2B5EF4-FFF2-40B4-BE49-F238E27FC236}">
                  <a16:creationId xmlns="" xmlns:a16="http://schemas.microsoft.com/office/drawing/2014/main" id="{E42FE25C-9F78-04E6-E570-E6E5A2DED06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200">
                <a:latin typeface="Georgia" panose="02040502050405020303" pitchFamily="18" charset="0"/>
              </a:endParaRPr>
            </a:p>
          </p:txBody>
        </p:sp>
      </p:grpSp>
      <p:pic>
        <p:nvPicPr>
          <p:cNvPr id="34" name="Picture 23">
            <a:extLst>
              <a:ext uri="{FF2B5EF4-FFF2-40B4-BE49-F238E27FC236}">
                <a16:creationId xmlns="" xmlns:a16="http://schemas.microsoft.com/office/drawing/2014/main" id="{F59B1F39-5EBB-968D-21E8-40578EFB8F5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73744" y="800100"/>
            <a:ext cx="707511" cy="14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9">
            <a:extLst>
              <a:ext uri="{FF2B5EF4-FFF2-40B4-BE49-F238E27FC236}">
                <a16:creationId xmlns="" xmlns:a16="http://schemas.microsoft.com/office/drawing/2014/main" id="{C7BE7028-C967-D5CB-6AF1-7DC39B49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234079" y="7660064"/>
            <a:ext cx="3796162" cy="3539921"/>
          </a:xfrm>
          <a:prstGeom prst="rect">
            <a:avLst/>
          </a:prstGeom>
        </p:spPr>
      </p:pic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9296400" y="9013361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408552">
            <a:off x="12707040" y="257490"/>
            <a:ext cx="5047397" cy="5060047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066229">
            <a:off x="13838149" y="7019398"/>
            <a:ext cx="4104513" cy="39879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18F19AA-5A81-94B6-7B0C-40AF61FBD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59" y="315031"/>
            <a:ext cx="6096000" cy="8770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063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6D876E7-A66C-6C46-8AA3-8126C2D8F4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3200" y="5595726"/>
            <a:ext cx="7281586" cy="453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063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7" t="4480" r="3181" b="8976"/>
          <a:stretch/>
        </p:blipFill>
        <p:spPr>
          <a:xfrm>
            <a:off x="7010400" y="292803"/>
            <a:ext cx="7162800" cy="4989420"/>
          </a:xfrm>
          <a:prstGeom prst="rect">
            <a:avLst/>
          </a:prstGeom>
          <a:ln w="38100" cap="sq">
            <a:solidFill>
              <a:srgbClr val="206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31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43747" y="2221165"/>
            <a:ext cx="4999754" cy="499975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6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53099" y="-218731"/>
            <a:ext cx="7990901" cy="10550973"/>
            <a:chOff x="0" y="0"/>
            <a:chExt cx="1449507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9507" cy="1913890"/>
            </a:xfrm>
            <a:custGeom>
              <a:avLst/>
              <a:gdLst/>
              <a:ahLst/>
              <a:cxnLst/>
              <a:rect l="l" t="t" r="r" b="b"/>
              <a:pathLst>
                <a:path w="1449507" h="1913890">
                  <a:moveTo>
                    <a:pt x="0" y="0"/>
                  </a:moveTo>
                  <a:lnTo>
                    <a:pt x="1449507" y="0"/>
                  </a:lnTo>
                  <a:lnTo>
                    <a:pt x="144950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6CCC3">
                <a:alpha val="60000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84512" y="6817121"/>
            <a:ext cx="6019342" cy="601934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>
                <a:alpha val="60000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414932" y="3381303"/>
            <a:ext cx="7467235" cy="2603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00"/>
              </a:lnSpc>
            </a:pPr>
            <a:r>
              <a:rPr lang="en-US" sz="8000" b="1" dirty="0" err="1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Спасибо</a:t>
            </a:r>
            <a:r>
              <a:rPr lang="en-US" sz="80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 </a:t>
            </a:r>
          </a:p>
          <a:p>
            <a:pPr algn="l">
              <a:lnSpc>
                <a:spcPts val="10400"/>
              </a:lnSpc>
            </a:pPr>
            <a:r>
              <a:rPr lang="en-US" sz="8000" b="1" dirty="0" err="1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</a:t>
            </a:r>
            <a:r>
              <a:rPr lang="en-US" sz="80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8000" b="1" dirty="0" err="1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внимание</a:t>
            </a:r>
            <a:r>
              <a:rPr lang="en-US" sz="80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203977" y="9549156"/>
            <a:ext cx="4999754" cy="499975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>
                <a:alpha val="60000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92921" y="-2169198"/>
            <a:ext cx="7466379" cy="14625395"/>
            <a:chOff x="0" y="0"/>
            <a:chExt cx="9955173" cy="1950052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955173" cy="19500527"/>
            </a:xfrm>
            <a:custGeom>
              <a:avLst/>
              <a:gdLst/>
              <a:ahLst/>
              <a:cxnLst/>
              <a:rect l="l" t="t" r="r" b="b"/>
              <a:pathLst>
                <a:path w="9955173" h="19500527">
                  <a:moveTo>
                    <a:pt x="0" y="0"/>
                  </a:moveTo>
                  <a:lnTo>
                    <a:pt x="9955173" y="0"/>
                  </a:lnTo>
                  <a:lnTo>
                    <a:pt x="9955173" y="19500527"/>
                  </a:lnTo>
                  <a:lnTo>
                    <a:pt x="0" y="19500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3" name="Group 13"/>
            <p:cNvGrpSpPr/>
            <p:nvPr/>
          </p:nvGrpSpPr>
          <p:grpSpPr>
            <a:xfrm>
              <a:off x="4712363" y="11469143"/>
              <a:ext cx="1222985" cy="1222985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4849140" y="5347939"/>
              <a:ext cx="1209802" cy="1209802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868280" y="8706781"/>
              <a:ext cx="1165104" cy="116510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1700807" y="6019969"/>
              <a:ext cx="2527017" cy="2527017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F75D9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641347" y="5574896"/>
              <a:ext cx="1291258" cy="129125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DC300"/>
              </a:solidFill>
            </p:spPr>
          </p:sp>
        </p:grpSp>
      </p:grpSp>
      <p:grpSp>
        <p:nvGrpSpPr>
          <p:cNvPr id="23" name="Group 23"/>
          <p:cNvGrpSpPr/>
          <p:nvPr/>
        </p:nvGrpSpPr>
        <p:grpSpPr>
          <a:xfrm>
            <a:off x="17259300" y="-410919"/>
            <a:ext cx="2302723" cy="2302723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>
                <a:alpha val="60000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9697599" y="-635114"/>
            <a:ext cx="1006254" cy="1006254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60000"/>
              </a:srgbClr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7486398" y="8371771"/>
            <a:ext cx="2910041" cy="2910041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60000"/>
              </a:srgbClr>
            </a:solidFill>
          </p:spPr>
        </p:sp>
      </p:grpSp>
      <p:sp>
        <p:nvSpPr>
          <p:cNvPr id="31" name="Freeform 31"/>
          <p:cNvSpPr/>
          <p:nvPr/>
        </p:nvSpPr>
        <p:spPr>
          <a:xfrm flipH="1">
            <a:off x="-653319" y="-1186711"/>
            <a:ext cx="2109449" cy="2109449"/>
          </a:xfrm>
          <a:custGeom>
            <a:avLst/>
            <a:gdLst/>
            <a:ahLst/>
            <a:cxnLst/>
            <a:rect l="l" t="t" r="r" b="b"/>
            <a:pathLst>
              <a:path w="2109449" h="2109449">
                <a:moveTo>
                  <a:pt x="2109449" y="0"/>
                </a:moveTo>
                <a:lnTo>
                  <a:pt x="0" y="0"/>
                </a:lnTo>
                <a:lnTo>
                  <a:pt x="0" y="2109449"/>
                </a:lnTo>
                <a:lnTo>
                  <a:pt x="2109449" y="2109449"/>
                </a:lnTo>
                <a:lnTo>
                  <a:pt x="210944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-556583" y="9030432"/>
            <a:ext cx="1585283" cy="1592720"/>
            <a:chOff x="0" y="0"/>
            <a:chExt cx="2113711" cy="2123627"/>
          </a:xfrm>
        </p:grpSpPr>
        <p:sp>
          <p:nvSpPr>
            <p:cNvPr id="33" name="Freeform 33"/>
            <p:cNvSpPr/>
            <p:nvPr/>
          </p:nvSpPr>
          <p:spPr>
            <a:xfrm rot="-10800000">
              <a:off x="1061814" y="0"/>
              <a:ext cx="1051898" cy="2123627"/>
            </a:xfrm>
            <a:custGeom>
              <a:avLst/>
              <a:gdLst/>
              <a:ahLst/>
              <a:cxnLst/>
              <a:rect l="l" t="t" r="r" b="b"/>
              <a:pathLst>
                <a:path w="1051898" h="2123627">
                  <a:moveTo>
                    <a:pt x="0" y="0"/>
                  </a:moveTo>
                  <a:lnTo>
                    <a:pt x="1051897" y="0"/>
                  </a:lnTo>
                  <a:lnTo>
                    <a:pt x="1051897" y="2123627"/>
                  </a:lnTo>
                  <a:lnTo>
                    <a:pt x="0" y="2123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 r="-101885"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400000">
              <a:off x="-530907" y="530907"/>
              <a:ext cx="2123627" cy="1061814"/>
            </a:xfrm>
            <a:custGeom>
              <a:avLst/>
              <a:gdLst/>
              <a:ahLst/>
              <a:cxnLst/>
              <a:rect l="l" t="t" r="r" b="b"/>
              <a:pathLst>
                <a:path w="2123627" h="1061814">
                  <a:moveTo>
                    <a:pt x="0" y="0"/>
                  </a:moveTo>
                  <a:lnTo>
                    <a:pt x="2123627" y="0"/>
                  </a:lnTo>
                  <a:lnTo>
                    <a:pt x="2123627" y="1061813"/>
                  </a:lnTo>
                  <a:lnTo>
                    <a:pt x="0" y="1061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5" name="Freeform 35"/>
          <p:cNvSpPr/>
          <p:nvPr/>
        </p:nvSpPr>
        <p:spPr>
          <a:xfrm>
            <a:off x="16080864" y="2252568"/>
            <a:ext cx="3157311" cy="3157311"/>
          </a:xfrm>
          <a:custGeom>
            <a:avLst/>
            <a:gdLst/>
            <a:ahLst/>
            <a:cxnLst/>
            <a:rect l="l" t="t" r="r" b="b"/>
            <a:pathLst>
              <a:path w="3157311" h="3157311">
                <a:moveTo>
                  <a:pt x="0" y="0"/>
                </a:moveTo>
                <a:lnTo>
                  <a:pt x="3157310" y="0"/>
                </a:lnTo>
                <a:lnTo>
                  <a:pt x="3157310" y="3157311"/>
                </a:lnTo>
                <a:lnTo>
                  <a:pt x="0" y="31573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15350267" y="3100627"/>
            <a:ext cx="1461193" cy="1461193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>
                <a:alpha val="60000"/>
              </a:srgbClr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03170" y="2480656"/>
            <a:ext cx="5881659" cy="6012849"/>
          </a:xfrm>
          <a:custGeom>
            <a:avLst/>
            <a:gdLst/>
            <a:ahLst/>
            <a:cxnLst/>
            <a:rect l="l" t="t" r="r" b="b"/>
            <a:pathLst>
              <a:path w="5881659" h="6012849">
                <a:moveTo>
                  <a:pt x="0" y="0"/>
                </a:moveTo>
                <a:lnTo>
                  <a:pt x="5881660" y="0"/>
                </a:lnTo>
                <a:lnTo>
                  <a:pt x="5881660" y="6012849"/>
                </a:lnTo>
                <a:lnTo>
                  <a:pt x="0" y="6012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7682881" y="1766048"/>
            <a:ext cx="2084168" cy="19126071"/>
            <a:chOff x="0" y="0"/>
            <a:chExt cx="705015" cy="68685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05015" cy="6868531"/>
            </a:xfrm>
            <a:custGeom>
              <a:avLst/>
              <a:gdLst/>
              <a:ahLst/>
              <a:cxnLst/>
              <a:rect l="l" t="t" r="r" b="b"/>
              <a:pathLst>
                <a:path w="872170" h="6868531">
                  <a:moveTo>
                    <a:pt x="0" y="0"/>
                  </a:moveTo>
                  <a:lnTo>
                    <a:pt x="872170" y="0"/>
                  </a:lnTo>
                  <a:lnTo>
                    <a:pt x="872170" y="6868531"/>
                  </a:lnTo>
                  <a:lnTo>
                    <a:pt x="0" y="6868531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657530" y="3204660"/>
            <a:ext cx="900187" cy="538475"/>
          </a:xfrm>
          <a:custGeom>
            <a:avLst/>
            <a:gdLst/>
            <a:ahLst/>
            <a:cxnLst/>
            <a:rect l="l" t="t" r="r" b="b"/>
            <a:pathLst>
              <a:path w="900187" h="538475">
                <a:moveTo>
                  <a:pt x="0" y="0"/>
                </a:moveTo>
                <a:lnTo>
                  <a:pt x="900187" y="0"/>
                </a:lnTo>
                <a:lnTo>
                  <a:pt x="900187" y="538476"/>
                </a:lnTo>
                <a:lnTo>
                  <a:pt x="0" y="538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902395" y="2915602"/>
            <a:ext cx="653969" cy="1120507"/>
          </a:xfrm>
          <a:custGeom>
            <a:avLst/>
            <a:gdLst/>
            <a:ahLst/>
            <a:cxnLst/>
            <a:rect l="l" t="t" r="r" b="b"/>
            <a:pathLst>
              <a:path w="653969" h="1120507">
                <a:moveTo>
                  <a:pt x="0" y="0"/>
                </a:moveTo>
                <a:lnTo>
                  <a:pt x="653969" y="0"/>
                </a:lnTo>
                <a:lnTo>
                  <a:pt x="653969" y="1120507"/>
                </a:lnTo>
                <a:lnTo>
                  <a:pt x="0" y="11205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57530" y="7093495"/>
            <a:ext cx="970434" cy="786934"/>
          </a:xfrm>
          <a:custGeom>
            <a:avLst/>
            <a:gdLst/>
            <a:ahLst/>
            <a:cxnLst/>
            <a:rect l="l" t="t" r="r" b="b"/>
            <a:pathLst>
              <a:path w="970434" h="786934">
                <a:moveTo>
                  <a:pt x="0" y="0"/>
                </a:moveTo>
                <a:lnTo>
                  <a:pt x="970434" y="0"/>
                </a:lnTo>
                <a:lnTo>
                  <a:pt x="970434" y="786934"/>
                </a:lnTo>
                <a:lnTo>
                  <a:pt x="0" y="786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803635" y="7093495"/>
            <a:ext cx="851489" cy="851489"/>
          </a:xfrm>
          <a:custGeom>
            <a:avLst/>
            <a:gdLst/>
            <a:ahLst/>
            <a:cxnLst/>
            <a:rect l="l" t="t" r="r" b="b"/>
            <a:pathLst>
              <a:path w="851489" h="851489">
                <a:moveTo>
                  <a:pt x="0" y="0"/>
                </a:moveTo>
                <a:lnTo>
                  <a:pt x="851489" y="0"/>
                </a:lnTo>
                <a:lnTo>
                  <a:pt x="851489" y="851489"/>
                </a:lnTo>
                <a:lnTo>
                  <a:pt x="0" y="8514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088906" y="2480656"/>
            <a:ext cx="57912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3200" dirty="0">
                <a:solidFill>
                  <a:srgbClr val="206366"/>
                </a:solidFill>
                <a:latin typeface="+mj-lt"/>
              </a:rPr>
              <a:t>Передача молодому педагогу профессиональных </a:t>
            </a:r>
            <a:endParaRPr lang="ru-RU" sz="3200" dirty="0" smtClean="0">
              <a:solidFill>
                <a:srgbClr val="206366"/>
              </a:solidFill>
              <a:latin typeface="+mj-lt"/>
            </a:endParaRPr>
          </a:p>
          <a:p>
            <a:pPr lvl="0" algn="ctr"/>
            <a:r>
              <a:rPr lang="ru-RU" sz="3200" dirty="0" smtClean="0">
                <a:solidFill>
                  <a:srgbClr val="206366"/>
                </a:solidFill>
                <a:latin typeface="+mj-lt"/>
              </a:rPr>
              <a:t>знаний </a:t>
            </a:r>
            <a:r>
              <a:rPr lang="ru-RU" sz="3200" dirty="0">
                <a:solidFill>
                  <a:srgbClr val="206366"/>
                </a:solidFill>
                <a:latin typeface="+mj-lt"/>
              </a:rPr>
              <a:t>и </a:t>
            </a:r>
            <a:r>
              <a:rPr lang="ru-RU" sz="3200" dirty="0" smtClean="0">
                <a:solidFill>
                  <a:srgbClr val="206366"/>
                </a:solidFill>
                <a:latin typeface="+mj-lt"/>
              </a:rPr>
              <a:t>навыков</a:t>
            </a:r>
            <a:endParaRPr lang="ru-RU" sz="3200" dirty="0">
              <a:solidFill>
                <a:srgbClr val="206366"/>
              </a:solidFill>
              <a:latin typeface="+mj-l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2719" y="2480656"/>
            <a:ext cx="5813557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dirty="0" smtClean="0">
                <a:solidFill>
                  <a:srgbClr val="206366"/>
                </a:solidFill>
                <a:latin typeface="+mj-lt"/>
                <a:ea typeface="Open Sans 1"/>
                <a:cs typeface="Open Sans 1"/>
                <a:sym typeface="Open Sans 1"/>
              </a:rPr>
              <a:t>Ознакомление с </a:t>
            </a:r>
            <a:r>
              <a:rPr lang="ru-RU" sz="3200" dirty="0">
                <a:solidFill>
                  <a:srgbClr val="206366"/>
                </a:solidFill>
                <a:latin typeface="+mj-lt"/>
                <a:ea typeface="Open Sans 1"/>
                <a:cs typeface="Open Sans 1"/>
                <a:sym typeface="Open Sans 1"/>
              </a:rPr>
              <a:t>требованиями, предъявляемыми к </a:t>
            </a:r>
            <a:r>
              <a:rPr lang="ru-RU" sz="3200" dirty="0" smtClean="0">
                <a:solidFill>
                  <a:srgbClr val="206366"/>
                </a:solidFill>
                <a:latin typeface="+mj-lt"/>
                <a:ea typeface="Open Sans 1"/>
                <a:cs typeface="Open Sans 1"/>
                <a:sym typeface="Open Sans 1"/>
              </a:rPr>
              <a:t>педагогам</a:t>
            </a:r>
            <a:r>
              <a:rPr lang="ru-RU" sz="3200" dirty="0">
                <a:solidFill>
                  <a:srgbClr val="206366"/>
                </a:solidFill>
                <a:latin typeface="+mj-lt"/>
                <a:ea typeface="Open Sans 1"/>
                <a:cs typeface="Open Sans 1"/>
                <a:sym typeface="Open Sans 1"/>
              </a:rPr>
              <a:t>, </a:t>
            </a:r>
            <a:r>
              <a:rPr lang="ru-RU" sz="3200" dirty="0" smtClean="0">
                <a:solidFill>
                  <a:srgbClr val="206366"/>
                </a:solidFill>
                <a:latin typeface="+mj-lt"/>
                <a:ea typeface="Open Sans 1"/>
                <a:cs typeface="Open Sans 1"/>
                <a:sym typeface="Open Sans 1"/>
              </a:rPr>
              <a:t>спецификой </a:t>
            </a:r>
            <a:r>
              <a:rPr lang="ru-RU" sz="3200" dirty="0">
                <a:solidFill>
                  <a:srgbClr val="206366"/>
                </a:solidFill>
                <a:latin typeface="+mj-lt"/>
                <a:ea typeface="Open Sans 1"/>
                <a:cs typeface="Open Sans 1"/>
                <a:sym typeface="Open Sans 1"/>
              </a:rPr>
              <a:t>работы в образовательном </a:t>
            </a:r>
            <a:r>
              <a:rPr lang="ru-RU" sz="3200" dirty="0" smtClean="0">
                <a:solidFill>
                  <a:srgbClr val="206366"/>
                </a:solidFill>
                <a:latin typeface="+mj-lt"/>
                <a:ea typeface="Open Sans 1"/>
                <a:cs typeface="Open Sans 1"/>
                <a:sym typeface="Open Sans 1"/>
              </a:rPr>
              <a:t>учреждении</a:t>
            </a:r>
            <a:endParaRPr lang="en-US" sz="3200" dirty="0">
              <a:solidFill>
                <a:srgbClr val="206366"/>
              </a:solidFill>
              <a:latin typeface="+mj-lt"/>
              <a:ea typeface="Open Sans 1"/>
              <a:cs typeface="Open Sans 1"/>
              <a:sym typeface="Open Sans 1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24765" y="6502077"/>
            <a:ext cx="579120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dirty="0">
                <a:solidFill>
                  <a:srgbClr val="206366"/>
                </a:solidFill>
                <a:latin typeface="+mj-lt"/>
              </a:rPr>
              <a:t>Способствование формированию у молодого педагога потребности в непрерывном самообразовании</a:t>
            </a:r>
            <a:endParaRPr lang="en-US" sz="3200" dirty="0">
              <a:solidFill>
                <a:srgbClr val="206366"/>
              </a:solidFill>
              <a:latin typeface="+mj-lt"/>
              <a:ea typeface="Open Sans 1"/>
              <a:cs typeface="Open Sans 1"/>
              <a:sym typeface="Open Sans 1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3544" y="6502077"/>
            <a:ext cx="5681355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dirty="0">
                <a:solidFill>
                  <a:srgbClr val="206366"/>
                </a:solidFill>
                <a:latin typeface="+mj-lt"/>
              </a:rPr>
              <a:t>Помощь молодому педагогу </a:t>
            </a:r>
            <a:endParaRPr lang="ru-RU" sz="3200" dirty="0" smtClean="0">
              <a:solidFill>
                <a:srgbClr val="206366"/>
              </a:solidFill>
              <a:latin typeface="+mj-lt"/>
            </a:endParaRPr>
          </a:p>
          <a:p>
            <a:pPr algn="ctr"/>
            <a:r>
              <a:rPr lang="ru-RU" sz="3200" dirty="0" smtClean="0">
                <a:solidFill>
                  <a:srgbClr val="206366"/>
                </a:solidFill>
                <a:latin typeface="+mj-lt"/>
              </a:rPr>
              <a:t>в </a:t>
            </a:r>
            <a:r>
              <a:rPr lang="ru-RU" sz="3200" dirty="0">
                <a:solidFill>
                  <a:srgbClr val="206366"/>
                </a:solidFill>
                <a:latin typeface="+mj-lt"/>
              </a:rPr>
              <a:t>преодолении профессиональных затруднений, в выявлении и развитии профессиональных интересов и склонностей</a:t>
            </a:r>
            <a:endParaRPr lang="en-US" sz="3200" dirty="0">
              <a:solidFill>
                <a:srgbClr val="206366"/>
              </a:solidFill>
              <a:latin typeface="+mj-lt"/>
              <a:ea typeface="Open Sans 1"/>
              <a:cs typeface="Open Sans 1"/>
              <a:sym typeface="Open Sans 1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7259300" y="-647445"/>
            <a:ext cx="1676145" cy="167614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24" name="TextBox 31"/>
          <p:cNvSpPr txBox="1"/>
          <p:nvPr/>
        </p:nvSpPr>
        <p:spPr>
          <a:xfrm>
            <a:off x="0" y="458125"/>
            <a:ext cx="18287999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itchFamily="18" charset="0"/>
                <a:ea typeface="PT Sans" pitchFamily="34" charset="-52"/>
                <a:cs typeface="Montserrat 1 Bold"/>
                <a:sym typeface="Montserrat 1 Bold"/>
              </a:rPr>
              <a:t>ЗАДАЧИ </a:t>
            </a:r>
            <a:endParaRPr lang="en-US" sz="6600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itchFamily="18" charset="0"/>
              <a:ea typeface="PT Sans" pitchFamily="34" charset="-52"/>
              <a:cs typeface="Montserrat 1 Bold"/>
              <a:sym typeface="Montserrat 1 Bold"/>
            </a:endParaRPr>
          </a:p>
        </p:txBody>
      </p:sp>
      <p:pic>
        <p:nvPicPr>
          <p:cNvPr id="25" name="Picture 5">
            <a:extLst>
              <a:ext uri="{FF2B5EF4-FFF2-40B4-BE49-F238E27FC236}">
                <a16:creationId xmlns="" xmlns:a16="http://schemas.microsoft.com/office/drawing/2014/main" id="{9036EEA1-6A81-61EA-8962-3B762DD0AF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67327" y="-373525"/>
            <a:ext cx="3804282" cy="2439047"/>
          </a:xfrm>
          <a:prstGeom prst="rect">
            <a:avLst/>
          </a:prstGeom>
        </p:spPr>
      </p:pic>
      <p:pic>
        <p:nvPicPr>
          <p:cNvPr id="29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973792" y="8245626"/>
            <a:ext cx="3075748" cy="3083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780662" y="5276756"/>
            <a:ext cx="4104513" cy="398792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88058" y="234815"/>
            <a:ext cx="16299942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7"/>
              </a:lnSpc>
            </a:pP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ЭТАПЫ   РЕАЛИЗАЦИИ   ПРОГРАММЫ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82174"/>
              </p:ext>
            </p:extLst>
          </p:nvPr>
        </p:nvGraphicFramePr>
        <p:xfrm>
          <a:off x="333305" y="7760552"/>
          <a:ext cx="6867596" cy="168162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8675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8162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dirty="0" smtClean="0">
                          <a:effectLst/>
                        </a:rPr>
                        <a:t>знакомство </a:t>
                      </a:r>
                      <a:r>
                        <a:rPr lang="ru-RU" sz="2400" dirty="0">
                          <a:effectLst/>
                        </a:rPr>
                        <a:t>с молодым </a:t>
                      </a:r>
                      <a:r>
                        <a:rPr lang="ru-RU" sz="2400" dirty="0" smtClean="0">
                          <a:effectLst/>
                        </a:rPr>
                        <a:t>педагогом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dirty="0" smtClean="0">
                          <a:effectLst/>
                        </a:rPr>
                        <a:t>определение </a:t>
                      </a:r>
                      <a:r>
                        <a:rPr lang="ru-RU" sz="2400" dirty="0">
                          <a:effectLst/>
                        </a:rPr>
                        <a:t>его потребностей и </a:t>
                      </a:r>
                      <a:r>
                        <a:rPr lang="ru-RU" sz="2400" dirty="0" smtClean="0">
                          <a:effectLst/>
                        </a:rPr>
                        <a:t>затруднений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dirty="0" smtClean="0">
                          <a:effectLst/>
                        </a:rPr>
                        <a:t>составление </a:t>
                      </a:r>
                      <a:r>
                        <a:rPr lang="ru-RU" sz="2400" dirty="0">
                          <a:effectLst/>
                        </a:rPr>
                        <a:t>программы наставнической </a:t>
                      </a:r>
                      <a:r>
                        <a:rPr lang="ru-RU" sz="2400" dirty="0" smtClean="0">
                          <a:effectLst/>
                        </a:rPr>
                        <a:t>пары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56CC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390291"/>
              </p:ext>
            </p:extLst>
          </p:nvPr>
        </p:nvGraphicFramePr>
        <p:xfrm>
          <a:off x="4683360" y="4728307"/>
          <a:ext cx="8087226" cy="232019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087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2019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dirty="0" smtClean="0">
                          <a:effectLst/>
                        </a:rPr>
                        <a:t>обсуждение </a:t>
                      </a:r>
                      <a:r>
                        <a:rPr lang="ru-RU" sz="2400" dirty="0">
                          <a:effectLst/>
                        </a:rPr>
                        <a:t>затруднений и путей их </a:t>
                      </a:r>
                      <a:r>
                        <a:rPr lang="ru-RU" sz="2400" dirty="0" smtClean="0">
                          <a:effectLst/>
                        </a:rPr>
                        <a:t>преодоления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dirty="0" smtClean="0">
                          <a:effectLst/>
                        </a:rPr>
                        <a:t>совместная </a:t>
                      </a:r>
                      <a:r>
                        <a:rPr lang="ru-RU" sz="2400" dirty="0">
                          <a:effectLst/>
                        </a:rPr>
                        <a:t>подготовка к </a:t>
                      </a:r>
                      <a:r>
                        <a:rPr lang="ru-RU" sz="2400" dirty="0" smtClean="0">
                          <a:effectLst/>
                        </a:rPr>
                        <a:t>занятиям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dirty="0" smtClean="0">
                          <a:effectLst/>
                        </a:rPr>
                        <a:t>разработка </a:t>
                      </a:r>
                      <a:r>
                        <a:rPr lang="ru-RU" sz="2400" dirty="0">
                          <a:effectLst/>
                        </a:rPr>
                        <a:t>дидактических </a:t>
                      </a:r>
                      <a:r>
                        <a:rPr lang="ru-RU" sz="2400" dirty="0" smtClean="0">
                          <a:effectLst/>
                        </a:rPr>
                        <a:t>материалов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dirty="0" smtClean="0">
                          <a:effectLst/>
                        </a:rPr>
                        <a:t>проведение </a:t>
                      </a:r>
                      <a:r>
                        <a:rPr lang="ru-RU" sz="2400" dirty="0">
                          <a:effectLst/>
                        </a:rPr>
                        <a:t>совместных </a:t>
                      </a:r>
                      <a:r>
                        <a:rPr lang="ru-RU" sz="2400" dirty="0" smtClean="0">
                          <a:effectLst/>
                        </a:rPr>
                        <a:t>мероприятий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2E919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497732"/>
              </p:ext>
            </p:extLst>
          </p:nvPr>
        </p:nvGraphicFramePr>
        <p:xfrm>
          <a:off x="9448800" y="1748250"/>
          <a:ext cx="8229600" cy="21945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9456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dirty="0" smtClean="0">
                          <a:effectLst/>
                        </a:rPr>
                        <a:t>анализ </a:t>
                      </a:r>
                      <a:r>
                        <a:rPr lang="ru-RU" sz="2400" dirty="0">
                          <a:effectLst/>
                        </a:rPr>
                        <a:t>работы наставнической пары за определённый </a:t>
                      </a:r>
                      <a:r>
                        <a:rPr lang="ru-RU" sz="2400" dirty="0" smtClean="0">
                          <a:effectLst/>
                        </a:rPr>
                        <a:t>период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dirty="0" smtClean="0">
                          <a:effectLst/>
                        </a:rPr>
                        <a:t>определение </a:t>
                      </a:r>
                      <a:r>
                        <a:rPr lang="ru-RU" sz="2400" dirty="0">
                          <a:effectLst/>
                        </a:rPr>
                        <a:t>дальнейших шагов по развитию профессиональных компетенций молодого </a:t>
                      </a:r>
                      <a:r>
                        <a:rPr lang="ru-RU" sz="2400" dirty="0" smtClean="0">
                          <a:effectLst/>
                        </a:rPr>
                        <a:t>педагога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2870" marR="102870" marT="0" marB="0"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33305" y="9480202"/>
            <a:ext cx="6829495" cy="692498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Подготовительный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24400" y="7048500"/>
            <a:ext cx="8001000" cy="692498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Практический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448800" y="3983706"/>
            <a:ext cx="8153400" cy="692498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Аналитический</a:t>
            </a:r>
          </a:p>
        </p:txBody>
      </p:sp>
      <p:pic>
        <p:nvPicPr>
          <p:cNvPr id="17" name="Picture 19">
            <a:extLst>
              <a:ext uri="{FF2B5EF4-FFF2-40B4-BE49-F238E27FC236}">
                <a16:creationId xmlns="" xmlns:a16="http://schemas.microsoft.com/office/drawing/2014/main" id="{C7BE7028-C967-D5CB-6AF1-7DC39B491D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80705" y="3880500"/>
            <a:ext cx="3796162" cy="353992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8111777"/>
            <a:ext cx="29384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88058" y="-148145"/>
            <a:ext cx="2736342" cy="2743200"/>
          </a:xfrm>
          <a:prstGeom prst="rect">
            <a:avLst/>
          </a:prstGeom>
        </p:spPr>
      </p:pic>
      <p:sp>
        <p:nvSpPr>
          <p:cNvPr id="19" name="Восьмиугольник 18">
            <a:extLst>
              <a:ext uri="{FF2B5EF4-FFF2-40B4-BE49-F238E27FC236}">
                <a16:creationId xmlns="" xmlns:a16="http://schemas.microsoft.com/office/drawing/2014/main" id="{D82DADA6-5489-5CA9-0B70-E90375E58603}"/>
              </a:ext>
            </a:extLst>
          </p:cNvPr>
          <p:cNvSpPr/>
          <p:nvPr/>
        </p:nvSpPr>
        <p:spPr>
          <a:xfrm>
            <a:off x="17602200" y="644704"/>
            <a:ext cx="565951" cy="539364"/>
          </a:xfrm>
          <a:prstGeom prst="oc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8001000" y="3324006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262245" y="-1028700"/>
            <a:ext cx="2252355" cy="4191000"/>
            <a:chOff x="-49175" y="-38100"/>
            <a:chExt cx="861975" cy="1187587"/>
          </a:xfrm>
        </p:grpSpPr>
        <p:sp>
          <p:nvSpPr>
            <p:cNvPr id="21" name="Freeform 21"/>
            <p:cNvSpPr/>
            <p:nvPr/>
          </p:nvSpPr>
          <p:spPr>
            <a:xfrm>
              <a:off x="-49175" y="336687"/>
              <a:ext cx="822827" cy="812800"/>
            </a:xfrm>
            <a:custGeom>
              <a:avLst/>
              <a:gdLst/>
              <a:ahLst/>
              <a:cxnLst/>
              <a:rect l="l" t="t" r="r" b="b"/>
              <a:pathLst>
                <a:path w="822827" h="812800">
                  <a:moveTo>
                    <a:pt x="0" y="0"/>
                  </a:moveTo>
                  <a:lnTo>
                    <a:pt x="822827" y="0"/>
                  </a:lnTo>
                  <a:lnTo>
                    <a:pt x="82282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C91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1200">
                <a:latin typeface="Georgia" panose="02040502050405020303" pitchFamily="18" charset="0"/>
              </a:endParaRP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71364" y="908896"/>
            <a:ext cx="707511" cy="14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5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780662" y="5276756"/>
            <a:ext cx="4104513" cy="3987924"/>
          </a:xfrm>
          <a:prstGeom prst="rect">
            <a:avLst/>
          </a:prstGeom>
        </p:spPr>
      </p:pic>
      <p:pic>
        <p:nvPicPr>
          <p:cNvPr id="17" name="Picture 19">
            <a:extLst>
              <a:ext uri="{FF2B5EF4-FFF2-40B4-BE49-F238E27FC236}">
                <a16:creationId xmlns="" xmlns:a16="http://schemas.microsoft.com/office/drawing/2014/main" id="{C7BE7028-C967-D5CB-6AF1-7DC39B491D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80705" y="3880500"/>
            <a:ext cx="3796162" cy="353992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8111777"/>
            <a:ext cx="29384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2245" y="1638300"/>
            <a:ext cx="2736342" cy="2743200"/>
          </a:xfrm>
          <a:prstGeom prst="rect">
            <a:avLst/>
          </a:prstGeom>
        </p:spPr>
      </p:pic>
      <p:sp>
        <p:nvSpPr>
          <p:cNvPr id="19" name="Восьмиугольник 18">
            <a:extLst>
              <a:ext uri="{FF2B5EF4-FFF2-40B4-BE49-F238E27FC236}">
                <a16:creationId xmlns="" xmlns:a16="http://schemas.microsoft.com/office/drawing/2014/main" id="{D82DADA6-5489-5CA9-0B70-E90375E58603}"/>
              </a:ext>
            </a:extLst>
          </p:cNvPr>
          <p:cNvSpPr/>
          <p:nvPr/>
        </p:nvSpPr>
        <p:spPr>
          <a:xfrm>
            <a:off x="17602200" y="644704"/>
            <a:ext cx="565951" cy="539364"/>
          </a:xfrm>
          <a:prstGeom prst="oc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8001000" y="3324006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7415" y="234815"/>
            <a:ext cx="18120736" cy="2485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7"/>
              </a:lnSpc>
            </a:pP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СИСТЕМАТИЗАЦИЯ    ДЕЯТЕЛЬНОСТИ   </a:t>
            </a:r>
          </a:p>
          <a:p>
            <a:pPr algn="ctr">
              <a:lnSpc>
                <a:spcPts val="10197"/>
              </a:lnSpc>
            </a:pP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НА   ВЕБ-ПЛАТФОРМЕ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2167" y="2986314"/>
            <a:ext cx="10162957" cy="7013705"/>
          </a:xfrm>
          <a:prstGeom prst="rect">
            <a:avLst/>
          </a:prstGeom>
          <a:ln w="9525">
            <a:solidFill>
              <a:srgbClr val="00666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780662" y="5276756"/>
            <a:ext cx="4104513" cy="3987924"/>
          </a:xfrm>
          <a:prstGeom prst="rect">
            <a:avLst/>
          </a:prstGeom>
        </p:spPr>
      </p:pic>
      <p:pic>
        <p:nvPicPr>
          <p:cNvPr id="17" name="Picture 19">
            <a:extLst>
              <a:ext uri="{FF2B5EF4-FFF2-40B4-BE49-F238E27FC236}">
                <a16:creationId xmlns="" xmlns:a16="http://schemas.microsoft.com/office/drawing/2014/main" id="{C7BE7028-C967-D5CB-6AF1-7DC39B491D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80705" y="3880500"/>
            <a:ext cx="3796162" cy="353992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8111777"/>
            <a:ext cx="29384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2245" y="1638300"/>
            <a:ext cx="2736342" cy="2743200"/>
          </a:xfrm>
          <a:prstGeom prst="rect">
            <a:avLst/>
          </a:prstGeom>
        </p:spPr>
      </p:pic>
      <p:sp>
        <p:nvSpPr>
          <p:cNvPr id="19" name="Восьмиугольник 18">
            <a:extLst>
              <a:ext uri="{FF2B5EF4-FFF2-40B4-BE49-F238E27FC236}">
                <a16:creationId xmlns="" xmlns:a16="http://schemas.microsoft.com/office/drawing/2014/main" id="{D82DADA6-5489-5CA9-0B70-E90375E58603}"/>
              </a:ext>
            </a:extLst>
          </p:cNvPr>
          <p:cNvSpPr/>
          <p:nvPr/>
        </p:nvSpPr>
        <p:spPr>
          <a:xfrm>
            <a:off x="17602200" y="644704"/>
            <a:ext cx="565951" cy="539364"/>
          </a:xfrm>
          <a:prstGeom prst="oc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8001000" y="3324006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7415" y="234815"/>
            <a:ext cx="18120736" cy="2485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7"/>
              </a:lnSpc>
            </a:pP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СИСТЕМАТИЗАЦИЯ    ДЕЯТЕЛЬНОСТИ   </a:t>
            </a:r>
          </a:p>
          <a:p>
            <a:pPr algn="ctr">
              <a:lnSpc>
                <a:spcPts val="10197"/>
              </a:lnSpc>
            </a:pP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НА   ВЕБ-ПЛАТФОРМЕ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06"/>
          <a:stretch/>
        </p:blipFill>
        <p:spPr>
          <a:xfrm>
            <a:off x="1129103" y="3599570"/>
            <a:ext cx="16383000" cy="5929482"/>
          </a:xfrm>
          <a:prstGeom prst="rect">
            <a:avLst/>
          </a:prstGeom>
          <a:ln w="38100" cap="sq">
            <a:solidFill>
              <a:srgbClr val="2063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83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706600" y="6831568"/>
            <a:ext cx="4104513" cy="398792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8111777"/>
            <a:ext cx="29384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0098" y="620051"/>
            <a:ext cx="2736342" cy="2743200"/>
          </a:xfrm>
          <a:prstGeom prst="rect">
            <a:avLst/>
          </a:prstGeom>
        </p:spPr>
      </p:pic>
      <p:sp>
        <p:nvSpPr>
          <p:cNvPr id="19" name="Восьмиугольник 18">
            <a:extLst>
              <a:ext uri="{FF2B5EF4-FFF2-40B4-BE49-F238E27FC236}">
                <a16:creationId xmlns="" xmlns:a16="http://schemas.microsoft.com/office/drawing/2014/main" id="{D82DADA6-5489-5CA9-0B70-E90375E58603}"/>
              </a:ext>
            </a:extLst>
          </p:cNvPr>
          <p:cNvSpPr/>
          <p:nvPr/>
        </p:nvSpPr>
        <p:spPr>
          <a:xfrm>
            <a:off x="17602200" y="644704"/>
            <a:ext cx="565951" cy="539364"/>
          </a:xfrm>
          <a:prstGeom prst="oc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8001000" y="3324006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0" y="234815"/>
            <a:ext cx="1828799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7"/>
              </a:lnSpc>
            </a:pP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ЛИЧНЫЙ   КАБИНЕТ   НАСТАВНИКА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77" y="1678848"/>
            <a:ext cx="12857623" cy="818226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87600" y="5067300"/>
            <a:ext cx="4104513" cy="398792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8111777"/>
            <a:ext cx="29384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0098" y="89888"/>
            <a:ext cx="2736342" cy="2743200"/>
          </a:xfrm>
          <a:prstGeom prst="rect">
            <a:avLst/>
          </a:prstGeom>
        </p:spPr>
      </p:pic>
      <p:sp>
        <p:nvSpPr>
          <p:cNvPr id="19" name="Восьмиугольник 18">
            <a:extLst>
              <a:ext uri="{FF2B5EF4-FFF2-40B4-BE49-F238E27FC236}">
                <a16:creationId xmlns="" xmlns:a16="http://schemas.microsoft.com/office/drawing/2014/main" id="{D82DADA6-5489-5CA9-0B70-E90375E58603}"/>
              </a:ext>
            </a:extLst>
          </p:cNvPr>
          <p:cNvSpPr/>
          <p:nvPr/>
        </p:nvSpPr>
        <p:spPr>
          <a:xfrm>
            <a:off x="17602200" y="644704"/>
            <a:ext cx="565951" cy="539364"/>
          </a:xfrm>
          <a:prstGeom prst="oc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8001000" y="3324006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0" y="234815"/>
            <a:ext cx="1828799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7"/>
              </a:lnSpc>
            </a:pP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ЛИЧНЫЙ   КАБИНЕТ   НАСТАВЛЯЕМОГО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14500"/>
            <a:ext cx="12780000" cy="843909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8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>
            <a:extLst>
              <a:ext uri="{FF2B5EF4-FFF2-40B4-BE49-F238E27FC236}">
                <a16:creationId xmlns="" xmlns:a16="http://schemas.microsoft.com/office/drawing/2014/main" id="{EC3FBC76-3D7A-4696-6AA1-B11445523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87600" y="5067300"/>
            <a:ext cx="4104513" cy="398792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055224"/>
            <a:ext cx="29384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7430EC50-E196-4703-8409-A2AF11EDDF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0098" y="89888"/>
            <a:ext cx="2736342" cy="2743200"/>
          </a:xfrm>
          <a:prstGeom prst="rect">
            <a:avLst/>
          </a:prstGeom>
        </p:spPr>
      </p:pic>
      <p:sp>
        <p:nvSpPr>
          <p:cNvPr id="19" name="Восьмиугольник 18">
            <a:extLst>
              <a:ext uri="{FF2B5EF4-FFF2-40B4-BE49-F238E27FC236}">
                <a16:creationId xmlns="" xmlns:a16="http://schemas.microsoft.com/office/drawing/2014/main" id="{D82DADA6-5489-5CA9-0B70-E90375E58603}"/>
              </a:ext>
            </a:extLst>
          </p:cNvPr>
          <p:cNvSpPr/>
          <p:nvPr/>
        </p:nvSpPr>
        <p:spPr>
          <a:xfrm>
            <a:off x="17602200" y="644704"/>
            <a:ext cx="565951" cy="539364"/>
          </a:xfrm>
          <a:prstGeom prst="octagon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осьмиугольник 24">
            <a:extLst>
              <a:ext uri="{FF2B5EF4-FFF2-40B4-BE49-F238E27FC236}">
                <a16:creationId xmlns="" xmlns:a16="http://schemas.microsoft.com/office/drawing/2014/main" id="{F14B0B7C-5C9D-62BC-8ADA-68F8DFDB8B01}"/>
              </a:ext>
            </a:extLst>
          </p:cNvPr>
          <p:cNvSpPr/>
          <p:nvPr/>
        </p:nvSpPr>
        <p:spPr>
          <a:xfrm>
            <a:off x="8001000" y="3324006"/>
            <a:ext cx="524429" cy="551128"/>
          </a:xfrm>
          <a:prstGeom prst="octagon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8" name="Group 5"/>
          <p:cNvGrpSpPr/>
          <p:nvPr/>
        </p:nvGrpSpPr>
        <p:grpSpPr>
          <a:xfrm>
            <a:off x="-838072" y="9288925"/>
            <a:ext cx="1676145" cy="1676145"/>
            <a:chOff x="0" y="0"/>
            <a:chExt cx="6350000" cy="6350000"/>
          </a:xfrm>
        </p:grpSpPr>
        <p:sp>
          <p:nvSpPr>
            <p:cNvPr id="29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62245" y="9624693"/>
            <a:ext cx="1324615" cy="1324615"/>
            <a:chOff x="0" y="0"/>
            <a:chExt cx="6350000" cy="6350000"/>
          </a:xfrm>
        </p:grpSpPr>
        <p:sp>
          <p:nvSpPr>
            <p:cNvPr id="3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9" r="4317"/>
          <a:stretch/>
        </p:blipFill>
        <p:spPr bwMode="auto">
          <a:xfrm>
            <a:off x="3505200" y="1943100"/>
            <a:ext cx="11430000" cy="7924800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0"/>
          <p:cNvSpPr txBox="1"/>
          <p:nvPr/>
        </p:nvSpPr>
        <p:spPr>
          <a:xfrm>
            <a:off x="253280" y="221231"/>
            <a:ext cx="18287999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7"/>
              </a:lnSpc>
            </a:pP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ДЕЯТЕЛЬНОСТЬ</a:t>
            </a:r>
            <a:r>
              <a:rPr lang="en-US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  </a:t>
            </a:r>
            <a:r>
              <a:rPr lang="ru-RU" sz="6600" spc="-623" dirty="0" smtClean="0">
                <a:solidFill>
                  <a:srgbClr val="2E9196"/>
                </a:solidFill>
                <a:effectLst>
                  <a:glow rad="101600">
                    <a:srgbClr val="46C0C6">
                      <a:alpha val="60000"/>
                    </a:srgbClr>
                  </a:glow>
                </a:effectLst>
                <a:latin typeface="Georgia" panose="02040502050405020303" pitchFamily="18" charset="0"/>
              </a:rPr>
              <a:t> ПРЕПОДАВАТЕЛЯ </a:t>
            </a:r>
            <a:endParaRPr lang="en-US" sz="6600" spc="-623" dirty="0">
              <a:solidFill>
                <a:srgbClr val="2E9196"/>
              </a:solidFill>
              <a:effectLst>
                <a:glow rad="101600">
                  <a:srgbClr val="46C0C6">
                    <a:alpha val="6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41">
      <a:dk1>
        <a:srgbClr val="4D4D4D"/>
      </a:dk1>
      <a:lt1>
        <a:srgbClr val="FFFFFF"/>
      </a:lt1>
      <a:dk2>
        <a:srgbClr val="4D4D4D"/>
      </a:dk2>
      <a:lt2>
        <a:srgbClr val="8A33A8"/>
      </a:lt2>
      <a:accent1>
        <a:srgbClr val="9F4DBB"/>
      </a:accent1>
      <a:accent2>
        <a:srgbClr val="A84DC0"/>
      </a:accent2>
      <a:accent3>
        <a:srgbClr val="FFFFFF"/>
      </a:accent3>
      <a:accent4>
        <a:srgbClr val="404040"/>
      </a:accent4>
      <a:accent5>
        <a:srgbClr val="CDB2DA"/>
      </a:accent5>
      <a:accent6>
        <a:srgbClr val="9845AE"/>
      </a:accent6>
      <a:hlink>
        <a:srgbClr val="4C2257"/>
      </a:hlink>
      <a:folHlink>
        <a:srgbClr val="7233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447</Words>
  <Application>Microsoft Office PowerPoint</Application>
  <PresentationFormat>Произвольный</PresentationFormat>
  <Paragraphs>118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Montserrat 1 Bold</vt:lpstr>
      <vt:lpstr>Open Sans 1</vt:lpstr>
      <vt:lpstr>Wingdings</vt:lpstr>
      <vt:lpstr>Open Sans 1 Bold</vt:lpstr>
      <vt:lpstr>Open Sans 2</vt:lpstr>
      <vt:lpstr>Georgia</vt:lpstr>
      <vt:lpstr>PT Sans</vt:lpstr>
      <vt:lpstr>Calibri</vt:lpstr>
      <vt:lpstr>Times New Roman</vt:lpstr>
      <vt:lpstr>Open Sans 2 Bold</vt:lpstr>
      <vt:lpstr>Arial</vt:lpstr>
      <vt:lpstr>Open Sans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образования 2024_шаблон презентации</dc:title>
  <dc:creator>Райских Т.Н.</dc:creator>
  <cp:lastModifiedBy>Куфтырькова О.П.</cp:lastModifiedBy>
  <cp:revision>155</cp:revision>
  <dcterms:created xsi:type="dcterms:W3CDTF">2006-08-16T00:00:00Z</dcterms:created>
  <dcterms:modified xsi:type="dcterms:W3CDTF">2025-06-02T01:45:47Z</dcterms:modified>
  <dc:identifier>DAGP5fx93wg</dc:identifier>
</cp:coreProperties>
</file>