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71" r:id="rId2"/>
    <p:sldId id="271" r:id="rId3"/>
    <p:sldId id="274" r:id="rId4"/>
    <p:sldId id="370" r:id="rId5"/>
    <p:sldId id="321" r:id="rId6"/>
    <p:sldId id="318" r:id="rId7"/>
    <p:sldId id="293" r:id="rId8"/>
    <p:sldId id="372" r:id="rId9"/>
    <p:sldId id="288" r:id="rId10"/>
    <p:sldId id="327" r:id="rId11"/>
    <p:sldId id="333" r:id="rId12"/>
  </p:sldIdLst>
  <p:sldSz cx="18288000" cy="10287000"/>
  <p:notesSz cx="6858000" cy="9144000"/>
  <p:embeddedFontLst>
    <p:embeddedFont>
      <p:font typeface="PT Sans" panose="020B0604020202020204" charset="-52"/>
      <p:regular r:id="rId14"/>
      <p:bold r:id="rId15"/>
      <p:italic r:id="rId16"/>
      <p:boldItalic r:id="rId17"/>
    </p:embeddedFont>
    <p:embeddedFont>
      <p:font typeface="Open Sans 2 Bold" panose="020B0604020202020204" charset="0"/>
      <p:regular r:id="rId18"/>
    </p:embeddedFont>
    <p:embeddedFont>
      <p:font typeface="Open Sans Bold" panose="020B0604020202020204" charset="0"/>
      <p:regular r:id="rId19"/>
    </p:embeddedFont>
    <p:embeddedFont>
      <p:font typeface="Open Sans 1 Semi-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 2" panose="020B0604020202020204" charset="0"/>
      <p:regular r:id="rId25"/>
    </p:embeddedFont>
    <p:embeddedFont>
      <p:font typeface="Open Sans 1 Bold" panose="020B0604020202020204" charset="0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Open Sans 1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DA58118-F396-4363-9142-267F736D85B3}">
          <p14:sldIdLst>
            <p14:sldId id="371"/>
            <p14:sldId id="271"/>
            <p14:sldId id="274"/>
            <p14:sldId id="370"/>
            <p14:sldId id="321"/>
            <p14:sldId id="318"/>
            <p14:sldId id="293"/>
            <p14:sldId id="372"/>
            <p14:sldId id="288"/>
            <p14:sldId id="327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E9196"/>
    <a:srgbClr val="56CCC3"/>
    <a:srgbClr val="FDC300"/>
    <a:srgbClr val="EF75D9"/>
    <a:srgbClr val="9FE1DC"/>
    <a:srgbClr val="36AAB0"/>
    <a:srgbClr val="46C0C6"/>
    <a:srgbClr val="041A22"/>
    <a:srgbClr val="F2F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74" autoAdjust="0"/>
    <p:restoredTop sz="94622" autoAdjust="0"/>
  </p:normalViewPr>
  <p:slideViewPr>
    <p:cSldViewPr>
      <p:cViewPr varScale="1">
        <p:scale>
          <a:sx n="39" d="100"/>
          <a:sy n="39" d="100"/>
        </p:scale>
        <p:origin x="96" y="11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B3313-4245-49F8-89AF-E75CEFE0C26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7CF28-A141-42E2-B548-D473DAE7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6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jp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8.sv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91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svg"/><Relationship Id="rId18" Type="http://schemas.openxmlformats.org/officeDocument/2006/relationships/image" Target="../media/image40.svg"/><Relationship Id="rId3" Type="http://schemas.openxmlformats.org/officeDocument/2006/relationships/image" Target="../media/image26.svg"/><Relationship Id="rId21" Type="http://schemas.openxmlformats.org/officeDocument/2006/relationships/image" Target="../media/image24.jpe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image" Target="../media/image15.png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hyperlink" Target="https://&#1087;&#1077;&#1076;&#1087;&#1088;&#1086;&#1077;&#1082;&#1090;.&#1088;&#1092;/wp-content/uploads/2019/09/%D0%BA%D0%BE%D0%BC-%D0%B8%D0%B3%D1%80%D1%8B-1.pdf" TargetMode="External"/><Relationship Id="rId22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0.svg"/><Relationship Id="rId18" Type="http://schemas.openxmlformats.org/officeDocument/2006/relationships/image" Target="../media/image31.png"/><Relationship Id="rId26" Type="http://schemas.openxmlformats.org/officeDocument/2006/relationships/image" Target="../media/image22.png"/><Relationship Id="rId3" Type="http://schemas.openxmlformats.org/officeDocument/2006/relationships/image" Target="../media/image26.svg"/><Relationship Id="rId21" Type="http://schemas.openxmlformats.org/officeDocument/2006/relationships/image" Target="../media/image58.svg"/><Relationship Id="rId7" Type="http://schemas.openxmlformats.org/officeDocument/2006/relationships/image" Target="../media/image46.svg"/><Relationship Id="rId12" Type="http://schemas.openxmlformats.org/officeDocument/2006/relationships/image" Target="../media/image28.png"/><Relationship Id="rId17" Type="http://schemas.openxmlformats.org/officeDocument/2006/relationships/image" Target="../media/image54.svg"/><Relationship Id="rId25" Type="http://schemas.openxmlformats.org/officeDocument/2006/relationships/image" Target="../media/image38.svg"/><Relationship Id="rId2" Type="http://schemas.openxmlformats.org/officeDocument/2006/relationships/image" Target="../media/image15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8.svg"/><Relationship Id="rId24" Type="http://schemas.openxmlformats.org/officeDocument/2006/relationships/image" Target="../media/image21.png"/><Relationship Id="rId5" Type="http://schemas.openxmlformats.org/officeDocument/2006/relationships/image" Target="../media/image30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28" Type="http://schemas.openxmlformats.org/officeDocument/2006/relationships/image" Target="../media/image23.png"/><Relationship Id="rId10" Type="http://schemas.openxmlformats.org/officeDocument/2006/relationships/image" Target="../media/image27.png"/><Relationship Id="rId19" Type="http://schemas.openxmlformats.org/officeDocument/2006/relationships/image" Target="../media/image56.svg"/><Relationship Id="rId4" Type="http://schemas.openxmlformats.org/officeDocument/2006/relationships/image" Target="../media/image17.png"/><Relationship Id="rId9" Type="http://schemas.openxmlformats.org/officeDocument/2006/relationships/image" Target="../media/image28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40.svg"/><Relationship Id="rId30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3" Type="http://schemas.openxmlformats.org/officeDocument/2006/relationships/image" Target="../media/image63.svg"/><Relationship Id="rId7" Type="http://schemas.openxmlformats.org/officeDocument/2006/relationships/image" Target="../media/image60.svg"/><Relationship Id="rId12" Type="http://schemas.openxmlformats.org/officeDocument/2006/relationships/image" Target="../media/image23.png"/><Relationship Id="rId2" Type="http://schemas.openxmlformats.org/officeDocument/2006/relationships/image" Target="../media/image35.pn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0.svg"/><Relationship Id="rId5" Type="http://schemas.openxmlformats.org/officeDocument/2006/relationships/image" Target="../media/image65.svg"/><Relationship Id="rId15" Type="http://schemas.openxmlformats.org/officeDocument/2006/relationships/image" Target="../media/image38.jpeg"/><Relationship Id="rId10" Type="http://schemas.openxmlformats.org/officeDocument/2006/relationships/image" Target="../media/image22.png"/><Relationship Id="rId4" Type="http://schemas.openxmlformats.org/officeDocument/2006/relationships/image" Target="../media/image36.png"/><Relationship Id="rId9" Type="http://schemas.openxmlformats.org/officeDocument/2006/relationships/image" Target="../media/image38.svg"/><Relationship Id="rId1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0.svg"/><Relationship Id="rId3" Type="http://schemas.openxmlformats.org/officeDocument/2006/relationships/image" Target="../media/image41.jpeg"/><Relationship Id="rId7" Type="http://schemas.openxmlformats.org/officeDocument/2006/relationships/image" Target="../media/image38.svg"/><Relationship Id="rId12" Type="http://schemas.openxmlformats.org/officeDocument/2006/relationships/image" Target="../media/image3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2.svg"/><Relationship Id="rId5" Type="http://schemas.openxmlformats.org/officeDocument/2006/relationships/image" Target="../media/image72.svg"/><Relationship Id="rId10" Type="http://schemas.openxmlformats.org/officeDocument/2006/relationships/image" Target="../media/image23.png"/><Relationship Id="rId4" Type="http://schemas.openxmlformats.org/officeDocument/2006/relationships/image" Target="../media/image42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4.jpeg"/><Relationship Id="rId5" Type="http://schemas.openxmlformats.org/officeDocument/2006/relationships/image" Target="../media/image21.png"/><Relationship Id="rId10" Type="http://schemas.openxmlformats.org/officeDocument/2006/relationships/image" Target="../media/image42.svg"/><Relationship Id="rId4" Type="http://schemas.openxmlformats.org/officeDocument/2006/relationships/image" Target="../media/image60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3262207" y="5012382"/>
            <a:ext cx="11746702" cy="84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2"/>
              </a:lnSpc>
            </a:pPr>
            <a:r>
              <a:rPr lang="ru-RU" sz="3706" b="1" dirty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 </a:t>
            </a:r>
            <a:endParaRPr lang="en-US" sz="3706" b="1" dirty="0">
              <a:solidFill>
                <a:srgbClr val="00002E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1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318597" y="568383"/>
            <a:ext cx="4777873" cy="1094338"/>
          </a:xfrm>
          <a:custGeom>
            <a:avLst/>
            <a:gdLst/>
            <a:ahLst/>
            <a:cxnLst/>
            <a:rect l="l" t="t" r="r" b="b"/>
            <a:pathLst>
              <a:path w="6370497" h="1459117">
                <a:moveTo>
                  <a:pt x="0" y="0"/>
                </a:moveTo>
                <a:lnTo>
                  <a:pt x="6370497" y="0"/>
                </a:lnTo>
                <a:lnTo>
                  <a:pt x="6370497" y="1459117"/>
                </a:lnTo>
                <a:lnTo>
                  <a:pt x="0" y="1459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06" t="-38495" r="-3110" b="-45991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0" y="0"/>
            <a:ext cx="2245026" cy="10287000"/>
            <a:chOff x="0" y="0"/>
            <a:chExt cx="895937" cy="410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95937" cy="4105300"/>
            </a:xfrm>
            <a:custGeom>
              <a:avLst/>
              <a:gdLst/>
              <a:ahLst/>
              <a:cxnLst/>
              <a:rect l="l" t="t" r="r" b="b"/>
              <a:pathLst>
                <a:path w="895937" h="4105300">
                  <a:moveTo>
                    <a:pt x="0" y="0"/>
                  </a:moveTo>
                  <a:lnTo>
                    <a:pt x="895937" y="0"/>
                  </a:lnTo>
                  <a:lnTo>
                    <a:pt x="895937" y="4105300"/>
                  </a:lnTo>
                  <a:lnTo>
                    <a:pt x="0" y="4105300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895937" cy="4076725"/>
            </a:xfrm>
            <a:prstGeom prst="rect">
              <a:avLst/>
            </a:prstGeom>
          </p:spPr>
          <p:txBody>
            <a:bodyPr lIns="33526" tIns="33526" rIns="33526" bIns="33526" rtlCol="0" anchor="ctr"/>
            <a:lstStyle/>
            <a:p>
              <a:pPr algn="ctr">
                <a:lnSpc>
                  <a:spcPts val="1187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8687" y="0"/>
            <a:ext cx="2047653" cy="10287000"/>
            <a:chOff x="0" y="0"/>
            <a:chExt cx="2730203" cy="13716000"/>
          </a:xfrm>
        </p:grpSpPr>
        <p:sp>
          <p:nvSpPr>
            <p:cNvPr id="24" name="Freeform 24"/>
            <p:cNvSpPr/>
            <p:nvPr/>
          </p:nvSpPr>
          <p:spPr>
            <a:xfrm>
              <a:off x="0" y="9413387"/>
              <a:ext cx="2730203" cy="4302613"/>
            </a:xfrm>
            <a:custGeom>
              <a:avLst/>
              <a:gdLst/>
              <a:ahLst/>
              <a:cxnLst/>
              <a:rect l="l" t="t" r="r" b="b"/>
              <a:pathLst>
                <a:path w="2730203" h="4302613">
                  <a:moveTo>
                    <a:pt x="0" y="0"/>
                  </a:moveTo>
                  <a:lnTo>
                    <a:pt x="2730203" y="0"/>
                  </a:lnTo>
                  <a:lnTo>
                    <a:pt x="2730203" y="4302613"/>
                  </a:lnTo>
                  <a:lnTo>
                    <a:pt x="0" y="4302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ru-RU" dirty="0"/>
                <a:t>     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4401004"/>
              <a:ext cx="2730203" cy="2730203"/>
            </a:xfrm>
            <a:custGeom>
              <a:avLst/>
              <a:gdLst/>
              <a:ahLst/>
              <a:cxnLst/>
              <a:rect l="l" t="t" r="r" b="b"/>
              <a:pathLst>
                <a:path w="2730203" h="2730203">
                  <a:moveTo>
                    <a:pt x="0" y="0"/>
                  </a:moveTo>
                  <a:lnTo>
                    <a:pt x="2730203" y="0"/>
                  </a:lnTo>
                  <a:lnTo>
                    <a:pt x="2730203" y="2730204"/>
                  </a:lnTo>
                  <a:lnTo>
                    <a:pt x="0" y="27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7229856"/>
              <a:ext cx="2730203" cy="2084883"/>
            </a:xfrm>
            <a:custGeom>
              <a:avLst/>
              <a:gdLst/>
              <a:ahLst/>
              <a:cxnLst/>
              <a:rect l="l" t="t" r="r" b="b"/>
              <a:pathLst>
                <a:path w="2730203" h="2084883">
                  <a:moveTo>
                    <a:pt x="0" y="0"/>
                  </a:moveTo>
                  <a:lnTo>
                    <a:pt x="2730203" y="0"/>
                  </a:lnTo>
                  <a:lnTo>
                    <a:pt x="2730203" y="2084883"/>
                  </a:lnTo>
                  <a:lnTo>
                    <a:pt x="0" y="2084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9999"/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10800000">
              <a:off x="0" y="0"/>
              <a:ext cx="2730203" cy="4302356"/>
            </a:xfrm>
            <a:custGeom>
              <a:avLst/>
              <a:gdLst/>
              <a:ahLst/>
              <a:cxnLst/>
              <a:rect l="l" t="t" r="r" b="b"/>
              <a:pathLst>
                <a:path w="2730203" h="4302356">
                  <a:moveTo>
                    <a:pt x="0" y="0"/>
                  </a:moveTo>
                  <a:lnTo>
                    <a:pt x="2730203" y="0"/>
                  </a:lnTo>
                  <a:lnTo>
                    <a:pt x="2730203" y="4302356"/>
                  </a:lnTo>
                  <a:lnTo>
                    <a:pt x="0" y="4302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9999"/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Прямоугольник 30"/>
          <p:cNvSpPr/>
          <p:nvPr/>
        </p:nvSpPr>
        <p:spPr>
          <a:xfrm>
            <a:off x="2582724" y="1850403"/>
            <a:ext cx="13895077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КГБПОУ «Бийский педагогический колледж имени Д.И. Кузнецова» </a:t>
            </a:r>
            <a:endParaRPr lang="ru-RU" sz="40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Тема: «Наставничество через сотрудничество. </a:t>
            </a:r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педагога 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ПроеКТОриЯ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»»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Клуб молодого </a:t>
            </a:r>
            <a:endParaRPr lang="ru-RU" sz="2800" u="sng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Мехдиева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Полина Васильевна, преподаватель  </a:t>
            </a:r>
          </a:p>
          <a:p>
            <a:pPr algn="ctr">
              <a:spcAft>
                <a:spcPts val="0"/>
              </a:spcAft>
            </a:pPr>
            <a:endParaRPr lang="ru-RU" sz="2800" u="sng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май,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2025 г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50" y="269552"/>
            <a:ext cx="3628550" cy="15808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87518" y="240920"/>
            <a:ext cx="1664352" cy="16094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30928" y="2933700"/>
            <a:ext cx="5798667" cy="303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1911" y="3135498"/>
            <a:ext cx="11999519" cy="4016003"/>
            <a:chOff x="0" y="0"/>
            <a:chExt cx="3160367" cy="10577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0367" cy="1057713"/>
            </a:xfrm>
            <a:custGeom>
              <a:avLst/>
              <a:gdLst/>
              <a:ahLst/>
              <a:cxnLst/>
              <a:rect l="l" t="t" r="r" b="b"/>
              <a:pathLst>
                <a:path w="3160367" h="1057713">
                  <a:moveTo>
                    <a:pt x="19356" y="0"/>
                  </a:moveTo>
                  <a:lnTo>
                    <a:pt x="3141012" y="0"/>
                  </a:lnTo>
                  <a:cubicBezTo>
                    <a:pt x="3151701" y="0"/>
                    <a:pt x="3160367" y="8666"/>
                    <a:pt x="3160367" y="19356"/>
                  </a:cubicBezTo>
                  <a:lnTo>
                    <a:pt x="3160367" y="1038357"/>
                  </a:lnTo>
                  <a:cubicBezTo>
                    <a:pt x="3160367" y="1049047"/>
                    <a:pt x="3151701" y="1057713"/>
                    <a:pt x="3141012" y="1057713"/>
                  </a:cubicBezTo>
                  <a:lnTo>
                    <a:pt x="19356" y="1057713"/>
                  </a:lnTo>
                  <a:cubicBezTo>
                    <a:pt x="8666" y="1057713"/>
                    <a:pt x="0" y="1049047"/>
                    <a:pt x="0" y="1038357"/>
                  </a:cubicBezTo>
                  <a:lnTo>
                    <a:pt x="0" y="19356"/>
                  </a:lnTo>
                  <a:cubicBezTo>
                    <a:pt x="0" y="8666"/>
                    <a:pt x="8666" y="0"/>
                    <a:pt x="19356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160367" cy="1105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46955" y="4198544"/>
            <a:ext cx="1889912" cy="1889912"/>
            <a:chOff x="0" y="0"/>
            <a:chExt cx="2519883" cy="251988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519883" cy="2519883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 dirty="0">
                  <a:latin typeface="PT Sans" panose="020B0503020203020204" pitchFamily="34" charset="-52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31617" y="542717"/>
              <a:ext cx="1434449" cy="1434449"/>
            </a:xfrm>
            <a:custGeom>
              <a:avLst/>
              <a:gdLst/>
              <a:ahLst/>
              <a:cxnLst/>
              <a:rect l="l" t="t" r="r" b="b"/>
              <a:pathLst>
                <a:path w="1434449" h="1434449">
                  <a:moveTo>
                    <a:pt x="0" y="0"/>
                  </a:moveTo>
                  <a:lnTo>
                    <a:pt x="1434449" y="0"/>
                  </a:lnTo>
                  <a:lnTo>
                    <a:pt x="1434449" y="1434449"/>
                  </a:lnTo>
                  <a:lnTo>
                    <a:pt x="0" y="1434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1274769" y="-908254"/>
            <a:ext cx="5421724" cy="1939742"/>
          </a:xfrm>
          <a:custGeom>
            <a:avLst/>
            <a:gdLst/>
            <a:ahLst/>
            <a:cxnLst/>
            <a:rect l="l" t="t" r="r" b="b"/>
            <a:pathLst>
              <a:path w="5421724" h="1939742">
                <a:moveTo>
                  <a:pt x="0" y="0"/>
                </a:moveTo>
                <a:lnTo>
                  <a:pt x="5421724" y="0"/>
                </a:lnTo>
                <a:lnTo>
                  <a:pt x="5421724" y="1939742"/>
                </a:lnTo>
                <a:lnTo>
                  <a:pt x="0" y="1939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12131" r="-2622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84202" y="9258300"/>
            <a:ext cx="2644892" cy="1536461"/>
          </a:xfrm>
          <a:custGeom>
            <a:avLst/>
            <a:gdLst/>
            <a:ahLst/>
            <a:cxnLst/>
            <a:rect l="l" t="t" r="r" b="b"/>
            <a:pathLst>
              <a:path w="5421724" h="1939742">
                <a:moveTo>
                  <a:pt x="0" y="0"/>
                </a:moveTo>
                <a:lnTo>
                  <a:pt x="5421724" y="0"/>
                </a:lnTo>
                <a:lnTo>
                  <a:pt x="5421724" y="1939742"/>
                </a:lnTo>
                <a:lnTo>
                  <a:pt x="0" y="1939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12131" r="-26228"/>
            </a:stretch>
          </a:blipFill>
        </p:spPr>
      </p:sp>
      <p:grpSp>
        <p:nvGrpSpPr>
          <p:cNvPr id="12" name="Group 12"/>
          <p:cNvGrpSpPr/>
          <p:nvPr/>
        </p:nvGrpSpPr>
        <p:grpSpPr>
          <a:xfrm rot="5400000">
            <a:off x="15198985" y="-162712"/>
            <a:ext cx="1194200" cy="11942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920424" y="263257"/>
            <a:ext cx="1536461" cy="153646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760191" y="-821194"/>
            <a:ext cx="2168903" cy="2168903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00489" y="1799718"/>
            <a:ext cx="5100613" cy="9554279"/>
          </a:xfrm>
          <a:custGeom>
            <a:avLst/>
            <a:gdLst/>
            <a:ahLst/>
            <a:cxnLst/>
            <a:rect l="l" t="t" r="r" b="b"/>
            <a:pathLst>
              <a:path w="5100613" h="9554279">
                <a:moveTo>
                  <a:pt x="0" y="0"/>
                </a:moveTo>
                <a:lnTo>
                  <a:pt x="5100613" y="0"/>
                </a:lnTo>
                <a:lnTo>
                  <a:pt x="5100613" y="9554279"/>
                </a:lnTo>
                <a:lnTo>
                  <a:pt x="0" y="95542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9286" r="-76144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705845" y="4041036"/>
            <a:ext cx="7029124" cy="596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b="1" dirty="0" err="1">
                <a:solidFill>
                  <a:srgbClr val="FFFFFF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Остались</a:t>
            </a:r>
            <a:r>
              <a:rPr lang="en-US" sz="4200" b="1" dirty="0">
                <a:solidFill>
                  <a:srgbClr val="FFFFFF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вопросы</a:t>
            </a:r>
            <a:r>
              <a:rPr lang="en-US" sz="4200" b="1" dirty="0">
                <a:solidFill>
                  <a:srgbClr val="FFFFFF"/>
                </a:solidFill>
                <a:latin typeface="Open Sans 1 Semi-Bold"/>
                <a:ea typeface="Open Sans 1 Semi-Bold"/>
                <a:cs typeface="Open Sans 1 Semi-Bold"/>
                <a:sym typeface="Open Sans 1 Semi-Bold"/>
              </a:rPr>
              <a:t>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05845" y="5084137"/>
            <a:ext cx="8771650" cy="1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6"/>
              </a:lnSpc>
            </a:pPr>
            <a:r>
              <a:rPr lang="en-US" sz="3996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Всегда рады ответить на них! </a:t>
            </a:r>
          </a:p>
          <a:p>
            <a:pPr algn="just">
              <a:lnSpc>
                <a:spcPts val="4796"/>
              </a:lnSpc>
            </a:pPr>
            <a:r>
              <a:rPr lang="en-US" sz="3996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Мы открыты для диалога!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8D53D3B-51C9-B6DC-14AA-172AA8D16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758"/>
            <a:ext cx="18288000" cy="8173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3747" y="2221165"/>
            <a:ext cx="4999754" cy="499975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53099" y="-131987"/>
            <a:ext cx="7990901" cy="10550973"/>
            <a:chOff x="0" y="0"/>
            <a:chExt cx="1449507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9507" cy="1913890"/>
            </a:xfrm>
            <a:custGeom>
              <a:avLst/>
              <a:gdLst/>
              <a:ahLst/>
              <a:cxnLst/>
              <a:rect l="l" t="t" r="r" b="b"/>
              <a:pathLst>
                <a:path w="1449507" h="1913890">
                  <a:moveTo>
                    <a:pt x="0" y="0"/>
                  </a:moveTo>
                  <a:lnTo>
                    <a:pt x="1449507" y="0"/>
                  </a:lnTo>
                  <a:lnTo>
                    <a:pt x="144950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84512" y="6817121"/>
            <a:ext cx="6019342" cy="601934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14932" y="3381303"/>
            <a:ext cx="7467235" cy="260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Спасибо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</a:t>
            </a:r>
          </a:p>
          <a:p>
            <a:pPr algn="l">
              <a:lnSpc>
                <a:spcPts val="10400"/>
              </a:lnSpc>
            </a:pP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за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</a:t>
            </a: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внимание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203977" y="9549156"/>
            <a:ext cx="4999754" cy="499975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792921" y="-2169198"/>
            <a:ext cx="7466379" cy="14625395"/>
            <a:chOff x="0" y="0"/>
            <a:chExt cx="9955173" cy="195005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955173" cy="19500527"/>
            </a:xfrm>
            <a:custGeom>
              <a:avLst/>
              <a:gdLst/>
              <a:ahLst/>
              <a:cxnLst/>
              <a:rect l="l" t="t" r="r" b="b"/>
              <a:pathLst>
                <a:path w="9955173" h="19500527">
                  <a:moveTo>
                    <a:pt x="0" y="0"/>
                  </a:moveTo>
                  <a:lnTo>
                    <a:pt x="9955173" y="0"/>
                  </a:lnTo>
                  <a:lnTo>
                    <a:pt x="9955173" y="19500527"/>
                  </a:lnTo>
                  <a:lnTo>
                    <a:pt x="0" y="19500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4712363" y="11469143"/>
              <a:ext cx="1222985" cy="122298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4849140" y="5347939"/>
              <a:ext cx="1209802" cy="120980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868280" y="8706781"/>
              <a:ext cx="1165104" cy="116510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1700807" y="6019969"/>
              <a:ext cx="2527017" cy="252701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F75D9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641347" y="5574896"/>
              <a:ext cx="1291258" cy="12912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C300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17259300" y="-410919"/>
            <a:ext cx="2302723" cy="230272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9697599" y="-635114"/>
            <a:ext cx="1006254" cy="1006254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486398" y="8371771"/>
            <a:ext cx="2910041" cy="291004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1456130" y="7471903"/>
            <a:ext cx="606657" cy="600039"/>
          </a:xfrm>
          <a:custGeom>
            <a:avLst/>
            <a:gdLst/>
            <a:ahLst/>
            <a:cxnLst/>
            <a:rect l="l" t="t" r="r" b="b"/>
            <a:pathLst>
              <a:path w="606657" h="600039">
                <a:moveTo>
                  <a:pt x="0" y="0"/>
                </a:moveTo>
                <a:lnTo>
                  <a:pt x="606657" y="0"/>
                </a:lnTo>
                <a:lnTo>
                  <a:pt x="606657" y="600039"/>
                </a:lnTo>
                <a:lnTo>
                  <a:pt x="0" y="600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377763" y="7380426"/>
            <a:ext cx="6149060" cy="691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9"/>
              </a:lnSpc>
            </a:pPr>
            <a:r>
              <a:rPr lang="en-US" sz="4199" b="1" spc="4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www.dayseducaltai.ru</a:t>
            </a:r>
          </a:p>
        </p:txBody>
      </p:sp>
      <p:sp>
        <p:nvSpPr>
          <p:cNvPr id="31" name="Freeform 31"/>
          <p:cNvSpPr/>
          <p:nvPr/>
        </p:nvSpPr>
        <p:spPr>
          <a:xfrm flipH="1">
            <a:off x="-653319" y="-1186711"/>
            <a:ext cx="2109449" cy="2109449"/>
          </a:xfrm>
          <a:custGeom>
            <a:avLst/>
            <a:gdLst/>
            <a:ahLst/>
            <a:cxnLst/>
            <a:rect l="l" t="t" r="r" b="b"/>
            <a:pathLst>
              <a:path w="2109449" h="2109449">
                <a:moveTo>
                  <a:pt x="2109449" y="0"/>
                </a:moveTo>
                <a:lnTo>
                  <a:pt x="0" y="0"/>
                </a:lnTo>
                <a:lnTo>
                  <a:pt x="0" y="2109449"/>
                </a:lnTo>
                <a:lnTo>
                  <a:pt x="2109449" y="2109449"/>
                </a:lnTo>
                <a:lnTo>
                  <a:pt x="21094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-556583" y="9030432"/>
            <a:ext cx="1585283" cy="1592720"/>
            <a:chOff x="0" y="0"/>
            <a:chExt cx="2113711" cy="2123627"/>
          </a:xfrm>
        </p:grpSpPr>
        <p:sp>
          <p:nvSpPr>
            <p:cNvPr id="33" name="Freeform 33"/>
            <p:cNvSpPr/>
            <p:nvPr/>
          </p:nvSpPr>
          <p:spPr>
            <a:xfrm rot="-10800000">
              <a:off x="1061814" y="0"/>
              <a:ext cx="1051898" cy="2123627"/>
            </a:xfrm>
            <a:custGeom>
              <a:avLst/>
              <a:gdLst/>
              <a:ahLst/>
              <a:cxnLst/>
              <a:rect l="l" t="t" r="r" b="b"/>
              <a:pathLst>
                <a:path w="1051898" h="2123627">
                  <a:moveTo>
                    <a:pt x="0" y="0"/>
                  </a:moveTo>
                  <a:lnTo>
                    <a:pt x="1051897" y="0"/>
                  </a:lnTo>
                  <a:lnTo>
                    <a:pt x="1051897" y="2123627"/>
                  </a:lnTo>
                  <a:lnTo>
                    <a:pt x="0" y="2123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101885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5400000">
              <a:off x="-530907" y="530907"/>
              <a:ext cx="2123627" cy="1061814"/>
            </a:xfrm>
            <a:custGeom>
              <a:avLst/>
              <a:gdLst/>
              <a:ahLst/>
              <a:cxnLst/>
              <a:rect l="l" t="t" r="r" b="b"/>
              <a:pathLst>
                <a:path w="2123627" h="1061814">
                  <a:moveTo>
                    <a:pt x="0" y="0"/>
                  </a:moveTo>
                  <a:lnTo>
                    <a:pt x="2123627" y="0"/>
                  </a:lnTo>
                  <a:lnTo>
                    <a:pt x="2123627" y="1061813"/>
                  </a:lnTo>
                  <a:lnTo>
                    <a:pt x="0" y="1061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5" name="Freeform 35"/>
          <p:cNvSpPr/>
          <p:nvPr/>
        </p:nvSpPr>
        <p:spPr>
          <a:xfrm>
            <a:off x="16080864" y="2252568"/>
            <a:ext cx="3157311" cy="3157311"/>
          </a:xfrm>
          <a:custGeom>
            <a:avLst/>
            <a:gdLst/>
            <a:ahLst/>
            <a:cxnLst/>
            <a:rect l="l" t="t" r="r" b="b"/>
            <a:pathLst>
              <a:path w="3157311" h="3157311">
                <a:moveTo>
                  <a:pt x="0" y="0"/>
                </a:moveTo>
                <a:lnTo>
                  <a:pt x="3157310" y="0"/>
                </a:lnTo>
                <a:lnTo>
                  <a:pt x="3157310" y="3157311"/>
                </a:lnTo>
                <a:lnTo>
                  <a:pt x="0" y="3157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5350267" y="3100627"/>
            <a:ext cx="1461193" cy="1461193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3170" y="2480656"/>
            <a:ext cx="5881659" cy="6012849"/>
          </a:xfrm>
          <a:custGeom>
            <a:avLst/>
            <a:gdLst/>
            <a:ahLst/>
            <a:cxnLst/>
            <a:rect l="l" t="t" r="r" b="b"/>
            <a:pathLst>
              <a:path w="5881659" h="6012849">
                <a:moveTo>
                  <a:pt x="0" y="0"/>
                </a:moveTo>
                <a:lnTo>
                  <a:pt x="5881660" y="0"/>
                </a:lnTo>
                <a:lnTo>
                  <a:pt x="5881660" y="6012849"/>
                </a:lnTo>
                <a:lnTo>
                  <a:pt x="0" y="6012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7682881" y="1766048"/>
            <a:ext cx="2084168" cy="19126071"/>
            <a:chOff x="0" y="0"/>
            <a:chExt cx="705015" cy="6868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5015" cy="6868531"/>
            </a:xfrm>
            <a:custGeom>
              <a:avLst/>
              <a:gdLst/>
              <a:ahLst/>
              <a:cxnLst/>
              <a:rect l="l" t="t" r="r" b="b"/>
              <a:pathLst>
                <a:path w="872170" h="6868531">
                  <a:moveTo>
                    <a:pt x="0" y="0"/>
                  </a:moveTo>
                  <a:lnTo>
                    <a:pt x="872170" y="0"/>
                  </a:lnTo>
                  <a:lnTo>
                    <a:pt x="872170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838072" y="9288925"/>
            <a:ext cx="1676145" cy="167614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657530" y="3204660"/>
            <a:ext cx="900187" cy="538475"/>
          </a:xfrm>
          <a:custGeom>
            <a:avLst/>
            <a:gdLst/>
            <a:ahLst/>
            <a:cxnLst/>
            <a:rect l="l" t="t" r="r" b="b"/>
            <a:pathLst>
              <a:path w="900187" h="538475">
                <a:moveTo>
                  <a:pt x="0" y="0"/>
                </a:moveTo>
                <a:lnTo>
                  <a:pt x="900187" y="0"/>
                </a:lnTo>
                <a:lnTo>
                  <a:pt x="900187" y="538476"/>
                </a:lnTo>
                <a:lnTo>
                  <a:pt x="0" y="538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02395" y="2915602"/>
            <a:ext cx="653969" cy="1120507"/>
          </a:xfrm>
          <a:custGeom>
            <a:avLst/>
            <a:gdLst/>
            <a:ahLst/>
            <a:cxnLst/>
            <a:rect l="l" t="t" r="r" b="b"/>
            <a:pathLst>
              <a:path w="653969" h="1120507">
                <a:moveTo>
                  <a:pt x="0" y="0"/>
                </a:moveTo>
                <a:lnTo>
                  <a:pt x="653969" y="0"/>
                </a:lnTo>
                <a:lnTo>
                  <a:pt x="653969" y="1120507"/>
                </a:lnTo>
                <a:lnTo>
                  <a:pt x="0" y="11205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57530" y="7093495"/>
            <a:ext cx="970434" cy="786934"/>
          </a:xfrm>
          <a:custGeom>
            <a:avLst/>
            <a:gdLst/>
            <a:ahLst/>
            <a:cxnLst/>
            <a:rect l="l" t="t" r="r" b="b"/>
            <a:pathLst>
              <a:path w="970434" h="786934">
                <a:moveTo>
                  <a:pt x="0" y="0"/>
                </a:moveTo>
                <a:lnTo>
                  <a:pt x="970434" y="0"/>
                </a:lnTo>
                <a:lnTo>
                  <a:pt x="970434" y="786934"/>
                </a:lnTo>
                <a:lnTo>
                  <a:pt x="0" y="786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03635" y="7093495"/>
            <a:ext cx="851489" cy="851489"/>
          </a:xfrm>
          <a:custGeom>
            <a:avLst/>
            <a:gdLst/>
            <a:ahLst/>
            <a:cxnLst/>
            <a:rect l="l" t="t" r="r" b="b"/>
            <a:pathLst>
              <a:path w="851489" h="851489">
                <a:moveTo>
                  <a:pt x="0" y="0"/>
                </a:moveTo>
                <a:lnTo>
                  <a:pt x="851489" y="0"/>
                </a:lnTo>
                <a:lnTo>
                  <a:pt x="851489" y="851489"/>
                </a:lnTo>
                <a:lnTo>
                  <a:pt x="0" y="851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262245" y="9624693"/>
            <a:ext cx="1324615" cy="132461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7259300" y="-647445"/>
            <a:ext cx="1676145" cy="1676145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24" name="TextBox 31">
            <a:extLst>
              <a:ext uri="{FF2B5EF4-FFF2-40B4-BE49-F238E27FC236}">
                <a16:creationId xmlns:a16="http://schemas.microsoft.com/office/drawing/2014/main" xmlns="" id="{EA5BE76E-B49E-24C5-030E-1CB77F0C1870}"/>
              </a:ext>
            </a:extLst>
          </p:cNvPr>
          <p:cNvSpPr txBox="1"/>
          <p:nvPr/>
        </p:nvSpPr>
        <p:spPr>
          <a:xfrm>
            <a:off x="3625059" y="341919"/>
            <a:ext cx="11037879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4400" b="1" dirty="0">
                <a:solidFill>
                  <a:schemeClr val="tx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Клуб молодого педагога «</a:t>
            </a:r>
            <a:r>
              <a:rPr lang="ru-RU" sz="4400" b="1" dirty="0" err="1">
                <a:solidFill>
                  <a:schemeClr val="tx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ПроеКТОриЯ</a:t>
            </a:r>
            <a:r>
              <a:rPr lang="ru-RU" sz="4400" b="1" dirty="0">
                <a:solidFill>
                  <a:schemeClr val="tx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» </a:t>
            </a:r>
            <a:endParaRPr lang="en-US" sz="4400" b="1" dirty="0">
              <a:solidFill>
                <a:schemeClr val="tx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8FC9CE2-3579-F2C9-13F3-936D96B3D633}"/>
              </a:ext>
            </a:extLst>
          </p:cNvPr>
          <p:cNvSpPr txBox="1"/>
          <p:nvPr/>
        </p:nvSpPr>
        <p:spPr>
          <a:xfrm>
            <a:off x="3276473" y="1057835"/>
            <a:ext cx="15011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Цель деятельности Клуба: повышение профессионального мастерства молодых педагогов.</a:t>
            </a:r>
          </a:p>
          <a:p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6D610F-B1DB-3B07-6E2B-F76A6B5494B4}"/>
              </a:ext>
            </a:extLst>
          </p:cNvPr>
          <p:cNvSpPr txBox="1"/>
          <p:nvPr/>
        </p:nvSpPr>
        <p:spPr>
          <a:xfrm>
            <a:off x="1915608" y="2685191"/>
            <a:ext cx="3673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Легкая адаптация молодых специалистов в коллективе</a:t>
            </a:r>
            <a:endParaRPr lang="ru-RU" sz="2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B7240A4-591F-9EFA-3BC2-4FBDBBC66699}"/>
              </a:ext>
            </a:extLst>
          </p:cNvPr>
          <p:cNvSpPr txBox="1"/>
          <p:nvPr/>
        </p:nvSpPr>
        <p:spPr>
          <a:xfrm>
            <a:off x="1661758" y="6329157"/>
            <a:ext cx="418078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Эффективные формы повышения профессиональной компетентности и профессионального мастерства молодых специалистов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D5B6A26-1446-A19D-487E-AF0AC95CB6A1}"/>
              </a:ext>
            </a:extLst>
          </p:cNvPr>
          <p:cNvSpPr txBox="1"/>
          <p:nvPr/>
        </p:nvSpPr>
        <p:spPr>
          <a:xfrm>
            <a:off x="12877800" y="2466448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Приобщение молодых специалистов к корпоративной культуре ПОО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A61C950-CACC-38B4-B101-0577BA3637D7}"/>
              </a:ext>
            </a:extLst>
          </p:cNvPr>
          <p:cNvSpPr txBox="1"/>
          <p:nvPr/>
        </p:nvSpPr>
        <p:spPr>
          <a:xfrm>
            <a:off x="13030200" y="6310768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Информационное пространство для самостоятельного овладения молодыми педагогами профессиональными знаниями</a:t>
            </a:r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5229" y="1708495"/>
            <a:ext cx="4948083" cy="494808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106113" y="2700196"/>
            <a:ext cx="4948083" cy="494808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276669" y="4989709"/>
            <a:ext cx="4948083" cy="494808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114087" y="4325226"/>
            <a:ext cx="2995532" cy="299553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FFFE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4964282" y="5218985"/>
            <a:ext cx="1295143" cy="1208015"/>
          </a:xfrm>
          <a:custGeom>
            <a:avLst/>
            <a:gdLst/>
            <a:ahLst/>
            <a:cxnLst/>
            <a:rect l="l" t="t" r="r" b="b"/>
            <a:pathLst>
              <a:path w="1295143" h="1208015">
                <a:moveTo>
                  <a:pt x="0" y="0"/>
                </a:moveTo>
                <a:lnTo>
                  <a:pt x="1295142" y="0"/>
                </a:lnTo>
                <a:lnTo>
                  <a:pt x="1295142" y="1208015"/>
                </a:lnTo>
                <a:lnTo>
                  <a:pt x="0" y="12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352716" y="1490233"/>
            <a:ext cx="5743418" cy="1784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Входная диагностика</a:t>
            </a:r>
          </a:p>
          <a:p>
            <a:pPr algn="l">
              <a:lnSpc>
                <a:spcPts val="4788"/>
              </a:lnSpc>
            </a:pPr>
            <a:r>
              <a:rPr lang="ru-RU" sz="2800" i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(август-сентябрь)</a:t>
            </a:r>
            <a:endParaRPr lang="en-US" sz="2800" i="1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701223" y="5018284"/>
            <a:ext cx="275827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</a:pPr>
            <a:r>
              <a:rPr lang="ru-RU" sz="41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70 </a:t>
            </a:r>
            <a:r>
              <a:rPr lang="en-US" sz="41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28458" y="3550569"/>
            <a:ext cx="275827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</a:pPr>
            <a:r>
              <a:rPr lang="ru-RU" sz="41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 </a:t>
            </a:r>
            <a:r>
              <a:rPr lang="en-US" sz="41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71575" y="7492326"/>
            <a:ext cx="275827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</a:pPr>
            <a:r>
              <a:rPr lang="ru-RU" sz="41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</a:t>
            </a:r>
            <a:r>
              <a:rPr lang="en-US" sz="41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0%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16857" y="4284702"/>
            <a:ext cx="5164033" cy="515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Диагностика профессиональной подготовки</a:t>
            </a:r>
          </a:p>
          <a:p>
            <a:pPr algn="l">
              <a:buNone/>
            </a:pPr>
            <a:endParaRPr lang="ru-RU" sz="24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l">
              <a:buNone/>
            </a:pP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Диагностика профессиональных затруднений молодого педагога</a:t>
            </a:r>
          </a:p>
          <a:p>
            <a:pPr algn="l">
              <a:buNone/>
            </a:pPr>
            <a:endParaRPr lang="ru-RU" sz="2400" dirty="0">
              <a:solidFill>
                <a:schemeClr val="accent1">
                  <a:lumMod val="75000"/>
                </a:schemeClr>
              </a:solidFill>
              <a:latin typeface="YS Text"/>
            </a:endParaRPr>
          </a:p>
          <a:p>
            <a:pPr algn="l">
              <a:buNone/>
            </a:pPr>
            <a:endParaRPr lang="ru-RU" sz="2400" dirty="0">
              <a:solidFill>
                <a:schemeClr val="accent1">
                  <a:lumMod val="75000"/>
                </a:schemeClr>
              </a:solidFill>
              <a:latin typeface="YS Text"/>
            </a:endParaRPr>
          </a:p>
          <a:p>
            <a:pPr algn="l">
              <a:buNone/>
            </a:pP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Диагностика профессиональных затруднений педагогов в освоении проектной методики</a:t>
            </a:r>
          </a:p>
          <a:p>
            <a:pPr algn="l">
              <a:buNone/>
            </a:pPr>
            <a:endParaRPr lang="ru-RU" sz="2400" dirty="0">
              <a:solidFill>
                <a:srgbClr val="1A1A1A"/>
              </a:solidFill>
              <a:latin typeface="YS Text"/>
            </a:endParaRPr>
          </a:p>
          <a:p>
            <a:pPr algn="l">
              <a:buNone/>
            </a:pPr>
            <a:endParaRPr lang="ru-RU" sz="2400" b="0" i="0" dirty="0">
              <a:solidFill>
                <a:srgbClr val="1A1A1A"/>
              </a:solidFill>
              <a:effectLst/>
              <a:latin typeface="YS Text"/>
            </a:endParaRPr>
          </a:p>
          <a:p>
            <a:pPr algn="l">
              <a:lnSpc>
                <a:spcPts val="2940"/>
              </a:lnSpc>
            </a:pPr>
            <a:endParaRPr lang="ru-RU" sz="2100" dirty="0">
              <a:solidFill>
                <a:srgbClr val="041A22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940"/>
              </a:lnSpc>
            </a:pPr>
            <a:endParaRPr lang="en-US" sz="2100" dirty="0">
              <a:solidFill>
                <a:srgbClr val="041A2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16" name="Group 16"/>
          <p:cNvGrpSpPr/>
          <p:nvPr/>
        </p:nvGrpSpPr>
        <p:grpSpPr>
          <a:xfrm rot="-5400000">
            <a:off x="7095242" y="-10492138"/>
            <a:ext cx="2736892" cy="20304783"/>
            <a:chOff x="0" y="0"/>
            <a:chExt cx="925813" cy="686853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25813" cy="6868531"/>
            </a:xfrm>
            <a:custGeom>
              <a:avLst/>
              <a:gdLst/>
              <a:ahLst/>
              <a:cxnLst/>
              <a:rect l="l" t="t" r="r" b="b"/>
              <a:pathLst>
                <a:path w="925813" h="6868531">
                  <a:moveTo>
                    <a:pt x="0" y="0"/>
                  </a:moveTo>
                  <a:lnTo>
                    <a:pt x="925813" y="0"/>
                  </a:lnTo>
                  <a:lnTo>
                    <a:pt x="925813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90628" y="422796"/>
            <a:ext cx="1211807" cy="121180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-647445" y="190628"/>
            <a:ext cx="1676145" cy="167614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25" name="TextBox 23">
            <a:extLst>
              <a:ext uri="{FF2B5EF4-FFF2-40B4-BE49-F238E27FC236}">
                <a16:creationId xmlns:a16="http://schemas.microsoft.com/office/drawing/2014/main" xmlns="" id="{17837EF7-EA63-288A-2F4A-2146123ACF91}"/>
              </a:ext>
            </a:extLst>
          </p:cNvPr>
          <p:cNvSpPr txBox="1"/>
          <p:nvPr/>
        </p:nvSpPr>
        <p:spPr>
          <a:xfrm>
            <a:off x="2392599" y="2871960"/>
            <a:ext cx="2758270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sym typeface="Open Sans 1"/>
              </a:rPr>
              <a:t>профессиональные затруднения</a:t>
            </a:r>
            <a:endParaRPr lang="en-US" sz="2400" b="1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xmlns="" id="{57338FE0-D87B-C3D7-D870-ADED6DF48553}"/>
              </a:ext>
            </a:extLst>
          </p:cNvPr>
          <p:cNvSpPr txBox="1"/>
          <p:nvPr/>
        </p:nvSpPr>
        <p:spPr>
          <a:xfrm>
            <a:off x="6781800" y="4284702"/>
            <a:ext cx="2758270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sym typeface="Open Sans 1"/>
              </a:rPr>
              <a:t>профессиональная подготовка</a:t>
            </a:r>
            <a:endParaRPr lang="en-US" sz="2400" b="1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xmlns="" id="{057312D8-2B33-0434-53D5-EEBB7F820E17}"/>
              </a:ext>
            </a:extLst>
          </p:cNvPr>
          <p:cNvSpPr txBox="1"/>
          <p:nvPr/>
        </p:nvSpPr>
        <p:spPr>
          <a:xfrm>
            <a:off x="3335716" y="8338729"/>
            <a:ext cx="2758270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sym typeface="Open Sans 1"/>
              </a:rPr>
              <a:t>освоение проектной методики</a:t>
            </a:r>
            <a:endParaRPr lang="en-US" sz="2400" b="1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7911" y="4403355"/>
            <a:ext cx="19123819" cy="6357176"/>
            <a:chOff x="0" y="0"/>
            <a:chExt cx="5661114" cy="1674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114" cy="1674318"/>
            </a:xfrm>
            <a:custGeom>
              <a:avLst/>
              <a:gdLst/>
              <a:ahLst/>
              <a:cxnLst/>
              <a:rect l="l" t="t" r="r" b="b"/>
              <a:pathLst>
                <a:path w="5661114" h="1674318">
                  <a:moveTo>
                    <a:pt x="0" y="0"/>
                  </a:moveTo>
                  <a:lnTo>
                    <a:pt x="5661114" y="0"/>
                  </a:lnTo>
                  <a:lnTo>
                    <a:pt x="5661114" y="1674318"/>
                  </a:lnTo>
                  <a:lnTo>
                    <a:pt x="0" y="1674318"/>
                  </a:ln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5661114" cy="1664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91207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86442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00426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64174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0" y="0"/>
                </a:lnTo>
                <a:lnTo>
                  <a:pt x="2588780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59408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73392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936093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31327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63065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484845" y="3946233"/>
            <a:ext cx="1147438" cy="1147438"/>
          </a:xfrm>
          <a:custGeom>
            <a:avLst/>
            <a:gdLst/>
            <a:ahLst/>
            <a:cxnLst/>
            <a:rect l="l" t="t" r="r" b="b"/>
            <a:pathLst>
              <a:path w="1147438" h="1147438">
                <a:moveTo>
                  <a:pt x="0" y="0"/>
                </a:moveTo>
                <a:lnTo>
                  <a:pt x="1147438" y="0"/>
                </a:lnTo>
                <a:lnTo>
                  <a:pt x="1147438" y="1147438"/>
                </a:lnTo>
                <a:lnTo>
                  <a:pt x="0" y="1147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68925" y="3875415"/>
            <a:ext cx="1123117" cy="1123117"/>
          </a:xfrm>
          <a:custGeom>
            <a:avLst/>
            <a:gdLst/>
            <a:ahLst/>
            <a:cxnLst/>
            <a:rect l="l" t="t" r="r" b="b"/>
            <a:pathLst>
              <a:path w="1123117" h="1123117">
                <a:moveTo>
                  <a:pt x="0" y="0"/>
                </a:moveTo>
                <a:lnTo>
                  <a:pt x="1123116" y="0"/>
                </a:lnTo>
                <a:lnTo>
                  <a:pt x="1123116" y="1123117"/>
                </a:lnTo>
                <a:lnTo>
                  <a:pt x="0" y="11231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1342907" y="10016500"/>
            <a:ext cx="20973813" cy="734301"/>
            <a:chOff x="0" y="0"/>
            <a:chExt cx="11607985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6079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2202833" y="3906735"/>
            <a:ext cx="1294390" cy="1226435"/>
          </a:xfrm>
          <a:custGeom>
            <a:avLst/>
            <a:gdLst/>
            <a:ahLst/>
            <a:cxnLst/>
            <a:rect l="l" t="t" r="r" b="b"/>
            <a:pathLst>
              <a:path w="1294390" h="1226435">
                <a:moveTo>
                  <a:pt x="0" y="0"/>
                </a:moveTo>
                <a:lnTo>
                  <a:pt x="1294391" y="0"/>
                </a:lnTo>
                <a:lnTo>
                  <a:pt x="1294391" y="1226435"/>
                </a:lnTo>
                <a:lnTo>
                  <a:pt x="0" y="12264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297793" y="6061739"/>
            <a:ext cx="3175609" cy="38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ru-RU" sz="2600" b="1" spc="-78" dirty="0" err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Командодействие</a:t>
            </a:r>
            <a:endParaRPr lang="en-US" sz="2600" b="1" spc="-78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200743" y="5966489"/>
            <a:ext cx="3715643" cy="1496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2"/>
              </a:lnSpc>
            </a:pPr>
            <a:r>
              <a:rPr lang="ru-RU" sz="2600" b="1" spc="-78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Проектное </a:t>
            </a:r>
            <a:r>
              <a:rPr lang="ru-RU" sz="2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2 Bold" panose="020B0604020202020204" charset="0"/>
                <a:sym typeface="Arial"/>
              </a:rPr>
              <a:t>мышление</a:t>
            </a:r>
          </a:p>
          <a:p>
            <a:pPr algn="ctr">
              <a:lnSpc>
                <a:spcPts val="3952"/>
              </a:lnSpc>
            </a:pPr>
            <a:endParaRPr lang="ru-RU" sz="2600" b="1" spc="-78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Arial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9547648" y="5956964"/>
            <a:ext cx="3365670" cy="983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ru-RU" sz="2600" b="1" spc="-78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Педагогический старт</a:t>
            </a:r>
            <a:endParaRPr lang="en-US" sz="2600" b="1" spc="-78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625060" y="1184118"/>
            <a:ext cx="1103787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chemeClr val="tx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Клуб молодого педагога «</a:t>
            </a:r>
            <a:r>
              <a:rPr lang="ru-RU" sz="4800" b="1" dirty="0" err="1">
                <a:solidFill>
                  <a:schemeClr val="tx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ПроеКТОриЯ</a:t>
            </a:r>
            <a:r>
              <a:rPr lang="ru-RU" sz="4800" b="1" dirty="0">
                <a:solidFill>
                  <a:schemeClr val="tx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» </a:t>
            </a:r>
            <a:endParaRPr lang="en-US" sz="4800" b="1" dirty="0">
              <a:solidFill>
                <a:schemeClr val="tx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56974" y="7300130"/>
            <a:ext cx="3948781" cy="126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b="0" i="0" dirty="0">
                <a:solidFill>
                  <a:srgbClr val="FFFFFF"/>
                </a:solidFill>
                <a:effectLst/>
                <a:latin typeface="YS Text"/>
              </a:rPr>
              <a:t>сотрудничество, </a:t>
            </a:r>
            <a:r>
              <a:rPr lang="ru-RU" b="0" i="0" dirty="0" err="1">
                <a:solidFill>
                  <a:srgbClr val="FFFFFF"/>
                </a:solidFill>
                <a:effectLst/>
                <a:latin typeface="YS Text"/>
              </a:rPr>
              <a:t>соорганизация</a:t>
            </a:r>
            <a:r>
              <a:rPr lang="ru-RU" b="0" i="0" dirty="0">
                <a:solidFill>
                  <a:srgbClr val="FFFFFF"/>
                </a:solidFill>
                <a:effectLst/>
                <a:latin typeface="YS Text"/>
              </a:rPr>
              <a:t> молодых педагогов для решения общей профессиональной задачи</a:t>
            </a:r>
            <a:r>
              <a:rPr lang="ru-RU" b="0" i="0" u="none" strike="noStrike" dirty="0">
                <a:effectLst/>
                <a:latin typeface="YS Text"/>
                <a:hlinkClick r:id="rId14"/>
              </a:rPr>
              <a:t/>
            </a:r>
            <a:br>
              <a:rPr lang="ru-RU" b="0" i="0" u="none" strike="noStrike" dirty="0">
                <a:effectLst/>
                <a:latin typeface="YS Text"/>
                <a:hlinkClick r:id="rId14"/>
              </a:rPr>
            </a:br>
            <a:endParaRPr lang="en-US" sz="1799" dirty="0">
              <a:solidFill>
                <a:srgbClr val="FFFFFF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200743" y="7300130"/>
            <a:ext cx="3948781" cy="126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i="0" dirty="0">
                <a:solidFill>
                  <a:srgbClr val="FFFFFF"/>
                </a:solidFill>
                <a:effectLst/>
                <a:latin typeface="YS Text"/>
              </a:rPr>
              <a:t>решение профессиональных задач на принципах проектного менеджмента</a:t>
            </a:r>
            <a:r>
              <a:rPr lang="ru-RU" dirty="0">
                <a:solidFill>
                  <a:srgbClr val="FFFFFF"/>
                </a:solidFill>
                <a:latin typeface="YS Text"/>
              </a:rPr>
              <a:t> и сотрудничества с социальными партнерами</a:t>
            </a:r>
            <a:r>
              <a:rPr lang="ru-RU" i="0" dirty="0">
                <a:solidFill>
                  <a:srgbClr val="FFFFFF"/>
                </a:solidFill>
                <a:effectLst/>
                <a:latin typeface="YS Text"/>
              </a:rPr>
              <a:t> </a:t>
            </a:r>
            <a:endParaRPr lang="en-US" sz="1799" dirty="0">
              <a:solidFill>
                <a:srgbClr val="FFFFFF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344511" y="7300130"/>
            <a:ext cx="3948781" cy="94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dirty="0">
                <a:solidFill>
                  <a:srgbClr val="FFFFFF"/>
                </a:solidFill>
                <a:sym typeface="Open Sans 2"/>
              </a:rPr>
              <a:t>конкурс уроков, мастер-классов по общеобразовательным и профессиональным дисциплинам</a:t>
            </a:r>
            <a:endParaRPr lang="en-US" dirty="0">
              <a:solidFill>
                <a:srgbClr val="FFFFFF"/>
              </a:solidFill>
              <a:sym typeface="Open Sans 2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3399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-302418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-534940" y="1495617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7"/>
                </a:lnTo>
                <a:lnTo>
                  <a:pt x="0" y="110736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CB3713D-D205-7207-384D-380A61A77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943" y="2458854"/>
            <a:ext cx="5242896" cy="3159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8B49DAEF-CA0A-03B6-195E-62B0D17C348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6206800"/>
            <a:ext cx="5242897" cy="3306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82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43650" y="2776541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35086" y="4332712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84924" y="4332712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49053" y="6856926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73267" y="6856926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34015" y="2966906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5451" y="4523077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75288" y="4523077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5" y="0"/>
                </a:lnTo>
                <a:lnTo>
                  <a:pt x="2143485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39418" y="7047291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63632" y="7047291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45156" y="3078047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36592" y="4634218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786430" y="4634218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50559" y="7158432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174773" y="7158432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158673" y="3345452"/>
            <a:ext cx="1304315" cy="1304315"/>
          </a:xfrm>
          <a:custGeom>
            <a:avLst/>
            <a:gdLst/>
            <a:ahLst/>
            <a:cxnLst/>
            <a:rect l="l" t="t" r="r" b="b"/>
            <a:pathLst>
              <a:path w="1304315" h="1304315">
                <a:moveTo>
                  <a:pt x="0" y="0"/>
                </a:moveTo>
                <a:lnTo>
                  <a:pt x="1304315" y="0"/>
                </a:lnTo>
                <a:lnTo>
                  <a:pt x="1304315" y="1304315"/>
                </a:lnTo>
                <a:lnTo>
                  <a:pt x="0" y="13043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199889" y="4885488"/>
            <a:ext cx="1094283" cy="1300782"/>
          </a:xfrm>
          <a:custGeom>
            <a:avLst/>
            <a:gdLst/>
            <a:ahLst/>
            <a:cxnLst/>
            <a:rect l="l" t="t" r="r" b="b"/>
            <a:pathLst>
              <a:path w="1094283" h="1300782">
                <a:moveTo>
                  <a:pt x="0" y="0"/>
                </a:moveTo>
                <a:lnTo>
                  <a:pt x="1094283" y="0"/>
                </a:lnTo>
                <a:lnTo>
                  <a:pt x="1094283" y="1300782"/>
                </a:lnTo>
                <a:lnTo>
                  <a:pt x="0" y="1300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439339" y="4969784"/>
            <a:ext cx="1250071" cy="1250071"/>
          </a:xfrm>
          <a:custGeom>
            <a:avLst/>
            <a:gdLst/>
            <a:ahLst/>
            <a:cxnLst/>
            <a:rect l="l" t="t" r="r" b="b"/>
            <a:pathLst>
              <a:path w="1250071" h="1250071">
                <a:moveTo>
                  <a:pt x="0" y="0"/>
                </a:moveTo>
                <a:lnTo>
                  <a:pt x="1250071" y="0"/>
                </a:lnTo>
                <a:lnTo>
                  <a:pt x="1250071" y="1250071"/>
                </a:lnTo>
                <a:lnTo>
                  <a:pt x="0" y="12500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961574" y="7469448"/>
            <a:ext cx="1299172" cy="1299172"/>
          </a:xfrm>
          <a:custGeom>
            <a:avLst/>
            <a:gdLst/>
            <a:ahLst/>
            <a:cxnLst/>
            <a:rect l="l" t="t" r="r" b="b"/>
            <a:pathLst>
              <a:path w="1299172" h="1299172">
                <a:moveTo>
                  <a:pt x="0" y="0"/>
                </a:moveTo>
                <a:lnTo>
                  <a:pt x="1299172" y="0"/>
                </a:lnTo>
                <a:lnTo>
                  <a:pt x="1299172" y="1299171"/>
                </a:lnTo>
                <a:lnTo>
                  <a:pt x="0" y="12991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458329" y="7522134"/>
            <a:ext cx="1354089" cy="1056190"/>
          </a:xfrm>
          <a:custGeom>
            <a:avLst/>
            <a:gdLst/>
            <a:ahLst/>
            <a:cxnLst/>
            <a:rect l="l" t="t" r="r" b="b"/>
            <a:pathLst>
              <a:path w="1354089" h="1056190">
                <a:moveTo>
                  <a:pt x="0" y="0"/>
                </a:moveTo>
                <a:lnTo>
                  <a:pt x="1354090" y="0"/>
                </a:lnTo>
                <a:lnTo>
                  <a:pt x="1354090" y="1056190"/>
                </a:lnTo>
                <a:lnTo>
                  <a:pt x="0" y="10561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707632" y="5110390"/>
            <a:ext cx="2253340" cy="2253340"/>
          </a:xfrm>
          <a:custGeom>
            <a:avLst/>
            <a:gdLst/>
            <a:ahLst/>
            <a:cxnLst/>
            <a:rect l="l" t="t" r="r" b="b"/>
            <a:pathLst>
              <a:path w="2253340" h="2253340">
                <a:moveTo>
                  <a:pt x="0" y="0"/>
                </a:moveTo>
                <a:lnTo>
                  <a:pt x="2253339" y="0"/>
                </a:lnTo>
                <a:lnTo>
                  <a:pt x="2253339" y="2253340"/>
                </a:lnTo>
                <a:lnTo>
                  <a:pt x="0" y="2253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2877568" y="5280327"/>
            <a:ext cx="1913466" cy="1913466"/>
          </a:xfrm>
          <a:custGeom>
            <a:avLst/>
            <a:gdLst/>
            <a:ahLst/>
            <a:cxnLst/>
            <a:rect l="l" t="t" r="r" b="b"/>
            <a:pathLst>
              <a:path w="1913466" h="1913466">
                <a:moveTo>
                  <a:pt x="0" y="0"/>
                </a:moveTo>
                <a:lnTo>
                  <a:pt x="1913466" y="0"/>
                </a:lnTo>
                <a:lnTo>
                  <a:pt x="1913466" y="1913466"/>
                </a:lnTo>
                <a:lnTo>
                  <a:pt x="0" y="1913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2976783" y="5379541"/>
            <a:ext cx="1715037" cy="1715037"/>
          </a:xfrm>
          <a:custGeom>
            <a:avLst/>
            <a:gdLst/>
            <a:ahLst/>
            <a:cxnLst/>
            <a:rect l="l" t="t" r="r" b="b"/>
            <a:pathLst>
              <a:path w="1715037" h="1715037">
                <a:moveTo>
                  <a:pt x="0" y="0"/>
                </a:moveTo>
                <a:lnTo>
                  <a:pt x="1715037" y="0"/>
                </a:lnTo>
                <a:lnTo>
                  <a:pt x="1715037" y="1715037"/>
                </a:lnTo>
                <a:lnTo>
                  <a:pt x="0" y="1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335469" y="5646448"/>
            <a:ext cx="997664" cy="1039233"/>
          </a:xfrm>
          <a:custGeom>
            <a:avLst/>
            <a:gdLst/>
            <a:ahLst/>
            <a:cxnLst/>
            <a:rect l="l" t="t" r="r" b="b"/>
            <a:pathLst>
              <a:path w="997664" h="1039233">
                <a:moveTo>
                  <a:pt x="0" y="0"/>
                </a:moveTo>
                <a:lnTo>
                  <a:pt x="997664" y="0"/>
                </a:lnTo>
                <a:lnTo>
                  <a:pt x="997664" y="1039233"/>
                </a:lnTo>
                <a:lnTo>
                  <a:pt x="0" y="10392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0546344" y="1314403"/>
            <a:ext cx="700126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Трек «</a:t>
            </a:r>
            <a:r>
              <a:rPr lang="ru-RU" sz="4800" b="1" dirty="0" err="1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Командодействие</a:t>
            </a: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»</a:t>
            </a:r>
          </a:p>
          <a:p>
            <a:pPr algn="l"/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(октябрь-декабрь)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57" name="Freeform 57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6380139" y="-47575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5737817" y="216530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7292687" y="-33715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EB0C631-211D-6557-D234-68F879008D66}"/>
              </a:ext>
            </a:extLst>
          </p:cNvPr>
          <p:cNvSpPr txBox="1"/>
          <p:nvPr/>
        </p:nvSpPr>
        <p:spPr>
          <a:xfrm>
            <a:off x="1330206" y="1314403"/>
            <a:ext cx="69320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З</a:t>
            </a: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адача трека – оснастить молодого педагога средствами для обнаружения задач, требующих командной </a:t>
            </a:r>
            <a:r>
              <a:rPr lang="ru-RU" sz="2400" b="0" i="0" dirty="0" err="1">
                <a:solidFill>
                  <a:schemeClr val="accent1">
                    <a:lumMod val="75000"/>
                  </a:schemeClr>
                </a:solidFill>
                <a:effectLst/>
              </a:rPr>
              <a:t>соорганизации</a:t>
            </a: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 и средствами для построения командного взаимодействия в процессе решения такой задачи. </a:t>
            </a:r>
          </a:p>
          <a:p>
            <a:pPr algn="just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Поскольку эти умения являются универсальными, педагог сможет их использовать как в командной работе с коллегами, так и со студентами.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C657360A-58DB-84A5-892B-3D033646BB6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2" y="4885488"/>
            <a:ext cx="8463406" cy="4794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087200" y="4300652"/>
            <a:ext cx="8435641" cy="4569278"/>
          </a:xfrm>
          <a:custGeom>
            <a:avLst/>
            <a:gdLst/>
            <a:ahLst/>
            <a:cxnLst/>
            <a:rect l="l" t="t" r="r" b="b"/>
            <a:pathLst>
              <a:path w="8435641" h="4569278">
                <a:moveTo>
                  <a:pt x="0" y="0"/>
                </a:moveTo>
                <a:lnTo>
                  <a:pt x="8435641" y="0"/>
                </a:lnTo>
                <a:lnTo>
                  <a:pt x="8435641" y="4569278"/>
                </a:lnTo>
                <a:lnTo>
                  <a:pt x="0" y="4569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6730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815868" y="5333358"/>
            <a:ext cx="2656265" cy="265626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38135" y="5655626"/>
            <a:ext cx="2011730" cy="201173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239052" y="6803773"/>
            <a:ext cx="1809896" cy="536182"/>
          </a:xfrm>
          <a:custGeom>
            <a:avLst/>
            <a:gdLst/>
            <a:ahLst/>
            <a:cxnLst/>
            <a:rect l="l" t="t" r="r" b="b"/>
            <a:pathLst>
              <a:path w="1809896" h="536182">
                <a:moveTo>
                  <a:pt x="0" y="0"/>
                </a:moveTo>
                <a:lnTo>
                  <a:pt x="1809896" y="0"/>
                </a:lnTo>
                <a:lnTo>
                  <a:pt x="1809896" y="536181"/>
                </a:lnTo>
                <a:lnTo>
                  <a:pt x="0" y="536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137909" y="4589565"/>
            <a:ext cx="518139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2"/>
              </a:lnSpc>
            </a:pPr>
            <a:r>
              <a:rPr lang="ru-RU" sz="2600" b="1" spc="26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Проект «Все мы разные, все мы вместе»</a:t>
            </a:r>
            <a:endParaRPr lang="en-US" sz="2600" b="1" spc="26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17931" y="1296471"/>
            <a:ext cx="16041369" cy="123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Трек «Проектное мышление»</a:t>
            </a:r>
          </a:p>
          <a:p>
            <a:pPr algn="l">
              <a:lnSpc>
                <a:spcPts val="4788"/>
              </a:lnSpc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(январь-февраль)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87451" y="2843881"/>
            <a:ext cx="15984012" cy="7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sym typeface="Open Sans 2"/>
              </a:rPr>
              <a:t>Задача трека – реализация совместных проектов среди молодых педагогов, студентов колледжа с привлечением социальных партнёров. </a:t>
            </a:r>
            <a:endParaRPr lang="en-US" sz="2400" dirty="0">
              <a:solidFill>
                <a:schemeClr val="accent1">
                  <a:lumMod val="75000"/>
                </a:schemeClr>
              </a:solidFill>
              <a:sym typeface="Open Sans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24900" y="6476889"/>
            <a:ext cx="5181393" cy="37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2"/>
              </a:lnSpc>
            </a:pPr>
            <a:r>
              <a:rPr lang="ru-RU" sz="2600" b="1" spc="26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Проект «</a:t>
            </a:r>
            <a:r>
              <a:rPr lang="ru-RU" sz="2600" b="1" spc="26" dirty="0" err="1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Конструктория</a:t>
            </a:r>
            <a:r>
              <a:rPr lang="ru-RU" sz="2600" b="1" spc="26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»</a:t>
            </a:r>
            <a:endParaRPr lang="en-US" sz="2600" b="1" spc="26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224900" y="8179776"/>
            <a:ext cx="5181393" cy="37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2"/>
              </a:lnSpc>
            </a:pPr>
            <a:r>
              <a:rPr lang="ru-RU" sz="2600" b="1" spc="26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Проект «Уроки доброты»</a:t>
            </a:r>
            <a:endParaRPr lang="en-US" sz="2600" b="1" spc="26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20" name="Freeform 20"/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399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302418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3517" y="-720988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92AF458-5C4F-779A-5DB6-704F75C22F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74" y="4966530"/>
            <a:ext cx="2265538" cy="3020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A3E87E0-937B-9557-BD42-9793D2EE7E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079" y="4629242"/>
            <a:ext cx="2268910" cy="3695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CF48141-8739-06DC-46CF-6D257AB106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033" y="4457608"/>
            <a:ext cx="2909951" cy="3879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418" y="6635115"/>
            <a:ext cx="18590418" cy="3947040"/>
            <a:chOff x="0" y="0"/>
            <a:chExt cx="5089780" cy="9618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780" cy="961813"/>
            </a:xfrm>
            <a:custGeom>
              <a:avLst/>
              <a:gdLst/>
              <a:ahLst/>
              <a:cxnLst/>
              <a:rect l="l" t="t" r="r" b="b"/>
              <a:pathLst>
                <a:path w="5089780" h="961813">
                  <a:moveTo>
                    <a:pt x="6810" y="0"/>
                  </a:moveTo>
                  <a:lnTo>
                    <a:pt x="5082970" y="0"/>
                  </a:lnTo>
                  <a:cubicBezTo>
                    <a:pt x="5086731" y="0"/>
                    <a:pt x="5089780" y="3049"/>
                    <a:pt x="5089780" y="6810"/>
                  </a:cubicBezTo>
                  <a:lnTo>
                    <a:pt x="5089780" y="955003"/>
                  </a:lnTo>
                  <a:cubicBezTo>
                    <a:pt x="5089780" y="958764"/>
                    <a:pt x="5086731" y="961813"/>
                    <a:pt x="5082970" y="961813"/>
                  </a:cubicBezTo>
                  <a:lnTo>
                    <a:pt x="6810" y="961813"/>
                  </a:lnTo>
                  <a:cubicBezTo>
                    <a:pt x="3049" y="961813"/>
                    <a:pt x="0" y="958764"/>
                    <a:pt x="0" y="955003"/>
                  </a:cubicBezTo>
                  <a:lnTo>
                    <a:pt x="0" y="6810"/>
                  </a:lnTo>
                  <a:cubicBezTo>
                    <a:pt x="0" y="3049"/>
                    <a:pt x="3049" y="0"/>
                    <a:pt x="681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9780" cy="999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8362" y="3852240"/>
            <a:ext cx="4992239" cy="5406060"/>
            <a:chOff x="0" y="0"/>
            <a:chExt cx="1314829" cy="14238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4828" cy="1423818"/>
            </a:xfrm>
            <a:custGeom>
              <a:avLst/>
              <a:gdLst/>
              <a:ahLst/>
              <a:cxnLst/>
              <a:rect l="l" t="t" r="r" b="b"/>
              <a:pathLst>
                <a:path w="1314828" h="1423818">
                  <a:moveTo>
                    <a:pt x="35668" y="0"/>
                  </a:moveTo>
                  <a:lnTo>
                    <a:pt x="1279160" y="0"/>
                  </a:lnTo>
                  <a:cubicBezTo>
                    <a:pt x="1288620" y="0"/>
                    <a:pt x="1297692" y="3758"/>
                    <a:pt x="1304382" y="10447"/>
                  </a:cubicBezTo>
                  <a:cubicBezTo>
                    <a:pt x="1311071" y="17136"/>
                    <a:pt x="1314828" y="26208"/>
                    <a:pt x="1314828" y="35668"/>
                  </a:cubicBezTo>
                  <a:lnTo>
                    <a:pt x="1314828" y="1388150"/>
                  </a:lnTo>
                  <a:cubicBezTo>
                    <a:pt x="1314828" y="1407849"/>
                    <a:pt x="1298859" y="1423818"/>
                    <a:pt x="1279160" y="1423818"/>
                  </a:cubicBezTo>
                  <a:lnTo>
                    <a:pt x="35668" y="1423818"/>
                  </a:lnTo>
                  <a:cubicBezTo>
                    <a:pt x="15969" y="1423818"/>
                    <a:pt x="0" y="1407849"/>
                    <a:pt x="0" y="1388150"/>
                  </a:cubicBezTo>
                  <a:lnTo>
                    <a:pt x="0" y="35668"/>
                  </a:lnTo>
                  <a:cubicBezTo>
                    <a:pt x="0" y="15969"/>
                    <a:pt x="15969" y="0"/>
                    <a:pt x="35668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14829" cy="146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4011930"/>
            <a:ext cx="5246370" cy="52463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 rot="-24000">
              <a:off x="-2721" y="-2721"/>
              <a:ext cx="818242" cy="818242"/>
            </a:xfrm>
            <a:custGeom>
              <a:avLst/>
              <a:gdLst/>
              <a:ahLst/>
              <a:cxnLst/>
              <a:rect l="l" t="t" r="r" b="b"/>
              <a:pathLst>
                <a:path w="818242" h="818242">
                  <a:moveTo>
                    <a:pt x="39508" y="131"/>
                  </a:moveTo>
                  <a:lnTo>
                    <a:pt x="784409" y="5331"/>
                  </a:lnTo>
                  <a:cubicBezTo>
                    <a:pt x="803153" y="5462"/>
                    <a:pt x="818242" y="20763"/>
                    <a:pt x="818111" y="39508"/>
                  </a:cubicBezTo>
                  <a:lnTo>
                    <a:pt x="812911" y="784409"/>
                  </a:lnTo>
                  <a:cubicBezTo>
                    <a:pt x="812780" y="803153"/>
                    <a:pt x="797479" y="818242"/>
                    <a:pt x="778734" y="818111"/>
                  </a:cubicBezTo>
                  <a:lnTo>
                    <a:pt x="33833" y="812911"/>
                  </a:lnTo>
                  <a:cubicBezTo>
                    <a:pt x="15089" y="812780"/>
                    <a:pt x="0" y="797479"/>
                    <a:pt x="131" y="778734"/>
                  </a:cubicBezTo>
                  <a:lnTo>
                    <a:pt x="5331" y="33833"/>
                  </a:lnTo>
                  <a:cubicBezTo>
                    <a:pt x="5462" y="15089"/>
                    <a:pt x="20763" y="0"/>
                    <a:pt x="39508" y="131"/>
                  </a:cubicBezTo>
                  <a:close/>
                </a:path>
              </a:pathLst>
            </a:custGeom>
            <a:blipFill>
              <a:blip r:embed="rId2"/>
              <a:stretch>
                <a:fillRect l="-26" t="-8341" r="-10010" b="-169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1859703" y="3852240"/>
            <a:ext cx="4992239" cy="5406060"/>
            <a:chOff x="0" y="0"/>
            <a:chExt cx="1314829" cy="14238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14828" cy="1423818"/>
            </a:xfrm>
            <a:custGeom>
              <a:avLst/>
              <a:gdLst/>
              <a:ahLst/>
              <a:cxnLst/>
              <a:rect l="l" t="t" r="r" b="b"/>
              <a:pathLst>
                <a:path w="1314828" h="1423818">
                  <a:moveTo>
                    <a:pt x="35668" y="0"/>
                  </a:moveTo>
                  <a:lnTo>
                    <a:pt x="1279160" y="0"/>
                  </a:lnTo>
                  <a:cubicBezTo>
                    <a:pt x="1288620" y="0"/>
                    <a:pt x="1297692" y="3758"/>
                    <a:pt x="1304382" y="10447"/>
                  </a:cubicBezTo>
                  <a:cubicBezTo>
                    <a:pt x="1311071" y="17136"/>
                    <a:pt x="1314828" y="26208"/>
                    <a:pt x="1314828" y="35668"/>
                  </a:cubicBezTo>
                  <a:lnTo>
                    <a:pt x="1314828" y="1388150"/>
                  </a:lnTo>
                  <a:cubicBezTo>
                    <a:pt x="1314828" y="1407849"/>
                    <a:pt x="1298859" y="1423818"/>
                    <a:pt x="1279160" y="1423818"/>
                  </a:cubicBezTo>
                  <a:lnTo>
                    <a:pt x="35668" y="1423818"/>
                  </a:lnTo>
                  <a:cubicBezTo>
                    <a:pt x="15969" y="1423818"/>
                    <a:pt x="0" y="1407849"/>
                    <a:pt x="0" y="1388150"/>
                  </a:cubicBezTo>
                  <a:lnTo>
                    <a:pt x="0" y="35668"/>
                  </a:lnTo>
                  <a:cubicBezTo>
                    <a:pt x="0" y="15969"/>
                    <a:pt x="15969" y="0"/>
                    <a:pt x="35668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14829" cy="146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012930" y="4011930"/>
            <a:ext cx="5246370" cy="524637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 rot="84000" flipH="1">
              <a:off x="-9437" y="-9437"/>
              <a:ext cx="831673" cy="831673"/>
            </a:xfrm>
            <a:custGeom>
              <a:avLst/>
              <a:gdLst/>
              <a:ahLst/>
              <a:cxnLst/>
              <a:rect l="l" t="t" r="r" b="b"/>
              <a:pathLst>
                <a:path w="831673" h="831673">
                  <a:moveTo>
                    <a:pt x="798115" y="18658"/>
                  </a:moveTo>
                  <a:lnTo>
                    <a:pt x="53418" y="458"/>
                  </a:lnTo>
                  <a:cubicBezTo>
                    <a:pt x="34679" y="0"/>
                    <a:pt x="19116" y="14820"/>
                    <a:pt x="18658" y="33559"/>
                  </a:cubicBezTo>
                  <a:lnTo>
                    <a:pt x="458" y="778256"/>
                  </a:lnTo>
                  <a:cubicBezTo>
                    <a:pt x="0" y="796995"/>
                    <a:pt x="14820" y="812558"/>
                    <a:pt x="33559" y="813016"/>
                  </a:cubicBezTo>
                  <a:lnTo>
                    <a:pt x="778256" y="831216"/>
                  </a:lnTo>
                  <a:cubicBezTo>
                    <a:pt x="796995" y="831674"/>
                    <a:pt x="812558" y="816854"/>
                    <a:pt x="813016" y="798115"/>
                  </a:cubicBezTo>
                  <a:lnTo>
                    <a:pt x="831216" y="53418"/>
                  </a:lnTo>
                  <a:cubicBezTo>
                    <a:pt x="831674" y="34679"/>
                    <a:pt x="816854" y="19116"/>
                    <a:pt x="798115" y="18658"/>
                  </a:cubicBezTo>
                  <a:close/>
                </a:path>
              </a:pathLst>
            </a:custGeom>
            <a:blipFill>
              <a:blip r:embed="rId3"/>
              <a:stretch>
                <a:fillRect l="-5240" t="-25104" r="-20003" b="-138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6554426" y="4011930"/>
            <a:ext cx="5215234" cy="5246370"/>
            <a:chOff x="0" y="0"/>
            <a:chExt cx="1373560" cy="13817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73560" cy="1381760"/>
            </a:xfrm>
            <a:custGeom>
              <a:avLst/>
              <a:gdLst/>
              <a:ahLst/>
              <a:cxnLst/>
              <a:rect l="l" t="t" r="r" b="b"/>
              <a:pathLst>
                <a:path w="1373560" h="1381760">
                  <a:moveTo>
                    <a:pt x="75709" y="0"/>
                  </a:moveTo>
                  <a:lnTo>
                    <a:pt x="1297851" y="0"/>
                  </a:lnTo>
                  <a:cubicBezTo>
                    <a:pt x="1339664" y="0"/>
                    <a:pt x="1373560" y="33896"/>
                    <a:pt x="1373560" y="75709"/>
                  </a:cubicBezTo>
                  <a:lnTo>
                    <a:pt x="1373560" y="1306051"/>
                  </a:lnTo>
                  <a:cubicBezTo>
                    <a:pt x="1373560" y="1326131"/>
                    <a:pt x="1365583" y="1345387"/>
                    <a:pt x="1351385" y="1359586"/>
                  </a:cubicBezTo>
                  <a:cubicBezTo>
                    <a:pt x="1337187" y="1373784"/>
                    <a:pt x="1317930" y="1381760"/>
                    <a:pt x="1297851" y="1381760"/>
                  </a:cubicBezTo>
                  <a:lnTo>
                    <a:pt x="75709" y="1381760"/>
                  </a:lnTo>
                  <a:cubicBezTo>
                    <a:pt x="55629" y="1381760"/>
                    <a:pt x="36373" y="1373784"/>
                    <a:pt x="22175" y="1359586"/>
                  </a:cubicBezTo>
                  <a:cubicBezTo>
                    <a:pt x="7976" y="1345387"/>
                    <a:pt x="0" y="1326131"/>
                    <a:pt x="0" y="1306051"/>
                  </a:cubicBezTo>
                  <a:lnTo>
                    <a:pt x="0" y="75709"/>
                  </a:lnTo>
                  <a:cubicBezTo>
                    <a:pt x="0" y="55629"/>
                    <a:pt x="7976" y="36373"/>
                    <a:pt x="22175" y="22175"/>
                  </a:cubicBezTo>
                  <a:cubicBezTo>
                    <a:pt x="36373" y="7976"/>
                    <a:pt x="55629" y="0"/>
                    <a:pt x="75709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373560" cy="141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408221" y="1618407"/>
            <a:ext cx="11471558" cy="2354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1"/>
              </a:lnSpc>
            </a:pPr>
            <a:r>
              <a:rPr lang="en-US" sz="6765" b="1" dirty="0">
                <a:solidFill>
                  <a:srgbClr val="FFFFFF"/>
                </a:solidFill>
                <a:latin typeface="PT Sans" panose="020B0503020203020204" pitchFamily="34" charset="-52"/>
                <a:ea typeface="Asap Condensed Bold"/>
                <a:cs typeface="Asap Condensed Bold"/>
                <a:sym typeface="Asap Condensed Bold"/>
              </a:rPr>
              <a:t>NON-VERBAL COMMUNICATION</a:t>
            </a:r>
          </a:p>
        </p:txBody>
      </p:sp>
      <p:sp>
        <p:nvSpPr>
          <p:cNvPr id="19" name="Freeform 19"/>
          <p:cNvSpPr/>
          <p:nvPr/>
        </p:nvSpPr>
        <p:spPr>
          <a:xfrm>
            <a:off x="2614935" y="2834766"/>
            <a:ext cx="775568" cy="470583"/>
          </a:xfrm>
          <a:custGeom>
            <a:avLst/>
            <a:gdLst/>
            <a:ahLst/>
            <a:cxnLst/>
            <a:rect l="l" t="t" r="r" b="b"/>
            <a:pathLst>
              <a:path w="775568" h="470583">
                <a:moveTo>
                  <a:pt x="0" y="0"/>
                </a:moveTo>
                <a:lnTo>
                  <a:pt x="775568" y="0"/>
                </a:lnTo>
                <a:lnTo>
                  <a:pt x="775568" y="470582"/>
                </a:lnTo>
                <a:lnTo>
                  <a:pt x="0" y="470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86550" b="-53707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285281" y="2834766"/>
            <a:ext cx="775568" cy="470583"/>
          </a:xfrm>
          <a:custGeom>
            <a:avLst/>
            <a:gdLst/>
            <a:ahLst/>
            <a:cxnLst/>
            <a:rect l="l" t="t" r="r" b="b"/>
            <a:pathLst>
              <a:path w="775568" h="470583">
                <a:moveTo>
                  <a:pt x="0" y="0"/>
                </a:moveTo>
                <a:lnTo>
                  <a:pt x="775568" y="0"/>
                </a:lnTo>
                <a:lnTo>
                  <a:pt x="775568" y="470582"/>
                </a:lnTo>
                <a:lnTo>
                  <a:pt x="0" y="470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286550" b="-537075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399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302418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52452" y="-16730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400000">
            <a:off x="16398730" y="892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7" name="TextBox 47">
            <a:extLst>
              <a:ext uri="{FF2B5EF4-FFF2-40B4-BE49-F238E27FC236}">
                <a16:creationId xmlns:a16="http://schemas.microsoft.com/office/drawing/2014/main" xmlns="" id="{E1E1715D-8E5A-0D04-DCDC-7DB2A2E36FA1}"/>
              </a:ext>
            </a:extLst>
          </p:cNvPr>
          <p:cNvSpPr txBox="1"/>
          <p:nvPr/>
        </p:nvSpPr>
        <p:spPr>
          <a:xfrm>
            <a:off x="648491" y="1175276"/>
            <a:ext cx="707287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Трек «Педагогический старт»</a:t>
            </a:r>
          </a:p>
          <a:p>
            <a:pPr algn="l"/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(март-апрель)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8" name="TextBox 49">
            <a:extLst>
              <a:ext uri="{FF2B5EF4-FFF2-40B4-BE49-F238E27FC236}">
                <a16:creationId xmlns:a16="http://schemas.microsoft.com/office/drawing/2014/main" xmlns="" id="{1F190A2F-A7F4-D2CA-6EAF-46AB79DDB08B}"/>
              </a:ext>
            </a:extLst>
          </p:cNvPr>
          <p:cNvSpPr txBox="1"/>
          <p:nvPr/>
        </p:nvSpPr>
        <p:spPr>
          <a:xfrm>
            <a:off x="6611877" y="4663024"/>
            <a:ext cx="5136172" cy="19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sym typeface="Open Sans 2"/>
              </a:rPr>
              <a:t>Демонстрация разработанных уроков, мастер – классов по общеобразовательным и профессиональным дисциплинам с приглашением экспертов. </a:t>
            </a:r>
            <a:endParaRPr lang="en-US" sz="2400" dirty="0">
              <a:solidFill>
                <a:srgbClr val="FFFFFF"/>
              </a:solidFill>
              <a:sym typeface="Open Sans 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0CD99EE-B44C-3210-CE01-AE4B945F7115}"/>
              </a:ext>
            </a:extLst>
          </p:cNvPr>
          <p:cNvSpPr txBox="1"/>
          <p:nvPr/>
        </p:nvSpPr>
        <p:spPr>
          <a:xfrm>
            <a:off x="7893078" y="2373866"/>
            <a:ext cx="833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</a:rPr>
              <a:t>Задача трека – оказать методическую поддержку молодым педагогам при проектировании открытых уроков, мастер – классов.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7C0E23-3937-A994-9385-9D3056EEF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B751EF90-1CAD-0CB7-EEA7-A69222E27849}"/>
              </a:ext>
            </a:extLst>
          </p:cNvPr>
          <p:cNvGrpSpPr/>
          <p:nvPr/>
        </p:nvGrpSpPr>
        <p:grpSpPr>
          <a:xfrm>
            <a:off x="1715229" y="1708495"/>
            <a:ext cx="4948083" cy="4948083"/>
            <a:chOff x="0" y="0"/>
            <a:chExt cx="635000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62F99053-8F3F-4657-6774-EF7BF40E7E04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8FAF6317-54D4-8E73-CC32-0698ECE5750F}"/>
              </a:ext>
            </a:extLst>
          </p:cNvPr>
          <p:cNvGrpSpPr/>
          <p:nvPr/>
        </p:nvGrpSpPr>
        <p:grpSpPr>
          <a:xfrm>
            <a:off x="5106113" y="2700196"/>
            <a:ext cx="4948083" cy="4948083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949DF803-A3A3-7D8A-1DD7-9A192C3C7D1B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46500B3B-F0B7-B538-3AD1-D10EF0F8A603}"/>
              </a:ext>
            </a:extLst>
          </p:cNvPr>
          <p:cNvGrpSpPr/>
          <p:nvPr/>
        </p:nvGrpSpPr>
        <p:grpSpPr>
          <a:xfrm>
            <a:off x="2276669" y="4989709"/>
            <a:ext cx="4948083" cy="4948083"/>
            <a:chOff x="0" y="0"/>
            <a:chExt cx="6350000" cy="63500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6C7A18BF-41B6-4531-EFA9-C21C7B15B6F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C84D53B3-5FA3-E1E4-2A2B-1C95839D76BC}"/>
              </a:ext>
            </a:extLst>
          </p:cNvPr>
          <p:cNvGrpSpPr/>
          <p:nvPr/>
        </p:nvGrpSpPr>
        <p:grpSpPr>
          <a:xfrm>
            <a:off x="4114087" y="4325226"/>
            <a:ext cx="2995532" cy="2995532"/>
            <a:chOff x="0" y="0"/>
            <a:chExt cx="6350000" cy="63500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3A2DBA74-0728-C550-0F54-DFD3AEDE0397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7FFFE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D3D32700-B459-8DDB-4A1B-47F73F3055C6}"/>
              </a:ext>
            </a:extLst>
          </p:cNvPr>
          <p:cNvSpPr/>
          <p:nvPr/>
        </p:nvSpPr>
        <p:spPr>
          <a:xfrm>
            <a:off x="4964282" y="5218985"/>
            <a:ext cx="1295143" cy="1208015"/>
          </a:xfrm>
          <a:custGeom>
            <a:avLst/>
            <a:gdLst/>
            <a:ahLst/>
            <a:cxnLst/>
            <a:rect l="l" t="t" r="r" b="b"/>
            <a:pathLst>
              <a:path w="1295143" h="1208015">
                <a:moveTo>
                  <a:pt x="0" y="0"/>
                </a:moveTo>
                <a:lnTo>
                  <a:pt x="1295142" y="0"/>
                </a:lnTo>
                <a:lnTo>
                  <a:pt x="1295142" y="1208015"/>
                </a:lnTo>
                <a:lnTo>
                  <a:pt x="0" y="12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xmlns="" id="{8EC64A61-1A5A-ABC3-4349-66CBF8457B72}"/>
              </a:ext>
            </a:extLst>
          </p:cNvPr>
          <p:cNvSpPr txBox="1"/>
          <p:nvPr/>
        </p:nvSpPr>
        <p:spPr>
          <a:xfrm>
            <a:off x="11352716" y="1490233"/>
            <a:ext cx="5743418" cy="1784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Контрольная диагностика</a:t>
            </a:r>
          </a:p>
          <a:p>
            <a:pPr marL="0" marR="0" lvl="0" indent="0" algn="l" defTabSz="914400" rtl="0" eaLnBrk="1" fontAlgn="auto" latinLnBrk="0" hangingPunct="1">
              <a:lnSpc>
                <a:spcPts val="47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(май)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890085AF-D514-176D-8D9B-C9EDE9A9075A}"/>
              </a:ext>
            </a:extLst>
          </p:cNvPr>
          <p:cNvSpPr txBox="1"/>
          <p:nvPr/>
        </p:nvSpPr>
        <p:spPr>
          <a:xfrm>
            <a:off x="6701223" y="5018284"/>
            <a:ext cx="275827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1 Bold"/>
                <a:ea typeface="Open Sans 1 Bold"/>
                <a:cs typeface="Open Sans 1 Bold"/>
                <a:sym typeface="Open Sans 1 Bold"/>
              </a:rPr>
              <a:t>50 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1 Bold"/>
                <a:ea typeface="Open Sans 1 Bold"/>
                <a:cs typeface="Open Sans 1 Bold"/>
                <a:sym typeface="Open Sans 1 Bold"/>
              </a:rPr>
              <a:t>%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0666B967-2DDB-F072-C304-67CAC2A81EDA}"/>
              </a:ext>
            </a:extLst>
          </p:cNvPr>
          <p:cNvSpPr txBox="1"/>
          <p:nvPr/>
        </p:nvSpPr>
        <p:spPr>
          <a:xfrm>
            <a:off x="2428458" y="3550569"/>
            <a:ext cx="275827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1 Bold"/>
                <a:ea typeface="Open Sans 1 Bold"/>
                <a:cs typeface="Open Sans 1 Bold"/>
                <a:sym typeface="Open Sans 1 Bold"/>
              </a:rPr>
              <a:t>10 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1 Bold"/>
                <a:ea typeface="Open Sans 1 Bold"/>
                <a:cs typeface="Open Sans 1 Bold"/>
                <a:sym typeface="Open Sans 1 Bold"/>
              </a:rPr>
              <a:t>%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xmlns="" id="{9006D08E-6359-3DAE-9AF2-48B2E7C5F9C6}"/>
              </a:ext>
            </a:extLst>
          </p:cNvPr>
          <p:cNvSpPr txBox="1"/>
          <p:nvPr/>
        </p:nvSpPr>
        <p:spPr>
          <a:xfrm>
            <a:off x="3371575" y="7492326"/>
            <a:ext cx="275827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1 Bold"/>
                <a:ea typeface="Open Sans 1 Bold"/>
                <a:cs typeface="Open Sans 1 Bold"/>
                <a:sym typeface="Open Sans 1 Bold"/>
              </a:rPr>
              <a:t>5 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1 Bold"/>
                <a:ea typeface="Open Sans 1 Bold"/>
                <a:cs typeface="Open Sans 1 Bold"/>
                <a:sym typeface="Open Sans 1 Bold"/>
              </a:rPr>
              <a:t>%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xmlns="" id="{41DA5494-BDA2-0A4A-E359-88259A4CB541}"/>
              </a:ext>
            </a:extLst>
          </p:cNvPr>
          <p:cNvSpPr txBox="1"/>
          <p:nvPr/>
        </p:nvSpPr>
        <p:spPr>
          <a:xfrm>
            <a:off x="11316857" y="4284702"/>
            <a:ext cx="5164033" cy="515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Диагностика профессиональной подготовки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Диагностика профессиональных затруднений молодого педагога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YS Tex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YS Tex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Диагностика профессиональных затруднений педагогов в освоении проектной методики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YS Tex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YS Tex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041A22"/>
              </a:solidFill>
              <a:effectLst/>
              <a:uLnTx/>
              <a:uFillTx/>
              <a:latin typeface="Open Sans 1"/>
              <a:ea typeface="Open Sans 1"/>
              <a:cs typeface="Open Sans 1"/>
              <a:sym typeface="Open Sans 1"/>
            </a:endParaRPr>
          </a:p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41A22"/>
              </a:solidFill>
              <a:effectLst/>
              <a:uLnTx/>
              <a:uFillTx/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xmlns="" id="{233C35B6-6659-7816-D7ED-39768BDF2E9D}"/>
              </a:ext>
            </a:extLst>
          </p:cNvPr>
          <p:cNvGrpSpPr/>
          <p:nvPr/>
        </p:nvGrpSpPr>
        <p:grpSpPr>
          <a:xfrm rot="-5400000">
            <a:off x="7095242" y="-10492138"/>
            <a:ext cx="2736892" cy="20304783"/>
            <a:chOff x="0" y="0"/>
            <a:chExt cx="925813" cy="6868531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xmlns="" id="{47905EEF-91B8-DD2E-44F0-4EF3EE0737F4}"/>
                </a:ext>
              </a:extLst>
            </p:cNvPr>
            <p:cNvSpPr/>
            <p:nvPr/>
          </p:nvSpPr>
          <p:spPr>
            <a:xfrm>
              <a:off x="0" y="0"/>
              <a:ext cx="925813" cy="6868531"/>
            </a:xfrm>
            <a:custGeom>
              <a:avLst/>
              <a:gdLst/>
              <a:ahLst/>
              <a:cxnLst/>
              <a:rect l="l" t="t" r="r" b="b"/>
              <a:pathLst>
                <a:path w="925813" h="6868531">
                  <a:moveTo>
                    <a:pt x="0" y="0"/>
                  </a:moveTo>
                  <a:lnTo>
                    <a:pt x="925813" y="0"/>
                  </a:lnTo>
                  <a:lnTo>
                    <a:pt x="925813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xmlns="" id="{B9892F32-16A8-F60C-39EB-478645D9476E}"/>
              </a:ext>
            </a:extLst>
          </p:cNvPr>
          <p:cNvGrpSpPr/>
          <p:nvPr/>
        </p:nvGrpSpPr>
        <p:grpSpPr>
          <a:xfrm>
            <a:off x="190628" y="422796"/>
            <a:ext cx="1211807" cy="1211807"/>
            <a:chOff x="0" y="0"/>
            <a:chExt cx="6350000" cy="63500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xmlns="" id="{3BDF7120-CDAE-C909-AE09-D202DFD3A291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xmlns="" id="{D9EBF78A-5AD4-4929-AB2E-62D26A302CE1}"/>
              </a:ext>
            </a:extLst>
          </p:cNvPr>
          <p:cNvGrpSpPr/>
          <p:nvPr/>
        </p:nvGrpSpPr>
        <p:grpSpPr>
          <a:xfrm>
            <a:off x="-647445" y="190628"/>
            <a:ext cx="1676145" cy="1676145"/>
            <a:chOff x="0" y="0"/>
            <a:chExt cx="6350000" cy="63500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xmlns="" id="{553EC1BB-D5C0-7538-20A4-C38C06205A4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25" name="TextBox 23">
            <a:extLst>
              <a:ext uri="{FF2B5EF4-FFF2-40B4-BE49-F238E27FC236}">
                <a16:creationId xmlns:a16="http://schemas.microsoft.com/office/drawing/2014/main" xmlns="" id="{1F3A1E60-DA19-9BE8-470A-6FD385D01A57}"/>
              </a:ext>
            </a:extLst>
          </p:cNvPr>
          <p:cNvSpPr txBox="1"/>
          <p:nvPr/>
        </p:nvSpPr>
        <p:spPr>
          <a:xfrm>
            <a:off x="2392599" y="2871960"/>
            <a:ext cx="2758270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Open Sans 1"/>
              </a:rPr>
              <a:t>профессиональные затруднения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xmlns="" id="{6C7895B7-6268-47F7-C999-B0EACC4A3F7B}"/>
              </a:ext>
            </a:extLst>
          </p:cNvPr>
          <p:cNvSpPr txBox="1"/>
          <p:nvPr/>
        </p:nvSpPr>
        <p:spPr>
          <a:xfrm>
            <a:off x="6781800" y="4284702"/>
            <a:ext cx="2758270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Open Sans 1"/>
              </a:rPr>
              <a:t>профессиональная подготовка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xmlns="" id="{1A95E329-C368-8739-6963-744721F6CD75}"/>
              </a:ext>
            </a:extLst>
          </p:cNvPr>
          <p:cNvSpPr txBox="1"/>
          <p:nvPr/>
        </p:nvSpPr>
        <p:spPr>
          <a:xfrm>
            <a:off x="3335716" y="8338729"/>
            <a:ext cx="2758270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Open Sans 1"/>
              </a:rPr>
              <a:t>освоение проектной методики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35515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466666"/>
            <a:chOff x="0" y="0"/>
            <a:chExt cx="21407667" cy="48112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07667" cy="4811230"/>
            </a:xfrm>
            <a:custGeom>
              <a:avLst/>
              <a:gdLst/>
              <a:ahLst/>
              <a:cxnLst/>
              <a:rect l="l" t="t" r="r" b="b"/>
              <a:pathLst>
                <a:path w="21407667" h="4811230">
                  <a:moveTo>
                    <a:pt x="0" y="0"/>
                  </a:moveTo>
                  <a:lnTo>
                    <a:pt x="21407667" y="0"/>
                  </a:lnTo>
                  <a:lnTo>
                    <a:pt x="21407667" y="4811230"/>
                  </a:lnTo>
                  <a:lnTo>
                    <a:pt x="0" y="4811230"/>
                  </a:lnTo>
                  <a:close/>
                </a:path>
              </a:pathLst>
            </a:custGeom>
            <a:solidFill>
              <a:srgbClr val="0096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-876300"/>
            <a:ext cx="18288000" cy="4120216"/>
            <a:chOff x="0" y="0"/>
            <a:chExt cx="24384000" cy="558060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5366" t="56386" r="5855" b="13174"/>
            <a:stretch>
              <a:fillRect/>
            </a:stretch>
          </p:blipFill>
          <p:spPr>
            <a:xfrm>
              <a:off x="0" y="0"/>
              <a:ext cx="24384000" cy="5580607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3140" y="9187164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0938" y="964343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553683" y="9546028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7"/>
                </a:lnTo>
                <a:lnTo>
                  <a:pt x="0" y="11073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EF682F-09C4-FFE0-3D2E-651F17545C01}"/>
              </a:ext>
            </a:extLst>
          </p:cNvPr>
          <p:cNvSpPr txBox="1"/>
          <p:nvPr/>
        </p:nvSpPr>
        <p:spPr>
          <a:xfrm>
            <a:off x="152400" y="3390900"/>
            <a:ext cx="12552717" cy="546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buNone/>
            </a:pPr>
            <a:r>
              <a:rPr lang="ru-RU" sz="2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Алиева Е. А. </a:t>
            </a:r>
            <a:r>
              <a:rPr lang="ru-RU" sz="2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«Конкурс стал для меня площадкой для демонстрации опыта и реализации самых смелых идей».</a:t>
            </a:r>
          </a:p>
          <a:p>
            <a:pPr algn="just">
              <a:lnSpc>
                <a:spcPct val="115000"/>
              </a:lnSpc>
              <a:buNone/>
            </a:pPr>
            <a:endParaRPr lang="ru-RU" sz="2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ru-RU" sz="2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Давитян</a:t>
            </a:r>
            <a:r>
              <a:rPr lang="ru-RU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О.А. </a:t>
            </a: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«Конкурс познакомил меня с идеями моих коллег, стал фундаментом в моей работе с проектами. Я научилась новому и интересному, что мне обязательно пригодится».</a:t>
            </a:r>
          </a:p>
          <a:p>
            <a:pPr algn="just">
              <a:lnSpc>
                <a:spcPct val="115000"/>
              </a:lnSpc>
              <a:buNone/>
            </a:pPr>
            <a:endParaRPr lang="ru-RU" sz="2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ru-RU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Диденко А.Е. </a:t>
            </a: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«Я получила массу положительных эмоций и впечатлений, и смогла реализовать на практике свои профессиональные умения. Конкурс сблизил молодых педагогов». </a:t>
            </a:r>
          </a:p>
          <a:p>
            <a:pPr algn="just">
              <a:lnSpc>
                <a:spcPct val="115000"/>
              </a:lnSpc>
              <a:buNone/>
            </a:pPr>
            <a:endParaRPr lang="ru-RU" sz="2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Фролова В.В. </a:t>
            </a:r>
            <a:r>
              <a: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«Участие в конкурсе помогло открыть свой творческий потенциал. Я стала увереннее в себе».</a:t>
            </a:r>
          </a:p>
          <a:p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FC5AEF5-3D52-4D65-912D-E5E66FB61F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3647980"/>
            <a:ext cx="3611937" cy="5491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451</Words>
  <Application>Microsoft Office PowerPoint</Application>
  <PresentationFormat>Произвольный</PresentationFormat>
  <Paragraphs>89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6" baseType="lpstr">
      <vt:lpstr>PT Sans</vt:lpstr>
      <vt:lpstr>Open Sans 2 Bold</vt:lpstr>
      <vt:lpstr>Open Sans Bold</vt:lpstr>
      <vt:lpstr>Open Sans 1 Semi-Bold</vt:lpstr>
      <vt:lpstr>Montserrat 1 Bold</vt:lpstr>
      <vt:lpstr>Calibri</vt:lpstr>
      <vt:lpstr>Open Sans 2</vt:lpstr>
      <vt:lpstr>YS Text</vt:lpstr>
      <vt:lpstr>Times New Roman</vt:lpstr>
      <vt:lpstr>Asap Condensed Bold</vt:lpstr>
      <vt:lpstr>Open Sans 1 Bold</vt:lpstr>
      <vt:lpstr>Verdana</vt:lpstr>
      <vt:lpstr>Arial</vt:lpstr>
      <vt:lpstr>Open Sans 1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образования 2024_шаблон презентации</dc:title>
  <dc:creator>Райских Т.Н.</dc:creator>
  <cp:lastModifiedBy>Куфтырькова О.П.</cp:lastModifiedBy>
  <cp:revision>135</cp:revision>
  <dcterms:created xsi:type="dcterms:W3CDTF">2006-08-16T00:00:00Z</dcterms:created>
  <dcterms:modified xsi:type="dcterms:W3CDTF">2025-06-02T01:46:54Z</dcterms:modified>
  <dc:identifier>DAGP5fx93wg</dc:identifier>
</cp:coreProperties>
</file>