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56" r:id="rId5"/>
    <p:sldId id="260" r:id="rId6"/>
    <p:sldId id="261" r:id="rId7"/>
    <p:sldId id="269" r:id="rId8"/>
    <p:sldId id="263" r:id="rId9"/>
    <p:sldId id="264" r:id="rId10"/>
    <p:sldId id="265" r:id="rId11"/>
    <p:sldId id="266" r:id="rId12"/>
    <p:sldId id="267" r:id="rId13"/>
    <p:sldId id="262" r:id="rId14"/>
    <p:sldId id="271" r:id="rId15"/>
    <p:sldId id="275" r:id="rId16"/>
    <p:sldId id="270" r:id="rId17"/>
    <p:sldId id="273" r:id="rId18"/>
    <p:sldId id="272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713" autoAdjust="0"/>
  </p:normalViewPr>
  <p:slideViewPr>
    <p:cSldViewPr>
      <p:cViewPr varScale="1">
        <p:scale>
          <a:sx n="58" d="100"/>
          <a:sy n="58" d="100"/>
        </p:scale>
        <p:origin x="66" y="3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image" Target="../media/image17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BF16A-EA3F-4490-9642-A2D4E87CF0F8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7F8A8-2279-47D7-B6E4-E132BA412E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BF16A-EA3F-4490-9642-A2D4E87CF0F8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7F8A8-2279-47D7-B6E4-E132BA412E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BF16A-EA3F-4490-9642-A2D4E87CF0F8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7F8A8-2279-47D7-B6E4-E132BA412E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E3BF16A-EA3F-4490-9642-A2D4E87CF0F8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2C7F8A8-2279-47D7-B6E4-E132BA412E5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E3BF16A-EA3F-4490-9642-A2D4E87CF0F8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2C7F8A8-2279-47D7-B6E4-E132BA412E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E3BF16A-EA3F-4490-9642-A2D4E87CF0F8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2C7F8A8-2279-47D7-B6E4-E132BA412E5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E3BF16A-EA3F-4490-9642-A2D4E87CF0F8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2C7F8A8-2279-47D7-B6E4-E132BA412E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E3BF16A-EA3F-4490-9642-A2D4E87CF0F8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2C7F8A8-2279-47D7-B6E4-E132BA412E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E3BF16A-EA3F-4490-9642-A2D4E87CF0F8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2C7F8A8-2279-47D7-B6E4-E132BA412E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E3BF16A-EA3F-4490-9642-A2D4E87CF0F8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2C7F8A8-2279-47D7-B6E4-E132BA412E5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E3BF16A-EA3F-4490-9642-A2D4E87CF0F8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2C7F8A8-2279-47D7-B6E4-E132BA412E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BF16A-EA3F-4490-9642-A2D4E87CF0F8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7F8A8-2279-47D7-B6E4-E132BA412E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E3BF16A-EA3F-4490-9642-A2D4E87CF0F8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2C7F8A8-2279-47D7-B6E4-E132BA412E5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E3BF16A-EA3F-4490-9642-A2D4E87CF0F8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2C7F8A8-2279-47D7-B6E4-E132BA412E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E3BF16A-EA3F-4490-9642-A2D4E87CF0F8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2C7F8A8-2279-47D7-B6E4-E132BA412E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BF16A-EA3F-4490-9642-A2D4E87CF0F8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7F8A8-2279-47D7-B6E4-E132BA412E5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BF16A-EA3F-4490-9642-A2D4E87CF0F8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7F8A8-2279-47D7-B6E4-E132BA412E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BF16A-EA3F-4490-9642-A2D4E87CF0F8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12C7F8A8-2279-47D7-B6E4-E132BA412E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BF16A-EA3F-4490-9642-A2D4E87CF0F8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7F8A8-2279-47D7-B6E4-E132BA412E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BF16A-EA3F-4490-9642-A2D4E87CF0F8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7F8A8-2279-47D7-B6E4-E132BA412E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BF16A-EA3F-4490-9642-A2D4E87CF0F8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7F8A8-2279-47D7-B6E4-E132BA412E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BF16A-EA3F-4490-9642-A2D4E87CF0F8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7F8A8-2279-47D7-B6E4-E132BA412E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BF16A-EA3F-4490-9642-A2D4E87CF0F8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7F8A8-2279-47D7-B6E4-E132BA412E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BF16A-EA3F-4490-9642-A2D4E87CF0F8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7F8A8-2279-47D7-B6E4-E132BA412E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BF16A-EA3F-4490-9642-A2D4E87CF0F8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7F8A8-2279-47D7-B6E4-E132BA412E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BF16A-EA3F-4490-9642-A2D4E87CF0F8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7F8A8-2279-47D7-B6E4-E132BA412E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BF16A-EA3F-4490-9642-A2D4E87CF0F8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7F8A8-2279-47D7-B6E4-E132BA412E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BF16A-EA3F-4490-9642-A2D4E87CF0F8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7F8A8-2279-47D7-B6E4-E132BA412E5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BF16A-EA3F-4490-9642-A2D4E87CF0F8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7F8A8-2279-47D7-B6E4-E132BA412E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BF16A-EA3F-4490-9642-A2D4E87CF0F8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12C7F8A8-2279-47D7-B6E4-E132BA412E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BF16A-EA3F-4490-9642-A2D4E87CF0F8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7F8A8-2279-47D7-B6E4-E132BA412E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BF16A-EA3F-4490-9642-A2D4E87CF0F8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7F8A8-2279-47D7-B6E4-E132BA412E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BF16A-EA3F-4490-9642-A2D4E87CF0F8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7F8A8-2279-47D7-B6E4-E132BA412E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BF16A-EA3F-4490-9642-A2D4E87CF0F8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7F8A8-2279-47D7-B6E4-E132BA412E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BF16A-EA3F-4490-9642-A2D4E87CF0F8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7F8A8-2279-47D7-B6E4-E132BA412E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BF16A-EA3F-4490-9642-A2D4E87CF0F8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7F8A8-2279-47D7-B6E4-E132BA412E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BF16A-EA3F-4490-9642-A2D4E87CF0F8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7F8A8-2279-47D7-B6E4-E132BA412E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BF16A-EA3F-4490-9642-A2D4E87CF0F8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7F8A8-2279-47D7-B6E4-E132BA412E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BF16A-EA3F-4490-9642-A2D4E87CF0F8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7F8A8-2279-47D7-B6E4-E132BA412E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BF16A-EA3F-4490-9642-A2D4E87CF0F8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7F8A8-2279-47D7-B6E4-E132BA412E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BF16A-EA3F-4490-9642-A2D4E87CF0F8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7F8A8-2279-47D7-B6E4-E132BA412E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BF16A-EA3F-4490-9642-A2D4E87CF0F8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7F8A8-2279-47D7-B6E4-E132BA412E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7305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BF16A-EA3F-4490-9642-A2D4E87CF0F8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7F8A8-2279-47D7-B6E4-E132BA412E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BF16A-EA3F-4490-9642-A2D4E87CF0F8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7F8A8-2279-47D7-B6E4-E132BA412E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BF16A-EA3F-4490-9642-A2D4E87CF0F8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C7F8A8-2279-47D7-B6E4-E132BA412E5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9E3BF16A-EA3F-4490-9642-A2D4E87CF0F8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12C7F8A8-2279-47D7-B6E4-E132BA412E5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E3BF16A-EA3F-4490-9642-A2D4E87CF0F8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2C7F8A8-2279-47D7-B6E4-E132BA412E5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E3BF16A-EA3F-4490-9642-A2D4E87CF0F8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2C7F8A8-2279-47D7-B6E4-E132BA412E5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4.emf"/><Relationship Id="rId4" Type="http://schemas.openxmlformats.org/officeDocument/2006/relationships/oleObject" Target="../embeddings/oleObject7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40.jpeg"/><Relationship Id="rId4" Type="http://schemas.openxmlformats.org/officeDocument/2006/relationships/image" Target="../media/image3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4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10800000" flipV="1">
            <a:off x="587544" y="5443862"/>
            <a:ext cx="8160907" cy="1414137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Михалева Алена Юрьевна</a:t>
            </a:r>
            <a:r>
              <a:rPr lang="ru-RU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ru-RU" sz="3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заведующий филиалом КГБПОУ «Международный колледж сыроделия и профессиональных технологий»</a:t>
            </a:r>
          </a:p>
          <a:p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374" y="2191137"/>
            <a:ext cx="5904656" cy="3049197"/>
          </a:xfrm>
          <a:prstGeom prst="rect">
            <a:avLst/>
          </a:prstGeom>
        </p:spPr>
      </p:pic>
      <p:sp>
        <p:nvSpPr>
          <p:cNvPr id="8" name="Freeform 19"/>
          <p:cNvSpPr/>
          <p:nvPr/>
        </p:nvSpPr>
        <p:spPr>
          <a:xfrm>
            <a:off x="33251" y="98380"/>
            <a:ext cx="3242605" cy="1094338"/>
          </a:xfrm>
          <a:custGeom>
            <a:avLst/>
            <a:gdLst/>
            <a:ahLst/>
            <a:cxnLst/>
            <a:rect l="l" t="t" r="r" b="b"/>
            <a:pathLst>
              <a:path w="6370497" h="1459117">
                <a:moveTo>
                  <a:pt x="0" y="0"/>
                </a:moveTo>
                <a:lnTo>
                  <a:pt x="6370497" y="0"/>
                </a:lnTo>
                <a:lnTo>
                  <a:pt x="6370497" y="1459117"/>
                </a:lnTo>
                <a:lnTo>
                  <a:pt x="0" y="14591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906" t="-38495" r="-3110" b="-45991"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19685"/>
            <a:ext cx="2160240" cy="12423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3854" y="-159193"/>
            <a:ext cx="1664352" cy="16094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544" y="1396246"/>
            <a:ext cx="8160907" cy="59136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435280" cy="116205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+mn-lt"/>
              </a:rPr>
              <a:t>Молодой специалист -</a:t>
            </a:r>
            <a:br>
              <a:rPr lang="ru-RU" sz="3600" b="1" dirty="0" smtClean="0">
                <a:solidFill>
                  <a:schemeClr val="tx1"/>
                </a:solidFill>
                <a:latin typeface="+mn-lt"/>
              </a:rPr>
            </a:br>
            <a:r>
              <a:rPr lang="ru-RU" sz="3600" b="1" dirty="0" smtClean="0">
                <a:solidFill>
                  <a:schemeClr val="tx1"/>
                </a:solidFill>
                <a:latin typeface="+mn-lt"/>
              </a:rPr>
              <a:t> Панова Маргарита Романовна</a:t>
            </a:r>
            <a:endParaRPr lang="ru-RU" sz="36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2"/>
          </p:nvPr>
        </p:nvSpPr>
        <p:spPr>
          <a:xfrm>
            <a:off x="107504" y="1412776"/>
            <a:ext cx="4680520" cy="4602163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/>
              <a:t>      </a:t>
            </a:r>
            <a:r>
              <a:rPr lang="ru-RU" sz="1600" dirty="0" smtClean="0"/>
              <a:t>Панова М.Р. с 01 сентября 2016 года поступила на обучение в КГБПОУ «Международный колледж сыроделия и профессиональных технологи» по специальности «Технология молока и молочных продуктов». </a:t>
            </a:r>
          </a:p>
          <a:p>
            <a:pPr algn="just"/>
            <a:r>
              <a:rPr lang="ru-RU" sz="1600" dirty="0" smtClean="0"/>
              <a:t>       Целеустремленная, любознательная и ответственная, училась только на «отлично».    На втором курсе Михалева А.Ю. предложила Маргарите попробовать себя в роли сыродела в учебно – производственной лаборатории колледжа. «Под крылом» наставника Михалевой Алены Юрьевны студентка начала осваивать сыроделие с азов. Работа в тандеме приносила   свои плоды – Маргарита профессиональна росла и развивалась. </a:t>
            </a:r>
          </a:p>
          <a:p>
            <a:pPr algn="just"/>
            <a:r>
              <a:rPr lang="ru-RU" sz="1600" dirty="0" smtClean="0"/>
              <a:t>      После окончания колледжа, в 2019 осталась работать в колледже, в должности сыродела – мастера. Сегодня, Маргарита Романовна уже является руководителем этой лаборатории.  Заочно получает высшее образование по специальности «Менеджмент».</a:t>
            </a:r>
            <a:endParaRPr lang="ru-RU" sz="1600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42374" t="17083" b="38699"/>
          <a:stretch>
            <a:fillRect/>
          </a:stretch>
        </p:blipFill>
        <p:spPr bwMode="auto">
          <a:xfrm>
            <a:off x="4878726" y="1484784"/>
            <a:ext cx="4152566" cy="424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15616" y="764704"/>
            <a:ext cx="7086600" cy="515144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Выписка из трудовой книжки</a:t>
            </a:r>
            <a:b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Пановой М.Р.</a:t>
            </a:r>
            <a:endParaRPr lang="ru-RU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7650" name="Object 2"/>
          <p:cNvGraphicFramePr>
            <a:graphicFrameLocks noChangeAspect="1"/>
          </p:cNvGraphicFramePr>
          <p:nvPr/>
        </p:nvGraphicFramePr>
        <p:xfrm>
          <a:off x="2627784" y="1209422"/>
          <a:ext cx="3960440" cy="5459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6" name="Acrobat Document" r:id="rId3" imgW="7578000" imgH="10706040" progId="AcroExch.Document.DC">
                  <p:embed/>
                </p:oleObj>
              </mc:Choice>
              <mc:Fallback>
                <p:oleObj name="Acrobat Document" r:id="rId3" imgW="7578000" imgH="10706040" progId="AcroExch.Document.DC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784" y="1209422"/>
                        <a:ext cx="3960440" cy="5459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 descr="F:\Работники УПЛ\IMG_024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4664"/>
            <a:ext cx="4608512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F:\Работники УПЛ\IMG_023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196752"/>
            <a:ext cx="4464496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F:\Работники УПЛ\IMG_025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429000"/>
            <a:ext cx="4353582" cy="3070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ятиугольник 8"/>
          <p:cNvSpPr/>
          <p:nvPr/>
        </p:nvSpPr>
        <p:spPr>
          <a:xfrm>
            <a:off x="5148064" y="4509120"/>
            <a:ext cx="3816424" cy="20882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Если я люблю, я забочусь, то есть я активно участвую в развитии и </a:t>
            </a:r>
            <a:r>
              <a:rPr lang="ru-RU" b="1" dirty="0" smtClean="0">
                <a:solidFill>
                  <a:schemeClr val="tx1"/>
                </a:solidFill>
              </a:rPr>
              <a:t>счастье</a:t>
            </a:r>
            <a:r>
              <a:rPr lang="ru-RU" dirty="0">
                <a:solidFill>
                  <a:schemeClr val="tx1"/>
                </a:solidFill>
              </a:rPr>
              <a:t> </a:t>
            </a:r>
            <a:r>
              <a:rPr lang="ru-RU" b="1" dirty="0">
                <a:solidFill>
                  <a:schemeClr val="tx1"/>
                </a:solidFill>
              </a:rPr>
              <a:t>другого человека,</a:t>
            </a:r>
            <a:r>
              <a:rPr lang="ru-RU" dirty="0">
                <a:solidFill>
                  <a:schemeClr val="tx1"/>
                </a:solidFill>
              </a:rPr>
              <a:t> </a:t>
            </a:r>
            <a:r>
              <a:rPr lang="ru-RU" b="1" dirty="0">
                <a:solidFill>
                  <a:srgbClr val="C00000"/>
                </a:solidFill>
              </a:rPr>
              <a:t>я не зритель</a:t>
            </a:r>
            <a:r>
              <a:rPr lang="ru-RU" dirty="0">
                <a:solidFill>
                  <a:schemeClr val="tx1"/>
                </a:solidFill>
              </a:rPr>
              <a:t> </a:t>
            </a:r>
            <a:r>
              <a:rPr lang="ru-RU" b="1" dirty="0" smtClean="0">
                <a:solidFill>
                  <a:schemeClr val="tx1"/>
                </a:solidFill>
              </a:rPr>
              <a:t>.</a:t>
            </a:r>
          </a:p>
          <a:p>
            <a:pPr algn="ctr"/>
            <a:endParaRPr lang="ru-RU" sz="11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1100" b="1" dirty="0">
                <a:solidFill>
                  <a:schemeClr val="tx1"/>
                </a:solidFill>
              </a:rPr>
              <a:t> </a:t>
            </a:r>
            <a:r>
              <a:rPr lang="ru-RU" sz="1100" b="1" dirty="0" smtClean="0">
                <a:solidFill>
                  <a:schemeClr val="tx1"/>
                </a:solidFill>
              </a:rPr>
              <a:t>             Эрих </a:t>
            </a:r>
            <a:r>
              <a:rPr lang="ru-RU" sz="1100" b="1" dirty="0" err="1" smtClean="0">
                <a:solidFill>
                  <a:schemeClr val="tx1"/>
                </a:solidFill>
              </a:rPr>
              <a:t>Фроим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Достижения подшефного работника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C:\Users\Admin\Desktop\fyx3V6s2m68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980728"/>
            <a:ext cx="3096344" cy="4001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8674" name="Object 2"/>
          <p:cNvGraphicFramePr>
            <a:graphicFrameLocks noChangeAspect="1"/>
          </p:cNvGraphicFramePr>
          <p:nvPr/>
        </p:nvGraphicFramePr>
        <p:xfrm>
          <a:off x="3995936" y="1268760"/>
          <a:ext cx="4872218" cy="34446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0" name="Acrobat Document" r:id="rId4" imgW="10700640" imgH="7569000" progId="AcroExch.Document.DC">
                  <p:embed/>
                </p:oleObj>
              </mc:Choice>
              <mc:Fallback>
                <p:oleObj name="Acrobat Document" r:id="rId4" imgW="10700640" imgH="7569000" progId="AcroExch.Document.DC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936" y="1268760"/>
                        <a:ext cx="4872218" cy="34446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Горизонтальный свиток 8"/>
          <p:cNvSpPr/>
          <p:nvPr/>
        </p:nvSpPr>
        <p:spPr>
          <a:xfrm>
            <a:off x="611560" y="4653136"/>
            <a:ext cx="8208912" cy="1772816"/>
          </a:xfrm>
          <a:prstGeom prst="horizontalScroll">
            <a:avLst>
              <a:gd name="adj" fmla="val 250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Диплом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степени, Международный конкурс профессионального мастерства «Мастер молочного производства», Республика Беларусь, г. Слуцк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Admin\Downloads\IMG_20190407_174535.jpg"/>
          <p:cNvPicPr>
            <a:picLocks noGrp="1"/>
          </p:cNvPicPr>
          <p:nvPr>
            <p:ph idx="1"/>
          </p:nvPr>
        </p:nvPicPr>
        <p:blipFill>
          <a:blip r:embed="rId2" cstate="print"/>
          <a:srcRect l="11216" t="3990" r="3476" b="8105"/>
          <a:stretch>
            <a:fillRect/>
          </a:stretch>
        </p:blipFill>
        <p:spPr bwMode="auto">
          <a:xfrm>
            <a:off x="539552" y="260648"/>
            <a:ext cx="3294188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764704"/>
            <a:ext cx="4845152" cy="3633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323528" y="4869160"/>
            <a:ext cx="8208912" cy="914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Золотая медаль в профессиональном конкурсе качества «Сыры Сибири-2018»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60648"/>
            <a:ext cx="4608512" cy="6275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Скругленный прямоугольник 4"/>
          <p:cNvSpPr/>
          <p:nvPr/>
        </p:nvSpPr>
        <p:spPr>
          <a:xfrm>
            <a:off x="5436096" y="2636912"/>
            <a:ext cx="3384376" cy="9144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Сертификат о прохождении стажировки</a:t>
            </a:r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31749" name="Object 5"/>
          <p:cNvGraphicFramePr>
            <a:graphicFrameLocks noChangeAspect="1"/>
          </p:cNvGraphicFramePr>
          <p:nvPr/>
        </p:nvGraphicFramePr>
        <p:xfrm>
          <a:off x="611560" y="332656"/>
          <a:ext cx="3473486" cy="4896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5" name="Acrobat Document" r:id="rId3" imgW="7590600" imgH="10706040" progId="AcroExch.Document.DC">
                  <p:embed/>
                </p:oleObj>
              </mc:Choice>
              <mc:Fallback>
                <p:oleObj name="Acrobat Document" r:id="rId3" imgW="7590600" imgH="10706040" progId="AcroExch.Document.DC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332656"/>
                        <a:ext cx="3473486" cy="48965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750" name="Picture 6" descr="F:\Работники УПЛ\IMG-20190822-WA0100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32656"/>
            <a:ext cx="3672408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467544" y="5373216"/>
            <a:ext cx="8208912" cy="914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 место в  краевом конкурсе профессионального мастерства «Лучший по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профессии»,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номинации «Мастер – сыродел»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779912" y="476672"/>
            <a:ext cx="5256584" cy="1368152"/>
          </a:xfrm>
        </p:spPr>
        <p:txBody>
          <a:bodyPr anchor="t">
            <a:normAutofit fontScale="90000"/>
          </a:bodyPr>
          <a:lstStyle/>
          <a:p>
            <a:pPr algn="just"/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2700" b="0" cap="none" dirty="0" smtClean="0">
                <a:effectLst/>
                <a:latin typeface="Times New Roman" pitchFamily="18" charset="0"/>
                <a:cs typeface="Times New Roman" pitchFamily="18" charset="0"/>
              </a:rPr>
              <a:t>Я никогда не учу своих учеников. Я только предоставляю условия, в которых они смогут учиться</a:t>
            </a:r>
            <a:r>
              <a:rPr lang="ru-RU" b="0" dirty="0" smtClean="0">
                <a:effectLst/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ru-RU" b="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b="0" dirty="0" smtClean="0">
                <a:effectLst/>
                <a:latin typeface="Times New Roman" pitchFamily="18" charset="0"/>
                <a:cs typeface="Times New Roman" pitchFamily="18" charset="0"/>
              </a:rPr>
              <a:t>                                              </a:t>
            </a:r>
            <a:br>
              <a:rPr lang="ru-RU" b="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300" b="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0" dirty="0" smtClean="0">
                <a:effectLst/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Альберт </a:t>
            </a:r>
            <a:r>
              <a:rPr lang="ru-RU" sz="1300" b="0" dirty="0">
                <a:effectLst/>
                <a:latin typeface="Times New Roman" pitchFamily="18" charset="0"/>
                <a:cs typeface="Times New Roman" pitchFamily="18" charset="0"/>
              </a:rPr>
              <a:t>Эйнштейн</a:t>
            </a:r>
            <a:endParaRPr lang="ru-RU" b="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3851920" y="2276872"/>
            <a:ext cx="5112568" cy="3970983"/>
          </a:xfrm>
        </p:spPr>
        <p:txBody>
          <a:bodyPr/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Михалева Алена Юрьевна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заведующий филиалом краевого государственного бюджетного профессионального образовательного  учреждения «Международный колледж сыроделия и профессиональных технологий». 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Образование: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высшее,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КемТиПП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2005г.</a:t>
            </a: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Квалификация: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инженер-технолог по специальности «Технология молока и молочных продуктов»</a:t>
            </a: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Общий стаж работы: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15 лет.</a:t>
            </a: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Стаж в данной организации: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12 лет.</a:t>
            </a:r>
          </a:p>
          <a:p>
            <a:pPr algn="just"/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Стаж наставнической деятельности: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 лет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t="11072" r="19624" b="28646"/>
          <a:stretch>
            <a:fillRect/>
          </a:stretch>
        </p:blipFill>
        <p:spPr bwMode="auto">
          <a:xfrm>
            <a:off x="467544" y="476672"/>
            <a:ext cx="3312368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412" name="AutoShape 4" descr="https://apf.mail.ru/cgi-bin/readmsg?id=15946273431107808882;0;1&amp;exif=1&amp;full=1&amp;x-email=amihaleva1980%40mail.ru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4" name="AutoShape 6" descr="https://apf.mail.ru/cgi-bin/readmsg?id=15946273431107808882;0;1&amp;exif=1&amp;full=1&amp;x-email=amihaleva1980%40mail.ru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9" name="Picture 11"/>
          <p:cNvPicPr>
            <a:picLocks noChangeAspect="1" noChangeArrowheads="1"/>
          </p:cNvPicPr>
          <p:nvPr/>
        </p:nvPicPr>
        <p:blipFill>
          <a:blip r:embed="rId3" cstate="print"/>
          <a:srcRect b="27840"/>
          <a:stretch>
            <a:fillRect/>
          </a:stretch>
        </p:blipFill>
        <p:spPr bwMode="auto">
          <a:xfrm>
            <a:off x="395536" y="3645024"/>
            <a:ext cx="2611490" cy="1598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20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7691" y="4869160"/>
            <a:ext cx="2208245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Характеристика наставнической деятельности</a:t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79512" y="1268760"/>
            <a:ext cx="8507288" cy="2692892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Наставничество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— не дань моде и не инновация, а достаточно традиционный метод обучения. Его еще с древних времен использовали ремесленники: молодые подмастерья, работая рядом с мастером, изучали профессию.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	В КГБПОУ «Международный колледж сыроделия и профессиональных технологий» имеется учебно – производственная лаборатория Технологии молока и молочных продуктов, где студенты пробуют себя в качестве мастеров – сыроделов.  Моя главная цель,  как наставника, заключается в том, </a:t>
            </a:r>
            <a:r>
              <a:rPr lang="ru-RU" sz="1600" b="1" dirty="0"/>
              <a:t> </a:t>
            </a:r>
            <a:r>
              <a:rPr lang="ru-RU" sz="1600" b="1" dirty="0" smtClean="0"/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чтобы помочь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молодому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специалисту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реализовать себя, развить личностные качества, коммуникативные и управленческие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умения,  оказать  методическую и практическую помощь в профессиональном становлении, помочь адаптироваться в коллективе, оказать моральную поддержку в решении производственных задач. 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/>
          <a:srcRect t="10870"/>
          <a:stretch>
            <a:fillRect/>
          </a:stretch>
        </p:blipFill>
        <p:spPr bwMode="auto">
          <a:xfrm>
            <a:off x="611560" y="3933056"/>
            <a:ext cx="3312368" cy="2606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861048"/>
            <a:ext cx="3624403" cy="2718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23528" y="188640"/>
            <a:ext cx="8507288" cy="1800200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		Результатом моей  наставнической деятельности  является подготовка кадров для нашего учебного заведения: студент-  мастер –сыродел – руководитель структурного подразделения колледжа. </a:t>
            </a:r>
          </a:p>
          <a:p>
            <a:pPr algn="just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	Профессиональное становление подшефных  - участие и победы в конкурсах профессионального мастерства: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2014г. - Добрыдина С. (2 место, конкурс профессионального мастерства «Молодой рабочий Алтая»),  2015г.- Савина Ю.  (4 место, конкурс профессионального мастерства «Лучший по профессии-2015»),  2017г.- Турова Е. (4 место, конкурс профессионального мастерства «Лучший по профессии-2017»), 2019г.- Панова М. (1- место, конкурс профессионального мастерства «Лучший по профессии-2019»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 descr="C:\Users\Admin\Desktop\ШЕФ наставник\НАГРАДЫ\IMG_71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1844824"/>
            <a:ext cx="3202324" cy="2134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костя\Desktop\Новая папка (2)\DSC01379 (2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72816"/>
            <a:ext cx="1440160" cy="1987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1619672" y="3789040"/>
            <a:ext cx="1656184" cy="288032"/>
          </a:xfrm>
          <a:prstGeom prst="round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Добрыдина Светлана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 descr="D:\Алена\Преподаватель\ФОТО\ОТЛИЧНИКИ\Фото отличников\Савина Юлия-1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077072"/>
            <a:ext cx="1740198" cy="1898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539552" y="6165304"/>
            <a:ext cx="1296144" cy="216024"/>
          </a:xfrm>
          <a:prstGeom prst="round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Савина Юлия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516216" y="4005064"/>
            <a:ext cx="1656184" cy="288032"/>
          </a:xfrm>
          <a:prstGeom prst="round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Турова Елизавета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 descr="C:\Users\Admin\Desktop\RBFKb2WMkeQ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4077072"/>
            <a:ext cx="3181261" cy="2120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4067944" y="6237312"/>
            <a:ext cx="1656184" cy="288032"/>
          </a:xfrm>
          <a:prstGeom prst="round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Панова Маргарита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Достижения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20485" name="Object 5"/>
          <p:cNvGraphicFramePr>
            <a:graphicFrameLocks noChangeAspect="1"/>
          </p:cNvGraphicFramePr>
          <p:nvPr/>
        </p:nvGraphicFramePr>
        <p:xfrm>
          <a:off x="467544" y="1196752"/>
          <a:ext cx="4024993" cy="5524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7" name="Acrobat Document" r:id="rId3" imgW="7806600" imgH="10718640" progId="AcroExch.Document.DC">
                  <p:embed/>
                </p:oleObj>
              </mc:Choice>
              <mc:Fallback>
                <p:oleObj name="Acrobat Document" r:id="rId3" imgW="7806600" imgH="10718640" progId="AcroExch.Document.DC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1196752"/>
                        <a:ext cx="4024993" cy="5524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6" name="Object 6"/>
          <p:cNvGraphicFramePr>
            <a:graphicFrameLocks noChangeAspect="1"/>
          </p:cNvGraphicFramePr>
          <p:nvPr/>
        </p:nvGraphicFramePr>
        <p:xfrm>
          <a:off x="5004048" y="1196752"/>
          <a:ext cx="3888432" cy="55027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8" name="Acrobat Document" r:id="rId5" imgW="7552440" imgH="10693080" progId="AcroExch.Document.DC">
                  <p:embed/>
                </p:oleObj>
              </mc:Choice>
              <mc:Fallback>
                <p:oleObj name="Acrobat Document" r:id="rId5" imgW="7552440" imgH="10693080" progId="AcroExch.Document.DC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4048" y="1196752"/>
                        <a:ext cx="3888432" cy="55027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8" name="Object 4"/>
          <p:cNvGraphicFramePr>
            <a:graphicFrameLocks noChangeAspect="1"/>
          </p:cNvGraphicFramePr>
          <p:nvPr/>
        </p:nvGraphicFramePr>
        <p:xfrm>
          <a:off x="251520" y="548680"/>
          <a:ext cx="4104456" cy="58084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1" name="Acrobat Document" r:id="rId3" imgW="7552440" imgH="10693080" progId="AcroExch.Document.DC">
                  <p:embed/>
                </p:oleObj>
              </mc:Choice>
              <mc:Fallback>
                <p:oleObj name="Acrobat Document" r:id="rId3" imgW="7552440" imgH="10693080" progId="AcroExch.Document.DC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548680"/>
                        <a:ext cx="4104456" cy="58084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10" name="Object 6"/>
          <p:cNvGraphicFramePr>
            <a:graphicFrameLocks noChangeAspect="1"/>
          </p:cNvGraphicFramePr>
          <p:nvPr/>
        </p:nvGraphicFramePr>
        <p:xfrm>
          <a:off x="4644008" y="548680"/>
          <a:ext cx="4103861" cy="57915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2" name="Acrobat Document" r:id="rId5" imgW="7590600" imgH="10718640" progId="AcroExch.Document.DC">
                  <p:embed/>
                </p:oleObj>
              </mc:Choice>
              <mc:Fallback>
                <p:oleObj name="Acrobat Document" r:id="rId5" imgW="7590600" imgH="10718640" progId="AcroExch.Document.DC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4008" y="548680"/>
                        <a:ext cx="4103861" cy="57915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4221088"/>
            <a:ext cx="3765604" cy="2510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88640"/>
            <a:ext cx="3888432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/>
          <p:nvPr/>
        </p:nvPicPr>
        <p:blipFill>
          <a:blip r:embed="rId4" cstate="print"/>
          <a:srcRect l="3415" t="20450" r="2064" b="31515"/>
          <a:stretch>
            <a:fillRect/>
          </a:stretch>
        </p:blipFill>
        <p:spPr bwMode="auto">
          <a:xfrm>
            <a:off x="179512" y="1556792"/>
            <a:ext cx="5472608" cy="3456384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4078" t="9176" r="34749" b="9770"/>
          <a:stretch>
            <a:fillRect/>
          </a:stretch>
        </p:blipFill>
        <p:spPr bwMode="auto">
          <a:xfrm>
            <a:off x="971600" y="260648"/>
            <a:ext cx="2016224" cy="3561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3789040"/>
            <a:ext cx="2214245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3556" name="Object 4"/>
          <p:cNvGraphicFramePr>
            <a:graphicFrameLocks noChangeAspect="1"/>
          </p:cNvGraphicFramePr>
          <p:nvPr/>
        </p:nvGraphicFramePr>
        <p:xfrm>
          <a:off x="3347864" y="1052736"/>
          <a:ext cx="5586932" cy="3960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2" name="Acrobat Document" r:id="rId5" imgW="10726200" imgH="7607160" progId="AcroExch.Document.DC">
                  <p:embed/>
                </p:oleObj>
              </mc:Choice>
              <mc:Fallback>
                <p:oleObj name="Acrobat Document" r:id="rId5" imgW="10726200" imgH="7607160" progId="AcroExch.Document.DC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7864" y="1052736"/>
                        <a:ext cx="5586932" cy="39604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/>
          <p:cNvPicPr>
            <a:picLocks noGrp="1"/>
          </p:cNvPicPr>
          <p:nvPr>
            <p:ph idx="1"/>
          </p:nvPr>
        </p:nvPicPr>
        <p:blipFill>
          <a:blip r:embed="rId2" cstate="print">
            <a:lum contrast="-10000"/>
          </a:blip>
          <a:srcRect/>
          <a:stretch>
            <a:fillRect/>
          </a:stretch>
        </p:blipFill>
        <p:spPr bwMode="auto">
          <a:xfrm>
            <a:off x="4572000" y="404664"/>
            <a:ext cx="4392488" cy="5976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/>
          <p:nvPr/>
        </p:nvPicPr>
        <p:blipFill>
          <a:blip r:embed="rId3" cstate="print">
            <a:lum contrast="-10000"/>
          </a:blip>
          <a:srcRect/>
          <a:stretch>
            <a:fillRect/>
          </a:stretch>
        </p:blipFill>
        <p:spPr bwMode="auto">
          <a:xfrm>
            <a:off x="251520" y="332656"/>
            <a:ext cx="4177030" cy="6041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448</TotalTime>
  <Words>315</Words>
  <Application>Microsoft Office PowerPoint</Application>
  <PresentationFormat>Экран (4:3)</PresentationFormat>
  <Paragraphs>37</Paragraphs>
  <Slides>16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4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32" baseType="lpstr">
      <vt:lpstr>Arial</vt:lpstr>
      <vt:lpstr>Book Antiqua</vt:lpstr>
      <vt:lpstr>Calibri</vt:lpstr>
      <vt:lpstr>Corbel</vt:lpstr>
      <vt:lpstr>Gill Sans MT</vt:lpstr>
      <vt:lpstr>Lucida Sans</vt:lpstr>
      <vt:lpstr>Times New Roman</vt:lpstr>
      <vt:lpstr>Verdana</vt:lpstr>
      <vt:lpstr>Wingdings</vt:lpstr>
      <vt:lpstr>Wingdings 2</vt:lpstr>
      <vt:lpstr>Wingdings 3</vt:lpstr>
      <vt:lpstr>Тема Office</vt:lpstr>
      <vt:lpstr>Солнцестояние</vt:lpstr>
      <vt:lpstr>Апекс</vt:lpstr>
      <vt:lpstr>1_Апекс</vt:lpstr>
      <vt:lpstr>Acrobat Document</vt:lpstr>
      <vt:lpstr>Презентация PowerPoint</vt:lpstr>
      <vt:lpstr>         Я никогда не учу своих учеников. Я только предоставляю условия, в которых они смогут учиться.                                                                                                                                            Альберт Эйнштейн</vt:lpstr>
      <vt:lpstr>Характеристика наставнической деятельности </vt:lpstr>
      <vt:lpstr>Презентация PowerPoint</vt:lpstr>
      <vt:lpstr>Достижения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Молодой специалист -  Панова Маргарита Романовна</vt:lpstr>
      <vt:lpstr>Выписка из трудовой книжки Пановой М.Р.</vt:lpstr>
      <vt:lpstr>Презентация PowerPoint</vt:lpstr>
      <vt:lpstr>Достижения подшефного работника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Куфтырькова О.П.</cp:lastModifiedBy>
  <cp:revision>50</cp:revision>
  <dcterms:created xsi:type="dcterms:W3CDTF">2020-07-13T06:43:23Z</dcterms:created>
  <dcterms:modified xsi:type="dcterms:W3CDTF">2025-06-02T01:44:59Z</dcterms:modified>
</cp:coreProperties>
</file>