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371" r:id="rId2"/>
    <p:sldId id="288" r:id="rId3"/>
    <p:sldId id="274" r:id="rId4"/>
    <p:sldId id="374" r:id="rId5"/>
    <p:sldId id="271" r:id="rId6"/>
    <p:sldId id="307" r:id="rId7"/>
    <p:sldId id="312" r:id="rId8"/>
    <p:sldId id="375" r:id="rId9"/>
    <p:sldId id="290" r:id="rId10"/>
    <p:sldId id="379" r:id="rId11"/>
    <p:sldId id="321" r:id="rId12"/>
    <p:sldId id="367" r:id="rId13"/>
    <p:sldId id="381" r:id="rId14"/>
    <p:sldId id="380" r:id="rId15"/>
    <p:sldId id="370" r:id="rId16"/>
    <p:sldId id="327" r:id="rId17"/>
    <p:sldId id="333" r:id="rId18"/>
  </p:sldIdLst>
  <p:sldSz cx="18288000" cy="10287000"/>
  <p:notesSz cx="6858000" cy="9144000"/>
  <p:embeddedFontLst>
    <p:embeddedFont>
      <p:font typeface="Open Sans 1 Bold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Open Sans 1 Semi-Bold" panose="020B0604020202020204" charset="0"/>
      <p:regular r:id="rId25"/>
    </p:embeddedFont>
    <p:embeddedFont>
      <p:font typeface="Open Sans Bold" panose="020B0604020202020204" charset="0"/>
      <p:regular r:id="rId26"/>
    </p:embeddedFont>
    <p:embeddedFont>
      <p:font typeface="Arial Black" panose="020B0A04020102020204" pitchFamily="34" charset="0"/>
      <p:bold r:id="rId27"/>
    </p:embeddedFont>
    <p:embeddedFont>
      <p:font typeface="Open Sans 1 Medium" panose="020B0604020202020204" charset="0"/>
      <p:regular r:id="rId28"/>
    </p:embeddedFont>
    <p:embeddedFont>
      <p:font typeface="PT Sans" panose="020B0604020202020204" charset="-52"/>
      <p:regular r:id="rId29"/>
      <p:bold r:id="rId30"/>
      <p:italic r:id="rId31"/>
      <p:boldItalic r:id="rId32"/>
    </p:embeddedFont>
    <p:embeddedFont>
      <p:font typeface="Open Sans 2 Bold" panose="020B0604020202020204" charset="0"/>
      <p:regular r:id="rId33"/>
    </p:embeddedFont>
    <p:embeddedFont>
      <p:font typeface="Open Sans 1" panose="020B0604020202020204" charset="0"/>
      <p:regular r:id="rId34"/>
    </p:embeddedFont>
    <p:embeddedFont>
      <p:font typeface="Open Sans 2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E1DC"/>
    <a:srgbClr val="2E9196"/>
    <a:srgbClr val="56CCC3"/>
    <a:srgbClr val="FFFFFF"/>
    <a:srgbClr val="FDC300"/>
    <a:srgbClr val="EF75D9"/>
    <a:srgbClr val="36AAB0"/>
    <a:srgbClr val="46C0C6"/>
    <a:srgbClr val="041A22"/>
    <a:srgbClr val="F2F2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74" autoAdjust="0"/>
    <p:restoredTop sz="94622" autoAdjust="0"/>
  </p:normalViewPr>
  <p:slideViewPr>
    <p:cSldViewPr>
      <p:cViewPr varScale="1">
        <p:scale>
          <a:sx n="39" d="100"/>
          <a:sy n="39" d="100"/>
        </p:scale>
        <p:origin x="66" y="312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image" Target="../media/image52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DB3313-4245-49F8-89AF-E75CEFE0C263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7CF28-A141-42E2-B548-D473DAE7A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69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T Sans" panose="020B0503020203020204" pitchFamily="34" charset="-52"/>
              </a:defRPr>
            </a:lvl1pPr>
          </a:lstStyle>
          <a:p>
            <a:fld id="{1D8BD707-D9CF-40AE-B4C6-C98DA3205C09}" type="datetimeFigureOut">
              <a:rPr lang="en-US" smtClean="0"/>
              <a:pPr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T Sans" panose="020B0503020203020204" pitchFamily="34" charset="-52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T Sans" panose="020B0503020203020204" pitchFamily="34" charset="-52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PT Sans" panose="020B0503020203020204" pitchFamily="34" charset="-52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5.svg"/><Relationship Id="rId7" Type="http://schemas.openxmlformats.org/officeDocument/2006/relationships/image" Target="../media/image22.svg"/><Relationship Id="rId12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79.svg"/><Relationship Id="rId18" Type="http://schemas.openxmlformats.org/officeDocument/2006/relationships/image" Target="../media/image48.png"/><Relationship Id="rId26" Type="http://schemas.openxmlformats.org/officeDocument/2006/relationships/image" Target="../media/image13.png"/><Relationship Id="rId3" Type="http://schemas.openxmlformats.org/officeDocument/2006/relationships/image" Target="../media/image69.svg"/><Relationship Id="rId21" Type="http://schemas.openxmlformats.org/officeDocument/2006/relationships/image" Target="../media/image87.svg"/><Relationship Id="rId7" Type="http://schemas.openxmlformats.org/officeDocument/2006/relationships/image" Target="../media/image73.svg"/><Relationship Id="rId12" Type="http://schemas.openxmlformats.org/officeDocument/2006/relationships/image" Target="../media/image45.png"/><Relationship Id="rId17" Type="http://schemas.openxmlformats.org/officeDocument/2006/relationships/image" Target="../media/image83.svg"/><Relationship Id="rId25" Type="http://schemas.openxmlformats.org/officeDocument/2006/relationships/image" Target="../media/image91.svg"/><Relationship Id="rId33" Type="http://schemas.openxmlformats.org/officeDocument/2006/relationships/image" Target="../media/image26.svg"/><Relationship Id="rId2" Type="http://schemas.openxmlformats.org/officeDocument/2006/relationships/image" Target="../media/image40.png"/><Relationship Id="rId16" Type="http://schemas.openxmlformats.org/officeDocument/2006/relationships/image" Target="../media/image47.png"/><Relationship Id="rId20" Type="http://schemas.openxmlformats.org/officeDocument/2006/relationships/image" Target="../media/image49.png"/><Relationship Id="rId29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77.svg"/><Relationship Id="rId24" Type="http://schemas.openxmlformats.org/officeDocument/2006/relationships/image" Target="../media/image51.png"/><Relationship Id="rId32" Type="http://schemas.openxmlformats.org/officeDocument/2006/relationships/image" Target="../media/image16.png"/><Relationship Id="rId5" Type="http://schemas.openxmlformats.org/officeDocument/2006/relationships/image" Target="../media/image71.svg"/><Relationship Id="rId15" Type="http://schemas.openxmlformats.org/officeDocument/2006/relationships/image" Target="../media/image81.svg"/><Relationship Id="rId23" Type="http://schemas.openxmlformats.org/officeDocument/2006/relationships/image" Target="../media/image89.svg"/><Relationship Id="rId28" Type="http://schemas.openxmlformats.org/officeDocument/2006/relationships/image" Target="../media/image14.png"/><Relationship Id="rId10" Type="http://schemas.openxmlformats.org/officeDocument/2006/relationships/image" Target="../media/image44.png"/><Relationship Id="rId19" Type="http://schemas.openxmlformats.org/officeDocument/2006/relationships/image" Target="../media/image85.svg"/><Relationship Id="rId31" Type="http://schemas.openxmlformats.org/officeDocument/2006/relationships/image" Target="../media/image24.svg"/><Relationship Id="rId4" Type="http://schemas.openxmlformats.org/officeDocument/2006/relationships/image" Target="../media/image41.png"/><Relationship Id="rId9" Type="http://schemas.openxmlformats.org/officeDocument/2006/relationships/image" Target="../media/image75.svg"/><Relationship Id="rId14" Type="http://schemas.openxmlformats.org/officeDocument/2006/relationships/image" Target="../media/image46.png"/><Relationship Id="rId22" Type="http://schemas.openxmlformats.org/officeDocument/2006/relationships/image" Target="../media/image50.png"/><Relationship Id="rId27" Type="http://schemas.openxmlformats.org/officeDocument/2006/relationships/image" Target="../media/image20.svg"/><Relationship Id="rId30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2.svg"/><Relationship Id="rId4" Type="http://schemas.openxmlformats.org/officeDocument/2006/relationships/image" Target="../media/image14.png"/><Relationship Id="rId9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2.svg"/><Relationship Id="rId4" Type="http://schemas.openxmlformats.org/officeDocument/2006/relationships/image" Target="../media/image14.png"/><Relationship Id="rId9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oleObject" Target="../embeddings/oleObject2.bin"/><Relationship Id="rId18" Type="http://schemas.openxmlformats.org/officeDocument/2006/relationships/image" Target="../media/image55.emf"/><Relationship Id="rId3" Type="http://schemas.openxmlformats.org/officeDocument/2006/relationships/image" Target="../media/image13.png"/><Relationship Id="rId21" Type="http://schemas.openxmlformats.org/officeDocument/2006/relationships/image" Target="../media/image57.jpg"/><Relationship Id="rId7" Type="http://schemas.openxmlformats.org/officeDocument/2006/relationships/image" Target="../media/image15.png"/><Relationship Id="rId12" Type="http://schemas.openxmlformats.org/officeDocument/2006/relationships/image" Target="../media/image52.emf"/><Relationship Id="rId1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4.emf"/><Relationship Id="rId20" Type="http://schemas.openxmlformats.org/officeDocument/2006/relationships/image" Target="../media/image56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sv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14.png"/><Relationship Id="rId15" Type="http://schemas.openxmlformats.org/officeDocument/2006/relationships/oleObject" Target="../embeddings/oleObject3.bin"/><Relationship Id="rId10" Type="http://schemas.openxmlformats.org/officeDocument/2006/relationships/image" Target="../media/image26.svg"/><Relationship Id="rId19" Type="http://schemas.openxmlformats.org/officeDocument/2006/relationships/oleObject" Target="../embeddings/oleObject5.bin"/><Relationship Id="rId4" Type="http://schemas.openxmlformats.org/officeDocument/2006/relationships/image" Target="../media/image20.svg"/><Relationship Id="rId9" Type="http://schemas.openxmlformats.org/officeDocument/2006/relationships/image" Target="../media/image16.png"/><Relationship Id="rId14" Type="http://schemas.openxmlformats.org/officeDocument/2006/relationships/image" Target="../media/image53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03.svg"/><Relationship Id="rId18" Type="http://schemas.openxmlformats.org/officeDocument/2006/relationships/image" Target="../media/image15.png"/><Relationship Id="rId3" Type="http://schemas.openxmlformats.org/officeDocument/2006/relationships/image" Target="../media/image69.svg"/><Relationship Id="rId21" Type="http://schemas.openxmlformats.org/officeDocument/2006/relationships/image" Target="../media/image26.svg"/><Relationship Id="rId7" Type="http://schemas.openxmlformats.org/officeDocument/2006/relationships/image" Target="../media/image71.svg"/><Relationship Id="rId12" Type="http://schemas.openxmlformats.org/officeDocument/2006/relationships/image" Target="../media/image60.png"/><Relationship Id="rId17" Type="http://schemas.openxmlformats.org/officeDocument/2006/relationships/image" Target="../media/image22.svg"/><Relationship Id="rId2" Type="http://schemas.openxmlformats.org/officeDocument/2006/relationships/image" Target="../media/image40.pn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101.svg"/><Relationship Id="rId5" Type="http://schemas.openxmlformats.org/officeDocument/2006/relationships/image" Target="../media/image75.svg"/><Relationship Id="rId15" Type="http://schemas.openxmlformats.org/officeDocument/2006/relationships/image" Target="../media/image105.svg"/><Relationship Id="rId10" Type="http://schemas.openxmlformats.org/officeDocument/2006/relationships/image" Target="../media/image59.png"/><Relationship Id="rId19" Type="http://schemas.openxmlformats.org/officeDocument/2006/relationships/image" Target="../media/image24.svg"/><Relationship Id="rId4" Type="http://schemas.openxmlformats.org/officeDocument/2006/relationships/image" Target="../media/image43.png"/><Relationship Id="rId9" Type="http://schemas.openxmlformats.org/officeDocument/2006/relationships/image" Target="../media/image99.svg"/><Relationship Id="rId1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109.sv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svg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svg"/><Relationship Id="rId5" Type="http://schemas.openxmlformats.org/officeDocument/2006/relationships/image" Target="../media/image67.png"/><Relationship Id="rId10" Type="http://schemas.openxmlformats.org/officeDocument/2006/relationships/image" Target="../media/image119.svg"/><Relationship Id="rId4" Type="http://schemas.openxmlformats.org/officeDocument/2006/relationships/image" Target="../media/image113.svg"/><Relationship Id="rId9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24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14.png"/><Relationship Id="rId14" Type="http://schemas.openxmlformats.org/officeDocument/2006/relationships/image" Target="../media/image26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6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3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9.sv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5" Type="http://schemas.openxmlformats.org/officeDocument/2006/relationships/image" Target="../media/image20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45.sv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61.sv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12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9.svg"/><Relationship Id="rId5" Type="http://schemas.openxmlformats.org/officeDocument/2006/relationships/image" Target="../media/image53.svg"/><Relationship Id="rId15" Type="http://schemas.openxmlformats.org/officeDocument/2006/relationships/image" Target="../media/image20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57.sv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5.svg"/><Relationship Id="rId7" Type="http://schemas.openxmlformats.org/officeDocument/2006/relationships/image" Target="../media/image22.svg"/><Relationship Id="rId12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3262207" y="5012382"/>
            <a:ext cx="11746702" cy="844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02"/>
              </a:lnSpc>
            </a:pPr>
            <a:r>
              <a:rPr lang="ru-RU" sz="3706" b="1" dirty="0">
                <a:solidFill>
                  <a:srgbClr val="00002E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1 Bold"/>
              </a:rPr>
              <a:t>  </a:t>
            </a:r>
            <a:endParaRPr lang="en-US" sz="3706" b="1" dirty="0">
              <a:solidFill>
                <a:srgbClr val="00002E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  <a:sym typeface="Open Sans 1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3318597" y="568383"/>
            <a:ext cx="4777873" cy="1094338"/>
          </a:xfrm>
          <a:custGeom>
            <a:avLst/>
            <a:gdLst/>
            <a:ahLst/>
            <a:cxnLst/>
            <a:rect l="l" t="t" r="r" b="b"/>
            <a:pathLst>
              <a:path w="6370497" h="1459117">
                <a:moveTo>
                  <a:pt x="0" y="0"/>
                </a:moveTo>
                <a:lnTo>
                  <a:pt x="6370497" y="0"/>
                </a:lnTo>
                <a:lnTo>
                  <a:pt x="6370497" y="1459117"/>
                </a:lnTo>
                <a:lnTo>
                  <a:pt x="0" y="1459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06" t="-38495" r="-3110" b="-45991"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0" y="0"/>
            <a:ext cx="2245026" cy="10287000"/>
            <a:chOff x="0" y="0"/>
            <a:chExt cx="895937" cy="410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95937" cy="4105300"/>
            </a:xfrm>
            <a:custGeom>
              <a:avLst/>
              <a:gdLst/>
              <a:ahLst/>
              <a:cxnLst/>
              <a:rect l="l" t="t" r="r" b="b"/>
              <a:pathLst>
                <a:path w="895937" h="4105300">
                  <a:moveTo>
                    <a:pt x="0" y="0"/>
                  </a:moveTo>
                  <a:lnTo>
                    <a:pt x="895937" y="0"/>
                  </a:lnTo>
                  <a:lnTo>
                    <a:pt x="895937" y="4105300"/>
                  </a:lnTo>
                  <a:lnTo>
                    <a:pt x="0" y="4105300"/>
                  </a:lnTo>
                  <a:close/>
                </a:path>
              </a:pathLst>
            </a:custGeom>
            <a:solidFill>
              <a:srgbClr val="56CCC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28575"/>
              <a:ext cx="895937" cy="4076725"/>
            </a:xfrm>
            <a:prstGeom prst="rect">
              <a:avLst/>
            </a:prstGeom>
          </p:spPr>
          <p:txBody>
            <a:bodyPr lIns="33526" tIns="33526" rIns="33526" bIns="33526" rtlCol="0" anchor="ctr"/>
            <a:lstStyle/>
            <a:p>
              <a:pPr algn="ctr">
                <a:lnSpc>
                  <a:spcPts val="1187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8687" y="0"/>
            <a:ext cx="2047653" cy="10287000"/>
            <a:chOff x="0" y="0"/>
            <a:chExt cx="2730203" cy="13716000"/>
          </a:xfrm>
        </p:grpSpPr>
        <p:sp>
          <p:nvSpPr>
            <p:cNvPr id="24" name="Freeform 24"/>
            <p:cNvSpPr/>
            <p:nvPr/>
          </p:nvSpPr>
          <p:spPr>
            <a:xfrm>
              <a:off x="0" y="9413387"/>
              <a:ext cx="2730203" cy="4302613"/>
            </a:xfrm>
            <a:custGeom>
              <a:avLst/>
              <a:gdLst/>
              <a:ahLst/>
              <a:cxnLst/>
              <a:rect l="l" t="t" r="r" b="b"/>
              <a:pathLst>
                <a:path w="2730203" h="4302613">
                  <a:moveTo>
                    <a:pt x="0" y="0"/>
                  </a:moveTo>
                  <a:lnTo>
                    <a:pt x="2730203" y="0"/>
                  </a:lnTo>
                  <a:lnTo>
                    <a:pt x="2730203" y="4302613"/>
                  </a:lnTo>
                  <a:lnTo>
                    <a:pt x="0" y="43026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r>
                <a:rPr lang="ru-RU" dirty="0"/>
                <a:t>     </a:t>
              </a:r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4401004"/>
              <a:ext cx="2730203" cy="2730203"/>
            </a:xfrm>
            <a:custGeom>
              <a:avLst/>
              <a:gdLst/>
              <a:ahLst/>
              <a:cxnLst/>
              <a:rect l="l" t="t" r="r" b="b"/>
              <a:pathLst>
                <a:path w="2730203" h="2730203">
                  <a:moveTo>
                    <a:pt x="0" y="0"/>
                  </a:moveTo>
                  <a:lnTo>
                    <a:pt x="2730203" y="0"/>
                  </a:lnTo>
                  <a:lnTo>
                    <a:pt x="2730203" y="2730204"/>
                  </a:lnTo>
                  <a:lnTo>
                    <a:pt x="0" y="2730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19999"/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0" y="7229856"/>
              <a:ext cx="2730203" cy="2084883"/>
            </a:xfrm>
            <a:custGeom>
              <a:avLst/>
              <a:gdLst/>
              <a:ahLst/>
              <a:cxnLst/>
              <a:rect l="l" t="t" r="r" b="b"/>
              <a:pathLst>
                <a:path w="2730203" h="2084883">
                  <a:moveTo>
                    <a:pt x="0" y="0"/>
                  </a:moveTo>
                  <a:lnTo>
                    <a:pt x="2730203" y="0"/>
                  </a:lnTo>
                  <a:lnTo>
                    <a:pt x="2730203" y="2084883"/>
                  </a:lnTo>
                  <a:lnTo>
                    <a:pt x="0" y="2084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19999"/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-10800000">
              <a:off x="0" y="0"/>
              <a:ext cx="2730203" cy="4302356"/>
            </a:xfrm>
            <a:custGeom>
              <a:avLst/>
              <a:gdLst/>
              <a:ahLst/>
              <a:cxnLst/>
              <a:rect l="l" t="t" r="r" b="b"/>
              <a:pathLst>
                <a:path w="2730203" h="4302356">
                  <a:moveTo>
                    <a:pt x="0" y="0"/>
                  </a:moveTo>
                  <a:lnTo>
                    <a:pt x="2730203" y="0"/>
                  </a:lnTo>
                  <a:lnTo>
                    <a:pt x="2730203" y="4302356"/>
                  </a:lnTo>
                  <a:lnTo>
                    <a:pt x="0" y="4302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19999"/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1" name="Прямоугольник 30"/>
          <p:cNvSpPr/>
          <p:nvPr/>
        </p:nvSpPr>
        <p:spPr>
          <a:xfrm>
            <a:off x="2582724" y="1850403"/>
            <a:ext cx="13895077" cy="8340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КГБПОУ «Барнаульский государственный педагогический колледж имени Василия Константиновича  </a:t>
            </a:r>
            <a:r>
              <a:rPr lang="ru-RU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Штильке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</a:p>
          <a:p>
            <a:pPr algn="just">
              <a:spcAft>
                <a:spcPts val="0"/>
              </a:spcAft>
            </a:pP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</a:p>
          <a:p>
            <a:pPr algn="just">
              <a:spcAft>
                <a:spcPts val="0"/>
              </a:spcAft>
            </a:pP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Тема: «Наставничество через сотрудничество» 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2800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Пархатская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Анастасия Михайловна, преподаватель </a:t>
            </a:r>
          </a:p>
          <a:p>
            <a:pPr algn="ctr">
              <a:spcAft>
                <a:spcPts val="0"/>
              </a:spcAft>
            </a:pPr>
            <a:endParaRPr lang="ru-RU" sz="2800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</a:rPr>
              <a:t>май 2025 г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268598" y="108607"/>
            <a:ext cx="1213579" cy="174179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07533" y="3138273"/>
            <a:ext cx="7853441" cy="459223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C186C0A-6335-4E7D-9836-79A47ADF5D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81832" y="71603"/>
            <a:ext cx="2819400" cy="197358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30D6530-1F73-4610-A2E6-183A314CFA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9543" y="331163"/>
            <a:ext cx="1638502" cy="156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6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606977" y="1955136"/>
            <a:ext cx="8763000" cy="1398692"/>
            <a:chOff x="0" y="0"/>
            <a:chExt cx="5298281" cy="25765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298281" cy="2576550"/>
            </a:xfrm>
            <a:custGeom>
              <a:avLst/>
              <a:gdLst/>
              <a:ahLst/>
              <a:cxnLst/>
              <a:rect l="l" t="t" r="r" b="b"/>
              <a:pathLst>
                <a:path w="5298281" h="2576550">
                  <a:moveTo>
                    <a:pt x="0" y="0"/>
                  </a:moveTo>
                  <a:lnTo>
                    <a:pt x="5298281" y="0"/>
                  </a:lnTo>
                  <a:lnTo>
                    <a:pt x="5298281" y="2576550"/>
                  </a:lnTo>
                  <a:lnTo>
                    <a:pt x="0" y="2576550"/>
                  </a:lnTo>
                  <a:close/>
                </a:path>
              </a:pathLst>
            </a:custGeom>
            <a:solidFill>
              <a:srgbClr val="009692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804826" y="2467089"/>
            <a:ext cx="582031" cy="502663"/>
          </a:xfrm>
          <a:custGeom>
            <a:avLst/>
            <a:gdLst/>
            <a:ahLst/>
            <a:cxnLst/>
            <a:rect l="l" t="t" r="r" b="b"/>
            <a:pathLst>
              <a:path w="582031" h="502663">
                <a:moveTo>
                  <a:pt x="0" y="0"/>
                </a:moveTo>
                <a:lnTo>
                  <a:pt x="582031" y="0"/>
                </a:lnTo>
                <a:lnTo>
                  <a:pt x="582031" y="502663"/>
                </a:lnTo>
                <a:lnTo>
                  <a:pt x="0" y="5026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061086" y="406396"/>
            <a:ext cx="1309331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800" b="1" dirty="0">
                <a:solidFill>
                  <a:srgbClr val="041A22"/>
                </a:solidFill>
                <a:latin typeface="+mj-lt"/>
                <a:ea typeface="Montserrat 1 Bold"/>
                <a:cs typeface="Montserrat 1 Bold"/>
                <a:sym typeface="Montserrat 1 Bold"/>
              </a:rPr>
              <a:t>ИНФОРМАЦИЯ О НАСТАВЛЯЕМОМ</a:t>
            </a:r>
            <a:endParaRPr lang="en-US" sz="4800" b="1" dirty="0">
              <a:solidFill>
                <a:srgbClr val="041A22"/>
              </a:solidFill>
              <a:latin typeface="+mj-lt"/>
              <a:ea typeface="Montserrat 1 Bold"/>
              <a:cs typeface="Montserrat 1 Bold"/>
              <a:sym typeface="Montserrat 1 Bold"/>
            </a:endParaRPr>
          </a:p>
        </p:txBody>
      </p:sp>
      <p:sp>
        <p:nvSpPr>
          <p:cNvPr id="10" name="Freeform 10"/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617319" y="9042359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7" y="0"/>
                </a:lnTo>
                <a:lnTo>
                  <a:pt x="912547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974998" y="9812746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7529867" y="9259063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7" y="0"/>
                </a:lnTo>
                <a:lnTo>
                  <a:pt x="1107367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529867" y="-165504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7" y="0"/>
                </a:lnTo>
                <a:lnTo>
                  <a:pt x="1107367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37732" y="3502822"/>
            <a:ext cx="6274004" cy="583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009692"/>
                </a:solidFill>
                <a:latin typeface="+mj-lt"/>
                <a:ea typeface="Open Sans 2 Bold"/>
                <a:cs typeface="Open Sans 2 Bold"/>
                <a:sym typeface="Open Sans 2 Bold"/>
              </a:rPr>
              <a:t>Опыт работы:</a:t>
            </a:r>
            <a:endParaRPr lang="en-US" sz="3600" b="1" dirty="0">
              <a:solidFill>
                <a:srgbClr val="009692"/>
              </a:solidFill>
              <a:latin typeface="+mj-lt"/>
              <a:ea typeface="Open Sans 2 Bold"/>
              <a:cs typeface="Open Sans 2 Bold"/>
              <a:sym typeface="Open Sans 2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88160" y="4085665"/>
            <a:ext cx="4745852" cy="370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ru-RU" sz="2199" dirty="0">
                <a:solidFill>
                  <a:srgbClr val="041A22"/>
                </a:solidFill>
                <a:latin typeface="+mj-lt"/>
                <a:ea typeface="Open Sans 2"/>
                <a:cs typeface="Open Sans 2"/>
                <a:sym typeface="Open Sans 2"/>
              </a:rPr>
              <a:t>2 года.</a:t>
            </a:r>
            <a:endParaRPr lang="en-US" sz="2199" dirty="0">
              <a:solidFill>
                <a:srgbClr val="041A22"/>
              </a:solidFill>
              <a:latin typeface="+mj-lt"/>
              <a:ea typeface="Open Sans 2"/>
              <a:cs typeface="Open Sans 2"/>
              <a:sym typeface="Open Sans 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-1066800" y="2467089"/>
            <a:ext cx="11636459" cy="433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ru-RU" sz="4000" dirty="0">
                <a:solidFill>
                  <a:srgbClr val="FFFFFF"/>
                </a:solidFill>
                <a:latin typeface="+mj-lt"/>
                <a:ea typeface="Open Sans 2"/>
                <a:cs typeface="Open Sans 2"/>
                <a:sym typeface="Open Sans 2"/>
              </a:rPr>
              <a:t>Зыбина Анна Юрьевна</a:t>
            </a:r>
            <a:endParaRPr lang="en-US" sz="4000" dirty="0">
              <a:solidFill>
                <a:srgbClr val="FFFFFF"/>
              </a:solidFill>
              <a:latin typeface="+mj-lt"/>
              <a:ea typeface="Open Sans 2"/>
              <a:cs typeface="Open Sans 2"/>
              <a:sym typeface="Open Sans 2"/>
            </a:endParaRPr>
          </a:p>
        </p:txBody>
      </p:sp>
      <p:sp>
        <p:nvSpPr>
          <p:cNvPr id="33" name="TextBox 15">
            <a:extLst>
              <a:ext uri="{FF2B5EF4-FFF2-40B4-BE49-F238E27FC236}">
                <a16:creationId xmlns:a16="http://schemas.microsoft.com/office/drawing/2014/main" xmlns="" id="{D7AC7F3D-F105-44F1-BCBC-450734660DD6}"/>
              </a:ext>
            </a:extLst>
          </p:cNvPr>
          <p:cNvSpPr txBox="1"/>
          <p:nvPr/>
        </p:nvSpPr>
        <p:spPr>
          <a:xfrm>
            <a:off x="637732" y="5712703"/>
            <a:ext cx="6274004" cy="583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009692"/>
                </a:solidFill>
                <a:latin typeface="+mj-lt"/>
                <a:ea typeface="Open Sans 2 Bold"/>
                <a:cs typeface="Open Sans 2 Bold"/>
                <a:sym typeface="Open Sans 2 Bold"/>
              </a:rPr>
              <a:t>Должность в настоящее время:</a:t>
            </a:r>
            <a:endParaRPr lang="en-US" sz="3600" b="1" dirty="0">
              <a:solidFill>
                <a:srgbClr val="009692"/>
              </a:solidFill>
              <a:latin typeface="+mj-lt"/>
              <a:ea typeface="Open Sans 2 Bold"/>
              <a:cs typeface="Open Sans 2 Bold"/>
              <a:sym typeface="Open Sans 2 Bold"/>
            </a:endParaRPr>
          </a:p>
        </p:txBody>
      </p:sp>
      <p:sp>
        <p:nvSpPr>
          <p:cNvPr id="34" name="TextBox 16">
            <a:extLst>
              <a:ext uri="{FF2B5EF4-FFF2-40B4-BE49-F238E27FC236}">
                <a16:creationId xmlns:a16="http://schemas.microsoft.com/office/drawing/2014/main" xmlns="" id="{40916869-E428-44BB-BE27-6258AC23E50D}"/>
              </a:ext>
            </a:extLst>
          </p:cNvPr>
          <p:cNvSpPr txBox="1"/>
          <p:nvPr/>
        </p:nvSpPr>
        <p:spPr>
          <a:xfrm>
            <a:off x="655592" y="6287442"/>
            <a:ext cx="8763000" cy="372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ru-RU" sz="2199" dirty="0">
                <a:solidFill>
                  <a:srgbClr val="041A22"/>
                </a:solidFill>
                <a:latin typeface="+mj-lt"/>
                <a:ea typeface="Open Sans 2"/>
                <a:cs typeface="Open Sans 2"/>
                <a:sym typeface="Open Sans 2"/>
              </a:rPr>
              <a:t>преподаватель первой квалификационной категории. </a:t>
            </a:r>
            <a:endParaRPr lang="en-US" sz="2199" dirty="0">
              <a:solidFill>
                <a:srgbClr val="041A22"/>
              </a:solidFill>
              <a:latin typeface="+mj-lt"/>
              <a:ea typeface="Open Sans 2"/>
              <a:cs typeface="Open Sans 2"/>
              <a:sym typeface="Open Sans 2"/>
            </a:endParaRPr>
          </a:p>
        </p:txBody>
      </p:sp>
      <p:sp>
        <p:nvSpPr>
          <p:cNvPr id="35" name="TextBox 15">
            <a:extLst>
              <a:ext uri="{FF2B5EF4-FFF2-40B4-BE49-F238E27FC236}">
                <a16:creationId xmlns:a16="http://schemas.microsoft.com/office/drawing/2014/main" xmlns="" id="{7267FA5A-B446-4063-8108-2BD012792DBF}"/>
              </a:ext>
            </a:extLst>
          </p:cNvPr>
          <p:cNvSpPr txBox="1"/>
          <p:nvPr/>
        </p:nvSpPr>
        <p:spPr>
          <a:xfrm>
            <a:off x="640352" y="6636428"/>
            <a:ext cx="10713448" cy="5835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009692"/>
                </a:solidFill>
                <a:latin typeface="+mj-lt"/>
                <a:ea typeface="Open Sans 2 Bold"/>
                <a:cs typeface="Open Sans 2 Bold"/>
                <a:sym typeface="Open Sans 2 Bold"/>
              </a:rPr>
              <a:t>Профессиональная деятельность в настоящее время:</a:t>
            </a:r>
            <a:endParaRPr lang="en-US" sz="3600" b="1" dirty="0">
              <a:solidFill>
                <a:srgbClr val="009692"/>
              </a:solidFill>
              <a:latin typeface="+mj-lt"/>
              <a:ea typeface="Open Sans 2 Bold"/>
              <a:cs typeface="Open Sans 2 Bold"/>
              <a:sym typeface="Open Sans 2 Bold"/>
            </a:endParaRPr>
          </a:p>
        </p:txBody>
      </p:sp>
      <p:sp>
        <p:nvSpPr>
          <p:cNvPr id="36" name="TextBox 16">
            <a:extLst>
              <a:ext uri="{FF2B5EF4-FFF2-40B4-BE49-F238E27FC236}">
                <a16:creationId xmlns:a16="http://schemas.microsoft.com/office/drawing/2014/main" xmlns="" id="{EBDD4BC0-043B-476D-AA89-D03DFB2B0178}"/>
              </a:ext>
            </a:extLst>
          </p:cNvPr>
          <p:cNvSpPr txBox="1"/>
          <p:nvPr/>
        </p:nvSpPr>
        <p:spPr>
          <a:xfrm>
            <a:off x="655592" y="7200972"/>
            <a:ext cx="8763000" cy="3155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ru-RU" sz="2199" dirty="0">
                <a:solidFill>
                  <a:srgbClr val="041A22"/>
                </a:solidFill>
                <a:latin typeface="+mj-lt"/>
                <a:ea typeface="Open Sans 2"/>
                <a:cs typeface="Open Sans 2"/>
                <a:sym typeface="Open Sans 2"/>
              </a:rPr>
              <a:t>преподает дисциплины и междисциплинарные курсы: «Информатика», «Информатика и информационно-коммуникационные технологии 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r>
              <a:rPr lang="ru-RU" sz="2199" dirty="0">
                <a:solidFill>
                  <a:srgbClr val="041A22"/>
                </a:solidFill>
                <a:latin typeface="+mj-lt"/>
                <a:ea typeface="Open Sans 2"/>
                <a:cs typeface="Open Sans 2"/>
                <a:sym typeface="Open Sans 2"/>
              </a:rPr>
              <a:t>в профессиональной деятельности», «Внедрение и поддержка программного обеспечения компьютерных систем».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r>
              <a:rPr lang="ru-RU" sz="2199" dirty="0">
                <a:solidFill>
                  <a:srgbClr val="041A22"/>
                </a:solidFill>
                <a:latin typeface="+mj-lt"/>
                <a:ea typeface="Open Sans 2"/>
                <a:cs typeface="Open Sans 2"/>
                <a:sym typeface="Open Sans 2"/>
              </a:rPr>
              <a:t>Наставничество позволило через системную поддержку повысить 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r>
              <a:rPr lang="ru-RU" sz="2199" dirty="0">
                <a:solidFill>
                  <a:srgbClr val="041A22"/>
                </a:solidFill>
                <a:latin typeface="+mj-lt"/>
                <a:ea typeface="Open Sans 2"/>
                <a:cs typeface="Open Sans 2"/>
                <a:sym typeface="Open Sans 2"/>
              </a:rPr>
              <a:t>её профессиональные навыки и адаптироваться в педагогическом коллективе.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endParaRPr lang="en-US" sz="2199" dirty="0">
              <a:solidFill>
                <a:srgbClr val="041A22"/>
              </a:solidFill>
              <a:latin typeface="+mj-lt"/>
              <a:ea typeface="Open Sans 2"/>
              <a:cs typeface="Open Sans 2"/>
              <a:sym typeface="Open Sans 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A66EA19-58C9-4D06-BACD-0770115C609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807" y="1083494"/>
            <a:ext cx="6274005" cy="9241606"/>
          </a:xfrm>
          <a:prstGeom prst="rect">
            <a:avLst/>
          </a:prstGeom>
        </p:spPr>
      </p:pic>
      <p:sp>
        <p:nvSpPr>
          <p:cNvPr id="26" name="TextBox 15">
            <a:extLst>
              <a:ext uri="{FF2B5EF4-FFF2-40B4-BE49-F238E27FC236}">
                <a16:creationId xmlns:a16="http://schemas.microsoft.com/office/drawing/2014/main" xmlns="" id="{8724BE6E-0AEF-4485-B75A-641E909C783B}"/>
              </a:ext>
            </a:extLst>
          </p:cNvPr>
          <p:cNvSpPr txBox="1"/>
          <p:nvPr/>
        </p:nvSpPr>
        <p:spPr>
          <a:xfrm>
            <a:off x="637732" y="4319448"/>
            <a:ext cx="6906068" cy="5835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009692"/>
                </a:solidFill>
                <a:latin typeface="+mj-lt"/>
                <a:ea typeface="Open Sans 2 Bold"/>
                <a:cs typeface="Open Sans 2 Bold"/>
                <a:sym typeface="Open Sans 2 Bold"/>
              </a:rPr>
              <a:t>Начало карьеры преподавателя:</a:t>
            </a:r>
            <a:endParaRPr lang="en-US" sz="3600" b="1" dirty="0">
              <a:solidFill>
                <a:srgbClr val="009692"/>
              </a:solidFill>
              <a:latin typeface="+mj-lt"/>
              <a:ea typeface="Open Sans 2 Bold"/>
              <a:cs typeface="Open Sans 2 Bold"/>
              <a:sym typeface="Open Sans 2 Bold"/>
            </a:endParaRP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xmlns="" id="{6BDC28C2-A76D-4CFC-8AD6-5E012504081B}"/>
              </a:ext>
            </a:extLst>
          </p:cNvPr>
          <p:cNvSpPr txBox="1"/>
          <p:nvPr/>
        </p:nvSpPr>
        <p:spPr>
          <a:xfrm>
            <a:off x="655592" y="4906753"/>
            <a:ext cx="8763000" cy="7701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ru-RU" sz="2199" dirty="0">
                <a:solidFill>
                  <a:srgbClr val="041A22"/>
                </a:solidFill>
                <a:latin typeface="+mj-lt"/>
                <a:ea typeface="Open Sans 2"/>
                <a:cs typeface="Open Sans 2"/>
                <a:sym typeface="Open Sans 2"/>
              </a:rPr>
              <a:t>преподаватель без квалификационной категории, испытывающий трудности с организацией учебного процесса.</a:t>
            </a:r>
            <a:endParaRPr lang="en-US" sz="2199" dirty="0">
              <a:solidFill>
                <a:srgbClr val="041A22"/>
              </a:solidFill>
              <a:latin typeface="+mj-lt"/>
              <a:ea typeface="Open Sans 2"/>
              <a:cs typeface="Open Sans 2"/>
              <a:sym typeface="Open Sans 2"/>
            </a:endParaRPr>
          </a:p>
        </p:txBody>
      </p:sp>
    </p:spTree>
    <p:extLst>
      <p:ext uri="{BB962C8B-B14F-4D97-AF65-F5344CB8AC3E}">
        <p14:creationId xmlns:p14="http://schemas.microsoft.com/office/powerpoint/2010/main" val="319255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43650" y="2776541"/>
            <a:ext cx="2524214" cy="2524214"/>
          </a:xfrm>
          <a:custGeom>
            <a:avLst/>
            <a:gdLst/>
            <a:ahLst/>
            <a:cxnLst/>
            <a:rect l="l" t="t" r="r" b="b"/>
            <a:pathLst>
              <a:path w="2524214" h="2524214">
                <a:moveTo>
                  <a:pt x="0" y="0"/>
                </a:moveTo>
                <a:lnTo>
                  <a:pt x="2524214" y="0"/>
                </a:lnTo>
                <a:lnTo>
                  <a:pt x="2524214" y="2524214"/>
                </a:lnTo>
                <a:lnTo>
                  <a:pt x="0" y="252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35086" y="4332712"/>
            <a:ext cx="2524214" cy="2524214"/>
          </a:xfrm>
          <a:custGeom>
            <a:avLst/>
            <a:gdLst/>
            <a:ahLst/>
            <a:cxnLst/>
            <a:rect l="l" t="t" r="r" b="b"/>
            <a:pathLst>
              <a:path w="2524214" h="2524214">
                <a:moveTo>
                  <a:pt x="0" y="0"/>
                </a:moveTo>
                <a:lnTo>
                  <a:pt x="2524214" y="0"/>
                </a:lnTo>
                <a:lnTo>
                  <a:pt x="2524214" y="2524214"/>
                </a:lnTo>
                <a:lnTo>
                  <a:pt x="0" y="252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484924" y="4332712"/>
            <a:ext cx="2524214" cy="2524214"/>
          </a:xfrm>
          <a:custGeom>
            <a:avLst/>
            <a:gdLst/>
            <a:ahLst/>
            <a:cxnLst/>
            <a:rect l="l" t="t" r="r" b="b"/>
            <a:pathLst>
              <a:path w="2524214" h="2524214">
                <a:moveTo>
                  <a:pt x="0" y="0"/>
                </a:moveTo>
                <a:lnTo>
                  <a:pt x="2524214" y="0"/>
                </a:lnTo>
                <a:lnTo>
                  <a:pt x="2524214" y="2524214"/>
                </a:lnTo>
                <a:lnTo>
                  <a:pt x="0" y="252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349053" y="6856926"/>
            <a:ext cx="2524214" cy="2524214"/>
          </a:xfrm>
          <a:custGeom>
            <a:avLst/>
            <a:gdLst/>
            <a:ahLst/>
            <a:cxnLst/>
            <a:rect l="l" t="t" r="r" b="b"/>
            <a:pathLst>
              <a:path w="2524214" h="2524214">
                <a:moveTo>
                  <a:pt x="0" y="0"/>
                </a:moveTo>
                <a:lnTo>
                  <a:pt x="2524214" y="0"/>
                </a:lnTo>
                <a:lnTo>
                  <a:pt x="2524214" y="2524214"/>
                </a:lnTo>
                <a:lnTo>
                  <a:pt x="0" y="252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873267" y="6856926"/>
            <a:ext cx="2524214" cy="2524214"/>
          </a:xfrm>
          <a:custGeom>
            <a:avLst/>
            <a:gdLst/>
            <a:ahLst/>
            <a:cxnLst/>
            <a:rect l="l" t="t" r="r" b="b"/>
            <a:pathLst>
              <a:path w="2524214" h="2524214">
                <a:moveTo>
                  <a:pt x="0" y="0"/>
                </a:moveTo>
                <a:lnTo>
                  <a:pt x="2524214" y="0"/>
                </a:lnTo>
                <a:lnTo>
                  <a:pt x="2524214" y="2524214"/>
                </a:lnTo>
                <a:lnTo>
                  <a:pt x="0" y="252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734015" y="2966906"/>
            <a:ext cx="2143484" cy="2143484"/>
          </a:xfrm>
          <a:custGeom>
            <a:avLst/>
            <a:gdLst/>
            <a:ahLst/>
            <a:cxnLst/>
            <a:rect l="l" t="t" r="r" b="b"/>
            <a:pathLst>
              <a:path w="2143484" h="2143484">
                <a:moveTo>
                  <a:pt x="0" y="0"/>
                </a:moveTo>
                <a:lnTo>
                  <a:pt x="2143484" y="0"/>
                </a:lnTo>
                <a:lnTo>
                  <a:pt x="2143484" y="2143484"/>
                </a:lnTo>
                <a:lnTo>
                  <a:pt x="0" y="21434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925451" y="4523077"/>
            <a:ext cx="2143484" cy="2143484"/>
          </a:xfrm>
          <a:custGeom>
            <a:avLst/>
            <a:gdLst/>
            <a:ahLst/>
            <a:cxnLst/>
            <a:rect l="l" t="t" r="r" b="b"/>
            <a:pathLst>
              <a:path w="2143484" h="2143484">
                <a:moveTo>
                  <a:pt x="0" y="0"/>
                </a:moveTo>
                <a:lnTo>
                  <a:pt x="2143484" y="0"/>
                </a:lnTo>
                <a:lnTo>
                  <a:pt x="2143484" y="2143484"/>
                </a:lnTo>
                <a:lnTo>
                  <a:pt x="0" y="21434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675288" y="4523077"/>
            <a:ext cx="2143484" cy="2143484"/>
          </a:xfrm>
          <a:custGeom>
            <a:avLst/>
            <a:gdLst/>
            <a:ahLst/>
            <a:cxnLst/>
            <a:rect l="l" t="t" r="r" b="b"/>
            <a:pathLst>
              <a:path w="2143484" h="2143484">
                <a:moveTo>
                  <a:pt x="0" y="0"/>
                </a:moveTo>
                <a:lnTo>
                  <a:pt x="2143485" y="0"/>
                </a:lnTo>
                <a:lnTo>
                  <a:pt x="2143485" y="2143484"/>
                </a:lnTo>
                <a:lnTo>
                  <a:pt x="0" y="21434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539418" y="7047291"/>
            <a:ext cx="2143484" cy="2143484"/>
          </a:xfrm>
          <a:custGeom>
            <a:avLst/>
            <a:gdLst/>
            <a:ahLst/>
            <a:cxnLst/>
            <a:rect l="l" t="t" r="r" b="b"/>
            <a:pathLst>
              <a:path w="2143484" h="2143484">
                <a:moveTo>
                  <a:pt x="0" y="0"/>
                </a:moveTo>
                <a:lnTo>
                  <a:pt x="2143484" y="0"/>
                </a:lnTo>
                <a:lnTo>
                  <a:pt x="2143484" y="2143485"/>
                </a:lnTo>
                <a:lnTo>
                  <a:pt x="0" y="21434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063632" y="7047291"/>
            <a:ext cx="2143484" cy="2143484"/>
          </a:xfrm>
          <a:custGeom>
            <a:avLst/>
            <a:gdLst/>
            <a:ahLst/>
            <a:cxnLst/>
            <a:rect l="l" t="t" r="r" b="b"/>
            <a:pathLst>
              <a:path w="2143484" h="2143484">
                <a:moveTo>
                  <a:pt x="0" y="0"/>
                </a:moveTo>
                <a:lnTo>
                  <a:pt x="2143484" y="0"/>
                </a:lnTo>
                <a:lnTo>
                  <a:pt x="2143484" y="2143485"/>
                </a:lnTo>
                <a:lnTo>
                  <a:pt x="0" y="21434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845156" y="3078047"/>
            <a:ext cx="1921202" cy="1921202"/>
          </a:xfrm>
          <a:custGeom>
            <a:avLst/>
            <a:gdLst/>
            <a:ahLst/>
            <a:cxnLst/>
            <a:rect l="l" t="t" r="r" b="b"/>
            <a:pathLst>
              <a:path w="1921202" h="1921202">
                <a:moveTo>
                  <a:pt x="0" y="0"/>
                </a:moveTo>
                <a:lnTo>
                  <a:pt x="1921202" y="0"/>
                </a:lnTo>
                <a:lnTo>
                  <a:pt x="1921202" y="1921202"/>
                </a:lnTo>
                <a:lnTo>
                  <a:pt x="0" y="19212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036592" y="4634218"/>
            <a:ext cx="1921202" cy="1921202"/>
          </a:xfrm>
          <a:custGeom>
            <a:avLst/>
            <a:gdLst/>
            <a:ahLst/>
            <a:cxnLst/>
            <a:rect l="l" t="t" r="r" b="b"/>
            <a:pathLst>
              <a:path w="1921202" h="1921202">
                <a:moveTo>
                  <a:pt x="0" y="0"/>
                </a:moveTo>
                <a:lnTo>
                  <a:pt x="1921202" y="0"/>
                </a:lnTo>
                <a:lnTo>
                  <a:pt x="1921202" y="1921202"/>
                </a:lnTo>
                <a:lnTo>
                  <a:pt x="0" y="19212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786430" y="4634218"/>
            <a:ext cx="1921202" cy="1921202"/>
          </a:xfrm>
          <a:custGeom>
            <a:avLst/>
            <a:gdLst/>
            <a:ahLst/>
            <a:cxnLst/>
            <a:rect l="l" t="t" r="r" b="b"/>
            <a:pathLst>
              <a:path w="1921202" h="1921202">
                <a:moveTo>
                  <a:pt x="0" y="0"/>
                </a:moveTo>
                <a:lnTo>
                  <a:pt x="1921202" y="0"/>
                </a:lnTo>
                <a:lnTo>
                  <a:pt x="1921202" y="1921202"/>
                </a:lnTo>
                <a:lnTo>
                  <a:pt x="0" y="19212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650559" y="7158432"/>
            <a:ext cx="1921202" cy="1921202"/>
          </a:xfrm>
          <a:custGeom>
            <a:avLst/>
            <a:gdLst/>
            <a:ahLst/>
            <a:cxnLst/>
            <a:rect l="l" t="t" r="r" b="b"/>
            <a:pathLst>
              <a:path w="1921202" h="1921202">
                <a:moveTo>
                  <a:pt x="0" y="0"/>
                </a:moveTo>
                <a:lnTo>
                  <a:pt x="1921202" y="0"/>
                </a:lnTo>
                <a:lnTo>
                  <a:pt x="1921202" y="1921202"/>
                </a:lnTo>
                <a:lnTo>
                  <a:pt x="0" y="19212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174773" y="7158432"/>
            <a:ext cx="1921202" cy="1921202"/>
          </a:xfrm>
          <a:custGeom>
            <a:avLst/>
            <a:gdLst/>
            <a:ahLst/>
            <a:cxnLst/>
            <a:rect l="l" t="t" r="r" b="b"/>
            <a:pathLst>
              <a:path w="1921202" h="1921202">
                <a:moveTo>
                  <a:pt x="0" y="0"/>
                </a:moveTo>
                <a:lnTo>
                  <a:pt x="1921202" y="0"/>
                </a:lnTo>
                <a:lnTo>
                  <a:pt x="1921202" y="1921202"/>
                </a:lnTo>
                <a:lnTo>
                  <a:pt x="0" y="19212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728078" y="2777103"/>
            <a:ext cx="1261545" cy="1261545"/>
          </a:xfrm>
          <a:custGeom>
            <a:avLst/>
            <a:gdLst/>
            <a:ahLst/>
            <a:cxnLst/>
            <a:rect l="l" t="t" r="r" b="b"/>
            <a:pathLst>
              <a:path w="1261545" h="1261545">
                <a:moveTo>
                  <a:pt x="0" y="0"/>
                </a:moveTo>
                <a:lnTo>
                  <a:pt x="1261546" y="0"/>
                </a:lnTo>
                <a:lnTo>
                  <a:pt x="1261546" y="1261545"/>
                </a:lnTo>
                <a:lnTo>
                  <a:pt x="0" y="12615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823218" y="2872243"/>
            <a:ext cx="1071265" cy="1071265"/>
          </a:xfrm>
          <a:custGeom>
            <a:avLst/>
            <a:gdLst/>
            <a:ahLst/>
            <a:cxnLst/>
            <a:rect l="l" t="t" r="r" b="b"/>
            <a:pathLst>
              <a:path w="1071265" h="1071265">
                <a:moveTo>
                  <a:pt x="0" y="0"/>
                </a:moveTo>
                <a:lnTo>
                  <a:pt x="1071265" y="0"/>
                </a:lnTo>
                <a:lnTo>
                  <a:pt x="1071265" y="1071265"/>
                </a:lnTo>
                <a:lnTo>
                  <a:pt x="0" y="10712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878764" y="2927789"/>
            <a:ext cx="960173" cy="960173"/>
          </a:xfrm>
          <a:custGeom>
            <a:avLst/>
            <a:gdLst/>
            <a:ahLst/>
            <a:cxnLst/>
            <a:rect l="l" t="t" r="r" b="b"/>
            <a:pathLst>
              <a:path w="960173" h="960173">
                <a:moveTo>
                  <a:pt x="0" y="0"/>
                </a:moveTo>
                <a:lnTo>
                  <a:pt x="960174" y="0"/>
                </a:lnTo>
                <a:lnTo>
                  <a:pt x="960174" y="960173"/>
                </a:lnTo>
                <a:lnTo>
                  <a:pt x="0" y="9601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728078" y="4095384"/>
            <a:ext cx="1261545" cy="1261545"/>
          </a:xfrm>
          <a:custGeom>
            <a:avLst/>
            <a:gdLst/>
            <a:ahLst/>
            <a:cxnLst/>
            <a:rect l="l" t="t" r="r" b="b"/>
            <a:pathLst>
              <a:path w="1261545" h="1261545">
                <a:moveTo>
                  <a:pt x="0" y="0"/>
                </a:moveTo>
                <a:lnTo>
                  <a:pt x="1261546" y="0"/>
                </a:lnTo>
                <a:lnTo>
                  <a:pt x="1261546" y="1261546"/>
                </a:lnTo>
                <a:lnTo>
                  <a:pt x="0" y="1261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823218" y="4190524"/>
            <a:ext cx="1071265" cy="1071265"/>
          </a:xfrm>
          <a:custGeom>
            <a:avLst/>
            <a:gdLst/>
            <a:ahLst/>
            <a:cxnLst/>
            <a:rect l="l" t="t" r="r" b="b"/>
            <a:pathLst>
              <a:path w="1071265" h="1071265">
                <a:moveTo>
                  <a:pt x="0" y="0"/>
                </a:moveTo>
                <a:lnTo>
                  <a:pt x="1071265" y="0"/>
                </a:lnTo>
                <a:lnTo>
                  <a:pt x="1071265" y="1071265"/>
                </a:lnTo>
                <a:lnTo>
                  <a:pt x="0" y="10712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8878764" y="4246070"/>
            <a:ext cx="960173" cy="960173"/>
          </a:xfrm>
          <a:custGeom>
            <a:avLst/>
            <a:gdLst/>
            <a:ahLst/>
            <a:cxnLst/>
            <a:rect l="l" t="t" r="r" b="b"/>
            <a:pathLst>
              <a:path w="960173" h="960173">
                <a:moveTo>
                  <a:pt x="0" y="0"/>
                </a:moveTo>
                <a:lnTo>
                  <a:pt x="960174" y="0"/>
                </a:lnTo>
                <a:lnTo>
                  <a:pt x="960174" y="960174"/>
                </a:lnTo>
                <a:lnTo>
                  <a:pt x="0" y="9601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8728078" y="5477926"/>
            <a:ext cx="1261545" cy="1261545"/>
          </a:xfrm>
          <a:custGeom>
            <a:avLst/>
            <a:gdLst/>
            <a:ahLst/>
            <a:cxnLst/>
            <a:rect l="l" t="t" r="r" b="b"/>
            <a:pathLst>
              <a:path w="1261545" h="1261545">
                <a:moveTo>
                  <a:pt x="0" y="0"/>
                </a:moveTo>
                <a:lnTo>
                  <a:pt x="1261546" y="0"/>
                </a:lnTo>
                <a:lnTo>
                  <a:pt x="1261546" y="1261545"/>
                </a:lnTo>
                <a:lnTo>
                  <a:pt x="0" y="12615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823218" y="5573066"/>
            <a:ext cx="1071265" cy="1071265"/>
          </a:xfrm>
          <a:custGeom>
            <a:avLst/>
            <a:gdLst/>
            <a:ahLst/>
            <a:cxnLst/>
            <a:rect l="l" t="t" r="r" b="b"/>
            <a:pathLst>
              <a:path w="1071265" h="1071265">
                <a:moveTo>
                  <a:pt x="0" y="0"/>
                </a:moveTo>
                <a:lnTo>
                  <a:pt x="1071265" y="0"/>
                </a:lnTo>
                <a:lnTo>
                  <a:pt x="1071265" y="1071265"/>
                </a:lnTo>
                <a:lnTo>
                  <a:pt x="0" y="10712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8878764" y="5628612"/>
            <a:ext cx="960173" cy="960173"/>
          </a:xfrm>
          <a:custGeom>
            <a:avLst/>
            <a:gdLst/>
            <a:ahLst/>
            <a:cxnLst/>
            <a:rect l="l" t="t" r="r" b="b"/>
            <a:pathLst>
              <a:path w="960173" h="960173">
                <a:moveTo>
                  <a:pt x="0" y="0"/>
                </a:moveTo>
                <a:lnTo>
                  <a:pt x="960174" y="0"/>
                </a:lnTo>
                <a:lnTo>
                  <a:pt x="960174" y="960173"/>
                </a:lnTo>
                <a:lnTo>
                  <a:pt x="0" y="9601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8748514" y="6994390"/>
            <a:ext cx="1261545" cy="1261545"/>
          </a:xfrm>
          <a:custGeom>
            <a:avLst/>
            <a:gdLst/>
            <a:ahLst/>
            <a:cxnLst/>
            <a:rect l="l" t="t" r="r" b="b"/>
            <a:pathLst>
              <a:path w="1261545" h="1261545">
                <a:moveTo>
                  <a:pt x="0" y="0"/>
                </a:moveTo>
                <a:lnTo>
                  <a:pt x="1261546" y="0"/>
                </a:lnTo>
                <a:lnTo>
                  <a:pt x="1261546" y="1261545"/>
                </a:lnTo>
                <a:lnTo>
                  <a:pt x="0" y="12615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8868519" y="7138247"/>
            <a:ext cx="1071265" cy="1071265"/>
          </a:xfrm>
          <a:custGeom>
            <a:avLst/>
            <a:gdLst/>
            <a:ahLst/>
            <a:cxnLst/>
            <a:rect l="l" t="t" r="r" b="b"/>
            <a:pathLst>
              <a:path w="1071265" h="1071265">
                <a:moveTo>
                  <a:pt x="0" y="0"/>
                </a:moveTo>
                <a:lnTo>
                  <a:pt x="1071265" y="0"/>
                </a:lnTo>
                <a:lnTo>
                  <a:pt x="1071265" y="1071265"/>
                </a:lnTo>
                <a:lnTo>
                  <a:pt x="0" y="10712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8924065" y="7193793"/>
            <a:ext cx="960173" cy="960173"/>
          </a:xfrm>
          <a:custGeom>
            <a:avLst/>
            <a:gdLst/>
            <a:ahLst/>
            <a:cxnLst/>
            <a:rect l="l" t="t" r="r" b="b"/>
            <a:pathLst>
              <a:path w="960173" h="960173">
                <a:moveTo>
                  <a:pt x="0" y="0"/>
                </a:moveTo>
                <a:lnTo>
                  <a:pt x="960174" y="0"/>
                </a:lnTo>
                <a:lnTo>
                  <a:pt x="960174" y="960173"/>
                </a:lnTo>
                <a:lnTo>
                  <a:pt x="0" y="9601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8735452" y="8454929"/>
            <a:ext cx="1261545" cy="1261545"/>
          </a:xfrm>
          <a:custGeom>
            <a:avLst/>
            <a:gdLst/>
            <a:ahLst/>
            <a:cxnLst/>
            <a:rect l="l" t="t" r="r" b="b"/>
            <a:pathLst>
              <a:path w="1261545" h="1261545">
                <a:moveTo>
                  <a:pt x="0" y="0"/>
                </a:moveTo>
                <a:lnTo>
                  <a:pt x="1261546" y="0"/>
                </a:lnTo>
                <a:lnTo>
                  <a:pt x="1261546" y="1261546"/>
                </a:lnTo>
                <a:lnTo>
                  <a:pt x="0" y="1261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8830592" y="8550069"/>
            <a:ext cx="1071265" cy="1071265"/>
          </a:xfrm>
          <a:custGeom>
            <a:avLst/>
            <a:gdLst/>
            <a:ahLst/>
            <a:cxnLst/>
            <a:rect l="l" t="t" r="r" b="b"/>
            <a:pathLst>
              <a:path w="1071265" h="1071265">
                <a:moveTo>
                  <a:pt x="0" y="0"/>
                </a:moveTo>
                <a:lnTo>
                  <a:pt x="1071265" y="0"/>
                </a:lnTo>
                <a:lnTo>
                  <a:pt x="1071265" y="1071265"/>
                </a:lnTo>
                <a:lnTo>
                  <a:pt x="0" y="10712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8895266" y="8605614"/>
            <a:ext cx="960173" cy="960173"/>
          </a:xfrm>
          <a:custGeom>
            <a:avLst/>
            <a:gdLst/>
            <a:ahLst/>
            <a:cxnLst/>
            <a:rect l="l" t="t" r="r" b="b"/>
            <a:pathLst>
              <a:path w="960173" h="960173">
                <a:moveTo>
                  <a:pt x="0" y="0"/>
                </a:moveTo>
                <a:lnTo>
                  <a:pt x="960174" y="0"/>
                </a:lnTo>
                <a:lnTo>
                  <a:pt x="960174" y="960174"/>
                </a:lnTo>
                <a:lnTo>
                  <a:pt x="0" y="9601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158673" y="3345452"/>
            <a:ext cx="1304315" cy="1304315"/>
          </a:xfrm>
          <a:custGeom>
            <a:avLst/>
            <a:gdLst/>
            <a:ahLst/>
            <a:cxnLst/>
            <a:rect l="l" t="t" r="r" b="b"/>
            <a:pathLst>
              <a:path w="1304315" h="1304315">
                <a:moveTo>
                  <a:pt x="0" y="0"/>
                </a:moveTo>
                <a:lnTo>
                  <a:pt x="1304315" y="0"/>
                </a:lnTo>
                <a:lnTo>
                  <a:pt x="1304315" y="1304315"/>
                </a:lnTo>
                <a:lnTo>
                  <a:pt x="0" y="130431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1199889" y="4885488"/>
            <a:ext cx="1094283" cy="1300782"/>
          </a:xfrm>
          <a:custGeom>
            <a:avLst/>
            <a:gdLst/>
            <a:ahLst/>
            <a:cxnLst/>
            <a:rect l="l" t="t" r="r" b="b"/>
            <a:pathLst>
              <a:path w="1094283" h="1300782">
                <a:moveTo>
                  <a:pt x="0" y="0"/>
                </a:moveTo>
                <a:lnTo>
                  <a:pt x="1094283" y="0"/>
                </a:lnTo>
                <a:lnTo>
                  <a:pt x="1094283" y="1300782"/>
                </a:lnTo>
                <a:lnTo>
                  <a:pt x="0" y="1300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5439339" y="4969784"/>
            <a:ext cx="1250071" cy="1250071"/>
          </a:xfrm>
          <a:custGeom>
            <a:avLst/>
            <a:gdLst/>
            <a:ahLst/>
            <a:cxnLst/>
            <a:rect l="l" t="t" r="r" b="b"/>
            <a:pathLst>
              <a:path w="1250071" h="1250071">
                <a:moveTo>
                  <a:pt x="0" y="0"/>
                </a:moveTo>
                <a:lnTo>
                  <a:pt x="1250071" y="0"/>
                </a:lnTo>
                <a:lnTo>
                  <a:pt x="1250071" y="1250071"/>
                </a:lnTo>
                <a:lnTo>
                  <a:pt x="0" y="125007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1961574" y="7469448"/>
            <a:ext cx="1299172" cy="1299172"/>
          </a:xfrm>
          <a:custGeom>
            <a:avLst/>
            <a:gdLst/>
            <a:ahLst/>
            <a:cxnLst/>
            <a:rect l="l" t="t" r="r" b="b"/>
            <a:pathLst>
              <a:path w="1299172" h="1299172">
                <a:moveTo>
                  <a:pt x="0" y="0"/>
                </a:moveTo>
                <a:lnTo>
                  <a:pt x="1299172" y="0"/>
                </a:lnTo>
                <a:lnTo>
                  <a:pt x="1299172" y="1299171"/>
                </a:lnTo>
                <a:lnTo>
                  <a:pt x="0" y="129917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4458329" y="7522134"/>
            <a:ext cx="1354089" cy="1056190"/>
          </a:xfrm>
          <a:custGeom>
            <a:avLst/>
            <a:gdLst/>
            <a:ahLst/>
            <a:cxnLst/>
            <a:rect l="l" t="t" r="r" b="b"/>
            <a:pathLst>
              <a:path w="1354089" h="1056190">
                <a:moveTo>
                  <a:pt x="0" y="0"/>
                </a:moveTo>
                <a:lnTo>
                  <a:pt x="1354090" y="0"/>
                </a:lnTo>
                <a:lnTo>
                  <a:pt x="1354090" y="1056190"/>
                </a:lnTo>
                <a:lnTo>
                  <a:pt x="0" y="105619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2707632" y="5110390"/>
            <a:ext cx="2253340" cy="2253340"/>
          </a:xfrm>
          <a:custGeom>
            <a:avLst/>
            <a:gdLst/>
            <a:ahLst/>
            <a:cxnLst/>
            <a:rect l="l" t="t" r="r" b="b"/>
            <a:pathLst>
              <a:path w="2253340" h="2253340">
                <a:moveTo>
                  <a:pt x="0" y="0"/>
                </a:moveTo>
                <a:lnTo>
                  <a:pt x="2253339" y="0"/>
                </a:lnTo>
                <a:lnTo>
                  <a:pt x="2253339" y="2253340"/>
                </a:lnTo>
                <a:lnTo>
                  <a:pt x="0" y="22533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2877568" y="5280327"/>
            <a:ext cx="1913466" cy="1913466"/>
          </a:xfrm>
          <a:custGeom>
            <a:avLst/>
            <a:gdLst/>
            <a:ahLst/>
            <a:cxnLst/>
            <a:rect l="l" t="t" r="r" b="b"/>
            <a:pathLst>
              <a:path w="1913466" h="1913466">
                <a:moveTo>
                  <a:pt x="0" y="0"/>
                </a:moveTo>
                <a:lnTo>
                  <a:pt x="1913466" y="0"/>
                </a:lnTo>
                <a:lnTo>
                  <a:pt x="1913466" y="1913466"/>
                </a:lnTo>
                <a:lnTo>
                  <a:pt x="0" y="19134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2976783" y="5379541"/>
            <a:ext cx="1715037" cy="1715037"/>
          </a:xfrm>
          <a:custGeom>
            <a:avLst/>
            <a:gdLst/>
            <a:ahLst/>
            <a:cxnLst/>
            <a:rect l="l" t="t" r="r" b="b"/>
            <a:pathLst>
              <a:path w="1715037" h="1715037">
                <a:moveTo>
                  <a:pt x="0" y="0"/>
                </a:moveTo>
                <a:lnTo>
                  <a:pt x="1715037" y="0"/>
                </a:lnTo>
                <a:lnTo>
                  <a:pt x="1715037" y="1715037"/>
                </a:lnTo>
                <a:lnTo>
                  <a:pt x="0" y="17150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3335469" y="5646448"/>
            <a:ext cx="997664" cy="1039233"/>
          </a:xfrm>
          <a:custGeom>
            <a:avLst/>
            <a:gdLst/>
            <a:ahLst/>
            <a:cxnLst/>
            <a:rect l="l" t="t" r="r" b="b"/>
            <a:pathLst>
              <a:path w="997664" h="1039233">
                <a:moveTo>
                  <a:pt x="0" y="0"/>
                </a:moveTo>
                <a:lnTo>
                  <a:pt x="997664" y="0"/>
                </a:lnTo>
                <a:lnTo>
                  <a:pt x="997664" y="1039233"/>
                </a:lnTo>
                <a:lnTo>
                  <a:pt x="0" y="103923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8878764" y="750886"/>
            <a:ext cx="716395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800" b="1" dirty="0">
                <a:solidFill>
                  <a:srgbClr val="041A22"/>
                </a:solidFill>
                <a:latin typeface="Arial Black" panose="020B0A04020102020204" pitchFamily="34" charset="0"/>
                <a:ea typeface="Montserrat 1 Bold"/>
                <a:cs typeface="Montserrat 1 Bold"/>
                <a:sym typeface="Montserrat 1 Bold"/>
              </a:rPr>
              <a:t>Методы реализации наставничества</a:t>
            </a:r>
            <a:endParaRPr lang="en-US" sz="4800" b="1" dirty="0">
              <a:solidFill>
                <a:srgbClr val="041A22"/>
              </a:solidFill>
              <a:latin typeface="Arial Black" panose="020B0A04020102020204" pitchFamily="34" charset="0"/>
              <a:ea typeface="Montserrat 1 Bold"/>
              <a:cs typeface="Montserrat 1 Bold"/>
              <a:sym typeface="Montserrat 1 Bold"/>
            </a:endParaRPr>
          </a:p>
        </p:txBody>
      </p:sp>
      <p:grpSp>
        <p:nvGrpSpPr>
          <p:cNvPr id="42" name="Group 42"/>
          <p:cNvGrpSpPr/>
          <p:nvPr/>
        </p:nvGrpSpPr>
        <p:grpSpPr>
          <a:xfrm>
            <a:off x="762000" y="2476500"/>
            <a:ext cx="7585079" cy="1381398"/>
            <a:chOff x="0" y="9525"/>
            <a:chExt cx="9246927" cy="1841864"/>
          </a:xfrm>
        </p:grpSpPr>
        <p:sp>
          <p:nvSpPr>
            <p:cNvPr id="43" name="TextBox 43"/>
            <p:cNvSpPr txBox="1"/>
            <p:nvPr/>
          </p:nvSpPr>
          <p:spPr>
            <a:xfrm>
              <a:off x="2079889" y="9525"/>
              <a:ext cx="7167038" cy="4787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2813"/>
                </a:lnSpc>
              </a:pPr>
              <a:r>
                <a:rPr lang="en-US" sz="2489" b="1" spc="-74" dirty="0">
                  <a:solidFill>
                    <a:srgbClr val="041A2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ru-RU" sz="2489" b="1" spc="-74" dirty="0">
                  <a:solidFill>
                    <a:srgbClr val="041A22"/>
                  </a:solidFill>
                  <a:latin typeface="Arial Black" panose="020B0A04020102020204" pitchFamily="34" charset="0"/>
                  <a:ea typeface="Open Sans 2 Bold"/>
                  <a:cs typeface="Open Sans 2 Bold"/>
                  <a:sym typeface="Open Sans 2 Bold"/>
                </a:rPr>
                <a:t>Метод «сопровождения»</a:t>
              </a:r>
              <a:endParaRPr lang="en-US" sz="2489" b="1" spc="-74" dirty="0">
                <a:solidFill>
                  <a:srgbClr val="041A22"/>
                </a:solidFill>
                <a:latin typeface="Arial Black" panose="020B0A04020102020204" pitchFamily="34" charset="0"/>
                <a:ea typeface="Open Sans 2 Bold"/>
                <a:cs typeface="Open Sans 2 Bold"/>
                <a:sym typeface="Open Sans 2 Bold"/>
              </a:endParaRP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567533"/>
              <a:ext cx="9246927" cy="12838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86"/>
                </a:lnSpc>
              </a:pPr>
              <a:r>
                <a:rPr lang="ru-RU" sz="2400" spc="-66" dirty="0">
                  <a:solidFill>
                    <a:srgbClr val="041A22"/>
                  </a:solidFill>
                  <a:latin typeface="+mj-lt"/>
                  <a:ea typeface="Open Sans 2"/>
                  <a:cs typeface="Open Sans 2"/>
                  <a:sym typeface="Open Sans 2"/>
                </a:rPr>
                <a:t>наставник берет на себя обязательства предоставления наставляемому помощи, в том числе участвует в развитии его профессиональных навыков.</a:t>
              </a:r>
              <a:endParaRPr lang="en-US" sz="2400" spc="-66" dirty="0">
                <a:solidFill>
                  <a:srgbClr val="041A22"/>
                </a:solidFill>
                <a:latin typeface="+mj-lt"/>
                <a:ea typeface="Open Sans 2"/>
                <a:cs typeface="Open Sans 2"/>
                <a:sym typeface="Open Sans 2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571634" y="3848100"/>
            <a:ext cx="7699245" cy="1380308"/>
            <a:chOff x="-257091" y="9525"/>
            <a:chExt cx="9504018" cy="1840411"/>
          </a:xfrm>
        </p:grpSpPr>
        <p:sp>
          <p:nvSpPr>
            <p:cNvPr id="46" name="TextBox 46"/>
            <p:cNvSpPr txBox="1"/>
            <p:nvPr/>
          </p:nvSpPr>
          <p:spPr>
            <a:xfrm>
              <a:off x="4012380" y="9525"/>
              <a:ext cx="5234547" cy="48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13"/>
                </a:lnSpc>
              </a:pPr>
              <a:r>
                <a:rPr lang="en-US" sz="2489" b="1" spc="-74" dirty="0">
                  <a:solidFill>
                    <a:srgbClr val="041A22"/>
                  </a:solidFill>
                  <a:latin typeface="Arial Black" panose="020B0A04020102020204" pitchFamily="34" charset="0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ru-RU" sz="2489" b="1" spc="-74" dirty="0">
                  <a:solidFill>
                    <a:srgbClr val="041A22"/>
                  </a:solidFill>
                  <a:latin typeface="Arial Black" panose="020B0A04020102020204" pitchFamily="34" charset="0"/>
                  <a:ea typeface="Open Sans 2 Bold"/>
                  <a:cs typeface="Open Sans 2 Bold"/>
                  <a:sym typeface="Open Sans 2 Bold"/>
                </a:rPr>
                <a:t>Метод «посев»</a:t>
              </a:r>
              <a:endParaRPr lang="en-US" sz="2489" b="1" spc="-74" dirty="0">
                <a:solidFill>
                  <a:srgbClr val="041A22"/>
                </a:solidFill>
                <a:latin typeface="Arial Black" panose="020B0A04020102020204" pitchFamily="34" charset="0"/>
                <a:ea typeface="Open Sans 2 Bold"/>
                <a:cs typeface="Open Sans 2 Bold"/>
                <a:sym typeface="Open Sans 2 Bold"/>
              </a:endParaRPr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-257091" y="567533"/>
              <a:ext cx="9504018" cy="128240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2486"/>
                </a:lnSpc>
              </a:pPr>
              <a:r>
                <a:rPr lang="ru-RU" sz="2400" spc="-66" dirty="0">
                  <a:solidFill>
                    <a:srgbClr val="041A22"/>
                  </a:solidFill>
                  <a:latin typeface="+mj-lt"/>
                  <a:ea typeface="Open Sans 2"/>
                  <a:cs typeface="Open Sans 2"/>
                  <a:sym typeface="Open Sans 2"/>
                </a:rPr>
                <a:t>наставник у наставляемого формирует навыки либо знания, которые пока еще не актуальны, но приобретут ценность </a:t>
              </a:r>
            </a:p>
            <a:p>
              <a:pPr algn="r">
                <a:lnSpc>
                  <a:spcPts val="2486"/>
                </a:lnSpc>
              </a:pPr>
              <a:r>
                <a:rPr lang="ru-RU" sz="2400" spc="-66" dirty="0">
                  <a:solidFill>
                    <a:srgbClr val="041A22"/>
                  </a:solidFill>
                  <a:latin typeface="+mj-lt"/>
                  <a:ea typeface="Open Sans 2"/>
                  <a:cs typeface="Open Sans 2"/>
                  <a:sym typeface="Open Sans 2"/>
                </a:rPr>
                <a:t>в дальнейшем, когда ситуация этого потребует. </a:t>
              </a:r>
              <a:endParaRPr lang="en-US" sz="2400" spc="-66" dirty="0">
                <a:solidFill>
                  <a:srgbClr val="041A22"/>
                </a:solidFill>
                <a:latin typeface="+mj-lt"/>
                <a:ea typeface="Open Sans 2"/>
                <a:cs typeface="Open Sans 2"/>
                <a:sym typeface="Open Sans 2"/>
              </a:endParaRP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838200" y="5219700"/>
            <a:ext cx="7526019" cy="1411653"/>
            <a:chOff x="0" y="-32268"/>
            <a:chExt cx="9268034" cy="1882204"/>
          </a:xfrm>
        </p:grpSpPr>
        <p:sp>
          <p:nvSpPr>
            <p:cNvPr id="49" name="TextBox 49"/>
            <p:cNvSpPr txBox="1"/>
            <p:nvPr/>
          </p:nvSpPr>
          <p:spPr>
            <a:xfrm>
              <a:off x="4033487" y="-32268"/>
              <a:ext cx="5234547" cy="4787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13"/>
                </a:lnSpc>
              </a:pPr>
              <a:r>
                <a:rPr lang="en-US" sz="2489" b="1" spc="-74" dirty="0">
                  <a:solidFill>
                    <a:srgbClr val="041A22"/>
                  </a:solidFill>
                  <a:latin typeface="Arial Black" panose="020B0A04020102020204" pitchFamily="34" charset="0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ru-RU" sz="2489" b="1" spc="-74" dirty="0">
                  <a:solidFill>
                    <a:srgbClr val="041A22"/>
                  </a:solidFill>
                  <a:latin typeface="Arial Black" panose="020B0A04020102020204" pitchFamily="34" charset="0"/>
                  <a:ea typeface="Open Sans 2 Bold"/>
                  <a:cs typeface="Open Sans 2 Bold"/>
                  <a:sym typeface="Open Sans 2 Bold"/>
                </a:rPr>
                <a:t>Метод «</a:t>
              </a:r>
              <a:r>
                <a:rPr lang="ru-RU" sz="2489" b="1" spc="-74" dirty="0" err="1">
                  <a:solidFill>
                    <a:srgbClr val="041A22"/>
                  </a:solidFill>
                  <a:latin typeface="Arial Black" panose="020B0A04020102020204" pitchFamily="34" charset="0"/>
                  <a:ea typeface="Open Sans 2 Bold"/>
                  <a:cs typeface="Open Sans 2 Bold"/>
                  <a:sym typeface="Open Sans 2 Bold"/>
                </a:rPr>
                <a:t>катализация</a:t>
              </a:r>
              <a:r>
                <a:rPr lang="ru-RU" sz="2489" b="1" spc="-74" dirty="0">
                  <a:solidFill>
                    <a:srgbClr val="041A22"/>
                  </a:solidFill>
                  <a:latin typeface="Arial Black" panose="020B0A04020102020204" pitchFamily="34" charset="0"/>
                  <a:ea typeface="Open Sans 2 Bold"/>
                  <a:cs typeface="Open Sans 2 Bold"/>
                  <a:sym typeface="Open Sans 2 Bold"/>
                </a:rPr>
                <a:t>»</a:t>
              </a:r>
              <a:endParaRPr lang="en-US" sz="2489" b="1" spc="-74" dirty="0">
                <a:solidFill>
                  <a:srgbClr val="041A22"/>
                </a:solidFill>
                <a:latin typeface="Arial Black" panose="020B0A04020102020204" pitchFamily="34" charset="0"/>
                <a:ea typeface="Open Sans 2 Bold"/>
                <a:cs typeface="Open Sans 2 Bold"/>
                <a:sym typeface="Open Sans 2 Bold"/>
              </a:endParaRP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567533"/>
              <a:ext cx="9246927" cy="1282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86"/>
                </a:lnSpc>
              </a:pPr>
              <a:r>
                <a:rPr lang="ru-RU" sz="2400" spc="-66" dirty="0">
                  <a:solidFill>
                    <a:srgbClr val="041A22"/>
                  </a:solidFill>
                  <a:latin typeface="+mj-lt"/>
                  <a:ea typeface="Open Sans 2"/>
                  <a:cs typeface="Open Sans 2"/>
                  <a:sym typeface="Open Sans 2"/>
                </a:rPr>
                <a:t>наставник погружает наставляемого в среду изменений, провоцируя его на расширение кругозора, с изменением порядка ценностей и восприятия. </a:t>
              </a:r>
              <a:endParaRPr lang="en-US" sz="2400" spc="-66" dirty="0">
                <a:solidFill>
                  <a:srgbClr val="041A22"/>
                </a:solidFill>
                <a:latin typeface="+mj-lt"/>
                <a:ea typeface="Open Sans 2"/>
                <a:cs typeface="Open Sans 2"/>
                <a:sym typeface="Open Sans 2"/>
              </a:endParaRPr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838200" y="6667500"/>
            <a:ext cx="7508879" cy="1625799"/>
            <a:chOff x="0" y="111125"/>
            <a:chExt cx="9246927" cy="2167732"/>
          </a:xfrm>
        </p:grpSpPr>
        <p:sp>
          <p:nvSpPr>
            <p:cNvPr id="52" name="TextBox 52"/>
            <p:cNvSpPr txBox="1"/>
            <p:nvPr/>
          </p:nvSpPr>
          <p:spPr>
            <a:xfrm>
              <a:off x="4012380" y="111125"/>
              <a:ext cx="5234547" cy="489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13"/>
                </a:lnSpc>
              </a:pPr>
              <a:r>
                <a:rPr lang="ru-RU" sz="2489" b="1" spc="-74" dirty="0">
                  <a:solidFill>
                    <a:srgbClr val="041A22"/>
                  </a:solidFill>
                  <a:latin typeface="Arial Black" panose="020B0A04020102020204" pitchFamily="34" charset="0"/>
                  <a:ea typeface="Open Sans 2 Bold"/>
                  <a:cs typeface="Open Sans 2 Bold"/>
                  <a:sym typeface="Open Sans 2 Bold"/>
                </a:rPr>
                <a:t>Метод «показ»</a:t>
              </a:r>
              <a:endParaRPr lang="en-US" sz="2489" b="1" spc="-74" dirty="0">
                <a:solidFill>
                  <a:srgbClr val="041A22"/>
                </a:solidFill>
                <a:latin typeface="Arial Black" panose="020B0A04020102020204" pitchFamily="34" charset="0"/>
                <a:ea typeface="Open Sans 2 Bold"/>
                <a:cs typeface="Open Sans 2 Bold"/>
                <a:sym typeface="Open Sans 2 Bold"/>
              </a:endParaRPr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567533"/>
              <a:ext cx="9246927" cy="1711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86"/>
                </a:lnSpc>
              </a:pPr>
              <a:r>
                <a:rPr lang="ru-RU" sz="2400" spc="-66" dirty="0">
                  <a:solidFill>
                    <a:srgbClr val="041A22"/>
                  </a:solidFill>
                  <a:latin typeface="+mj-lt"/>
                  <a:ea typeface="Open Sans 2"/>
                  <a:cs typeface="Open Sans 2"/>
                  <a:sym typeface="Open Sans 2"/>
                </a:rPr>
                <a:t>наставник на своем личном примере показывает определенные методики, навыки совершения определенных действий, способы решения поставленных задач, делая рабочие ситуации понятнее. </a:t>
              </a:r>
              <a:endParaRPr lang="en-US" sz="2400" spc="-66" dirty="0">
                <a:solidFill>
                  <a:srgbClr val="041A22"/>
                </a:solidFill>
                <a:latin typeface="+mj-lt"/>
                <a:ea typeface="Open Sans 2"/>
                <a:cs typeface="Open Sans 2"/>
                <a:sym typeface="Open Sans 2"/>
              </a:endParaRP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762000" y="8358538"/>
            <a:ext cx="7585079" cy="1381398"/>
            <a:chOff x="0" y="9525"/>
            <a:chExt cx="9246927" cy="1841864"/>
          </a:xfrm>
        </p:grpSpPr>
        <p:sp>
          <p:nvSpPr>
            <p:cNvPr id="55" name="TextBox 55"/>
            <p:cNvSpPr txBox="1"/>
            <p:nvPr/>
          </p:nvSpPr>
          <p:spPr>
            <a:xfrm>
              <a:off x="4012380" y="9525"/>
              <a:ext cx="5234547" cy="4787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13"/>
                </a:lnSpc>
              </a:pPr>
              <a:r>
                <a:rPr lang="en-US" sz="2489" b="1" spc="-74" dirty="0">
                  <a:solidFill>
                    <a:srgbClr val="041A22"/>
                  </a:solidFill>
                  <a:latin typeface="Arial Black" panose="020B0A04020102020204" pitchFamily="34" charset="0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ru-RU" sz="2489" b="1" spc="-74" dirty="0">
                  <a:solidFill>
                    <a:srgbClr val="041A22"/>
                  </a:solidFill>
                  <a:latin typeface="Arial Black" panose="020B0A04020102020204" pitchFamily="34" charset="0"/>
                  <a:ea typeface="Open Sans 2 Bold"/>
                  <a:cs typeface="Open Sans 2 Bold"/>
                  <a:sym typeface="Open Sans 2 Bold"/>
                </a:rPr>
                <a:t>Метод «сбор урожая»</a:t>
              </a:r>
              <a:endParaRPr lang="en-US" sz="2489" b="1" spc="-74" dirty="0">
                <a:solidFill>
                  <a:srgbClr val="041A22"/>
                </a:solidFill>
                <a:latin typeface="Arial Black" panose="020B0A04020102020204" pitchFamily="34" charset="0"/>
                <a:ea typeface="Open Sans 2 Bold"/>
                <a:cs typeface="Open Sans 2 Bold"/>
                <a:sym typeface="Open Sans 2 Bold"/>
              </a:endParaRPr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0" y="567533"/>
              <a:ext cx="9246927" cy="12838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86"/>
                </a:lnSpc>
              </a:pPr>
              <a:r>
                <a:rPr lang="ru-RU" sz="2400" spc="-66" dirty="0">
                  <a:solidFill>
                    <a:srgbClr val="041A22"/>
                  </a:solidFill>
                  <a:latin typeface="+mj-lt"/>
                  <a:ea typeface="Open Sans 2"/>
                  <a:cs typeface="Open Sans 2"/>
                  <a:sym typeface="Open Sans 2"/>
                </a:rPr>
                <a:t>налаживания обратной связи с обучаемым, чтобы понимать – что изучено за время обучения, какие выводы были сделаны. </a:t>
              </a:r>
              <a:endParaRPr lang="en-US" sz="2400" spc="-66" dirty="0">
                <a:solidFill>
                  <a:srgbClr val="041A22"/>
                </a:solidFill>
                <a:latin typeface="+mj-lt"/>
                <a:ea typeface="Open Sans 2"/>
                <a:cs typeface="Open Sans 2"/>
                <a:sym typeface="Open Sans 2"/>
              </a:endParaRPr>
            </a:p>
          </p:txBody>
        </p:sp>
      </p:grpSp>
      <p:sp>
        <p:nvSpPr>
          <p:cNvPr id="57" name="Freeform 57"/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58" name="Freeform 58"/>
          <p:cNvSpPr/>
          <p:nvPr/>
        </p:nvSpPr>
        <p:spPr>
          <a:xfrm>
            <a:off x="16380139" y="-475756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59" name="Freeform 59"/>
          <p:cNvSpPr/>
          <p:nvPr/>
        </p:nvSpPr>
        <p:spPr>
          <a:xfrm>
            <a:off x="15737817" y="216530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1"/>
                </a:lnTo>
                <a:lnTo>
                  <a:pt x="0" y="642321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60"/>
          <p:cNvSpPr/>
          <p:nvPr/>
        </p:nvSpPr>
        <p:spPr>
          <a:xfrm>
            <a:off x="17292687" y="-337153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2-Point Star 83">
            <a:extLst>
              <a:ext uri="{FF2B5EF4-FFF2-40B4-BE49-F238E27FC236}">
                <a16:creationId xmlns:a16="http://schemas.microsoft.com/office/drawing/2014/main" xmlns="" id="{82E2A373-3F19-4A85-90E6-53DDB8C7D18C}"/>
              </a:ext>
            </a:extLst>
          </p:cNvPr>
          <p:cNvSpPr/>
          <p:nvPr/>
        </p:nvSpPr>
        <p:spPr>
          <a:xfrm>
            <a:off x="6050499" y="2340568"/>
            <a:ext cx="6187002" cy="6187002"/>
          </a:xfrm>
          <a:custGeom>
            <a:avLst/>
            <a:gdLst>
              <a:gd name="connsiteX0" fmla="*/ 0 w 4709902"/>
              <a:gd name="connsiteY0" fmla="*/ 2354951 h 4709902"/>
              <a:gd name="connsiteX1" fmla="*/ 11351 w 4709902"/>
              <a:gd name="connsiteY1" fmla="*/ 2124119 h 4709902"/>
              <a:gd name="connsiteX2" fmla="*/ 45239 w 4709902"/>
              <a:gd name="connsiteY2" fmla="*/ 1895524 h 4709902"/>
              <a:gd name="connsiteX3" fmla="*/ 101404 w 4709902"/>
              <a:gd name="connsiteY3" fmla="*/ 1671356 h 4709902"/>
              <a:gd name="connsiteX4" fmla="*/ 179259 w 4709902"/>
              <a:gd name="connsiteY4" fmla="*/ 1453758 h 4709902"/>
              <a:gd name="connsiteX5" fmla="*/ 278073 w 4709902"/>
              <a:gd name="connsiteY5" fmla="*/ 1244827 h 4709902"/>
              <a:gd name="connsiteX6" fmla="*/ 396880 w 4709902"/>
              <a:gd name="connsiteY6" fmla="*/ 1046611 h 4709902"/>
              <a:gd name="connsiteX7" fmla="*/ 534550 w 4709902"/>
              <a:gd name="connsiteY7" fmla="*/ 860994 h 4709902"/>
              <a:gd name="connsiteX8" fmla="*/ 689749 w 4709902"/>
              <a:gd name="connsiteY8" fmla="*/ 689749 h 4709902"/>
              <a:gd name="connsiteX9" fmla="*/ 860994 w 4709902"/>
              <a:gd name="connsiteY9" fmla="*/ 534550 h 4709902"/>
              <a:gd name="connsiteX10" fmla="*/ 1046611 w 4709902"/>
              <a:gd name="connsiteY10" fmla="*/ 396880 h 4709902"/>
              <a:gd name="connsiteX11" fmla="*/ 1244827 w 4709902"/>
              <a:gd name="connsiteY11" fmla="*/ 278073 h 4709902"/>
              <a:gd name="connsiteX12" fmla="*/ 1453758 w 4709902"/>
              <a:gd name="connsiteY12" fmla="*/ 179259 h 4709902"/>
              <a:gd name="connsiteX13" fmla="*/ 1671356 w 4709902"/>
              <a:gd name="connsiteY13" fmla="*/ 101404 h 4709902"/>
              <a:gd name="connsiteX14" fmla="*/ 1895524 w 4709902"/>
              <a:gd name="connsiteY14" fmla="*/ 45239 h 4709902"/>
              <a:gd name="connsiteX15" fmla="*/ 2124119 w 4709902"/>
              <a:gd name="connsiteY15" fmla="*/ 11351 h 4709902"/>
              <a:gd name="connsiteX16" fmla="*/ 2354951 w 4709902"/>
              <a:gd name="connsiteY16" fmla="*/ 0 h 4709902"/>
              <a:gd name="connsiteX17" fmla="*/ 2585783 w 4709902"/>
              <a:gd name="connsiteY17" fmla="*/ 11351 h 4709902"/>
              <a:gd name="connsiteX18" fmla="*/ 2814378 w 4709902"/>
              <a:gd name="connsiteY18" fmla="*/ 45239 h 4709902"/>
              <a:gd name="connsiteX19" fmla="*/ 3038546 w 4709902"/>
              <a:gd name="connsiteY19" fmla="*/ 101404 h 4709902"/>
              <a:gd name="connsiteX20" fmla="*/ 3256144 w 4709902"/>
              <a:gd name="connsiteY20" fmla="*/ 179259 h 4709902"/>
              <a:gd name="connsiteX21" fmla="*/ 3465075 w 4709902"/>
              <a:gd name="connsiteY21" fmla="*/ 278073 h 4709902"/>
              <a:gd name="connsiteX22" fmla="*/ 3663291 w 4709902"/>
              <a:gd name="connsiteY22" fmla="*/ 396880 h 4709902"/>
              <a:gd name="connsiteX23" fmla="*/ 3848908 w 4709902"/>
              <a:gd name="connsiteY23" fmla="*/ 534550 h 4709902"/>
              <a:gd name="connsiteX24" fmla="*/ 4020153 w 4709902"/>
              <a:gd name="connsiteY24" fmla="*/ 689749 h 4709902"/>
              <a:gd name="connsiteX25" fmla="*/ 4175352 w 4709902"/>
              <a:gd name="connsiteY25" fmla="*/ 860994 h 4709902"/>
              <a:gd name="connsiteX26" fmla="*/ 4313022 w 4709902"/>
              <a:gd name="connsiteY26" fmla="*/ 1046611 h 4709902"/>
              <a:gd name="connsiteX27" fmla="*/ 4431829 w 4709902"/>
              <a:gd name="connsiteY27" fmla="*/ 1244827 h 4709902"/>
              <a:gd name="connsiteX28" fmla="*/ 4530643 w 4709902"/>
              <a:gd name="connsiteY28" fmla="*/ 1453758 h 4709902"/>
              <a:gd name="connsiteX29" fmla="*/ 4608498 w 4709902"/>
              <a:gd name="connsiteY29" fmla="*/ 1671356 h 4709902"/>
              <a:gd name="connsiteX30" fmla="*/ 4664663 w 4709902"/>
              <a:gd name="connsiteY30" fmla="*/ 1895524 h 4709902"/>
              <a:gd name="connsiteX31" fmla="*/ 4698551 w 4709902"/>
              <a:gd name="connsiteY31" fmla="*/ 2124119 h 4709902"/>
              <a:gd name="connsiteX32" fmla="*/ 4709902 w 4709902"/>
              <a:gd name="connsiteY32" fmla="*/ 2354951 h 4709902"/>
              <a:gd name="connsiteX33" fmla="*/ 4698551 w 4709902"/>
              <a:gd name="connsiteY33" fmla="*/ 2585783 h 4709902"/>
              <a:gd name="connsiteX34" fmla="*/ 4664663 w 4709902"/>
              <a:gd name="connsiteY34" fmla="*/ 2814378 h 4709902"/>
              <a:gd name="connsiteX35" fmla="*/ 4608498 w 4709902"/>
              <a:gd name="connsiteY35" fmla="*/ 3038546 h 4709902"/>
              <a:gd name="connsiteX36" fmla="*/ 4530643 w 4709902"/>
              <a:gd name="connsiteY36" fmla="*/ 3256144 h 4709902"/>
              <a:gd name="connsiteX37" fmla="*/ 4431829 w 4709902"/>
              <a:gd name="connsiteY37" fmla="*/ 3465075 h 4709902"/>
              <a:gd name="connsiteX38" fmla="*/ 4313022 w 4709902"/>
              <a:gd name="connsiteY38" fmla="*/ 3663291 h 4709902"/>
              <a:gd name="connsiteX39" fmla="*/ 4175352 w 4709902"/>
              <a:gd name="connsiteY39" fmla="*/ 3848908 h 4709902"/>
              <a:gd name="connsiteX40" fmla="*/ 4020153 w 4709902"/>
              <a:gd name="connsiteY40" fmla="*/ 4020153 h 4709902"/>
              <a:gd name="connsiteX41" fmla="*/ 3848908 w 4709902"/>
              <a:gd name="connsiteY41" fmla="*/ 4175352 h 4709902"/>
              <a:gd name="connsiteX42" fmla="*/ 3663291 w 4709902"/>
              <a:gd name="connsiteY42" fmla="*/ 4313022 h 4709902"/>
              <a:gd name="connsiteX43" fmla="*/ 3465075 w 4709902"/>
              <a:gd name="connsiteY43" fmla="*/ 4431829 h 4709902"/>
              <a:gd name="connsiteX44" fmla="*/ 3256144 w 4709902"/>
              <a:gd name="connsiteY44" fmla="*/ 4530643 h 4709902"/>
              <a:gd name="connsiteX45" fmla="*/ 3038546 w 4709902"/>
              <a:gd name="connsiteY45" fmla="*/ 4608498 h 4709902"/>
              <a:gd name="connsiteX46" fmla="*/ 2814378 w 4709902"/>
              <a:gd name="connsiteY46" fmla="*/ 4664663 h 4709902"/>
              <a:gd name="connsiteX47" fmla="*/ 2585783 w 4709902"/>
              <a:gd name="connsiteY47" fmla="*/ 4698551 h 4709902"/>
              <a:gd name="connsiteX48" fmla="*/ 2354951 w 4709902"/>
              <a:gd name="connsiteY48" fmla="*/ 4709902 h 4709902"/>
              <a:gd name="connsiteX49" fmla="*/ 2124119 w 4709902"/>
              <a:gd name="connsiteY49" fmla="*/ 4698551 h 4709902"/>
              <a:gd name="connsiteX50" fmla="*/ 1895524 w 4709902"/>
              <a:gd name="connsiteY50" fmla="*/ 4664663 h 4709902"/>
              <a:gd name="connsiteX51" fmla="*/ 1671356 w 4709902"/>
              <a:gd name="connsiteY51" fmla="*/ 4608498 h 4709902"/>
              <a:gd name="connsiteX52" fmla="*/ 1453758 w 4709902"/>
              <a:gd name="connsiteY52" fmla="*/ 4530643 h 4709902"/>
              <a:gd name="connsiteX53" fmla="*/ 1244827 w 4709902"/>
              <a:gd name="connsiteY53" fmla="*/ 4431829 h 4709902"/>
              <a:gd name="connsiteX54" fmla="*/ 1046611 w 4709902"/>
              <a:gd name="connsiteY54" fmla="*/ 4313022 h 4709902"/>
              <a:gd name="connsiteX55" fmla="*/ 860994 w 4709902"/>
              <a:gd name="connsiteY55" fmla="*/ 4175352 h 4709902"/>
              <a:gd name="connsiteX56" fmla="*/ 689749 w 4709902"/>
              <a:gd name="connsiteY56" fmla="*/ 4020153 h 4709902"/>
              <a:gd name="connsiteX57" fmla="*/ 534550 w 4709902"/>
              <a:gd name="connsiteY57" fmla="*/ 3848908 h 4709902"/>
              <a:gd name="connsiteX58" fmla="*/ 396880 w 4709902"/>
              <a:gd name="connsiteY58" fmla="*/ 3663291 h 4709902"/>
              <a:gd name="connsiteX59" fmla="*/ 278073 w 4709902"/>
              <a:gd name="connsiteY59" fmla="*/ 3465075 h 4709902"/>
              <a:gd name="connsiteX60" fmla="*/ 179259 w 4709902"/>
              <a:gd name="connsiteY60" fmla="*/ 3256144 h 4709902"/>
              <a:gd name="connsiteX61" fmla="*/ 101404 w 4709902"/>
              <a:gd name="connsiteY61" fmla="*/ 3038546 h 4709902"/>
              <a:gd name="connsiteX62" fmla="*/ 45239 w 4709902"/>
              <a:gd name="connsiteY62" fmla="*/ 2814378 h 4709902"/>
              <a:gd name="connsiteX63" fmla="*/ 11351 w 4709902"/>
              <a:gd name="connsiteY63" fmla="*/ 2585783 h 4709902"/>
              <a:gd name="connsiteX64" fmla="*/ 0 w 4709902"/>
              <a:gd name="connsiteY64" fmla="*/ 2354951 h 4709902"/>
              <a:gd name="connsiteX0" fmla="*/ 0 w 4709902"/>
              <a:gd name="connsiteY0" fmla="*/ 2354951 h 4709902"/>
              <a:gd name="connsiteX1" fmla="*/ 11351 w 4709902"/>
              <a:gd name="connsiteY1" fmla="*/ 2124119 h 4709902"/>
              <a:gd name="connsiteX2" fmla="*/ 45239 w 4709902"/>
              <a:gd name="connsiteY2" fmla="*/ 1895524 h 4709902"/>
              <a:gd name="connsiteX3" fmla="*/ 101404 w 4709902"/>
              <a:gd name="connsiteY3" fmla="*/ 1671356 h 4709902"/>
              <a:gd name="connsiteX4" fmla="*/ 179259 w 4709902"/>
              <a:gd name="connsiteY4" fmla="*/ 1453758 h 4709902"/>
              <a:gd name="connsiteX5" fmla="*/ 278073 w 4709902"/>
              <a:gd name="connsiteY5" fmla="*/ 1244827 h 4709902"/>
              <a:gd name="connsiteX6" fmla="*/ 396880 w 4709902"/>
              <a:gd name="connsiteY6" fmla="*/ 1046611 h 4709902"/>
              <a:gd name="connsiteX7" fmla="*/ 534550 w 4709902"/>
              <a:gd name="connsiteY7" fmla="*/ 860994 h 4709902"/>
              <a:gd name="connsiteX8" fmla="*/ 689749 w 4709902"/>
              <a:gd name="connsiteY8" fmla="*/ 689749 h 4709902"/>
              <a:gd name="connsiteX9" fmla="*/ 860994 w 4709902"/>
              <a:gd name="connsiteY9" fmla="*/ 534550 h 4709902"/>
              <a:gd name="connsiteX10" fmla="*/ 1046611 w 4709902"/>
              <a:gd name="connsiteY10" fmla="*/ 396880 h 4709902"/>
              <a:gd name="connsiteX11" fmla="*/ 1244827 w 4709902"/>
              <a:gd name="connsiteY11" fmla="*/ 278073 h 4709902"/>
              <a:gd name="connsiteX12" fmla="*/ 1453758 w 4709902"/>
              <a:gd name="connsiteY12" fmla="*/ 179259 h 4709902"/>
              <a:gd name="connsiteX13" fmla="*/ 1671356 w 4709902"/>
              <a:gd name="connsiteY13" fmla="*/ 101404 h 4709902"/>
              <a:gd name="connsiteX14" fmla="*/ 1895524 w 4709902"/>
              <a:gd name="connsiteY14" fmla="*/ 45239 h 4709902"/>
              <a:gd name="connsiteX15" fmla="*/ 2124119 w 4709902"/>
              <a:gd name="connsiteY15" fmla="*/ 11351 h 4709902"/>
              <a:gd name="connsiteX16" fmla="*/ 2354951 w 4709902"/>
              <a:gd name="connsiteY16" fmla="*/ 0 h 4709902"/>
              <a:gd name="connsiteX17" fmla="*/ 2585783 w 4709902"/>
              <a:gd name="connsiteY17" fmla="*/ 11351 h 4709902"/>
              <a:gd name="connsiteX18" fmla="*/ 2814378 w 4709902"/>
              <a:gd name="connsiteY18" fmla="*/ 45239 h 4709902"/>
              <a:gd name="connsiteX19" fmla="*/ 3038546 w 4709902"/>
              <a:gd name="connsiteY19" fmla="*/ 101404 h 4709902"/>
              <a:gd name="connsiteX20" fmla="*/ 3256144 w 4709902"/>
              <a:gd name="connsiteY20" fmla="*/ 179259 h 4709902"/>
              <a:gd name="connsiteX21" fmla="*/ 3465075 w 4709902"/>
              <a:gd name="connsiteY21" fmla="*/ 278073 h 4709902"/>
              <a:gd name="connsiteX22" fmla="*/ 3663291 w 4709902"/>
              <a:gd name="connsiteY22" fmla="*/ 396880 h 4709902"/>
              <a:gd name="connsiteX23" fmla="*/ 3848908 w 4709902"/>
              <a:gd name="connsiteY23" fmla="*/ 534550 h 4709902"/>
              <a:gd name="connsiteX24" fmla="*/ 4020153 w 4709902"/>
              <a:gd name="connsiteY24" fmla="*/ 689749 h 4709902"/>
              <a:gd name="connsiteX25" fmla="*/ 4175352 w 4709902"/>
              <a:gd name="connsiteY25" fmla="*/ 860994 h 4709902"/>
              <a:gd name="connsiteX26" fmla="*/ 4313022 w 4709902"/>
              <a:gd name="connsiteY26" fmla="*/ 1046611 h 4709902"/>
              <a:gd name="connsiteX27" fmla="*/ 4447069 w 4709902"/>
              <a:gd name="connsiteY27" fmla="*/ 1239747 h 4709902"/>
              <a:gd name="connsiteX28" fmla="*/ 4530643 w 4709902"/>
              <a:gd name="connsiteY28" fmla="*/ 1453758 h 4709902"/>
              <a:gd name="connsiteX29" fmla="*/ 4608498 w 4709902"/>
              <a:gd name="connsiteY29" fmla="*/ 1671356 h 4709902"/>
              <a:gd name="connsiteX30" fmla="*/ 4664663 w 4709902"/>
              <a:gd name="connsiteY30" fmla="*/ 1895524 h 4709902"/>
              <a:gd name="connsiteX31" fmla="*/ 4698551 w 4709902"/>
              <a:gd name="connsiteY31" fmla="*/ 2124119 h 4709902"/>
              <a:gd name="connsiteX32" fmla="*/ 4709902 w 4709902"/>
              <a:gd name="connsiteY32" fmla="*/ 2354951 h 4709902"/>
              <a:gd name="connsiteX33" fmla="*/ 4698551 w 4709902"/>
              <a:gd name="connsiteY33" fmla="*/ 2585783 h 4709902"/>
              <a:gd name="connsiteX34" fmla="*/ 4664663 w 4709902"/>
              <a:gd name="connsiteY34" fmla="*/ 2814378 h 4709902"/>
              <a:gd name="connsiteX35" fmla="*/ 4608498 w 4709902"/>
              <a:gd name="connsiteY35" fmla="*/ 3038546 h 4709902"/>
              <a:gd name="connsiteX36" fmla="*/ 4530643 w 4709902"/>
              <a:gd name="connsiteY36" fmla="*/ 3256144 h 4709902"/>
              <a:gd name="connsiteX37" fmla="*/ 4431829 w 4709902"/>
              <a:gd name="connsiteY37" fmla="*/ 3465075 h 4709902"/>
              <a:gd name="connsiteX38" fmla="*/ 4313022 w 4709902"/>
              <a:gd name="connsiteY38" fmla="*/ 3663291 h 4709902"/>
              <a:gd name="connsiteX39" fmla="*/ 4175352 w 4709902"/>
              <a:gd name="connsiteY39" fmla="*/ 3848908 h 4709902"/>
              <a:gd name="connsiteX40" fmla="*/ 4020153 w 4709902"/>
              <a:gd name="connsiteY40" fmla="*/ 4020153 h 4709902"/>
              <a:gd name="connsiteX41" fmla="*/ 3848908 w 4709902"/>
              <a:gd name="connsiteY41" fmla="*/ 4175352 h 4709902"/>
              <a:gd name="connsiteX42" fmla="*/ 3663291 w 4709902"/>
              <a:gd name="connsiteY42" fmla="*/ 4313022 h 4709902"/>
              <a:gd name="connsiteX43" fmla="*/ 3465075 w 4709902"/>
              <a:gd name="connsiteY43" fmla="*/ 4431829 h 4709902"/>
              <a:gd name="connsiteX44" fmla="*/ 3256144 w 4709902"/>
              <a:gd name="connsiteY44" fmla="*/ 4530643 h 4709902"/>
              <a:gd name="connsiteX45" fmla="*/ 3038546 w 4709902"/>
              <a:gd name="connsiteY45" fmla="*/ 4608498 h 4709902"/>
              <a:gd name="connsiteX46" fmla="*/ 2814378 w 4709902"/>
              <a:gd name="connsiteY46" fmla="*/ 4664663 h 4709902"/>
              <a:gd name="connsiteX47" fmla="*/ 2585783 w 4709902"/>
              <a:gd name="connsiteY47" fmla="*/ 4698551 h 4709902"/>
              <a:gd name="connsiteX48" fmla="*/ 2354951 w 4709902"/>
              <a:gd name="connsiteY48" fmla="*/ 4709902 h 4709902"/>
              <a:gd name="connsiteX49" fmla="*/ 2124119 w 4709902"/>
              <a:gd name="connsiteY49" fmla="*/ 4698551 h 4709902"/>
              <a:gd name="connsiteX50" fmla="*/ 1895524 w 4709902"/>
              <a:gd name="connsiteY50" fmla="*/ 4664663 h 4709902"/>
              <a:gd name="connsiteX51" fmla="*/ 1671356 w 4709902"/>
              <a:gd name="connsiteY51" fmla="*/ 4608498 h 4709902"/>
              <a:gd name="connsiteX52" fmla="*/ 1453758 w 4709902"/>
              <a:gd name="connsiteY52" fmla="*/ 4530643 h 4709902"/>
              <a:gd name="connsiteX53" fmla="*/ 1244827 w 4709902"/>
              <a:gd name="connsiteY53" fmla="*/ 4431829 h 4709902"/>
              <a:gd name="connsiteX54" fmla="*/ 1046611 w 4709902"/>
              <a:gd name="connsiteY54" fmla="*/ 4313022 h 4709902"/>
              <a:gd name="connsiteX55" fmla="*/ 860994 w 4709902"/>
              <a:gd name="connsiteY55" fmla="*/ 4175352 h 4709902"/>
              <a:gd name="connsiteX56" fmla="*/ 689749 w 4709902"/>
              <a:gd name="connsiteY56" fmla="*/ 4020153 h 4709902"/>
              <a:gd name="connsiteX57" fmla="*/ 534550 w 4709902"/>
              <a:gd name="connsiteY57" fmla="*/ 3848908 h 4709902"/>
              <a:gd name="connsiteX58" fmla="*/ 396880 w 4709902"/>
              <a:gd name="connsiteY58" fmla="*/ 3663291 h 4709902"/>
              <a:gd name="connsiteX59" fmla="*/ 278073 w 4709902"/>
              <a:gd name="connsiteY59" fmla="*/ 3465075 h 4709902"/>
              <a:gd name="connsiteX60" fmla="*/ 179259 w 4709902"/>
              <a:gd name="connsiteY60" fmla="*/ 3256144 h 4709902"/>
              <a:gd name="connsiteX61" fmla="*/ 101404 w 4709902"/>
              <a:gd name="connsiteY61" fmla="*/ 3038546 h 4709902"/>
              <a:gd name="connsiteX62" fmla="*/ 45239 w 4709902"/>
              <a:gd name="connsiteY62" fmla="*/ 2814378 h 4709902"/>
              <a:gd name="connsiteX63" fmla="*/ 11351 w 4709902"/>
              <a:gd name="connsiteY63" fmla="*/ 2585783 h 4709902"/>
              <a:gd name="connsiteX64" fmla="*/ 0 w 4709902"/>
              <a:gd name="connsiteY64" fmla="*/ 2354951 h 4709902"/>
              <a:gd name="connsiteX0" fmla="*/ 0 w 4709902"/>
              <a:gd name="connsiteY0" fmla="*/ 2354951 h 4709902"/>
              <a:gd name="connsiteX1" fmla="*/ 11351 w 4709902"/>
              <a:gd name="connsiteY1" fmla="*/ 2124119 h 4709902"/>
              <a:gd name="connsiteX2" fmla="*/ 45239 w 4709902"/>
              <a:gd name="connsiteY2" fmla="*/ 1895524 h 4709902"/>
              <a:gd name="connsiteX3" fmla="*/ 101404 w 4709902"/>
              <a:gd name="connsiteY3" fmla="*/ 1671356 h 4709902"/>
              <a:gd name="connsiteX4" fmla="*/ 179259 w 4709902"/>
              <a:gd name="connsiteY4" fmla="*/ 1453758 h 4709902"/>
              <a:gd name="connsiteX5" fmla="*/ 278073 w 4709902"/>
              <a:gd name="connsiteY5" fmla="*/ 1244827 h 4709902"/>
              <a:gd name="connsiteX6" fmla="*/ 396880 w 4709902"/>
              <a:gd name="connsiteY6" fmla="*/ 1046611 h 4709902"/>
              <a:gd name="connsiteX7" fmla="*/ 534550 w 4709902"/>
              <a:gd name="connsiteY7" fmla="*/ 860994 h 4709902"/>
              <a:gd name="connsiteX8" fmla="*/ 689749 w 4709902"/>
              <a:gd name="connsiteY8" fmla="*/ 689749 h 4709902"/>
              <a:gd name="connsiteX9" fmla="*/ 860994 w 4709902"/>
              <a:gd name="connsiteY9" fmla="*/ 534550 h 4709902"/>
              <a:gd name="connsiteX10" fmla="*/ 1046611 w 4709902"/>
              <a:gd name="connsiteY10" fmla="*/ 396880 h 4709902"/>
              <a:gd name="connsiteX11" fmla="*/ 1244827 w 4709902"/>
              <a:gd name="connsiteY11" fmla="*/ 278073 h 4709902"/>
              <a:gd name="connsiteX12" fmla="*/ 1453758 w 4709902"/>
              <a:gd name="connsiteY12" fmla="*/ 179259 h 4709902"/>
              <a:gd name="connsiteX13" fmla="*/ 1671356 w 4709902"/>
              <a:gd name="connsiteY13" fmla="*/ 101404 h 4709902"/>
              <a:gd name="connsiteX14" fmla="*/ 1895524 w 4709902"/>
              <a:gd name="connsiteY14" fmla="*/ 45239 h 4709902"/>
              <a:gd name="connsiteX15" fmla="*/ 2124119 w 4709902"/>
              <a:gd name="connsiteY15" fmla="*/ 11351 h 4709902"/>
              <a:gd name="connsiteX16" fmla="*/ 2354951 w 4709902"/>
              <a:gd name="connsiteY16" fmla="*/ 0 h 4709902"/>
              <a:gd name="connsiteX17" fmla="*/ 2585783 w 4709902"/>
              <a:gd name="connsiteY17" fmla="*/ 11351 h 4709902"/>
              <a:gd name="connsiteX18" fmla="*/ 2814378 w 4709902"/>
              <a:gd name="connsiteY18" fmla="*/ 45239 h 4709902"/>
              <a:gd name="connsiteX19" fmla="*/ 3038546 w 4709902"/>
              <a:gd name="connsiteY19" fmla="*/ 101404 h 4709902"/>
              <a:gd name="connsiteX20" fmla="*/ 3256144 w 4709902"/>
              <a:gd name="connsiteY20" fmla="*/ 179259 h 4709902"/>
              <a:gd name="connsiteX21" fmla="*/ 3465075 w 4709902"/>
              <a:gd name="connsiteY21" fmla="*/ 278073 h 4709902"/>
              <a:gd name="connsiteX22" fmla="*/ 3663291 w 4709902"/>
              <a:gd name="connsiteY22" fmla="*/ 396880 h 4709902"/>
              <a:gd name="connsiteX23" fmla="*/ 3848908 w 4709902"/>
              <a:gd name="connsiteY23" fmla="*/ 534550 h 4709902"/>
              <a:gd name="connsiteX24" fmla="*/ 4020153 w 4709902"/>
              <a:gd name="connsiteY24" fmla="*/ 689749 h 4709902"/>
              <a:gd name="connsiteX25" fmla="*/ 4175352 w 4709902"/>
              <a:gd name="connsiteY25" fmla="*/ 860994 h 4709902"/>
              <a:gd name="connsiteX26" fmla="*/ 4313022 w 4709902"/>
              <a:gd name="connsiteY26" fmla="*/ 1046611 h 4709902"/>
              <a:gd name="connsiteX27" fmla="*/ 4431829 w 4709902"/>
              <a:gd name="connsiteY27" fmla="*/ 1239747 h 4709902"/>
              <a:gd name="connsiteX28" fmla="*/ 4530643 w 4709902"/>
              <a:gd name="connsiteY28" fmla="*/ 1453758 h 4709902"/>
              <a:gd name="connsiteX29" fmla="*/ 4608498 w 4709902"/>
              <a:gd name="connsiteY29" fmla="*/ 1671356 h 4709902"/>
              <a:gd name="connsiteX30" fmla="*/ 4664663 w 4709902"/>
              <a:gd name="connsiteY30" fmla="*/ 1895524 h 4709902"/>
              <a:gd name="connsiteX31" fmla="*/ 4698551 w 4709902"/>
              <a:gd name="connsiteY31" fmla="*/ 2124119 h 4709902"/>
              <a:gd name="connsiteX32" fmla="*/ 4709902 w 4709902"/>
              <a:gd name="connsiteY32" fmla="*/ 2354951 h 4709902"/>
              <a:gd name="connsiteX33" fmla="*/ 4698551 w 4709902"/>
              <a:gd name="connsiteY33" fmla="*/ 2585783 h 4709902"/>
              <a:gd name="connsiteX34" fmla="*/ 4664663 w 4709902"/>
              <a:gd name="connsiteY34" fmla="*/ 2814378 h 4709902"/>
              <a:gd name="connsiteX35" fmla="*/ 4608498 w 4709902"/>
              <a:gd name="connsiteY35" fmla="*/ 3038546 h 4709902"/>
              <a:gd name="connsiteX36" fmla="*/ 4530643 w 4709902"/>
              <a:gd name="connsiteY36" fmla="*/ 3256144 h 4709902"/>
              <a:gd name="connsiteX37" fmla="*/ 4431829 w 4709902"/>
              <a:gd name="connsiteY37" fmla="*/ 3465075 h 4709902"/>
              <a:gd name="connsiteX38" fmla="*/ 4313022 w 4709902"/>
              <a:gd name="connsiteY38" fmla="*/ 3663291 h 4709902"/>
              <a:gd name="connsiteX39" fmla="*/ 4175352 w 4709902"/>
              <a:gd name="connsiteY39" fmla="*/ 3848908 h 4709902"/>
              <a:gd name="connsiteX40" fmla="*/ 4020153 w 4709902"/>
              <a:gd name="connsiteY40" fmla="*/ 4020153 h 4709902"/>
              <a:gd name="connsiteX41" fmla="*/ 3848908 w 4709902"/>
              <a:gd name="connsiteY41" fmla="*/ 4175352 h 4709902"/>
              <a:gd name="connsiteX42" fmla="*/ 3663291 w 4709902"/>
              <a:gd name="connsiteY42" fmla="*/ 4313022 h 4709902"/>
              <a:gd name="connsiteX43" fmla="*/ 3465075 w 4709902"/>
              <a:gd name="connsiteY43" fmla="*/ 4431829 h 4709902"/>
              <a:gd name="connsiteX44" fmla="*/ 3256144 w 4709902"/>
              <a:gd name="connsiteY44" fmla="*/ 4530643 h 4709902"/>
              <a:gd name="connsiteX45" fmla="*/ 3038546 w 4709902"/>
              <a:gd name="connsiteY45" fmla="*/ 4608498 h 4709902"/>
              <a:gd name="connsiteX46" fmla="*/ 2814378 w 4709902"/>
              <a:gd name="connsiteY46" fmla="*/ 4664663 h 4709902"/>
              <a:gd name="connsiteX47" fmla="*/ 2585783 w 4709902"/>
              <a:gd name="connsiteY47" fmla="*/ 4698551 h 4709902"/>
              <a:gd name="connsiteX48" fmla="*/ 2354951 w 4709902"/>
              <a:gd name="connsiteY48" fmla="*/ 4709902 h 4709902"/>
              <a:gd name="connsiteX49" fmla="*/ 2124119 w 4709902"/>
              <a:gd name="connsiteY49" fmla="*/ 4698551 h 4709902"/>
              <a:gd name="connsiteX50" fmla="*/ 1895524 w 4709902"/>
              <a:gd name="connsiteY50" fmla="*/ 4664663 h 4709902"/>
              <a:gd name="connsiteX51" fmla="*/ 1671356 w 4709902"/>
              <a:gd name="connsiteY51" fmla="*/ 4608498 h 4709902"/>
              <a:gd name="connsiteX52" fmla="*/ 1453758 w 4709902"/>
              <a:gd name="connsiteY52" fmla="*/ 4530643 h 4709902"/>
              <a:gd name="connsiteX53" fmla="*/ 1244827 w 4709902"/>
              <a:gd name="connsiteY53" fmla="*/ 4431829 h 4709902"/>
              <a:gd name="connsiteX54" fmla="*/ 1046611 w 4709902"/>
              <a:gd name="connsiteY54" fmla="*/ 4313022 h 4709902"/>
              <a:gd name="connsiteX55" fmla="*/ 860994 w 4709902"/>
              <a:gd name="connsiteY55" fmla="*/ 4175352 h 4709902"/>
              <a:gd name="connsiteX56" fmla="*/ 689749 w 4709902"/>
              <a:gd name="connsiteY56" fmla="*/ 4020153 h 4709902"/>
              <a:gd name="connsiteX57" fmla="*/ 534550 w 4709902"/>
              <a:gd name="connsiteY57" fmla="*/ 3848908 h 4709902"/>
              <a:gd name="connsiteX58" fmla="*/ 396880 w 4709902"/>
              <a:gd name="connsiteY58" fmla="*/ 3663291 h 4709902"/>
              <a:gd name="connsiteX59" fmla="*/ 278073 w 4709902"/>
              <a:gd name="connsiteY59" fmla="*/ 3465075 h 4709902"/>
              <a:gd name="connsiteX60" fmla="*/ 179259 w 4709902"/>
              <a:gd name="connsiteY60" fmla="*/ 3256144 h 4709902"/>
              <a:gd name="connsiteX61" fmla="*/ 101404 w 4709902"/>
              <a:gd name="connsiteY61" fmla="*/ 3038546 h 4709902"/>
              <a:gd name="connsiteX62" fmla="*/ 45239 w 4709902"/>
              <a:gd name="connsiteY62" fmla="*/ 2814378 h 4709902"/>
              <a:gd name="connsiteX63" fmla="*/ 11351 w 4709902"/>
              <a:gd name="connsiteY63" fmla="*/ 2585783 h 4709902"/>
              <a:gd name="connsiteX64" fmla="*/ 0 w 4709902"/>
              <a:gd name="connsiteY64" fmla="*/ 2354951 h 4709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709902" h="4709902">
                <a:moveTo>
                  <a:pt x="0" y="2354951"/>
                </a:moveTo>
                <a:lnTo>
                  <a:pt x="11351" y="2124119"/>
                </a:lnTo>
                <a:lnTo>
                  <a:pt x="45239" y="1895524"/>
                </a:lnTo>
                <a:lnTo>
                  <a:pt x="101404" y="1671356"/>
                </a:lnTo>
                <a:lnTo>
                  <a:pt x="179259" y="1453758"/>
                </a:lnTo>
                <a:lnTo>
                  <a:pt x="278073" y="1244827"/>
                </a:lnTo>
                <a:lnTo>
                  <a:pt x="396880" y="1046611"/>
                </a:lnTo>
                <a:lnTo>
                  <a:pt x="534550" y="860994"/>
                </a:lnTo>
                <a:lnTo>
                  <a:pt x="689749" y="689749"/>
                </a:lnTo>
                <a:lnTo>
                  <a:pt x="860994" y="534550"/>
                </a:lnTo>
                <a:lnTo>
                  <a:pt x="1046611" y="396880"/>
                </a:lnTo>
                <a:lnTo>
                  <a:pt x="1244827" y="278073"/>
                </a:lnTo>
                <a:lnTo>
                  <a:pt x="1453758" y="179259"/>
                </a:lnTo>
                <a:lnTo>
                  <a:pt x="1671356" y="101404"/>
                </a:lnTo>
                <a:lnTo>
                  <a:pt x="1895524" y="45239"/>
                </a:lnTo>
                <a:lnTo>
                  <a:pt x="2124119" y="11351"/>
                </a:lnTo>
                <a:lnTo>
                  <a:pt x="2354951" y="0"/>
                </a:lnTo>
                <a:lnTo>
                  <a:pt x="2585783" y="11351"/>
                </a:lnTo>
                <a:lnTo>
                  <a:pt x="2814378" y="45239"/>
                </a:lnTo>
                <a:lnTo>
                  <a:pt x="3038546" y="101404"/>
                </a:lnTo>
                <a:lnTo>
                  <a:pt x="3256144" y="179259"/>
                </a:lnTo>
                <a:lnTo>
                  <a:pt x="3465075" y="278073"/>
                </a:lnTo>
                <a:lnTo>
                  <a:pt x="3663291" y="396880"/>
                </a:lnTo>
                <a:lnTo>
                  <a:pt x="3848908" y="534550"/>
                </a:lnTo>
                <a:lnTo>
                  <a:pt x="4020153" y="689749"/>
                </a:lnTo>
                <a:lnTo>
                  <a:pt x="4175352" y="860994"/>
                </a:lnTo>
                <a:lnTo>
                  <a:pt x="4313022" y="1046611"/>
                </a:lnTo>
                <a:lnTo>
                  <a:pt x="4431829" y="1239747"/>
                </a:lnTo>
                <a:lnTo>
                  <a:pt x="4530643" y="1453758"/>
                </a:lnTo>
                <a:lnTo>
                  <a:pt x="4608498" y="1671356"/>
                </a:lnTo>
                <a:lnTo>
                  <a:pt x="4664663" y="1895524"/>
                </a:lnTo>
                <a:lnTo>
                  <a:pt x="4698551" y="2124119"/>
                </a:lnTo>
                <a:lnTo>
                  <a:pt x="4709902" y="2354951"/>
                </a:lnTo>
                <a:lnTo>
                  <a:pt x="4698551" y="2585783"/>
                </a:lnTo>
                <a:lnTo>
                  <a:pt x="4664663" y="2814378"/>
                </a:lnTo>
                <a:lnTo>
                  <a:pt x="4608498" y="3038546"/>
                </a:lnTo>
                <a:lnTo>
                  <a:pt x="4530643" y="3256144"/>
                </a:lnTo>
                <a:lnTo>
                  <a:pt x="4431829" y="3465075"/>
                </a:lnTo>
                <a:lnTo>
                  <a:pt x="4313022" y="3663291"/>
                </a:lnTo>
                <a:lnTo>
                  <a:pt x="4175352" y="3848908"/>
                </a:lnTo>
                <a:lnTo>
                  <a:pt x="4020153" y="4020153"/>
                </a:lnTo>
                <a:lnTo>
                  <a:pt x="3848908" y="4175352"/>
                </a:lnTo>
                <a:lnTo>
                  <a:pt x="3663291" y="4313022"/>
                </a:lnTo>
                <a:lnTo>
                  <a:pt x="3465075" y="4431829"/>
                </a:lnTo>
                <a:lnTo>
                  <a:pt x="3256144" y="4530643"/>
                </a:lnTo>
                <a:lnTo>
                  <a:pt x="3038546" y="4608498"/>
                </a:lnTo>
                <a:lnTo>
                  <a:pt x="2814378" y="4664663"/>
                </a:lnTo>
                <a:lnTo>
                  <a:pt x="2585783" y="4698551"/>
                </a:lnTo>
                <a:lnTo>
                  <a:pt x="2354951" y="4709902"/>
                </a:lnTo>
                <a:lnTo>
                  <a:pt x="2124119" y="4698551"/>
                </a:lnTo>
                <a:lnTo>
                  <a:pt x="1895524" y="4664663"/>
                </a:lnTo>
                <a:lnTo>
                  <a:pt x="1671356" y="4608498"/>
                </a:lnTo>
                <a:lnTo>
                  <a:pt x="1453758" y="4530643"/>
                </a:lnTo>
                <a:lnTo>
                  <a:pt x="1244827" y="4431829"/>
                </a:lnTo>
                <a:lnTo>
                  <a:pt x="1046611" y="4313022"/>
                </a:lnTo>
                <a:lnTo>
                  <a:pt x="860994" y="4175352"/>
                </a:lnTo>
                <a:lnTo>
                  <a:pt x="689749" y="4020153"/>
                </a:lnTo>
                <a:lnTo>
                  <a:pt x="534550" y="3848908"/>
                </a:lnTo>
                <a:lnTo>
                  <a:pt x="396880" y="3663291"/>
                </a:lnTo>
                <a:lnTo>
                  <a:pt x="278073" y="3465075"/>
                </a:lnTo>
                <a:lnTo>
                  <a:pt x="179259" y="3256144"/>
                </a:lnTo>
                <a:lnTo>
                  <a:pt x="101404" y="3038546"/>
                </a:lnTo>
                <a:lnTo>
                  <a:pt x="45239" y="2814378"/>
                </a:lnTo>
                <a:lnTo>
                  <a:pt x="11351" y="2585783"/>
                </a:lnTo>
                <a:lnTo>
                  <a:pt x="0" y="2354951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1" panose="020B0604020202020204" charset="0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xmlns="" id="{7320829D-617F-4980-A4CC-E3A708C9973A}"/>
              </a:ext>
            </a:extLst>
          </p:cNvPr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xmlns="" id="{97259078-02F0-4AC9-AF52-4EE3EF511D0C}"/>
              </a:ext>
            </a:extLst>
          </p:cNvPr>
          <p:cNvSpPr/>
          <p:nvPr/>
        </p:nvSpPr>
        <p:spPr>
          <a:xfrm rot="-10800000" flipH="1" flipV="1">
            <a:off x="16393184" y="8403276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1894816" y="1883724"/>
                </a:moveTo>
                <a:lnTo>
                  <a:pt x="0" y="1883724"/>
                </a:lnTo>
                <a:lnTo>
                  <a:pt x="0" y="0"/>
                </a:lnTo>
                <a:lnTo>
                  <a:pt x="1894816" y="0"/>
                </a:lnTo>
                <a:lnTo>
                  <a:pt x="1894816" y="188372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xmlns="" id="{4A191CB6-E345-4766-A82F-AACF5083C60F}"/>
              </a:ext>
            </a:extLst>
          </p:cNvPr>
          <p:cNvSpPr/>
          <p:nvPr/>
        </p:nvSpPr>
        <p:spPr>
          <a:xfrm>
            <a:off x="16570504" y="-305907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xmlns="" id="{8582AEB8-CA6F-45F0-8A5B-4C1F17EE2D35}"/>
              </a:ext>
            </a:extLst>
          </p:cNvPr>
          <p:cNvSpPr/>
          <p:nvPr/>
        </p:nvSpPr>
        <p:spPr>
          <a:xfrm>
            <a:off x="15928182" y="386378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xmlns="" id="{BAA24489-50B0-4E14-ABB8-9F8C1C765770}"/>
              </a:ext>
            </a:extLst>
          </p:cNvPr>
          <p:cNvSpPr/>
          <p:nvPr/>
        </p:nvSpPr>
        <p:spPr>
          <a:xfrm>
            <a:off x="17483052" y="-167305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xmlns="" id="{EBDE900D-B1BF-4937-B509-4C24B0175E11}"/>
              </a:ext>
            </a:extLst>
          </p:cNvPr>
          <p:cNvSpPr txBox="1"/>
          <p:nvPr/>
        </p:nvSpPr>
        <p:spPr>
          <a:xfrm>
            <a:off x="316140" y="114300"/>
            <a:ext cx="1722119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b="1" dirty="0">
                <a:solidFill>
                  <a:srgbClr val="041A22"/>
                </a:solidFill>
                <a:latin typeface="Arial Black" panose="020B0A04020102020204" pitchFamily="34" charset="0"/>
                <a:ea typeface="Montserrat 1 Bold"/>
                <a:cs typeface="Montserrat 1 Bold"/>
                <a:sym typeface="Montserrat 1 Bold"/>
              </a:rPr>
              <a:t>Персонализированная программа </a:t>
            </a:r>
          </a:p>
          <a:p>
            <a:pPr algn="ctr"/>
            <a:r>
              <a:rPr lang="ru-RU" sz="4000" b="1" dirty="0">
                <a:solidFill>
                  <a:srgbClr val="041A22"/>
                </a:solidFill>
                <a:latin typeface="Arial Black" panose="020B0A04020102020204" pitchFamily="34" charset="0"/>
                <a:ea typeface="Montserrat 1 Bold"/>
                <a:cs typeface="Montserrat 1 Bold"/>
                <a:sym typeface="Montserrat 1 Bold"/>
              </a:rPr>
              <a:t>наставничества</a:t>
            </a:r>
            <a:endParaRPr lang="en-US" sz="4000" b="1" dirty="0">
              <a:solidFill>
                <a:srgbClr val="041A22"/>
              </a:solidFill>
              <a:latin typeface="Arial Black" panose="020B0A04020102020204" pitchFamily="34" charset="0"/>
              <a:ea typeface="Montserrat 1 Bold"/>
              <a:cs typeface="Montserrat 1 Bold"/>
              <a:sym typeface="Montserrat 1 Bold"/>
            </a:endParaRPr>
          </a:p>
        </p:txBody>
      </p:sp>
      <p:graphicFrame>
        <p:nvGraphicFramePr>
          <p:cNvPr id="35" name="Таблица 34">
            <a:extLst>
              <a:ext uri="{FF2B5EF4-FFF2-40B4-BE49-F238E27FC236}">
                <a16:creationId xmlns:a16="http://schemas.microsoft.com/office/drawing/2014/main" xmlns="" id="{5D38199E-5F7D-4893-8707-86087192B9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4730129"/>
              </p:ext>
            </p:extLst>
          </p:nvPr>
        </p:nvGraphicFramePr>
        <p:xfrm>
          <a:off x="316140" y="1310708"/>
          <a:ext cx="17819461" cy="88619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21984">
                  <a:extLst>
                    <a:ext uri="{9D8B030D-6E8A-4147-A177-3AD203B41FA5}">
                      <a16:colId xmlns:a16="http://schemas.microsoft.com/office/drawing/2014/main" xmlns="" val="1733199483"/>
                    </a:ext>
                  </a:extLst>
                </a:gridCol>
                <a:gridCol w="2668994">
                  <a:extLst>
                    <a:ext uri="{9D8B030D-6E8A-4147-A177-3AD203B41FA5}">
                      <a16:colId xmlns:a16="http://schemas.microsoft.com/office/drawing/2014/main" xmlns="" val="3717845757"/>
                    </a:ext>
                  </a:extLst>
                </a:gridCol>
                <a:gridCol w="5965987">
                  <a:extLst>
                    <a:ext uri="{9D8B030D-6E8A-4147-A177-3AD203B41FA5}">
                      <a16:colId xmlns:a16="http://schemas.microsoft.com/office/drawing/2014/main" xmlns="" val="3539411065"/>
                    </a:ext>
                  </a:extLst>
                </a:gridCol>
                <a:gridCol w="1962496">
                  <a:extLst>
                    <a:ext uri="{9D8B030D-6E8A-4147-A177-3AD203B41FA5}">
                      <a16:colId xmlns:a16="http://schemas.microsoft.com/office/drawing/2014/main" xmlns="" val="3970902649"/>
                    </a:ext>
                  </a:extLst>
                </a:gridCol>
              </a:tblGrid>
              <a:tr h="2177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400" dirty="0">
                          <a:effectLst/>
                        </a:rPr>
                        <a:t>Содержание деятельности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0398" marR="20398" marT="0" marB="0" anchor="ctr">
                    <a:solidFill>
                      <a:srgbClr val="2E91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400" dirty="0">
                          <a:effectLst/>
                        </a:rPr>
                        <a:t>Форма взаимодействия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0398" marR="20398" marT="0" marB="0" anchor="ctr">
                    <a:solidFill>
                      <a:srgbClr val="2E91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400" dirty="0">
                          <a:effectLst/>
                        </a:rPr>
                        <a:t>Результат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0398" marR="20398" marT="0" marB="0" anchor="ctr">
                    <a:solidFill>
                      <a:srgbClr val="2E91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400" dirty="0">
                          <a:effectLst/>
                        </a:rPr>
                        <a:t>Сроки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0398" marR="20398" marT="0" marB="0" anchor="ctr">
                    <a:solidFill>
                      <a:srgbClr val="2E91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14046114"/>
                  </a:ext>
                </a:extLst>
              </a:tr>
              <a:tr h="4425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 dirty="0">
                          <a:effectLst/>
                        </a:rPr>
                        <a:t>Совместная разработка индивидуальной образовательной траектории.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0398" marR="20398" marT="0" marB="0" anchor="ctr">
                    <a:solidFill>
                      <a:srgbClr val="2E91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 dirty="0">
                          <a:effectLst/>
                        </a:rPr>
                        <a:t>Практическая консультация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20398" marR="20398" marT="0" marB="0" anchor="ctr">
                    <a:solidFill>
                      <a:srgbClr val="9FE1DC">
                        <a:alpha val="4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>
                          <a:effectLst/>
                        </a:rPr>
                        <a:t>План деятельности наставника и наставляемого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20398" marR="20398" marT="0" marB="0" anchor="ctr">
                    <a:solidFill>
                      <a:srgbClr val="9FE1DC">
                        <a:alpha val="4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>
                          <a:effectLst/>
                        </a:rPr>
                        <a:t>Октябрь 2023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20398" marR="20398" marT="0" marB="0" anchor="ctr">
                    <a:solidFill>
                      <a:srgbClr val="9FE1DC">
                        <a:alpha val="4588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42772435"/>
                  </a:ext>
                </a:extLst>
              </a:tr>
              <a:tr h="5549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 dirty="0">
                          <a:effectLst/>
                        </a:rPr>
                        <a:t>Общие требования к заполнению электронного журнала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0398" marR="20398" marT="0" marB="0" anchor="ctr">
                    <a:solidFill>
                      <a:srgbClr val="2E91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 dirty="0">
                          <a:effectLst/>
                        </a:rPr>
                        <a:t>Практическая консультация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20398" marR="20398" marT="0" marB="0" anchor="ctr">
                    <a:solidFill>
                      <a:srgbClr val="9FE1DC">
                        <a:alpha val="4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 dirty="0">
                          <a:effectLst/>
                        </a:rPr>
                        <a:t>Своевременно, в соответствии с требованиями оформлен электронный журнал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20398" marR="20398" marT="0" marB="0" anchor="ctr">
                    <a:solidFill>
                      <a:srgbClr val="9FE1DC">
                        <a:alpha val="4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>
                          <a:effectLst/>
                        </a:rPr>
                        <a:t>Октябрь 2023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20398" marR="20398" marT="0" marB="0" anchor="ctr">
                    <a:solidFill>
                      <a:srgbClr val="9FE1DC">
                        <a:alpha val="4588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90743248"/>
                  </a:ext>
                </a:extLst>
              </a:tr>
              <a:tr h="5549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 dirty="0">
                          <a:effectLst/>
                        </a:rPr>
                        <a:t>Заполнение электронного журнала в рамках дисциплины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 dirty="0">
                          <a:effectLst/>
                        </a:rPr>
                        <a:t>в соответствии с КТП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0398" marR="20398" marT="0" marB="0" anchor="ctr">
                    <a:solidFill>
                      <a:srgbClr val="2E91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>
                          <a:effectLst/>
                        </a:rPr>
                        <a:t>Практическая консультация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20398" marR="20398" marT="0" marB="0" anchor="ctr">
                    <a:solidFill>
                      <a:srgbClr val="9FE1DC">
                        <a:alpha val="4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 dirty="0">
                          <a:effectLst/>
                        </a:rPr>
                        <a:t>Своевременно, в соответствии с требованиями оформлен электронный журнал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20398" marR="20398" marT="0" marB="0" anchor="ctr">
                    <a:solidFill>
                      <a:srgbClr val="9FE1DC">
                        <a:alpha val="4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  <a:defRPr/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течение года</a:t>
                      </a:r>
                    </a:p>
                  </a:txBody>
                  <a:tcPr marL="20398" marR="20398" marT="0" marB="0" anchor="ctr">
                    <a:solidFill>
                      <a:srgbClr val="9FE1DC">
                        <a:alpha val="4588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70599549"/>
                  </a:ext>
                </a:extLst>
              </a:tr>
              <a:tr h="5191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Наблюдение и анализ учебных занятий педагога-наставника</a:t>
                      </a:r>
                      <a:endParaRPr lang="ru-RU" sz="1800" dirty="0">
                        <a:effectLst/>
                      </a:endParaRPr>
                    </a:p>
                  </a:txBody>
                  <a:tcPr marL="20398" marR="20398" marT="0" marB="0" anchor="ctr">
                    <a:solidFill>
                      <a:srgbClr val="2E91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 dirty="0" err="1">
                          <a:effectLst/>
                        </a:rPr>
                        <a:t>Взаимопосещение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20398" marR="20398" marT="0" marB="0" anchor="ctr">
                    <a:solidFill>
                      <a:srgbClr val="9FE1DC">
                        <a:alpha val="4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 dirty="0">
                          <a:effectLst/>
                        </a:rPr>
                        <a:t>Изучен педагогический опыт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20398" marR="20398" marT="0" marB="0" anchor="ctr">
                    <a:solidFill>
                      <a:srgbClr val="9FE1DC">
                        <a:alpha val="4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 dirty="0">
                          <a:effectLst/>
                        </a:rPr>
                        <a:t>В течение года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20398" marR="20398" marT="0" marB="0" anchor="ctr">
                    <a:solidFill>
                      <a:srgbClr val="9FE1DC">
                        <a:alpha val="4588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64534715"/>
                  </a:ext>
                </a:extLst>
              </a:tr>
              <a:tr h="89222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 dirty="0">
                          <a:effectLst/>
                        </a:rPr>
                        <a:t>Применение современных педагогических технологий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 dirty="0">
                          <a:effectLst/>
                        </a:rPr>
                        <a:t>в организации деятельности обучающихся на уроке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0398" marR="20398" marT="0" marB="0" anchor="ctr">
                    <a:solidFill>
                      <a:srgbClr val="2E91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 dirty="0">
                          <a:effectLst/>
                        </a:rPr>
                        <a:t>Консультация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20398" marR="20398" marT="0" marB="0" anchor="ctr">
                    <a:solidFill>
                      <a:srgbClr val="9FE1DC">
                        <a:alpha val="4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 dirty="0">
                          <a:effectLst/>
                        </a:rPr>
                        <a:t>Владение методами и приемами организации деятельности обучающихся на уроке с использованием современных педагогических технологий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20398" marR="20398" marT="0" marB="0" anchor="ctr">
                    <a:solidFill>
                      <a:srgbClr val="9FE1DC">
                        <a:alpha val="4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>
                          <a:effectLst/>
                        </a:rPr>
                        <a:t>Декабрь 2023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20398" marR="20398" marT="0" marB="0" anchor="ctr">
                    <a:solidFill>
                      <a:srgbClr val="9FE1DC">
                        <a:alpha val="4588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35857311"/>
                  </a:ext>
                </a:extLst>
              </a:tr>
              <a:tr h="66739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 dirty="0">
                          <a:effectLst/>
                        </a:rPr>
                        <a:t>Разработка серии учебных занятий в рамках методической темы молодого педагога с применением современных педагогических технологий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0398" marR="20398" marT="0" marB="0" anchor="ctr">
                    <a:solidFill>
                      <a:srgbClr val="2E91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>
                          <a:effectLst/>
                        </a:rPr>
                        <a:t>Самостоятельная работа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20398" marR="20398" marT="0" marB="0" anchor="ctr">
                    <a:solidFill>
                      <a:srgbClr val="9FE1DC">
                        <a:alpha val="4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 dirty="0">
                          <a:effectLst/>
                        </a:rPr>
                        <a:t>Конспекты учебных занятий с применением современных педагогических технологий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20398" marR="20398" marT="0" marB="0" anchor="ctr">
                    <a:solidFill>
                      <a:srgbClr val="9FE1DC">
                        <a:alpha val="4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 dirty="0">
                          <a:effectLst/>
                        </a:rPr>
                        <a:t>Январь-июнь 2024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20398" marR="20398" marT="0" marB="0" anchor="ctr">
                    <a:solidFill>
                      <a:srgbClr val="9FE1DC">
                        <a:alpha val="4588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56703414"/>
                  </a:ext>
                </a:extLst>
              </a:tr>
              <a:tr h="4425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 dirty="0">
                          <a:effectLst/>
                        </a:rPr>
                        <a:t>Посещение педагогом-наставником учебных занятий молодого специалиста.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0398" marR="20398" marT="0" marB="0" anchor="ctr">
                    <a:solidFill>
                      <a:srgbClr val="2E91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 dirty="0" err="1">
                          <a:effectLst/>
                        </a:rPr>
                        <a:t>Взаимопосещение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20398" marR="20398" marT="0" marB="0" anchor="ctr">
                    <a:solidFill>
                      <a:srgbClr val="9FE1DC">
                        <a:alpha val="4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 dirty="0">
                          <a:effectLst/>
                        </a:rPr>
                        <a:t>Самоанализ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20398" marR="20398" marT="0" marB="0" anchor="ctr">
                    <a:solidFill>
                      <a:srgbClr val="9FE1DC">
                        <a:alpha val="4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 dirty="0">
                          <a:effectLst/>
                        </a:rPr>
                        <a:t>В течение года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20398" marR="20398" marT="0" marB="0" anchor="ctr">
                    <a:solidFill>
                      <a:srgbClr val="9FE1DC">
                        <a:alpha val="4588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839138"/>
                  </a:ext>
                </a:extLst>
              </a:tr>
              <a:tr h="5549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 dirty="0">
                          <a:effectLst/>
                        </a:rPr>
                        <a:t>Изучение имеющегося опыта по методической теме молодого педагога. Обобщение передового педагогического опыта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0398" marR="20398" marT="0" marB="0" anchor="ctr">
                    <a:solidFill>
                      <a:srgbClr val="2E91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>
                          <a:effectLst/>
                        </a:rPr>
                        <a:t>Самостоятельная работа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0398" marR="20398" marT="0" marB="0" anchor="ctr">
                    <a:solidFill>
                      <a:srgbClr val="9FE1DC">
                        <a:alpha val="4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 dirty="0">
                          <a:effectLst/>
                        </a:rPr>
                        <a:t>Выступление на заседании кафедры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0398" marR="20398" marT="0" marB="0" anchor="ctr">
                    <a:solidFill>
                      <a:srgbClr val="9FE1DC">
                        <a:alpha val="4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 dirty="0">
                          <a:effectLst/>
                        </a:rPr>
                        <a:t>До декабря 2024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0398" marR="20398" marT="0" marB="0" anchor="ctr">
                    <a:solidFill>
                      <a:srgbClr val="9FE1DC">
                        <a:alpha val="4588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8885992"/>
                  </a:ext>
                </a:extLst>
              </a:tr>
              <a:tr h="66739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 dirty="0">
                          <a:effectLst/>
                        </a:rPr>
                        <a:t>Разработка рабочей программы, КТП, фонда оценочных средств в рамках преподаваемой дисциплины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0398" marR="20398" marT="0" marB="0" anchor="ctr">
                    <a:solidFill>
                      <a:srgbClr val="2E91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 dirty="0">
                          <a:effectLst/>
                        </a:rPr>
                        <a:t>Консультация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0398" marR="20398" marT="0" marB="0" anchor="ctr">
                    <a:solidFill>
                      <a:srgbClr val="9FE1DC">
                        <a:alpha val="4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 dirty="0">
                          <a:effectLst/>
                        </a:rPr>
                        <a:t>Рабочая программа, КТП, фонд оценочных средств в соответствии с содержанием ОПОП, требованиями к оформлению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0398" marR="20398" marT="0" marB="0" anchor="ctr">
                    <a:solidFill>
                      <a:srgbClr val="9FE1DC">
                        <a:alpha val="4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 dirty="0">
                          <a:effectLst/>
                        </a:rPr>
                        <a:t>Май 2025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0398" marR="20398" marT="0" marB="0" anchor="ctr">
                    <a:solidFill>
                      <a:srgbClr val="9FE1DC">
                        <a:alpha val="4588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690453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 dirty="0">
                          <a:effectLst/>
                        </a:rPr>
                        <a:t>Подведение итогов наставнического проекта, обсуждение перспектив.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0398" marR="20398" marT="0" marB="0" anchor="ctr">
                    <a:solidFill>
                      <a:srgbClr val="2E91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 dirty="0">
                          <a:effectLst/>
                        </a:rPr>
                        <a:t>Круглый стол.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0398" marR="20398" marT="0" marB="0" anchor="ctr">
                    <a:solidFill>
                      <a:srgbClr val="9FE1DC">
                        <a:alpha val="4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 dirty="0">
                          <a:effectLst/>
                        </a:rPr>
                        <a:t>Рефлексия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0398" marR="20398" marT="0" marB="0" anchor="ctr">
                    <a:solidFill>
                      <a:srgbClr val="9FE1DC">
                        <a:alpha val="4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 dirty="0">
                          <a:effectLst/>
                        </a:rPr>
                        <a:t>Май 2025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0398" marR="20398" marT="0" marB="0" anchor="ctr">
                    <a:solidFill>
                      <a:srgbClr val="9FE1DC">
                        <a:alpha val="4588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938118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232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2-Point Star 83">
            <a:extLst>
              <a:ext uri="{FF2B5EF4-FFF2-40B4-BE49-F238E27FC236}">
                <a16:creationId xmlns:a16="http://schemas.microsoft.com/office/drawing/2014/main" xmlns="" id="{82E2A373-3F19-4A85-90E6-53DDB8C7D18C}"/>
              </a:ext>
            </a:extLst>
          </p:cNvPr>
          <p:cNvSpPr/>
          <p:nvPr/>
        </p:nvSpPr>
        <p:spPr>
          <a:xfrm>
            <a:off x="6050499" y="2340568"/>
            <a:ext cx="6187002" cy="6187002"/>
          </a:xfrm>
          <a:custGeom>
            <a:avLst/>
            <a:gdLst>
              <a:gd name="connsiteX0" fmla="*/ 0 w 4709902"/>
              <a:gd name="connsiteY0" fmla="*/ 2354951 h 4709902"/>
              <a:gd name="connsiteX1" fmla="*/ 11351 w 4709902"/>
              <a:gd name="connsiteY1" fmla="*/ 2124119 h 4709902"/>
              <a:gd name="connsiteX2" fmla="*/ 45239 w 4709902"/>
              <a:gd name="connsiteY2" fmla="*/ 1895524 h 4709902"/>
              <a:gd name="connsiteX3" fmla="*/ 101404 w 4709902"/>
              <a:gd name="connsiteY3" fmla="*/ 1671356 h 4709902"/>
              <a:gd name="connsiteX4" fmla="*/ 179259 w 4709902"/>
              <a:gd name="connsiteY4" fmla="*/ 1453758 h 4709902"/>
              <a:gd name="connsiteX5" fmla="*/ 278073 w 4709902"/>
              <a:gd name="connsiteY5" fmla="*/ 1244827 h 4709902"/>
              <a:gd name="connsiteX6" fmla="*/ 396880 w 4709902"/>
              <a:gd name="connsiteY6" fmla="*/ 1046611 h 4709902"/>
              <a:gd name="connsiteX7" fmla="*/ 534550 w 4709902"/>
              <a:gd name="connsiteY7" fmla="*/ 860994 h 4709902"/>
              <a:gd name="connsiteX8" fmla="*/ 689749 w 4709902"/>
              <a:gd name="connsiteY8" fmla="*/ 689749 h 4709902"/>
              <a:gd name="connsiteX9" fmla="*/ 860994 w 4709902"/>
              <a:gd name="connsiteY9" fmla="*/ 534550 h 4709902"/>
              <a:gd name="connsiteX10" fmla="*/ 1046611 w 4709902"/>
              <a:gd name="connsiteY10" fmla="*/ 396880 h 4709902"/>
              <a:gd name="connsiteX11" fmla="*/ 1244827 w 4709902"/>
              <a:gd name="connsiteY11" fmla="*/ 278073 h 4709902"/>
              <a:gd name="connsiteX12" fmla="*/ 1453758 w 4709902"/>
              <a:gd name="connsiteY12" fmla="*/ 179259 h 4709902"/>
              <a:gd name="connsiteX13" fmla="*/ 1671356 w 4709902"/>
              <a:gd name="connsiteY13" fmla="*/ 101404 h 4709902"/>
              <a:gd name="connsiteX14" fmla="*/ 1895524 w 4709902"/>
              <a:gd name="connsiteY14" fmla="*/ 45239 h 4709902"/>
              <a:gd name="connsiteX15" fmla="*/ 2124119 w 4709902"/>
              <a:gd name="connsiteY15" fmla="*/ 11351 h 4709902"/>
              <a:gd name="connsiteX16" fmla="*/ 2354951 w 4709902"/>
              <a:gd name="connsiteY16" fmla="*/ 0 h 4709902"/>
              <a:gd name="connsiteX17" fmla="*/ 2585783 w 4709902"/>
              <a:gd name="connsiteY17" fmla="*/ 11351 h 4709902"/>
              <a:gd name="connsiteX18" fmla="*/ 2814378 w 4709902"/>
              <a:gd name="connsiteY18" fmla="*/ 45239 h 4709902"/>
              <a:gd name="connsiteX19" fmla="*/ 3038546 w 4709902"/>
              <a:gd name="connsiteY19" fmla="*/ 101404 h 4709902"/>
              <a:gd name="connsiteX20" fmla="*/ 3256144 w 4709902"/>
              <a:gd name="connsiteY20" fmla="*/ 179259 h 4709902"/>
              <a:gd name="connsiteX21" fmla="*/ 3465075 w 4709902"/>
              <a:gd name="connsiteY21" fmla="*/ 278073 h 4709902"/>
              <a:gd name="connsiteX22" fmla="*/ 3663291 w 4709902"/>
              <a:gd name="connsiteY22" fmla="*/ 396880 h 4709902"/>
              <a:gd name="connsiteX23" fmla="*/ 3848908 w 4709902"/>
              <a:gd name="connsiteY23" fmla="*/ 534550 h 4709902"/>
              <a:gd name="connsiteX24" fmla="*/ 4020153 w 4709902"/>
              <a:gd name="connsiteY24" fmla="*/ 689749 h 4709902"/>
              <a:gd name="connsiteX25" fmla="*/ 4175352 w 4709902"/>
              <a:gd name="connsiteY25" fmla="*/ 860994 h 4709902"/>
              <a:gd name="connsiteX26" fmla="*/ 4313022 w 4709902"/>
              <a:gd name="connsiteY26" fmla="*/ 1046611 h 4709902"/>
              <a:gd name="connsiteX27" fmla="*/ 4431829 w 4709902"/>
              <a:gd name="connsiteY27" fmla="*/ 1244827 h 4709902"/>
              <a:gd name="connsiteX28" fmla="*/ 4530643 w 4709902"/>
              <a:gd name="connsiteY28" fmla="*/ 1453758 h 4709902"/>
              <a:gd name="connsiteX29" fmla="*/ 4608498 w 4709902"/>
              <a:gd name="connsiteY29" fmla="*/ 1671356 h 4709902"/>
              <a:gd name="connsiteX30" fmla="*/ 4664663 w 4709902"/>
              <a:gd name="connsiteY30" fmla="*/ 1895524 h 4709902"/>
              <a:gd name="connsiteX31" fmla="*/ 4698551 w 4709902"/>
              <a:gd name="connsiteY31" fmla="*/ 2124119 h 4709902"/>
              <a:gd name="connsiteX32" fmla="*/ 4709902 w 4709902"/>
              <a:gd name="connsiteY32" fmla="*/ 2354951 h 4709902"/>
              <a:gd name="connsiteX33" fmla="*/ 4698551 w 4709902"/>
              <a:gd name="connsiteY33" fmla="*/ 2585783 h 4709902"/>
              <a:gd name="connsiteX34" fmla="*/ 4664663 w 4709902"/>
              <a:gd name="connsiteY34" fmla="*/ 2814378 h 4709902"/>
              <a:gd name="connsiteX35" fmla="*/ 4608498 w 4709902"/>
              <a:gd name="connsiteY35" fmla="*/ 3038546 h 4709902"/>
              <a:gd name="connsiteX36" fmla="*/ 4530643 w 4709902"/>
              <a:gd name="connsiteY36" fmla="*/ 3256144 h 4709902"/>
              <a:gd name="connsiteX37" fmla="*/ 4431829 w 4709902"/>
              <a:gd name="connsiteY37" fmla="*/ 3465075 h 4709902"/>
              <a:gd name="connsiteX38" fmla="*/ 4313022 w 4709902"/>
              <a:gd name="connsiteY38" fmla="*/ 3663291 h 4709902"/>
              <a:gd name="connsiteX39" fmla="*/ 4175352 w 4709902"/>
              <a:gd name="connsiteY39" fmla="*/ 3848908 h 4709902"/>
              <a:gd name="connsiteX40" fmla="*/ 4020153 w 4709902"/>
              <a:gd name="connsiteY40" fmla="*/ 4020153 h 4709902"/>
              <a:gd name="connsiteX41" fmla="*/ 3848908 w 4709902"/>
              <a:gd name="connsiteY41" fmla="*/ 4175352 h 4709902"/>
              <a:gd name="connsiteX42" fmla="*/ 3663291 w 4709902"/>
              <a:gd name="connsiteY42" fmla="*/ 4313022 h 4709902"/>
              <a:gd name="connsiteX43" fmla="*/ 3465075 w 4709902"/>
              <a:gd name="connsiteY43" fmla="*/ 4431829 h 4709902"/>
              <a:gd name="connsiteX44" fmla="*/ 3256144 w 4709902"/>
              <a:gd name="connsiteY44" fmla="*/ 4530643 h 4709902"/>
              <a:gd name="connsiteX45" fmla="*/ 3038546 w 4709902"/>
              <a:gd name="connsiteY45" fmla="*/ 4608498 h 4709902"/>
              <a:gd name="connsiteX46" fmla="*/ 2814378 w 4709902"/>
              <a:gd name="connsiteY46" fmla="*/ 4664663 h 4709902"/>
              <a:gd name="connsiteX47" fmla="*/ 2585783 w 4709902"/>
              <a:gd name="connsiteY47" fmla="*/ 4698551 h 4709902"/>
              <a:gd name="connsiteX48" fmla="*/ 2354951 w 4709902"/>
              <a:gd name="connsiteY48" fmla="*/ 4709902 h 4709902"/>
              <a:gd name="connsiteX49" fmla="*/ 2124119 w 4709902"/>
              <a:gd name="connsiteY49" fmla="*/ 4698551 h 4709902"/>
              <a:gd name="connsiteX50" fmla="*/ 1895524 w 4709902"/>
              <a:gd name="connsiteY50" fmla="*/ 4664663 h 4709902"/>
              <a:gd name="connsiteX51" fmla="*/ 1671356 w 4709902"/>
              <a:gd name="connsiteY51" fmla="*/ 4608498 h 4709902"/>
              <a:gd name="connsiteX52" fmla="*/ 1453758 w 4709902"/>
              <a:gd name="connsiteY52" fmla="*/ 4530643 h 4709902"/>
              <a:gd name="connsiteX53" fmla="*/ 1244827 w 4709902"/>
              <a:gd name="connsiteY53" fmla="*/ 4431829 h 4709902"/>
              <a:gd name="connsiteX54" fmla="*/ 1046611 w 4709902"/>
              <a:gd name="connsiteY54" fmla="*/ 4313022 h 4709902"/>
              <a:gd name="connsiteX55" fmla="*/ 860994 w 4709902"/>
              <a:gd name="connsiteY55" fmla="*/ 4175352 h 4709902"/>
              <a:gd name="connsiteX56" fmla="*/ 689749 w 4709902"/>
              <a:gd name="connsiteY56" fmla="*/ 4020153 h 4709902"/>
              <a:gd name="connsiteX57" fmla="*/ 534550 w 4709902"/>
              <a:gd name="connsiteY57" fmla="*/ 3848908 h 4709902"/>
              <a:gd name="connsiteX58" fmla="*/ 396880 w 4709902"/>
              <a:gd name="connsiteY58" fmla="*/ 3663291 h 4709902"/>
              <a:gd name="connsiteX59" fmla="*/ 278073 w 4709902"/>
              <a:gd name="connsiteY59" fmla="*/ 3465075 h 4709902"/>
              <a:gd name="connsiteX60" fmla="*/ 179259 w 4709902"/>
              <a:gd name="connsiteY60" fmla="*/ 3256144 h 4709902"/>
              <a:gd name="connsiteX61" fmla="*/ 101404 w 4709902"/>
              <a:gd name="connsiteY61" fmla="*/ 3038546 h 4709902"/>
              <a:gd name="connsiteX62" fmla="*/ 45239 w 4709902"/>
              <a:gd name="connsiteY62" fmla="*/ 2814378 h 4709902"/>
              <a:gd name="connsiteX63" fmla="*/ 11351 w 4709902"/>
              <a:gd name="connsiteY63" fmla="*/ 2585783 h 4709902"/>
              <a:gd name="connsiteX64" fmla="*/ 0 w 4709902"/>
              <a:gd name="connsiteY64" fmla="*/ 2354951 h 4709902"/>
              <a:gd name="connsiteX0" fmla="*/ 0 w 4709902"/>
              <a:gd name="connsiteY0" fmla="*/ 2354951 h 4709902"/>
              <a:gd name="connsiteX1" fmla="*/ 11351 w 4709902"/>
              <a:gd name="connsiteY1" fmla="*/ 2124119 h 4709902"/>
              <a:gd name="connsiteX2" fmla="*/ 45239 w 4709902"/>
              <a:gd name="connsiteY2" fmla="*/ 1895524 h 4709902"/>
              <a:gd name="connsiteX3" fmla="*/ 101404 w 4709902"/>
              <a:gd name="connsiteY3" fmla="*/ 1671356 h 4709902"/>
              <a:gd name="connsiteX4" fmla="*/ 179259 w 4709902"/>
              <a:gd name="connsiteY4" fmla="*/ 1453758 h 4709902"/>
              <a:gd name="connsiteX5" fmla="*/ 278073 w 4709902"/>
              <a:gd name="connsiteY5" fmla="*/ 1244827 h 4709902"/>
              <a:gd name="connsiteX6" fmla="*/ 396880 w 4709902"/>
              <a:gd name="connsiteY6" fmla="*/ 1046611 h 4709902"/>
              <a:gd name="connsiteX7" fmla="*/ 534550 w 4709902"/>
              <a:gd name="connsiteY7" fmla="*/ 860994 h 4709902"/>
              <a:gd name="connsiteX8" fmla="*/ 689749 w 4709902"/>
              <a:gd name="connsiteY8" fmla="*/ 689749 h 4709902"/>
              <a:gd name="connsiteX9" fmla="*/ 860994 w 4709902"/>
              <a:gd name="connsiteY9" fmla="*/ 534550 h 4709902"/>
              <a:gd name="connsiteX10" fmla="*/ 1046611 w 4709902"/>
              <a:gd name="connsiteY10" fmla="*/ 396880 h 4709902"/>
              <a:gd name="connsiteX11" fmla="*/ 1244827 w 4709902"/>
              <a:gd name="connsiteY11" fmla="*/ 278073 h 4709902"/>
              <a:gd name="connsiteX12" fmla="*/ 1453758 w 4709902"/>
              <a:gd name="connsiteY12" fmla="*/ 179259 h 4709902"/>
              <a:gd name="connsiteX13" fmla="*/ 1671356 w 4709902"/>
              <a:gd name="connsiteY13" fmla="*/ 101404 h 4709902"/>
              <a:gd name="connsiteX14" fmla="*/ 1895524 w 4709902"/>
              <a:gd name="connsiteY14" fmla="*/ 45239 h 4709902"/>
              <a:gd name="connsiteX15" fmla="*/ 2124119 w 4709902"/>
              <a:gd name="connsiteY15" fmla="*/ 11351 h 4709902"/>
              <a:gd name="connsiteX16" fmla="*/ 2354951 w 4709902"/>
              <a:gd name="connsiteY16" fmla="*/ 0 h 4709902"/>
              <a:gd name="connsiteX17" fmla="*/ 2585783 w 4709902"/>
              <a:gd name="connsiteY17" fmla="*/ 11351 h 4709902"/>
              <a:gd name="connsiteX18" fmla="*/ 2814378 w 4709902"/>
              <a:gd name="connsiteY18" fmla="*/ 45239 h 4709902"/>
              <a:gd name="connsiteX19" fmla="*/ 3038546 w 4709902"/>
              <a:gd name="connsiteY19" fmla="*/ 101404 h 4709902"/>
              <a:gd name="connsiteX20" fmla="*/ 3256144 w 4709902"/>
              <a:gd name="connsiteY20" fmla="*/ 179259 h 4709902"/>
              <a:gd name="connsiteX21" fmla="*/ 3465075 w 4709902"/>
              <a:gd name="connsiteY21" fmla="*/ 278073 h 4709902"/>
              <a:gd name="connsiteX22" fmla="*/ 3663291 w 4709902"/>
              <a:gd name="connsiteY22" fmla="*/ 396880 h 4709902"/>
              <a:gd name="connsiteX23" fmla="*/ 3848908 w 4709902"/>
              <a:gd name="connsiteY23" fmla="*/ 534550 h 4709902"/>
              <a:gd name="connsiteX24" fmla="*/ 4020153 w 4709902"/>
              <a:gd name="connsiteY24" fmla="*/ 689749 h 4709902"/>
              <a:gd name="connsiteX25" fmla="*/ 4175352 w 4709902"/>
              <a:gd name="connsiteY25" fmla="*/ 860994 h 4709902"/>
              <a:gd name="connsiteX26" fmla="*/ 4313022 w 4709902"/>
              <a:gd name="connsiteY26" fmla="*/ 1046611 h 4709902"/>
              <a:gd name="connsiteX27" fmla="*/ 4447069 w 4709902"/>
              <a:gd name="connsiteY27" fmla="*/ 1239747 h 4709902"/>
              <a:gd name="connsiteX28" fmla="*/ 4530643 w 4709902"/>
              <a:gd name="connsiteY28" fmla="*/ 1453758 h 4709902"/>
              <a:gd name="connsiteX29" fmla="*/ 4608498 w 4709902"/>
              <a:gd name="connsiteY29" fmla="*/ 1671356 h 4709902"/>
              <a:gd name="connsiteX30" fmla="*/ 4664663 w 4709902"/>
              <a:gd name="connsiteY30" fmla="*/ 1895524 h 4709902"/>
              <a:gd name="connsiteX31" fmla="*/ 4698551 w 4709902"/>
              <a:gd name="connsiteY31" fmla="*/ 2124119 h 4709902"/>
              <a:gd name="connsiteX32" fmla="*/ 4709902 w 4709902"/>
              <a:gd name="connsiteY32" fmla="*/ 2354951 h 4709902"/>
              <a:gd name="connsiteX33" fmla="*/ 4698551 w 4709902"/>
              <a:gd name="connsiteY33" fmla="*/ 2585783 h 4709902"/>
              <a:gd name="connsiteX34" fmla="*/ 4664663 w 4709902"/>
              <a:gd name="connsiteY34" fmla="*/ 2814378 h 4709902"/>
              <a:gd name="connsiteX35" fmla="*/ 4608498 w 4709902"/>
              <a:gd name="connsiteY35" fmla="*/ 3038546 h 4709902"/>
              <a:gd name="connsiteX36" fmla="*/ 4530643 w 4709902"/>
              <a:gd name="connsiteY36" fmla="*/ 3256144 h 4709902"/>
              <a:gd name="connsiteX37" fmla="*/ 4431829 w 4709902"/>
              <a:gd name="connsiteY37" fmla="*/ 3465075 h 4709902"/>
              <a:gd name="connsiteX38" fmla="*/ 4313022 w 4709902"/>
              <a:gd name="connsiteY38" fmla="*/ 3663291 h 4709902"/>
              <a:gd name="connsiteX39" fmla="*/ 4175352 w 4709902"/>
              <a:gd name="connsiteY39" fmla="*/ 3848908 h 4709902"/>
              <a:gd name="connsiteX40" fmla="*/ 4020153 w 4709902"/>
              <a:gd name="connsiteY40" fmla="*/ 4020153 h 4709902"/>
              <a:gd name="connsiteX41" fmla="*/ 3848908 w 4709902"/>
              <a:gd name="connsiteY41" fmla="*/ 4175352 h 4709902"/>
              <a:gd name="connsiteX42" fmla="*/ 3663291 w 4709902"/>
              <a:gd name="connsiteY42" fmla="*/ 4313022 h 4709902"/>
              <a:gd name="connsiteX43" fmla="*/ 3465075 w 4709902"/>
              <a:gd name="connsiteY43" fmla="*/ 4431829 h 4709902"/>
              <a:gd name="connsiteX44" fmla="*/ 3256144 w 4709902"/>
              <a:gd name="connsiteY44" fmla="*/ 4530643 h 4709902"/>
              <a:gd name="connsiteX45" fmla="*/ 3038546 w 4709902"/>
              <a:gd name="connsiteY45" fmla="*/ 4608498 h 4709902"/>
              <a:gd name="connsiteX46" fmla="*/ 2814378 w 4709902"/>
              <a:gd name="connsiteY46" fmla="*/ 4664663 h 4709902"/>
              <a:gd name="connsiteX47" fmla="*/ 2585783 w 4709902"/>
              <a:gd name="connsiteY47" fmla="*/ 4698551 h 4709902"/>
              <a:gd name="connsiteX48" fmla="*/ 2354951 w 4709902"/>
              <a:gd name="connsiteY48" fmla="*/ 4709902 h 4709902"/>
              <a:gd name="connsiteX49" fmla="*/ 2124119 w 4709902"/>
              <a:gd name="connsiteY49" fmla="*/ 4698551 h 4709902"/>
              <a:gd name="connsiteX50" fmla="*/ 1895524 w 4709902"/>
              <a:gd name="connsiteY50" fmla="*/ 4664663 h 4709902"/>
              <a:gd name="connsiteX51" fmla="*/ 1671356 w 4709902"/>
              <a:gd name="connsiteY51" fmla="*/ 4608498 h 4709902"/>
              <a:gd name="connsiteX52" fmla="*/ 1453758 w 4709902"/>
              <a:gd name="connsiteY52" fmla="*/ 4530643 h 4709902"/>
              <a:gd name="connsiteX53" fmla="*/ 1244827 w 4709902"/>
              <a:gd name="connsiteY53" fmla="*/ 4431829 h 4709902"/>
              <a:gd name="connsiteX54" fmla="*/ 1046611 w 4709902"/>
              <a:gd name="connsiteY54" fmla="*/ 4313022 h 4709902"/>
              <a:gd name="connsiteX55" fmla="*/ 860994 w 4709902"/>
              <a:gd name="connsiteY55" fmla="*/ 4175352 h 4709902"/>
              <a:gd name="connsiteX56" fmla="*/ 689749 w 4709902"/>
              <a:gd name="connsiteY56" fmla="*/ 4020153 h 4709902"/>
              <a:gd name="connsiteX57" fmla="*/ 534550 w 4709902"/>
              <a:gd name="connsiteY57" fmla="*/ 3848908 h 4709902"/>
              <a:gd name="connsiteX58" fmla="*/ 396880 w 4709902"/>
              <a:gd name="connsiteY58" fmla="*/ 3663291 h 4709902"/>
              <a:gd name="connsiteX59" fmla="*/ 278073 w 4709902"/>
              <a:gd name="connsiteY59" fmla="*/ 3465075 h 4709902"/>
              <a:gd name="connsiteX60" fmla="*/ 179259 w 4709902"/>
              <a:gd name="connsiteY60" fmla="*/ 3256144 h 4709902"/>
              <a:gd name="connsiteX61" fmla="*/ 101404 w 4709902"/>
              <a:gd name="connsiteY61" fmla="*/ 3038546 h 4709902"/>
              <a:gd name="connsiteX62" fmla="*/ 45239 w 4709902"/>
              <a:gd name="connsiteY62" fmla="*/ 2814378 h 4709902"/>
              <a:gd name="connsiteX63" fmla="*/ 11351 w 4709902"/>
              <a:gd name="connsiteY63" fmla="*/ 2585783 h 4709902"/>
              <a:gd name="connsiteX64" fmla="*/ 0 w 4709902"/>
              <a:gd name="connsiteY64" fmla="*/ 2354951 h 4709902"/>
              <a:gd name="connsiteX0" fmla="*/ 0 w 4709902"/>
              <a:gd name="connsiteY0" fmla="*/ 2354951 h 4709902"/>
              <a:gd name="connsiteX1" fmla="*/ 11351 w 4709902"/>
              <a:gd name="connsiteY1" fmla="*/ 2124119 h 4709902"/>
              <a:gd name="connsiteX2" fmla="*/ 45239 w 4709902"/>
              <a:gd name="connsiteY2" fmla="*/ 1895524 h 4709902"/>
              <a:gd name="connsiteX3" fmla="*/ 101404 w 4709902"/>
              <a:gd name="connsiteY3" fmla="*/ 1671356 h 4709902"/>
              <a:gd name="connsiteX4" fmla="*/ 179259 w 4709902"/>
              <a:gd name="connsiteY4" fmla="*/ 1453758 h 4709902"/>
              <a:gd name="connsiteX5" fmla="*/ 278073 w 4709902"/>
              <a:gd name="connsiteY5" fmla="*/ 1244827 h 4709902"/>
              <a:gd name="connsiteX6" fmla="*/ 396880 w 4709902"/>
              <a:gd name="connsiteY6" fmla="*/ 1046611 h 4709902"/>
              <a:gd name="connsiteX7" fmla="*/ 534550 w 4709902"/>
              <a:gd name="connsiteY7" fmla="*/ 860994 h 4709902"/>
              <a:gd name="connsiteX8" fmla="*/ 689749 w 4709902"/>
              <a:gd name="connsiteY8" fmla="*/ 689749 h 4709902"/>
              <a:gd name="connsiteX9" fmla="*/ 860994 w 4709902"/>
              <a:gd name="connsiteY9" fmla="*/ 534550 h 4709902"/>
              <a:gd name="connsiteX10" fmla="*/ 1046611 w 4709902"/>
              <a:gd name="connsiteY10" fmla="*/ 396880 h 4709902"/>
              <a:gd name="connsiteX11" fmla="*/ 1244827 w 4709902"/>
              <a:gd name="connsiteY11" fmla="*/ 278073 h 4709902"/>
              <a:gd name="connsiteX12" fmla="*/ 1453758 w 4709902"/>
              <a:gd name="connsiteY12" fmla="*/ 179259 h 4709902"/>
              <a:gd name="connsiteX13" fmla="*/ 1671356 w 4709902"/>
              <a:gd name="connsiteY13" fmla="*/ 101404 h 4709902"/>
              <a:gd name="connsiteX14" fmla="*/ 1895524 w 4709902"/>
              <a:gd name="connsiteY14" fmla="*/ 45239 h 4709902"/>
              <a:gd name="connsiteX15" fmla="*/ 2124119 w 4709902"/>
              <a:gd name="connsiteY15" fmla="*/ 11351 h 4709902"/>
              <a:gd name="connsiteX16" fmla="*/ 2354951 w 4709902"/>
              <a:gd name="connsiteY16" fmla="*/ 0 h 4709902"/>
              <a:gd name="connsiteX17" fmla="*/ 2585783 w 4709902"/>
              <a:gd name="connsiteY17" fmla="*/ 11351 h 4709902"/>
              <a:gd name="connsiteX18" fmla="*/ 2814378 w 4709902"/>
              <a:gd name="connsiteY18" fmla="*/ 45239 h 4709902"/>
              <a:gd name="connsiteX19" fmla="*/ 3038546 w 4709902"/>
              <a:gd name="connsiteY19" fmla="*/ 101404 h 4709902"/>
              <a:gd name="connsiteX20" fmla="*/ 3256144 w 4709902"/>
              <a:gd name="connsiteY20" fmla="*/ 179259 h 4709902"/>
              <a:gd name="connsiteX21" fmla="*/ 3465075 w 4709902"/>
              <a:gd name="connsiteY21" fmla="*/ 278073 h 4709902"/>
              <a:gd name="connsiteX22" fmla="*/ 3663291 w 4709902"/>
              <a:gd name="connsiteY22" fmla="*/ 396880 h 4709902"/>
              <a:gd name="connsiteX23" fmla="*/ 3848908 w 4709902"/>
              <a:gd name="connsiteY23" fmla="*/ 534550 h 4709902"/>
              <a:gd name="connsiteX24" fmla="*/ 4020153 w 4709902"/>
              <a:gd name="connsiteY24" fmla="*/ 689749 h 4709902"/>
              <a:gd name="connsiteX25" fmla="*/ 4175352 w 4709902"/>
              <a:gd name="connsiteY25" fmla="*/ 860994 h 4709902"/>
              <a:gd name="connsiteX26" fmla="*/ 4313022 w 4709902"/>
              <a:gd name="connsiteY26" fmla="*/ 1046611 h 4709902"/>
              <a:gd name="connsiteX27" fmla="*/ 4431829 w 4709902"/>
              <a:gd name="connsiteY27" fmla="*/ 1239747 h 4709902"/>
              <a:gd name="connsiteX28" fmla="*/ 4530643 w 4709902"/>
              <a:gd name="connsiteY28" fmla="*/ 1453758 h 4709902"/>
              <a:gd name="connsiteX29" fmla="*/ 4608498 w 4709902"/>
              <a:gd name="connsiteY29" fmla="*/ 1671356 h 4709902"/>
              <a:gd name="connsiteX30" fmla="*/ 4664663 w 4709902"/>
              <a:gd name="connsiteY30" fmla="*/ 1895524 h 4709902"/>
              <a:gd name="connsiteX31" fmla="*/ 4698551 w 4709902"/>
              <a:gd name="connsiteY31" fmla="*/ 2124119 h 4709902"/>
              <a:gd name="connsiteX32" fmla="*/ 4709902 w 4709902"/>
              <a:gd name="connsiteY32" fmla="*/ 2354951 h 4709902"/>
              <a:gd name="connsiteX33" fmla="*/ 4698551 w 4709902"/>
              <a:gd name="connsiteY33" fmla="*/ 2585783 h 4709902"/>
              <a:gd name="connsiteX34" fmla="*/ 4664663 w 4709902"/>
              <a:gd name="connsiteY34" fmla="*/ 2814378 h 4709902"/>
              <a:gd name="connsiteX35" fmla="*/ 4608498 w 4709902"/>
              <a:gd name="connsiteY35" fmla="*/ 3038546 h 4709902"/>
              <a:gd name="connsiteX36" fmla="*/ 4530643 w 4709902"/>
              <a:gd name="connsiteY36" fmla="*/ 3256144 h 4709902"/>
              <a:gd name="connsiteX37" fmla="*/ 4431829 w 4709902"/>
              <a:gd name="connsiteY37" fmla="*/ 3465075 h 4709902"/>
              <a:gd name="connsiteX38" fmla="*/ 4313022 w 4709902"/>
              <a:gd name="connsiteY38" fmla="*/ 3663291 h 4709902"/>
              <a:gd name="connsiteX39" fmla="*/ 4175352 w 4709902"/>
              <a:gd name="connsiteY39" fmla="*/ 3848908 h 4709902"/>
              <a:gd name="connsiteX40" fmla="*/ 4020153 w 4709902"/>
              <a:gd name="connsiteY40" fmla="*/ 4020153 h 4709902"/>
              <a:gd name="connsiteX41" fmla="*/ 3848908 w 4709902"/>
              <a:gd name="connsiteY41" fmla="*/ 4175352 h 4709902"/>
              <a:gd name="connsiteX42" fmla="*/ 3663291 w 4709902"/>
              <a:gd name="connsiteY42" fmla="*/ 4313022 h 4709902"/>
              <a:gd name="connsiteX43" fmla="*/ 3465075 w 4709902"/>
              <a:gd name="connsiteY43" fmla="*/ 4431829 h 4709902"/>
              <a:gd name="connsiteX44" fmla="*/ 3256144 w 4709902"/>
              <a:gd name="connsiteY44" fmla="*/ 4530643 h 4709902"/>
              <a:gd name="connsiteX45" fmla="*/ 3038546 w 4709902"/>
              <a:gd name="connsiteY45" fmla="*/ 4608498 h 4709902"/>
              <a:gd name="connsiteX46" fmla="*/ 2814378 w 4709902"/>
              <a:gd name="connsiteY46" fmla="*/ 4664663 h 4709902"/>
              <a:gd name="connsiteX47" fmla="*/ 2585783 w 4709902"/>
              <a:gd name="connsiteY47" fmla="*/ 4698551 h 4709902"/>
              <a:gd name="connsiteX48" fmla="*/ 2354951 w 4709902"/>
              <a:gd name="connsiteY48" fmla="*/ 4709902 h 4709902"/>
              <a:gd name="connsiteX49" fmla="*/ 2124119 w 4709902"/>
              <a:gd name="connsiteY49" fmla="*/ 4698551 h 4709902"/>
              <a:gd name="connsiteX50" fmla="*/ 1895524 w 4709902"/>
              <a:gd name="connsiteY50" fmla="*/ 4664663 h 4709902"/>
              <a:gd name="connsiteX51" fmla="*/ 1671356 w 4709902"/>
              <a:gd name="connsiteY51" fmla="*/ 4608498 h 4709902"/>
              <a:gd name="connsiteX52" fmla="*/ 1453758 w 4709902"/>
              <a:gd name="connsiteY52" fmla="*/ 4530643 h 4709902"/>
              <a:gd name="connsiteX53" fmla="*/ 1244827 w 4709902"/>
              <a:gd name="connsiteY53" fmla="*/ 4431829 h 4709902"/>
              <a:gd name="connsiteX54" fmla="*/ 1046611 w 4709902"/>
              <a:gd name="connsiteY54" fmla="*/ 4313022 h 4709902"/>
              <a:gd name="connsiteX55" fmla="*/ 860994 w 4709902"/>
              <a:gd name="connsiteY55" fmla="*/ 4175352 h 4709902"/>
              <a:gd name="connsiteX56" fmla="*/ 689749 w 4709902"/>
              <a:gd name="connsiteY56" fmla="*/ 4020153 h 4709902"/>
              <a:gd name="connsiteX57" fmla="*/ 534550 w 4709902"/>
              <a:gd name="connsiteY57" fmla="*/ 3848908 h 4709902"/>
              <a:gd name="connsiteX58" fmla="*/ 396880 w 4709902"/>
              <a:gd name="connsiteY58" fmla="*/ 3663291 h 4709902"/>
              <a:gd name="connsiteX59" fmla="*/ 278073 w 4709902"/>
              <a:gd name="connsiteY59" fmla="*/ 3465075 h 4709902"/>
              <a:gd name="connsiteX60" fmla="*/ 179259 w 4709902"/>
              <a:gd name="connsiteY60" fmla="*/ 3256144 h 4709902"/>
              <a:gd name="connsiteX61" fmla="*/ 101404 w 4709902"/>
              <a:gd name="connsiteY61" fmla="*/ 3038546 h 4709902"/>
              <a:gd name="connsiteX62" fmla="*/ 45239 w 4709902"/>
              <a:gd name="connsiteY62" fmla="*/ 2814378 h 4709902"/>
              <a:gd name="connsiteX63" fmla="*/ 11351 w 4709902"/>
              <a:gd name="connsiteY63" fmla="*/ 2585783 h 4709902"/>
              <a:gd name="connsiteX64" fmla="*/ 0 w 4709902"/>
              <a:gd name="connsiteY64" fmla="*/ 2354951 h 4709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709902" h="4709902">
                <a:moveTo>
                  <a:pt x="0" y="2354951"/>
                </a:moveTo>
                <a:lnTo>
                  <a:pt x="11351" y="2124119"/>
                </a:lnTo>
                <a:lnTo>
                  <a:pt x="45239" y="1895524"/>
                </a:lnTo>
                <a:lnTo>
                  <a:pt x="101404" y="1671356"/>
                </a:lnTo>
                <a:lnTo>
                  <a:pt x="179259" y="1453758"/>
                </a:lnTo>
                <a:lnTo>
                  <a:pt x="278073" y="1244827"/>
                </a:lnTo>
                <a:lnTo>
                  <a:pt x="396880" y="1046611"/>
                </a:lnTo>
                <a:lnTo>
                  <a:pt x="534550" y="860994"/>
                </a:lnTo>
                <a:lnTo>
                  <a:pt x="689749" y="689749"/>
                </a:lnTo>
                <a:lnTo>
                  <a:pt x="860994" y="534550"/>
                </a:lnTo>
                <a:lnTo>
                  <a:pt x="1046611" y="396880"/>
                </a:lnTo>
                <a:lnTo>
                  <a:pt x="1244827" y="278073"/>
                </a:lnTo>
                <a:lnTo>
                  <a:pt x="1453758" y="179259"/>
                </a:lnTo>
                <a:lnTo>
                  <a:pt x="1671356" y="101404"/>
                </a:lnTo>
                <a:lnTo>
                  <a:pt x="1895524" y="45239"/>
                </a:lnTo>
                <a:lnTo>
                  <a:pt x="2124119" y="11351"/>
                </a:lnTo>
                <a:lnTo>
                  <a:pt x="2354951" y="0"/>
                </a:lnTo>
                <a:lnTo>
                  <a:pt x="2585783" y="11351"/>
                </a:lnTo>
                <a:lnTo>
                  <a:pt x="2814378" y="45239"/>
                </a:lnTo>
                <a:lnTo>
                  <a:pt x="3038546" y="101404"/>
                </a:lnTo>
                <a:lnTo>
                  <a:pt x="3256144" y="179259"/>
                </a:lnTo>
                <a:lnTo>
                  <a:pt x="3465075" y="278073"/>
                </a:lnTo>
                <a:lnTo>
                  <a:pt x="3663291" y="396880"/>
                </a:lnTo>
                <a:lnTo>
                  <a:pt x="3848908" y="534550"/>
                </a:lnTo>
                <a:lnTo>
                  <a:pt x="4020153" y="689749"/>
                </a:lnTo>
                <a:lnTo>
                  <a:pt x="4175352" y="860994"/>
                </a:lnTo>
                <a:lnTo>
                  <a:pt x="4313022" y="1046611"/>
                </a:lnTo>
                <a:lnTo>
                  <a:pt x="4431829" y="1239747"/>
                </a:lnTo>
                <a:lnTo>
                  <a:pt x="4530643" y="1453758"/>
                </a:lnTo>
                <a:lnTo>
                  <a:pt x="4608498" y="1671356"/>
                </a:lnTo>
                <a:lnTo>
                  <a:pt x="4664663" y="1895524"/>
                </a:lnTo>
                <a:lnTo>
                  <a:pt x="4698551" y="2124119"/>
                </a:lnTo>
                <a:lnTo>
                  <a:pt x="4709902" y="2354951"/>
                </a:lnTo>
                <a:lnTo>
                  <a:pt x="4698551" y="2585783"/>
                </a:lnTo>
                <a:lnTo>
                  <a:pt x="4664663" y="2814378"/>
                </a:lnTo>
                <a:lnTo>
                  <a:pt x="4608498" y="3038546"/>
                </a:lnTo>
                <a:lnTo>
                  <a:pt x="4530643" y="3256144"/>
                </a:lnTo>
                <a:lnTo>
                  <a:pt x="4431829" y="3465075"/>
                </a:lnTo>
                <a:lnTo>
                  <a:pt x="4313022" y="3663291"/>
                </a:lnTo>
                <a:lnTo>
                  <a:pt x="4175352" y="3848908"/>
                </a:lnTo>
                <a:lnTo>
                  <a:pt x="4020153" y="4020153"/>
                </a:lnTo>
                <a:lnTo>
                  <a:pt x="3848908" y="4175352"/>
                </a:lnTo>
                <a:lnTo>
                  <a:pt x="3663291" y="4313022"/>
                </a:lnTo>
                <a:lnTo>
                  <a:pt x="3465075" y="4431829"/>
                </a:lnTo>
                <a:lnTo>
                  <a:pt x="3256144" y="4530643"/>
                </a:lnTo>
                <a:lnTo>
                  <a:pt x="3038546" y="4608498"/>
                </a:lnTo>
                <a:lnTo>
                  <a:pt x="2814378" y="4664663"/>
                </a:lnTo>
                <a:lnTo>
                  <a:pt x="2585783" y="4698551"/>
                </a:lnTo>
                <a:lnTo>
                  <a:pt x="2354951" y="4709902"/>
                </a:lnTo>
                <a:lnTo>
                  <a:pt x="2124119" y="4698551"/>
                </a:lnTo>
                <a:lnTo>
                  <a:pt x="1895524" y="4664663"/>
                </a:lnTo>
                <a:lnTo>
                  <a:pt x="1671356" y="4608498"/>
                </a:lnTo>
                <a:lnTo>
                  <a:pt x="1453758" y="4530643"/>
                </a:lnTo>
                <a:lnTo>
                  <a:pt x="1244827" y="4431829"/>
                </a:lnTo>
                <a:lnTo>
                  <a:pt x="1046611" y="4313022"/>
                </a:lnTo>
                <a:lnTo>
                  <a:pt x="860994" y="4175352"/>
                </a:lnTo>
                <a:lnTo>
                  <a:pt x="689749" y="4020153"/>
                </a:lnTo>
                <a:lnTo>
                  <a:pt x="534550" y="3848908"/>
                </a:lnTo>
                <a:lnTo>
                  <a:pt x="396880" y="3663291"/>
                </a:lnTo>
                <a:lnTo>
                  <a:pt x="278073" y="3465075"/>
                </a:lnTo>
                <a:lnTo>
                  <a:pt x="179259" y="3256144"/>
                </a:lnTo>
                <a:lnTo>
                  <a:pt x="101404" y="3038546"/>
                </a:lnTo>
                <a:lnTo>
                  <a:pt x="45239" y="2814378"/>
                </a:lnTo>
                <a:lnTo>
                  <a:pt x="11351" y="2585783"/>
                </a:lnTo>
                <a:lnTo>
                  <a:pt x="0" y="2354951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1" panose="020B0604020202020204" charset="0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xmlns="" id="{7320829D-617F-4980-A4CC-E3A708C9973A}"/>
              </a:ext>
            </a:extLst>
          </p:cNvPr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xmlns="" id="{97259078-02F0-4AC9-AF52-4EE3EF511D0C}"/>
              </a:ext>
            </a:extLst>
          </p:cNvPr>
          <p:cNvSpPr/>
          <p:nvPr/>
        </p:nvSpPr>
        <p:spPr>
          <a:xfrm rot="-10800000" flipH="1" flipV="1">
            <a:off x="16393184" y="8403276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1894816" y="1883724"/>
                </a:moveTo>
                <a:lnTo>
                  <a:pt x="0" y="1883724"/>
                </a:lnTo>
                <a:lnTo>
                  <a:pt x="0" y="0"/>
                </a:lnTo>
                <a:lnTo>
                  <a:pt x="1894816" y="0"/>
                </a:lnTo>
                <a:lnTo>
                  <a:pt x="1894816" y="188372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xmlns="" id="{4A191CB6-E345-4766-A82F-AACF5083C60F}"/>
              </a:ext>
            </a:extLst>
          </p:cNvPr>
          <p:cNvSpPr/>
          <p:nvPr/>
        </p:nvSpPr>
        <p:spPr>
          <a:xfrm>
            <a:off x="16570504" y="-305907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xmlns="" id="{8582AEB8-CA6F-45F0-8A5B-4C1F17EE2D35}"/>
              </a:ext>
            </a:extLst>
          </p:cNvPr>
          <p:cNvSpPr/>
          <p:nvPr/>
        </p:nvSpPr>
        <p:spPr>
          <a:xfrm>
            <a:off x="15928182" y="386378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xmlns="" id="{BAA24489-50B0-4E14-ABB8-9F8C1C765770}"/>
              </a:ext>
            </a:extLst>
          </p:cNvPr>
          <p:cNvSpPr/>
          <p:nvPr/>
        </p:nvSpPr>
        <p:spPr>
          <a:xfrm>
            <a:off x="17483052" y="-167305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xmlns="" id="{EBDE900D-B1BF-4937-B509-4C24B0175E11}"/>
              </a:ext>
            </a:extLst>
          </p:cNvPr>
          <p:cNvSpPr txBox="1"/>
          <p:nvPr/>
        </p:nvSpPr>
        <p:spPr>
          <a:xfrm>
            <a:off x="3647938" y="707539"/>
            <a:ext cx="1052712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800" b="1" dirty="0">
                <a:solidFill>
                  <a:srgbClr val="041A22"/>
                </a:solidFill>
                <a:latin typeface="Arial Black" panose="020B0A04020102020204" pitchFamily="34" charset="0"/>
                <a:ea typeface="Montserrat 1 Bold"/>
                <a:cs typeface="Montserrat 1 Bold"/>
                <a:sym typeface="Montserrat 1 Bold"/>
              </a:rPr>
              <a:t>Результаты наставничества</a:t>
            </a:r>
            <a:endParaRPr lang="en-US" sz="4800" b="1" dirty="0">
              <a:solidFill>
                <a:srgbClr val="041A22"/>
              </a:solidFill>
              <a:latin typeface="Arial Black" panose="020B0A04020102020204" pitchFamily="34" charset="0"/>
              <a:ea typeface="Montserrat 1 Bold"/>
              <a:cs typeface="Montserrat 1 Bold"/>
              <a:sym typeface="Montserrat 1 Bold"/>
            </a:endParaRPr>
          </a:p>
        </p:txBody>
      </p:sp>
      <p:graphicFrame>
        <p:nvGraphicFramePr>
          <p:cNvPr id="32" name="Таблица 31">
            <a:extLst>
              <a:ext uri="{FF2B5EF4-FFF2-40B4-BE49-F238E27FC236}">
                <a16:creationId xmlns:a16="http://schemas.microsoft.com/office/drawing/2014/main" xmlns="" id="{23ED0376-F518-455C-B3DB-52806BAB7D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791437"/>
              </p:ext>
            </p:extLst>
          </p:nvPr>
        </p:nvGraphicFramePr>
        <p:xfrm>
          <a:off x="735767" y="2778089"/>
          <a:ext cx="11811002" cy="594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82932">
                  <a:extLst>
                    <a:ext uri="{9D8B030D-6E8A-4147-A177-3AD203B41FA5}">
                      <a16:colId xmlns:a16="http://schemas.microsoft.com/office/drawing/2014/main" xmlns="" val="506599992"/>
                    </a:ext>
                  </a:extLst>
                </a:gridCol>
                <a:gridCol w="3546670">
                  <a:extLst>
                    <a:ext uri="{9D8B030D-6E8A-4147-A177-3AD203B41FA5}">
                      <a16:colId xmlns:a16="http://schemas.microsoft.com/office/drawing/2014/main" xmlns="" val="4059220801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xmlns="" val="29888765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bg1"/>
                          </a:solidFill>
                        </a:rPr>
                        <a:t>Показатель</a:t>
                      </a:r>
                    </a:p>
                  </a:txBody>
                  <a:tcPr anchor="ctr">
                    <a:solidFill>
                      <a:srgbClr val="2E91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bg1"/>
                          </a:solidFill>
                        </a:rPr>
                        <a:t>До наставничества</a:t>
                      </a:r>
                    </a:p>
                  </a:txBody>
                  <a:tcPr anchor="ctr">
                    <a:solidFill>
                      <a:srgbClr val="2E91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bg1"/>
                          </a:solidFill>
                        </a:rPr>
                        <a:t>После наставничества</a:t>
                      </a:r>
                    </a:p>
                  </a:txBody>
                  <a:tcPr anchor="ctr">
                    <a:solidFill>
                      <a:srgbClr val="2E91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1549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Уверенность в себе</a:t>
                      </a:r>
                      <a:endParaRPr lang="ru-RU" sz="4000" dirty="0"/>
                    </a:p>
                  </a:txBody>
                  <a:tcPr>
                    <a:solidFill>
                      <a:srgbClr val="9FE1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Средняя</a:t>
                      </a:r>
                    </a:p>
                  </a:txBody>
                  <a:tcPr anchor="ctr">
                    <a:solidFill>
                      <a:srgbClr val="9FE1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Высокая</a:t>
                      </a:r>
                    </a:p>
                  </a:txBody>
                  <a:tcPr anchor="ctr">
                    <a:solidFill>
                      <a:srgbClr val="9FE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20949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Удовлетворенность работой</a:t>
                      </a:r>
                      <a:endParaRPr lang="ru-RU" sz="4000" dirty="0"/>
                    </a:p>
                  </a:txBody>
                  <a:tcPr>
                    <a:solidFill>
                      <a:srgbClr val="9FE1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dirty="0"/>
                        <a:t>Средняя</a:t>
                      </a:r>
                    </a:p>
                  </a:txBody>
                  <a:tcPr anchor="ctr">
                    <a:solidFill>
                      <a:srgbClr val="9FE1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Повышенная</a:t>
                      </a:r>
                    </a:p>
                  </a:txBody>
                  <a:tcPr anchor="ctr">
                    <a:solidFill>
                      <a:srgbClr val="9FE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61583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Участие в научной деятельности</a:t>
                      </a:r>
                      <a:endParaRPr lang="ru-RU" sz="4000" dirty="0"/>
                    </a:p>
                  </a:txBody>
                  <a:tcPr>
                    <a:solidFill>
                      <a:srgbClr val="9FE1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Единичные</a:t>
                      </a:r>
                    </a:p>
                  </a:txBody>
                  <a:tcPr anchor="ctr">
                    <a:solidFill>
                      <a:srgbClr val="9FE1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Регулярные</a:t>
                      </a:r>
                    </a:p>
                  </a:txBody>
                  <a:tcPr anchor="ctr">
                    <a:solidFill>
                      <a:srgbClr val="9FE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2620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Качество преподавания</a:t>
                      </a:r>
                      <a:endParaRPr lang="ru-RU" sz="4000" dirty="0"/>
                    </a:p>
                  </a:txBody>
                  <a:tcPr>
                    <a:solidFill>
                      <a:srgbClr val="9FE1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Начальный уровень</a:t>
                      </a:r>
                    </a:p>
                  </a:txBody>
                  <a:tcPr anchor="ctr">
                    <a:solidFill>
                      <a:srgbClr val="9FE1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Оптимальный уровень</a:t>
                      </a:r>
                    </a:p>
                  </a:txBody>
                  <a:tcPr anchor="ctr">
                    <a:solidFill>
                      <a:srgbClr val="9FE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7739079"/>
                  </a:ext>
                </a:extLst>
              </a:tr>
            </a:tbl>
          </a:graphicData>
        </a:graphic>
      </p:graphicFrame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AA801A16-335B-4A78-AD96-722ADFD5224F}"/>
              </a:ext>
            </a:extLst>
          </p:cNvPr>
          <p:cNvSpPr/>
          <p:nvPr/>
        </p:nvSpPr>
        <p:spPr>
          <a:xfrm>
            <a:off x="13299282" y="3333843"/>
            <a:ext cx="525779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+mj-lt"/>
              </a:rPr>
              <a:t>Показатели развития наставляемого в ключевых сферах профессиональной деятельности и личностного роста.</a:t>
            </a:r>
          </a:p>
          <a:p>
            <a:endParaRPr lang="ru-RU" sz="2800" dirty="0">
              <a:solidFill>
                <a:srgbClr val="000000"/>
              </a:solidFill>
              <a:latin typeface="+mj-lt"/>
            </a:endParaRPr>
          </a:p>
          <a:p>
            <a:r>
              <a:rPr lang="ru-RU" sz="2800" dirty="0">
                <a:latin typeface="+mj-lt"/>
              </a:rPr>
              <a:t>Наставничество существенно улучшает как профессиональные, </a:t>
            </a:r>
          </a:p>
          <a:p>
            <a:r>
              <a:rPr lang="ru-RU" sz="2800" dirty="0">
                <a:latin typeface="+mj-lt"/>
              </a:rPr>
              <a:t>так и личностные качества молодого преподавателя.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27570250-368E-404F-8509-DCCF05E0D0C6}"/>
              </a:ext>
            </a:extLst>
          </p:cNvPr>
          <p:cNvSpPr/>
          <p:nvPr/>
        </p:nvSpPr>
        <p:spPr>
          <a:xfrm>
            <a:off x="762000" y="9569254"/>
            <a:ext cx="7143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A3E5C"/>
                </a:solidFill>
                <a:latin typeface="Arial" panose="020B0604020202020204" pitchFamily="34" charset="0"/>
              </a:rPr>
              <a:t>Отчёт проекта «Педагогический стартап» КГБПОУ «БГПК», 2025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964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2-Point Star 83">
            <a:extLst>
              <a:ext uri="{FF2B5EF4-FFF2-40B4-BE49-F238E27FC236}">
                <a16:creationId xmlns:a16="http://schemas.microsoft.com/office/drawing/2014/main" xmlns="" id="{82E2A373-3F19-4A85-90E6-53DDB8C7D18C}"/>
              </a:ext>
            </a:extLst>
          </p:cNvPr>
          <p:cNvSpPr/>
          <p:nvPr/>
        </p:nvSpPr>
        <p:spPr>
          <a:xfrm>
            <a:off x="6050499" y="2340568"/>
            <a:ext cx="6187002" cy="6187002"/>
          </a:xfrm>
          <a:custGeom>
            <a:avLst/>
            <a:gdLst>
              <a:gd name="connsiteX0" fmla="*/ 0 w 4709902"/>
              <a:gd name="connsiteY0" fmla="*/ 2354951 h 4709902"/>
              <a:gd name="connsiteX1" fmla="*/ 11351 w 4709902"/>
              <a:gd name="connsiteY1" fmla="*/ 2124119 h 4709902"/>
              <a:gd name="connsiteX2" fmla="*/ 45239 w 4709902"/>
              <a:gd name="connsiteY2" fmla="*/ 1895524 h 4709902"/>
              <a:gd name="connsiteX3" fmla="*/ 101404 w 4709902"/>
              <a:gd name="connsiteY3" fmla="*/ 1671356 h 4709902"/>
              <a:gd name="connsiteX4" fmla="*/ 179259 w 4709902"/>
              <a:gd name="connsiteY4" fmla="*/ 1453758 h 4709902"/>
              <a:gd name="connsiteX5" fmla="*/ 278073 w 4709902"/>
              <a:gd name="connsiteY5" fmla="*/ 1244827 h 4709902"/>
              <a:gd name="connsiteX6" fmla="*/ 396880 w 4709902"/>
              <a:gd name="connsiteY6" fmla="*/ 1046611 h 4709902"/>
              <a:gd name="connsiteX7" fmla="*/ 534550 w 4709902"/>
              <a:gd name="connsiteY7" fmla="*/ 860994 h 4709902"/>
              <a:gd name="connsiteX8" fmla="*/ 689749 w 4709902"/>
              <a:gd name="connsiteY8" fmla="*/ 689749 h 4709902"/>
              <a:gd name="connsiteX9" fmla="*/ 860994 w 4709902"/>
              <a:gd name="connsiteY9" fmla="*/ 534550 h 4709902"/>
              <a:gd name="connsiteX10" fmla="*/ 1046611 w 4709902"/>
              <a:gd name="connsiteY10" fmla="*/ 396880 h 4709902"/>
              <a:gd name="connsiteX11" fmla="*/ 1244827 w 4709902"/>
              <a:gd name="connsiteY11" fmla="*/ 278073 h 4709902"/>
              <a:gd name="connsiteX12" fmla="*/ 1453758 w 4709902"/>
              <a:gd name="connsiteY12" fmla="*/ 179259 h 4709902"/>
              <a:gd name="connsiteX13" fmla="*/ 1671356 w 4709902"/>
              <a:gd name="connsiteY13" fmla="*/ 101404 h 4709902"/>
              <a:gd name="connsiteX14" fmla="*/ 1895524 w 4709902"/>
              <a:gd name="connsiteY14" fmla="*/ 45239 h 4709902"/>
              <a:gd name="connsiteX15" fmla="*/ 2124119 w 4709902"/>
              <a:gd name="connsiteY15" fmla="*/ 11351 h 4709902"/>
              <a:gd name="connsiteX16" fmla="*/ 2354951 w 4709902"/>
              <a:gd name="connsiteY16" fmla="*/ 0 h 4709902"/>
              <a:gd name="connsiteX17" fmla="*/ 2585783 w 4709902"/>
              <a:gd name="connsiteY17" fmla="*/ 11351 h 4709902"/>
              <a:gd name="connsiteX18" fmla="*/ 2814378 w 4709902"/>
              <a:gd name="connsiteY18" fmla="*/ 45239 h 4709902"/>
              <a:gd name="connsiteX19" fmla="*/ 3038546 w 4709902"/>
              <a:gd name="connsiteY19" fmla="*/ 101404 h 4709902"/>
              <a:gd name="connsiteX20" fmla="*/ 3256144 w 4709902"/>
              <a:gd name="connsiteY20" fmla="*/ 179259 h 4709902"/>
              <a:gd name="connsiteX21" fmla="*/ 3465075 w 4709902"/>
              <a:gd name="connsiteY21" fmla="*/ 278073 h 4709902"/>
              <a:gd name="connsiteX22" fmla="*/ 3663291 w 4709902"/>
              <a:gd name="connsiteY22" fmla="*/ 396880 h 4709902"/>
              <a:gd name="connsiteX23" fmla="*/ 3848908 w 4709902"/>
              <a:gd name="connsiteY23" fmla="*/ 534550 h 4709902"/>
              <a:gd name="connsiteX24" fmla="*/ 4020153 w 4709902"/>
              <a:gd name="connsiteY24" fmla="*/ 689749 h 4709902"/>
              <a:gd name="connsiteX25" fmla="*/ 4175352 w 4709902"/>
              <a:gd name="connsiteY25" fmla="*/ 860994 h 4709902"/>
              <a:gd name="connsiteX26" fmla="*/ 4313022 w 4709902"/>
              <a:gd name="connsiteY26" fmla="*/ 1046611 h 4709902"/>
              <a:gd name="connsiteX27" fmla="*/ 4431829 w 4709902"/>
              <a:gd name="connsiteY27" fmla="*/ 1244827 h 4709902"/>
              <a:gd name="connsiteX28" fmla="*/ 4530643 w 4709902"/>
              <a:gd name="connsiteY28" fmla="*/ 1453758 h 4709902"/>
              <a:gd name="connsiteX29" fmla="*/ 4608498 w 4709902"/>
              <a:gd name="connsiteY29" fmla="*/ 1671356 h 4709902"/>
              <a:gd name="connsiteX30" fmla="*/ 4664663 w 4709902"/>
              <a:gd name="connsiteY30" fmla="*/ 1895524 h 4709902"/>
              <a:gd name="connsiteX31" fmla="*/ 4698551 w 4709902"/>
              <a:gd name="connsiteY31" fmla="*/ 2124119 h 4709902"/>
              <a:gd name="connsiteX32" fmla="*/ 4709902 w 4709902"/>
              <a:gd name="connsiteY32" fmla="*/ 2354951 h 4709902"/>
              <a:gd name="connsiteX33" fmla="*/ 4698551 w 4709902"/>
              <a:gd name="connsiteY33" fmla="*/ 2585783 h 4709902"/>
              <a:gd name="connsiteX34" fmla="*/ 4664663 w 4709902"/>
              <a:gd name="connsiteY34" fmla="*/ 2814378 h 4709902"/>
              <a:gd name="connsiteX35" fmla="*/ 4608498 w 4709902"/>
              <a:gd name="connsiteY35" fmla="*/ 3038546 h 4709902"/>
              <a:gd name="connsiteX36" fmla="*/ 4530643 w 4709902"/>
              <a:gd name="connsiteY36" fmla="*/ 3256144 h 4709902"/>
              <a:gd name="connsiteX37" fmla="*/ 4431829 w 4709902"/>
              <a:gd name="connsiteY37" fmla="*/ 3465075 h 4709902"/>
              <a:gd name="connsiteX38" fmla="*/ 4313022 w 4709902"/>
              <a:gd name="connsiteY38" fmla="*/ 3663291 h 4709902"/>
              <a:gd name="connsiteX39" fmla="*/ 4175352 w 4709902"/>
              <a:gd name="connsiteY39" fmla="*/ 3848908 h 4709902"/>
              <a:gd name="connsiteX40" fmla="*/ 4020153 w 4709902"/>
              <a:gd name="connsiteY40" fmla="*/ 4020153 h 4709902"/>
              <a:gd name="connsiteX41" fmla="*/ 3848908 w 4709902"/>
              <a:gd name="connsiteY41" fmla="*/ 4175352 h 4709902"/>
              <a:gd name="connsiteX42" fmla="*/ 3663291 w 4709902"/>
              <a:gd name="connsiteY42" fmla="*/ 4313022 h 4709902"/>
              <a:gd name="connsiteX43" fmla="*/ 3465075 w 4709902"/>
              <a:gd name="connsiteY43" fmla="*/ 4431829 h 4709902"/>
              <a:gd name="connsiteX44" fmla="*/ 3256144 w 4709902"/>
              <a:gd name="connsiteY44" fmla="*/ 4530643 h 4709902"/>
              <a:gd name="connsiteX45" fmla="*/ 3038546 w 4709902"/>
              <a:gd name="connsiteY45" fmla="*/ 4608498 h 4709902"/>
              <a:gd name="connsiteX46" fmla="*/ 2814378 w 4709902"/>
              <a:gd name="connsiteY46" fmla="*/ 4664663 h 4709902"/>
              <a:gd name="connsiteX47" fmla="*/ 2585783 w 4709902"/>
              <a:gd name="connsiteY47" fmla="*/ 4698551 h 4709902"/>
              <a:gd name="connsiteX48" fmla="*/ 2354951 w 4709902"/>
              <a:gd name="connsiteY48" fmla="*/ 4709902 h 4709902"/>
              <a:gd name="connsiteX49" fmla="*/ 2124119 w 4709902"/>
              <a:gd name="connsiteY49" fmla="*/ 4698551 h 4709902"/>
              <a:gd name="connsiteX50" fmla="*/ 1895524 w 4709902"/>
              <a:gd name="connsiteY50" fmla="*/ 4664663 h 4709902"/>
              <a:gd name="connsiteX51" fmla="*/ 1671356 w 4709902"/>
              <a:gd name="connsiteY51" fmla="*/ 4608498 h 4709902"/>
              <a:gd name="connsiteX52" fmla="*/ 1453758 w 4709902"/>
              <a:gd name="connsiteY52" fmla="*/ 4530643 h 4709902"/>
              <a:gd name="connsiteX53" fmla="*/ 1244827 w 4709902"/>
              <a:gd name="connsiteY53" fmla="*/ 4431829 h 4709902"/>
              <a:gd name="connsiteX54" fmla="*/ 1046611 w 4709902"/>
              <a:gd name="connsiteY54" fmla="*/ 4313022 h 4709902"/>
              <a:gd name="connsiteX55" fmla="*/ 860994 w 4709902"/>
              <a:gd name="connsiteY55" fmla="*/ 4175352 h 4709902"/>
              <a:gd name="connsiteX56" fmla="*/ 689749 w 4709902"/>
              <a:gd name="connsiteY56" fmla="*/ 4020153 h 4709902"/>
              <a:gd name="connsiteX57" fmla="*/ 534550 w 4709902"/>
              <a:gd name="connsiteY57" fmla="*/ 3848908 h 4709902"/>
              <a:gd name="connsiteX58" fmla="*/ 396880 w 4709902"/>
              <a:gd name="connsiteY58" fmla="*/ 3663291 h 4709902"/>
              <a:gd name="connsiteX59" fmla="*/ 278073 w 4709902"/>
              <a:gd name="connsiteY59" fmla="*/ 3465075 h 4709902"/>
              <a:gd name="connsiteX60" fmla="*/ 179259 w 4709902"/>
              <a:gd name="connsiteY60" fmla="*/ 3256144 h 4709902"/>
              <a:gd name="connsiteX61" fmla="*/ 101404 w 4709902"/>
              <a:gd name="connsiteY61" fmla="*/ 3038546 h 4709902"/>
              <a:gd name="connsiteX62" fmla="*/ 45239 w 4709902"/>
              <a:gd name="connsiteY62" fmla="*/ 2814378 h 4709902"/>
              <a:gd name="connsiteX63" fmla="*/ 11351 w 4709902"/>
              <a:gd name="connsiteY63" fmla="*/ 2585783 h 4709902"/>
              <a:gd name="connsiteX64" fmla="*/ 0 w 4709902"/>
              <a:gd name="connsiteY64" fmla="*/ 2354951 h 4709902"/>
              <a:gd name="connsiteX0" fmla="*/ 0 w 4709902"/>
              <a:gd name="connsiteY0" fmla="*/ 2354951 h 4709902"/>
              <a:gd name="connsiteX1" fmla="*/ 11351 w 4709902"/>
              <a:gd name="connsiteY1" fmla="*/ 2124119 h 4709902"/>
              <a:gd name="connsiteX2" fmla="*/ 45239 w 4709902"/>
              <a:gd name="connsiteY2" fmla="*/ 1895524 h 4709902"/>
              <a:gd name="connsiteX3" fmla="*/ 101404 w 4709902"/>
              <a:gd name="connsiteY3" fmla="*/ 1671356 h 4709902"/>
              <a:gd name="connsiteX4" fmla="*/ 179259 w 4709902"/>
              <a:gd name="connsiteY4" fmla="*/ 1453758 h 4709902"/>
              <a:gd name="connsiteX5" fmla="*/ 278073 w 4709902"/>
              <a:gd name="connsiteY5" fmla="*/ 1244827 h 4709902"/>
              <a:gd name="connsiteX6" fmla="*/ 396880 w 4709902"/>
              <a:gd name="connsiteY6" fmla="*/ 1046611 h 4709902"/>
              <a:gd name="connsiteX7" fmla="*/ 534550 w 4709902"/>
              <a:gd name="connsiteY7" fmla="*/ 860994 h 4709902"/>
              <a:gd name="connsiteX8" fmla="*/ 689749 w 4709902"/>
              <a:gd name="connsiteY8" fmla="*/ 689749 h 4709902"/>
              <a:gd name="connsiteX9" fmla="*/ 860994 w 4709902"/>
              <a:gd name="connsiteY9" fmla="*/ 534550 h 4709902"/>
              <a:gd name="connsiteX10" fmla="*/ 1046611 w 4709902"/>
              <a:gd name="connsiteY10" fmla="*/ 396880 h 4709902"/>
              <a:gd name="connsiteX11" fmla="*/ 1244827 w 4709902"/>
              <a:gd name="connsiteY11" fmla="*/ 278073 h 4709902"/>
              <a:gd name="connsiteX12" fmla="*/ 1453758 w 4709902"/>
              <a:gd name="connsiteY12" fmla="*/ 179259 h 4709902"/>
              <a:gd name="connsiteX13" fmla="*/ 1671356 w 4709902"/>
              <a:gd name="connsiteY13" fmla="*/ 101404 h 4709902"/>
              <a:gd name="connsiteX14" fmla="*/ 1895524 w 4709902"/>
              <a:gd name="connsiteY14" fmla="*/ 45239 h 4709902"/>
              <a:gd name="connsiteX15" fmla="*/ 2124119 w 4709902"/>
              <a:gd name="connsiteY15" fmla="*/ 11351 h 4709902"/>
              <a:gd name="connsiteX16" fmla="*/ 2354951 w 4709902"/>
              <a:gd name="connsiteY16" fmla="*/ 0 h 4709902"/>
              <a:gd name="connsiteX17" fmla="*/ 2585783 w 4709902"/>
              <a:gd name="connsiteY17" fmla="*/ 11351 h 4709902"/>
              <a:gd name="connsiteX18" fmla="*/ 2814378 w 4709902"/>
              <a:gd name="connsiteY18" fmla="*/ 45239 h 4709902"/>
              <a:gd name="connsiteX19" fmla="*/ 3038546 w 4709902"/>
              <a:gd name="connsiteY19" fmla="*/ 101404 h 4709902"/>
              <a:gd name="connsiteX20" fmla="*/ 3256144 w 4709902"/>
              <a:gd name="connsiteY20" fmla="*/ 179259 h 4709902"/>
              <a:gd name="connsiteX21" fmla="*/ 3465075 w 4709902"/>
              <a:gd name="connsiteY21" fmla="*/ 278073 h 4709902"/>
              <a:gd name="connsiteX22" fmla="*/ 3663291 w 4709902"/>
              <a:gd name="connsiteY22" fmla="*/ 396880 h 4709902"/>
              <a:gd name="connsiteX23" fmla="*/ 3848908 w 4709902"/>
              <a:gd name="connsiteY23" fmla="*/ 534550 h 4709902"/>
              <a:gd name="connsiteX24" fmla="*/ 4020153 w 4709902"/>
              <a:gd name="connsiteY24" fmla="*/ 689749 h 4709902"/>
              <a:gd name="connsiteX25" fmla="*/ 4175352 w 4709902"/>
              <a:gd name="connsiteY25" fmla="*/ 860994 h 4709902"/>
              <a:gd name="connsiteX26" fmla="*/ 4313022 w 4709902"/>
              <a:gd name="connsiteY26" fmla="*/ 1046611 h 4709902"/>
              <a:gd name="connsiteX27" fmla="*/ 4447069 w 4709902"/>
              <a:gd name="connsiteY27" fmla="*/ 1239747 h 4709902"/>
              <a:gd name="connsiteX28" fmla="*/ 4530643 w 4709902"/>
              <a:gd name="connsiteY28" fmla="*/ 1453758 h 4709902"/>
              <a:gd name="connsiteX29" fmla="*/ 4608498 w 4709902"/>
              <a:gd name="connsiteY29" fmla="*/ 1671356 h 4709902"/>
              <a:gd name="connsiteX30" fmla="*/ 4664663 w 4709902"/>
              <a:gd name="connsiteY30" fmla="*/ 1895524 h 4709902"/>
              <a:gd name="connsiteX31" fmla="*/ 4698551 w 4709902"/>
              <a:gd name="connsiteY31" fmla="*/ 2124119 h 4709902"/>
              <a:gd name="connsiteX32" fmla="*/ 4709902 w 4709902"/>
              <a:gd name="connsiteY32" fmla="*/ 2354951 h 4709902"/>
              <a:gd name="connsiteX33" fmla="*/ 4698551 w 4709902"/>
              <a:gd name="connsiteY33" fmla="*/ 2585783 h 4709902"/>
              <a:gd name="connsiteX34" fmla="*/ 4664663 w 4709902"/>
              <a:gd name="connsiteY34" fmla="*/ 2814378 h 4709902"/>
              <a:gd name="connsiteX35" fmla="*/ 4608498 w 4709902"/>
              <a:gd name="connsiteY35" fmla="*/ 3038546 h 4709902"/>
              <a:gd name="connsiteX36" fmla="*/ 4530643 w 4709902"/>
              <a:gd name="connsiteY36" fmla="*/ 3256144 h 4709902"/>
              <a:gd name="connsiteX37" fmla="*/ 4431829 w 4709902"/>
              <a:gd name="connsiteY37" fmla="*/ 3465075 h 4709902"/>
              <a:gd name="connsiteX38" fmla="*/ 4313022 w 4709902"/>
              <a:gd name="connsiteY38" fmla="*/ 3663291 h 4709902"/>
              <a:gd name="connsiteX39" fmla="*/ 4175352 w 4709902"/>
              <a:gd name="connsiteY39" fmla="*/ 3848908 h 4709902"/>
              <a:gd name="connsiteX40" fmla="*/ 4020153 w 4709902"/>
              <a:gd name="connsiteY40" fmla="*/ 4020153 h 4709902"/>
              <a:gd name="connsiteX41" fmla="*/ 3848908 w 4709902"/>
              <a:gd name="connsiteY41" fmla="*/ 4175352 h 4709902"/>
              <a:gd name="connsiteX42" fmla="*/ 3663291 w 4709902"/>
              <a:gd name="connsiteY42" fmla="*/ 4313022 h 4709902"/>
              <a:gd name="connsiteX43" fmla="*/ 3465075 w 4709902"/>
              <a:gd name="connsiteY43" fmla="*/ 4431829 h 4709902"/>
              <a:gd name="connsiteX44" fmla="*/ 3256144 w 4709902"/>
              <a:gd name="connsiteY44" fmla="*/ 4530643 h 4709902"/>
              <a:gd name="connsiteX45" fmla="*/ 3038546 w 4709902"/>
              <a:gd name="connsiteY45" fmla="*/ 4608498 h 4709902"/>
              <a:gd name="connsiteX46" fmla="*/ 2814378 w 4709902"/>
              <a:gd name="connsiteY46" fmla="*/ 4664663 h 4709902"/>
              <a:gd name="connsiteX47" fmla="*/ 2585783 w 4709902"/>
              <a:gd name="connsiteY47" fmla="*/ 4698551 h 4709902"/>
              <a:gd name="connsiteX48" fmla="*/ 2354951 w 4709902"/>
              <a:gd name="connsiteY48" fmla="*/ 4709902 h 4709902"/>
              <a:gd name="connsiteX49" fmla="*/ 2124119 w 4709902"/>
              <a:gd name="connsiteY49" fmla="*/ 4698551 h 4709902"/>
              <a:gd name="connsiteX50" fmla="*/ 1895524 w 4709902"/>
              <a:gd name="connsiteY50" fmla="*/ 4664663 h 4709902"/>
              <a:gd name="connsiteX51" fmla="*/ 1671356 w 4709902"/>
              <a:gd name="connsiteY51" fmla="*/ 4608498 h 4709902"/>
              <a:gd name="connsiteX52" fmla="*/ 1453758 w 4709902"/>
              <a:gd name="connsiteY52" fmla="*/ 4530643 h 4709902"/>
              <a:gd name="connsiteX53" fmla="*/ 1244827 w 4709902"/>
              <a:gd name="connsiteY53" fmla="*/ 4431829 h 4709902"/>
              <a:gd name="connsiteX54" fmla="*/ 1046611 w 4709902"/>
              <a:gd name="connsiteY54" fmla="*/ 4313022 h 4709902"/>
              <a:gd name="connsiteX55" fmla="*/ 860994 w 4709902"/>
              <a:gd name="connsiteY55" fmla="*/ 4175352 h 4709902"/>
              <a:gd name="connsiteX56" fmla="*/ 689749 w 4709902"/>
              <a:gd name="connsiteY56" fmla="*/ 4020153 h 4709902"/>
              <a:gd name="connsiteX57" fmla="*/ 534550 w 4709902"/>
              <a:gd name="connsiteY57" fmla="*/ 3848908 h 4709902"/>
              <a:gd name="connsiteX58" fmla="*/ 396880 w 4709902"/>
              <a:gd name="connsiteY58" fmla="*/ 3663291 h 4709902"/>
              <a:gd name="connsiteX59" fmla="*/ 278073 w 4709902"/>
              <a:gd name="connsiteY59" fmla="*/ 3465075 h 4709902"/>
              <a:gd name="connsiteX60" fmla="*/ 179259 w 4709902"/>
              <a:gd name="connsiteY60" fmla="*/ 3256144 h 4709902"/>
              <a:gd name="connsiteX61" fmla="*/ 101404 w 4709902"/>
              <a:gd name="connsiteY61" fmla="*/ 3038546 h 4709902"/>
              <a:gd name="connsiteX62" fmla="*/ 45239 w 4709902"/>
              <a:gd name="connsiteY62" fmla="*/ 2814378 h 4709902"/>
              <a:gd name="connsiteX63" fmla="*/ 11351 w 4709902"/>
              <a:gd name="connsiteY63" fmla="*/ 2585783 h 4709902"/>
              <a:gd name="connsiteX64" fmla="*/ 0 w 4709902"/>
              <a:gd name="connsiteY64" fmla="*/ 2354951 h 4709902"/>
              <a:gd name="connsiteX0" fmla="*/ 0 w 4709902"/>
              <a:gd name="connsiteY0" fmla="*/ 2354951 h 4709902"/>
              <a:gd name="connsiteX1" fmla="*/ 11351 w 4709902"/>
              <a:gd name="connsiteY1" fmla="*/ 2124119 h 4709902"/>
              <a:gd name="connsiteX2" fmla="*/ 45239 w 4709902"/>
              <a:gd name="connsiteY2" fmla="*/ 1895524 h 4709902"/>
              <a:gd name="connsiteX3" fmla="*/ 101404 w 4709902"/>
              <a:gd name="connsiteY3" fmla="*/ 1671356 h 4709902"/>
              <a:gd name="connsiteX4" fmla="*/ 179259 w 4709902"/>
              <a:gd name="connsiteY4" fmla="*/ 1453758 h 4709902"/>
              <a:gd name="connsiteX5" fmla="*/ 278073 w 4709902"/>
              <a:gd name="connsiteY5" fmla="*/ 1244827 h 4709902"/>
              <a:gd name="connsiteX6" fmla="*/ 396880 w 4709902"/>
              <a:gd name="connsiteY6" fmla="*/ 1046611 h 4709902"/>
              <a:gd name="connsiteX7" fmla="*/ 534550 w 4709902"/>
              <a:gd name="connsiteY7" fmla="*/ 860994 h 4709902"/>
              <a:gd name="connsiteX8" fmla="*/ 689749 w 4709902"/>
              <a:gd name="connsiteY8" fmla="*/ 689749 h 4709902"/>
              <a:gd name="connsiteX9" fmla="*/ 860994 w 4709902"/>
              <a:gd name="connsiteY9" fmla="*/ 534550 h 4709902"/>
              <a:gd name="connsiteX10" fmla="*/ 1046611 w 4709902"/>
              <a:gd name="connsiteY10" fmla="*/ 396880 h 4709902"/>
              <a:gd name="connsiteX11" fmla="*/ 1244827 w 4709902"/>
              <a:gd name="connsiteY11" fmla="*/ 278073 h 4709902"/>
              <a:gd name="connsiteX12" fmla="*/ 1453758 w 4709902"/>
              <a:gd name="connsiteY12" fmla="*/ 179259 h 4709902"/>
              <a:gd name="connsiteX13" fmla="*/ 1671356 w 4709902"/>
              <a:gd name="connsiteY13" fmla="*/ 101404 h 4709902"/>
              <a:gd name="connsiteX14" fmla="*/ 1895524 w 4709902"/>
              <a:gd name="connsiteY14" fmla="*/ 45239 h 4709902"/>
              <a:gd name="connsiteX15" fmla="*/ 2124119 w 4709902"/>
              <a:gd name="connsiteY15" fmla="*/ 11351 h 4709902"/>
              <a:gd name="connsiteX16" fmla="*/ 2354951 w 4709902"/>
              <a:gd name="connsiteY16" fmla="*/ 0 h 4709902"/>
              <a:gd name="connsiteX17" fmla="*/ 2585783 w 4709902"/>
              <a:gd name="connsiteY17" fmla="*/ 11351 h 4709902"/>
              <a:gd name="connsiteX18" fmla="*/ 2814378 w 4709902"/>
              <a:gd name="connsiteY18" fmla="*/ 45239 h 4709902"/>
              <a:gd name="connsiteX19" fmla="*/ 3038546 w 4709902"/>
              <a:gd name="connsiteY19" fmla="*/ 101404 h 4709902"/>
              <a:gd name="connsiteX20" fmla="*/ 3256144 w 4709902"/>
              <a:gd name="connsiteY20" fmla="*/ 179259 h 4709902"/>
              <a:gd name="connsiteX21" fmla="*/ 3465075 w 4709902"/>
              <a:gd name="connsiteY21" fmla="*/ 278073 h 4709902"/>
              <a:gd name="connsiteX22" fmla="*/ 3663291 w 4709902"/>
              <a:gd name="connsiteY22" fmla="*/ 396880 h 4709902"/>
              <a:gd name="connsiteX23" fmla="*/ 3848908 w 4709902"/>
              <a:gd name="connsiteY23" fmla="*/ 534550 h 4709902"/>
              <a:gd name="connsiteX24" fmla="*/ 4020153 w 4709902"/>
              <a:gd name="connsiteY24" fmla="*/ 689749 h 4709902"/>
              <a:gd name="connsiteX25" fmla="*/ 4175352 w 4709902"/>
              <a:gd name="connsiteY25" fmla="*/ 860994 h 4709902"/>
              <a:gd name="connsiteX26" fmla="*/ 4313022 w 4709902"/>
              <a:gd name="connsiteY26" fmla="*/ 1046611 h 4709902"/>
              <a:gd name="connsiteX27" fmla="*/ 4431829 w 4709902"/>
              <a:gd name="connsiteY27" fmla="*/ 1239747 h 4709902"/>
              <a:gd name="connsiteX28" fmla="*/ 4530643 w 4709902"/>
              <a:gd name="connsiteY28" fmla="*/ 1453758 h 4709902"/>
              <a:gd name="connsiteX29" fmla="*/ 4608498 w 4709902"/>
              <a:gd name="connsiteY29" fmla="*/ 1671356 h 4709902"/>
              <a:gd name="connsiteX30" fmla="*/ 4664663 w 4709902"/>
              <a:gd name="connsiteY30" fmla="*/ 1895524 h 4709902"/>
              <a:gd name="connsiteX31" fmla="*/ 4698551 w 4709902"/>
              <a:gd name="connsiteY31" fmla="*/ 2124119 h 4709902"/>
              <a:gd name="connsiteX32" fmla="*/ 4709902 w 4709902"/>
              <a:gd name="connsiteY32" fmla="*/ 2354951 h 4709902"/>
              <a:gd name="connsiteX33" fmla="*/ 4698551 w 4709902"/>
              <a:gd name="connsiteY33" fmla="*/ 2585783 h 4709902"/>
              <a:gd name="connsiteX34" fmla="*/ 4664663 w 4709902"/>
              <a:gd name="connsiteY34" fmla="*/ 2814378 h 4709902"/>
              <a:gd name="connsiteX35" fmla="*/ 4608498 w 4709902"/>
              <a:gd name="connsiteY35" fmla="*/ 3038546 h 4709902"/>
              <a:gd name="connsiteX36" fmla="*/ 4530643 w 4709902"/>
              <a:gd name="connsiteY36" fmla="*/ 3256144 h 4709902"/>
              <a:gd name="connsiteX37" fmla="*/ 4431829 w 4709902"/>
              <a:gd name="connsiteY37" fmla="*/ 3465075 h 4709902"/>
              <a:gd name="connsiteX38" fmla="*/ 4313022 w 4709902"/>
              <a:gd name="connsiteY38" fmla="*/ 3663291 h 4709902"/>
              <a:gd name="connsiteX39" fmla="*/ 4175352 w 4709902"/>
              <a:gd name="connsiteY39" fmla="*/ 3848908 h 4709902"/>
              <a:gd name="connsiteX40" fmla="*/ 4020153 w 4709902"/>
              <a:gd name="connsiteY40" fmla="*/ 4020153 h 4709902"/>
              <a:gd name="connsiteX41" fmla="*/ 3848908 w 4709902"/>
              <a:gd name="connsiteY41" fmla="*/ 4175352 h 4709902"/>
              <a:gd name="connsiteX42" fmla="*/ 3663291 w 4709902"/>
              <a:gd name="connsiteY42" fmla="*/ 4313022 h 4709902"/>
              <a:gd name="connsiteX43" fmla="*/ 3465075 w 4709902"/>
              <a:gd name="connsiteY43" fmla="*/ 4431829 h 4709902"/>
              <a:gd name="connsiteX44" fmla="*/ 3256144 w 4709902"/>
              <a:gd name="connsiteY44" fmla="*/ 4530643 h 4709902"/>
              <a:gd name="connsiteX45" fmla="*/ 3038546 w 4709902"/>
              <a:gd name="connsiteY45" fmla="*/ 4608498 h 4709902"/>
              <a:gd name="connsiteX46" fmla="*/ 2814378 w 4709902"/>
              <a:gd name="connsiteY46" fmla="*/ 4664663 h 4709902"/>
              <a:gd name="connsiteX47" fmla="*/ 2585783 w 4709902"/>
              <a:gd name="connsiteY47" fmla="*/ 4698551 h 4709902"/>
              <a:gd name="connsiteX48" fmla="*/ 2354951 w 4709902"/>
              <a:gd name="connsiteY48" fmla="*/ 4709902 h 4709902"/>
              <a:gd name="connsiteX49" fmla="*/ 2124119 w 4709902"/>
              <a:gd name="connsiteY49" fmla="*/ 4698551 h 4709902"/>
              <a:gd name="connsiteX50" fmla="*/ 1895524 w 4709902"/>
              <a:gd name="connsiteY50" fmla="*/ 4664663 h 4709902"/>
              <a:gd name="connsiteX51" fmla="*/ 1671356 w 4709902"/>
              <a:gd name="connsiteY51" fmla="*/ 4608498 h 4709902"/>
              <a:gd name="connsiteX52" fmla="*/ 1453758 w 4709902"/>
              <a:gd name="connsiteY52" fmla="*/ 4530643 h 4709902"/>
              <a:gd name="connsiteX53" fmla="*/ 1244827 w 4709902"/>
              <a:gd name="connsiteY53" fmla="*/ 4431829 h 4709902"/>
              <a:gd name="connsiteX54" fmla="*/ 1046611 w 4709902"/>
              <a:gd name="connsiteY54" fmla="*/ 4313022 h 4709902"/>
              <a:gd name="connsiteX55" fmla="*/ 860994 w 4709902"/>
              <a:gd name="connsiteY55" fmla="*/ 4175352 h 4709902"/>
              <a:gd name="connsiteX56" fmla="*/ 689749 w 4709902"/>
              <a:gd name="connsiteY56" fmla="*/ 4020153 h 4709902"/>
              <a:gd name="connsiteX57" fmla="*/ 534550 w 4709902"/>
              <a:gd name="connsiteY57" fmla="*/ 3848908 h 4709902"/>
              <a:gd name="connsiteX58" fmla="*/ 396880 w 4709902"/>
              <a:gd name="connsiteY58" fmla="*/ 3663291 h 4709902"/>
              <a:gd name="connsiteX59" fmla="*/ 278073 w 4709902"/>
              <a:gd name="connsiteY59" fmla="*/ 3465075 h 4709902"/>
              <a:gd name="connsiteX60" fmla="*/ 179259 w 4709902"/>
              <a:gd name="connsiteY60" fmla="*/ 3256144 h 4709902"/>
              <a:gd name="connsiteX61" fmla="*/ 101404 w 4709902"/>
              <a:gd name="connsiteY61" fmla="*/ 3038546 h 4709902"/>
              <a:gd name="connsiteX62" fmla="*/ 45239 w 4709902"/>
              <a:gd name="connsiteY62" fmla="*/ 2814378 h 4709902"/>
              <a:gd name="connsiteX63" fmla="*/ 11351 w 4709902"/>
              <a:gd name="connsiteY63" fmla="*/ 2585783 h 4709902"/>
              <a:gd name="connsiteX64" fmla="*/ 0 w 4709902"/>
              <a:gd name="connsiteY64" fmla="*/ 2354951 h 4709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709902" h="4709902">
                <a:moveTo>
                  <a:pt x="0" y="2354951"/>
                </a:moveTo>
                <a:lnTo>
                  <a:pt x="11351" y="2124119"/>
                </a:lnTo>
                <a:lnTo>
                  <a:pt x="45239" y="1895524"/>
                </a:lnTo>
                <a:lnTo>
                  <a:pt x="101404" y="1671356"/>
                </a:lnTo>
                <a:lnTo>
                  <a:pt x="179259" y="1453758"/>
                </a:lnTo>
                <a:lnTo>
                  <a:pt x="278073" y="1244827"/>
                </a:lnTo>
                <a:lnTo>
                  <a:pt x="396880" y="1046611"/>
                </a:lnTo>
                <a:lnTo>
                  <a:pt x="534550" y="860994"/>
                </a:lnTo>
                <a:lnTo>
                  <a:pt x="689749" y="689749"/>
                </a:lnTo>
                <a:lnTo>
                  <a:pt x="860994" y="534550"/>
                </a:lnTo>
                <a:lnTo>
                  <a:pt x="1046611" y="396880"/>
                </a:lnTo>
                <a:lnTo>
                  <a:pt x="1244827" y="278073"/>
                </a:lnTo>
                <a:lnTo>
                  <a:pt x="1453758" y="179259"/>
                </a:lnTo>
                <a:lnTo>
                  <a:pt x="1671356" y="101404"/>
                </a:lnTo>
                <a:lnTo>
                  <a:pt x="1895524" y="45239"/>
                </a:lnTo>
                <a:lnTo>
                  <a:pt x="2124119" y="11351"/>
                </a:lnTo>
                <a:lnTo>
                  <a:pt x="2354951" y="0"/>
                </a:lnTo>
                <a:lnTo>
                  <a:pt x="2585783" y="11351"/>
                </a:lnTo>
                <a:lnTo>
                  <a:pt x="2814378" y="45239"/>
                </a:lnTo>
                <a:lnTo>
                  <a:pt x="3038546" y="101404"/>
                </a:lnTo>
                <a:lnTo>
                  <a:pt x="3256144" y="179259"/>
                </a:lnTo>
                <a:lnTo>
                  <a:pt x="3465075" y="278073"/>
                </a:lnTo>
                <a:lnTo>
                  <a:pt x="3663291" y="396880"/>
                </a:lnTo>
                <a:lnTo>
                  <a:pt x="3848908" y="534550"/>
                </a:lnTo>
                <a:lnTo>
                  <a:pt x="4020153" y="689749"/>
                </a:lnTo>
                <a:lnTo>
                  <a:pt x="4175352" y="860994"/>
                </a:lnTo>
                <a:lnTo>
                  <a:pt x="4313022" y="1046611"/>
                </a:lnTo>
                <a:lnTo>
                  <a:pt x="4431829" y="1239747"/>
                </a:lnTo>
                <a:lnTo>
                  <a:pt x="4530643" y="1453758"/>
                </a:lnTo>
                <a:lnTo>
                  <a:pt x="4608498" y="1671356"/>
                </a:lnTo>
                <a:lnTo>
                  <a:pt x="4664663" y="1895524"/>
                </a:lnTo>
                <a:lnTo>
                  <a:pt x="4698551" y="2124119"/>
                </a:lnTo>
                <a:lnTo>
                  <a:pt x="4709902" y="2354951"/>
                </a:lnTo>
                <a:lnTo>
                  <a:pt x="4698551" y="2585783"/>
                </a:lnTo>
                <a:lnTo>
                  <a:pt x="4664663" y="2814378"/>
                </a:lnTo>
                <a:lnTo>
                  <a:pt x="4608498" y="3038546"/>
                </a:lnTo>
                <a:lnTo>
                  <a:pt x="4530643" y="3256144"/>
                </a:lnTo>
                <a:lnTo>
                  <a:pt x="4431829" y="3465075"/>
                </a:lnTo>
                <a:lnTo>
                  <a:pt x="4313022" y="3663291"/>
                </a:lnTo>
                <a:lnTo>
                  <a:pt x="4175352" y="3848908"/>
                </a:lnTo>
                <a:lnTo>
                  <a:pt x="4020153" y="4020153"/>
                </a:lnTo>
                <a:lnTo>
                  <a:pt x="3848908" y="4175352"/>
                </a:lnTo>
                <a:lnTo>
                  <a:pt x="3663291" y="4313022"/>
                </a:lnTo>
                <a:lnTo>
                  <a:pt x="3465075" y="4431829"/>
                </a:lnTo>
                <a:lnTo>
                  <a:pt x="3256144" y="4530643"/>
                </a:lnTo>
                <a:lnTo>
                  <a:pt x="3038546" y="4608498"/>
                </a:lnTo>
                <a:lnTo>
                  <a:pt x="2814378" y="4664663"/>
                </a:lnTo>
                <a:lnTo>
                  <a:pt x="2585783" y="4698551"/>
                </a:lnTo>
                <a:lnTo>
                  <a:pt x="2354951" y="4709902"/>
                </a:lnTo>
                <a:lnTo>
                  <a:pt x="2124119" y="4698551"/>
                </a:lnTo>
                <a:lnTo>
                  <a:pt x="1895524" y="4664663"/>
                </a:lnTo>
                <a:lnTo>
                  <a:pt x="1671356" y="4608498"/>
                </a:lnTo>
                <a:lnTo>
                  <a:pt x="1453758" y="4530643"/>
                </a:lnTo>
                <a:lnTo>
                  <a:pt x="1244827" y="4431829"/>
                </a:lnTo>
                <a:lnTo>
                  <a:pt x="1046611" y="4313022"/>
                </a:lnTo>
                <a:lnTo>
                  <a:pt x="860994" y="4175352"/>
                </a:lnTo>
                <a:lnTo>
                  <a:pt x="689749" y="4020153"/>
                </a:lnTo>
                <a:lnTo>
                  <a:pt x="534550" y="3848908"/>
                </a:lnTo>
                <a:lnTo>
                  <a:pt x="396880" y="3663291"/>
                </a:lnTo>
                <a:lnTo>
                  <a:pt x="278073" y="3465075"/>
                </a:lnTo>
                <a:lnTo>
                  <a:pt x="179259" y="3256144"/>
                </a:lnTo>
                <a:lnTo>
                  <a:pt x="101404" y="3038546"/>
                </a:lnTo>
                <a:lnTo>
                  <a:pt x="45239" y="2814378"/>
                </a:lnTo>
                <a:lnTo>
                  <a:pt x="11351" y="2585783"/>
                </a:lnTo>
                <a:lnTo>
                  <a:pt x="0" y="2354951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1" panose="020B0604020202020204" charset="0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xmlns="" id="{7320829D-617F-4980-A4CC-E3A708C9973A}"/>
              </a:ext>
            </a:extLst>
          </p:cNvPr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xmlns="" id="{97259078-02F0-4AC9-AF52-4EE3EF511D0C}"/>
              </a:ext>
            </a:extLst>
          </p:cNvPr>
          <p:cNvSpPr/>
          <p:nvPr/>
        </p:nvSpPr>
        <p:spPr>
          <a:xfrm rot="-10800000" flipH="1" flipV="1">
            <a:off x="16393184" y="8403276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1894816" y="1883724"/>
                </a:moveTo>
                <a:lnTo>
                  <a:pt x="0" y="1883724"/>
                </a:lnTo>
                <a:lnTo>
                  <a:pt x="0" y="0"/>
                </a:lnTo>
                <a:lnTo>
                  <a:pt x="1894816" y="0"/>
                </a:lnTo>
                <a:lnTo>
                  <a:pt x="1894816" y="188372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xmlns="" id="{4A191CB6-E345-4766-A82F-AACF5083C60F}"/>
              </a:ext>
            </a:extLst>
          </p:cNvPr>
          <p:cNvSpPr/>
          <p:nvPr/>
        </p:nvSpPr>
        <p:spPr>
          <a:xfrm>
            <a:off x="16570504" y="-305907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xmlns="" id="{8582AEB8-CA6F-45F0-8A5B-4C1F17EE2D35}"/>
              </a:ext>
            </a:extLst>
          </p:cNvPr>
          <p:cNvSpPr/>
          <p:nvPr/>
        </p:nvSpPr>
        <p:spPr>
          <a:xfrm>
            <a:off x="15928182" y="386378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xmlns="" id="{BAA24489-50B0-4E14-ABB8-9F8C1C765770}"/>
              </a:ext>
            </a:extLst>
          </p:cNvPr>
          <p:cNvSpPr/>
          <p:nvPr/>
        </p:nvSpPr>
        <p:spPr>
          <a:xfrm>
            <a:off x="17483052" y="-167305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xmlns="" id="{EBDE900D-B1BF-4937-B509-4C24B0175E11}"/>
              </a:ext>
            </a:extLst>
          </p:cNvPr>
          <p:cNvSpPr txBox="1"/>
          <p:nvPr/>
        </p:nvSpPr>
        <p:spPr>
          <a:xfrm>
            <a:off x="3647938" y="707539"/>
            <a:ext cx="1052712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800" b="1" dirty="0">
                <a:solidFill>
                  <a:srgbClr val="041A22"/>
                </a:solidFill>
                <a:latin typeface="Arial Black" panose="020B0A04020102020204" pitchFamily="34" charset="0"/>
                <a:ea typeface="Montserrat 1 Bold"/>
                <a:cs typeface="Montserrat 1 Bold"/>
                <a:sym typeface="Montserrat 1 Bold"/>
              </a:rPr>
              <a:t>Достижения наставляемого</a:t>
            </a:r>
            <a:endParaRPr lang="en-US" sz="4800" b="1" dirty="0">
              <a:solidFill>
                <a:srgbClr val="041A22"/>
              </a:solidFill>
              <a:latin typeface="Arial Black" panose="020B0A04020102020204" pitchFamily="34" charset="0"/>
              <a:ea typeface="Montserrat 1 Bold"/>
              <a:cs typeface="Montserrat 1 Bold"/>
              <a:sym typeface="Montserrat 1 Bold"/>
            </a:endParaRP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xmlns="" id="{96141DEB-F72B-4C9D-87D1-B0049BFE46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9580075"/>
              </p:ext>
            </p:extLst>
          </p:nvPr>
        </p:nvGraphicFramePr>
        <p:xfrm>
          <a:off x="409933" y="1446203"/>
          <a:ext cx="3820697" cy="5405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" name="Acrobat Document" r:id="rId11" imgW="4533723" imgH="6415694" progId="AcroExch.Document.DC">
                  <p:embed/>
                </p:oleObj>
              </mc:Choice>
              <mc:Fallback>
                <p:oleObj name="Acrobat Document" r:id="rId11" imgW="4533723" imgH="64156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09933" y="1446203"/>
                        <a:ext cx="3820697" cy="5405966"/>
                      </a:xfrm>
                      <a:prstGeom prst="rect">
                        <a:avLst/>
                      </a:prstGeom>
                      <a:ln>
                        <a:solidFill>
                          <a:srgbClr val="56CCC3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xmlns="" id="{97399780-D277-4B19-B8E8-96996F80A4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0791788"/>
              </p:ext>
            </p:extLst>
          </p:nvPr>
        </p:nvGraphicFramePr>
        <p:xfrm>
          <a:off x="3480106" y="1379617"/>
          <a:ext cx="3921670" cy="553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" name="Acrobat Document" r:id="rId13" imgW="4541378" imgH="6415694" progId="AcroExch.Document.DC">
                  <p:embed/>
                </p:oleObj>
              </mc:Choice>
              <mc:Fallback>
                <p:oleObj name="Acrobat Document" r:id="rId13" imgW="4541378" imgH="64156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480106" y="1379617"/>
                        <a:ext cx="3921670" cy="5539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61114AF6-946C-4DAF-875E-4CC4688A4C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5742705"/>
              </p:ext>
            </p:extLst>
          </p:nvPr>
        </p:nvGraphicFramePr>
        <p:xfrm>
          <a:off x="6525440" y="1381207"/>
          <a:ext cx="3921670" cy="55488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name="Acrobat Document" r:id="rId15" imgW="4533723" imgH="6415694" progId="AcroExch.Document.DC">
                  <p:embed/>
                </p:oleObj>
              </mc:Choice>
              <mc:Fallback>
                <p:oleObj name="Acrobat Document" r:id="rId15" imgW="4533723" imgH="64156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525440" y="1381207"/>
                        <a:ext cx="3921670" cy="5548834"/>
                      </a:xfrm>
                      <a:prstGeom prst="rect">
                        <a:avLst/>
                      </a:prstGeom>
                      <a:ln>
                        <a:solidFill>
                          <a:srgbClr val="56CCC3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xmlns="" id="{B8AF8388-2E5A-4175-B03F-A6D5824016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224670"/>
              </p:ext>
            </p:extLst>
          </p:nvPr>
        </p:nvGraphicFramePr>
        <p:xfrm>
          <a:off x="10014912" y="2119871"/>
          <a:ext cx="5454015" cy="3854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" name="Acrobat Document" r:id="rId17" imgW="6415686" imgH="4533492" progId="AcroExch.Document.DC">
                  <p:embed/>
                </p:oleObj>
              </mc:Choice>
              <mc:Fallback>
                <p:oleObj name="Acrobat Document" r:id="rId17" imgW="6415686" imgH="453349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0014912" y="2119871"/>
                        <a:ext cx="5454015" cy="38546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EAA80614-6158-4C8B-A0AA-1EDE63BB8F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7434987"/>
              </p:ext>
            </p:extLst>
          </p:nvPr>
        </p:nvGraphicFramePr>
        <p:xfrm>
          <a:off x="8758736" y="6271797"/>
          <a:ext cx="5454014" cy="3854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" name="Acrobat Document" r:id="rId19" imgW="6415686" imgH="4533492" progId="AcroExch.Document.DC">
                  <p:embed/>
                </p:oleObj>
              </mc:Choice>
              <mc:Fallback>
                <p:oleObj name="Acrobat Document" r:id="rId19" imgW="6415686" imgH="453349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758736" y="6271797"/>
                        <a:ext cx="5454014" cy="38546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4F72E1C-D5BE-40BD-BBDF-10DCBADE93E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296" y="6206847"/>
            <a:ext cx="5454014" cy="385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78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7399" y="4592152"/>
            <a:ext cx="19123819" cy="6357176"/>
            <a:chOff x="0" y="0"/>
            <a:chExt cx="5661114" cy="16743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61114" cy="1674318"/>
            </a:xfrm>
            <a:custGeom>
              <a:avLst/>
              <a:gdLst/>
              <a:ahLst/>
              <a:cxnLst/>
              <a:rect l="l" t="t" r="r" b="b"/>
              <a:pathLst>
                <a:path w="5661114" h="1674318">
                  <a:moveTo>
                    <a:pt x="0" y="0"/>
                  </a:moveTo>
                  <a:lnTo>
                    <a:pt x="5661114" y="0"/>
                  </a:lnTo>
                  <a:lnTo>
                    <a:pt x="5661114" y="1674318"/>
                  </a:lnTo>
                  <a:lnTo>
                    <a:pt x="0" y="1674318"/>
                  </a:lnTo>
                  <a:close/>
                </a:path>
              </a:pathLst>
            </a:custGeom>
            <a:solidFill>
              <a:srgbClr val="0096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5661114" cy="16647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591207" y="3225562"/>
            <a:ext cx="2588781" cy="2588781"/>
          </a:xfrm>
          <a:custGeom>
            <a:avLst/>
            <a:gdLst/>
            <a:ahLst/>
            <a:cxnLst/>
            <a:rect l="l" t="t" r="r" b="b"/>
            <a:pathLst>
              <a:path w="2588781" h="2588781">
                <a:moveTo>
                  <a:pt x="0" y="0"/>
                </a:moveTo>
                <a:lnTo>
                  <a:pt x="2588781" y="0"/>
                </a:lnTo>
                <a:lnTo>
                  <a:pt x="2588781" y="2588780"/>
                </a:lnTo>
                <a:lnTo>
                  <a:pt x="0" y="2588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86442" y="3420796"/>
            <a:ext cx="2198312" cy="2198312"/>
          </a:xfrm>
          <a:custGeom>
            <a:avLst/>
            <a:gdLst/>
            <a:ahLst/>
            <a:cxnLst/>
            <a:rect l="l" t="t" r="r" b="b"/>
            <a:pathLst>
              <a:path w="2198312" h="2198312">
                <a:moveTo>
                  <a:pt x="0" y="0"/>
                </a:moveTo>
                <a:lnTo>
                  <a:pt x="2198312" y="0"/>
                </a:lnTo>
                <a:lnTo>
                  <a:pt x="2198312" y="2198312"/>
                </a:lnTo>
                <a:lnTo>
                  <a:pt x="0" y="21983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00426" y="3534780"/>
            <a:ext cx="1970344" cy="1970344"/>
          </a:xfrm>
          <a:custGeom>
            <a:avLst/>
            <a:gdLst/>
            <a:ahLst/>
            <a:cxnLst/>
            <a:rect l="l" t="t" r="r" b="b"/>
            <a:pathLst>
              <a:path w="1970344" h="1970344">
                <a:moveTo>
                  <a:pt x="0" y="0"/>
                </a:moveTo>
                <a:lnTo>
                  <a:pt x="1970344" y="0"/>
                </a:lnTo>
                <a:lnTo>
                  <a:pt x="1970344" y="1970344"/>
                </a:lnTo>
                <a:lnTo>
                  <a:pt x="0" y="19703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764174" y="3225562"/>
            <a:ext cx="2588781" cy="2588781"/>
          </a:xfrm>
          <a:custGeom>
            <a:avLst/>
            <a:gdLst/>
            <a:ahLst/>
            <a:cxnLst/>
            <a:rect l="l" t="t" r="r" b="b"/>
            <a:pathLst>
              <a:path w="2588781" h="2588781">
                <a:moveTo>
                  <a:pt x="0" y="0"/>
                </a:moveTo>
                <a:lnTo>
                  <a:pt x="2588780" y="0"/>
                </a:lnTo>
                <a:lnTo>
                  <a:pt x="2588780" y="2588780"/>
                </a:lnTo>
                <a:lnTo>
                  <a:pt x="0" y="2588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959408" y="3420796"/>
            <a:ext cx="2198312" cy="2198312"/>
          </a:xfrm>
          <a:custGeom>
            <a:avLst/>
            <a:gdLst/>
            <a:ahLst/>
            <a:cxnLst/>
            <a:rect l="l" t="t" r="r" b="b"/>
            <a:pathLst>
              <a:path w="2198312" h="2198312">
                <a:moveTo>
                  <a:pt x="0" y="0"/>
                </a:moveTo>
                <a:lnTo>
                  <a:pt x="2198312" y="0"/>
                </a:lnTo>
                <a:lnTo>
                  <a:pt x="2198312" y="2198312"/>
                </a:lnTo>
                <a:lnTo>
                  <a:pt x="0" y="21983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073392" y="3534780"/>
            <a:ext cx="1970344" cy="1970344"/>
          </a:xfrm>
          <a:custGeom>
            <a:avLst/>
            <a:gdLst/>
            <a:ahLst/>
            <a:cxnLst/>
            <a:rect l="l" t="t" r="r" b="b"/>
            <a:pathLst>
              <a:path w="1970344" h="1970344">
                <a:moveTo>
                  <a:pt x="0" y="0"/>
                </a:moveTo>
                <a:lnTo>
                  <a:pt x="1970344" y="0"/>
                </a:lnTo>
                <a:lnTo>
                  <a:pt x="1970344" y="1970344"/>
                </a:lnTo>
                <a:lnTo>
                  <a:pt x="0" y="19703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936093" y="3225562"/>
            <a:ext cx="2588781" cy="2588781"/>
          </a:xfrm>
          <a:custGeom>
            <a:avLst/>
            <a:gdLst/>
            <a:ahLst/>
            <a:cxnLst/>
            <a:rect l="l" t="t" r="r" b="b"/>
            <a:pathLst>
              <a:path w="2588781" h="2588781">
                <a:moveTo>
                  <a:pt x="0" y="0"/>
                </a:moveTo>
                <a:lnTo>
                  <a:pt x="2588781" y="0"/>
                </a:lnTo>
                <a:lnTo>
                  <a:pt x="2588781" y="2588780"/>
                </a:lnTo>
                <a:lnTo>
                  <a:pt x="0" y="2588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131327" y="3420796"/>
            <a:ext cx="2198312" cy="2198312"/>
          </a:xfrm>
          <a:custGeom>
            <a:avLst/>
            <a:gdLst/>
            <a:ahLst/>
            <a:cxnLst/>
            <a:rect l="l" t="t" r="r" b="b"/>
            <a:pathLst>
              <a:path w="2198312" h="2198312">
                <a:moveTo>
                  <a:pt x="0" y="0"/>
                </a:moveTo>
                <a:lnTo>
                  <a:pt x="2198312" y="0"/>
                </a:lnTo>
                <a:lnTo>
                  <a:pt x="2198312" y="2198312"/>
                </a:lnTo>
                <a:lnTo>
                  <a:pt x="0" y="21983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45311" y="3534780"/>
            <a:ext cx="1970344" cy="1970344"/>
          </a:xfrm>
          <a:custGeom>
            <a:avLst/>
            <a:gdLst/>
            <a:ahLst/>
            <a:cxnLst/>
            <a:rect l="l" t="t" r="r" b="b"/>
            <a:pathLst>
              <a:path w="1970344" h="1970344">
                <a:moveTo>
                  <a:pt x="0" y="0"/>
                </a:moveTo>
                <a:lnTo>
                  <a:pt x="1970344" y="0"/>
                </a:lnTo>
                <a:lnTo>
                  <a:pt x="1970344" y="1970344"/>
                </a:lnTo>
                <a:lnTo>
                  <a:pt x="0" y="19703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108012" y="3225562"/>
            <a:ext cx="2588781" cy="2588781"/>
          </a:xfrm>
          <a:custGeom>
            <a:avLst/>
            <a:gdLst/>
            <a:ahLst/>
            <a:cxnLst/>
            <a:rect l="l" t="t" r="r" b="b"/>
            <a:pathLst>
              <a:path w="2588781" h="2588781">
                <a:moveTo>
                  <a:pt x="0" y="0"/>
                </a:moveTo>
                <a:lnTo>
                  <a:pt x="2588781" y="0"/>
                </a:lnTo>
                <a:lnTo>
                  <a:pt x="2588781" y="2588780"/>
                </a:lnTo>
                <a:lnTo>
                  <a:pt x="0" y="2588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303246" y="3420796"/>
            <a:ext cx="2198312" cy="2198312"/>
          </a:xfrm>
          <a:custGeom>
            <a:avLst/>
            <a:gdLst/>
            <a:ahLst/>
            <a:cxnLst/>
            <a:rect l="l" t="t" r="r" b="b"/>
            <a:pathLst>
              <a:path w="2198312" h="2198312">
                <a:moveTo>
                  <a:pt x="0" y="0"/>
                </a:moveTo>
                <a:lnTo>
                  <a:pt x="2198312" y="0"/>
                </a:lnTo>
                <a:lnTo>
                  <a:pt x="2198312" y="2198312"/>
                </a:lnTo>
                <a:lnTo>
                  <a:pt x="0" y="21983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417230" y="3534780"/>
            <a:ext cx="1970344" cy="1970344"/>
          </a:xfrm>
          <a:custGeom>
            <a:avLst/>
            <a:gdLst/>
            <a:ahLst/>
            <a:cxnLst/>
            <a:rect l="l" t="t" r="r" b="b"/>
            <a:pathLst>
              <a:path w="1970344" h="1970344">
                <a:moveTo>
                  <a:pt x="0" y="0"/>
                </a:moveTo>
                <a:lnTo>
                  <a:pt x="1970344" y="0"/>
                </a:lnTo>
                <a:lnTo>
                  <a:pt x="1970344" y="1970344"/>
                </a:lnTo>
                <a:lnTo>
                  <a:pt x="0" y="19703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281123" y="3958212"/>
            <a:ext cx="1147438" cy="1147438"/>
          </a:xfrm>
          <a:custGeom>
            <a:avLst/>
            <a:gdLst/>
            <a:ahLst/>
            <a:cxnLst/>
            <a:rect l="l" t="t" r="r" b="b"/>
            <a:pathLst>
              <a:path w="1147438" h="1147438">
                <a:moveTo>
                  <a:pt x="0" y="0"/>
                </a:moveTo>
                <a:lnTo>
                  <a:pt x="1147438" y="0"/>
                </a:lnTo>
                <a:lnTo>
                  <a:pt x="1147438" y="1147438"/>
                </a:lnTo>
                <a:lnTo>
                  <a:pt x="0" y="11474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668925" y="3875415"/>
            <a:ext cx="1123117" cy="1123117"/>
          </a:xfrm>
          <a:custGeom>
            <a:avLst/>
            <a:gdLst/>
            <a:ahLst/>
            <a:cxnLst/>
            <a:rect l="l" t="t" r="r" b="b"/>
            <a:pathLst>
              <a:path w="1123117" h="1123117">
                <a:moveTo>
                  <a:pt x="0" y="0"/>
                </a:moveTo>
                <a:lnTo>
                  <a:pt x="1123116" y="0"/>
                </a:lnTo>
                <a:lnTo>
                  <a:pt x="1123116" y="1123117"/>
                </a:lnTo>
                <a:lnTo>
                  <a:pt x="0" y="11231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4828683" y="3946233"/>
            <a:ext cx="1147438" cy="1147438"/>
          </a:xfrm>
          <a:custGeom>
            <a:avLst/>
            <a:gdLst/>
            <a:ahLst/>
            <a:cxnLst/>
            <a:rect l="l" t="t" r="r" b="b"/>
            <a:pathLst>
              <a:path w="1147438" h="1147438">
                <a:moveTo>
                  <a:pt x="0" y="0"/>
                </a:moveTo>
                <a:lnTo>
                  <a:pt x="1147438" y="0"/>
                </a:lnTo>
                <a:lnTo>
                  <a:pt x="1147438" y="1147438"/>
                </a:lnTo>
                <a:lnTo>
                  <a:pt x="0" y="11474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-1342907" y="10016500"/>
            <a:ext cx="20973813" cy="734301"/>
            <a:chOff x="0" y="0"/>
            <a:chExt cx="11607985" cy="406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607985" cy="406400"/>
            </a:xfrm>
            <a:custGeom>
              <a:avLst/>
              <a:gdLst/>
              <a:ahLst/>
              <a:cxnLst/>
              <a:rect l="l" t="t" r="r" b="b"/>
              <a:pathLst>
                <a:path w="11607985" h="406400">
                  <a:moveTo>
                    <a:pt x="11404785" y="0"/>
                  </a:moveTo>
                  <a:cubicBezTo>
                    <a:pt x="11517009" y="0"/>
                    <a:pt x="11607985" y="90976"/>
                    <a:pt x="11607985" y="203200"/>
                  </a:cubicBezTo>
                  <a:cubicBezTo>
                    <a:pt x="11607985" y="315424"/>
                    <a:pt x="11517009" y="406400"/>
                    <a:pt x="114047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16079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4131384" y="10016500"/>
            <a:ext cx="10025232" cy="734301"/>
            <a:chOff x="0" y="0"/>
            <a:chExt cx="5548478" cy="406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548478" cy="406400"/>
            </a:xfrm>
            <a:custGeom>
              <a:avLst/>
              <a:gdLst/>
              <a:ahLst/>
              <a:cxnLst/>
              <a:rect l="l" t="t" r="r" b="b"/>
              <a:pathLst>
                <a:path w="5548478" h="406400">
                  <a:moveTo>
                    <a:pt x="5345278" y="0"/>
                  </a:moveTo>
                  <a:cubicBezTo>
                    <a:pt x="5457503" y="0"/>
                    <a:pt x="5548478" y="90976"/>
                    <a:pt x="5548478" y="203200"/>
                  </a:cubicBezTo>
                  <a:cubicBezTo>
                    <a:pt x="5548478" y="315424"/>
                    <a:pt x="5457503" y="406400"/>
                    <a:pt x="534527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554847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6345353" y="3906734"/>
            <a:ext cx="1294390" cy="1226435"/>
          </a:xfrm>
          <a:custGeom>
            <a:avLst/>
            <a:gdLst/>
            <a:ahLst/>
            <a:cxnLst/>
            <a:rect l="l" t="t" r="r" b="b"/>
            <a:pathLst>
              <a:path w="1294390" h="1226435">
                <a:moveTo>
                  <a:pt x="0" y="0"/>
                </a:moveTo>
                <a:lnTo>
                  <a:pt x="1294391" y="0"/>
                </a:lnTo>
                <a:lnTo>
                  <a:pt x="1294391" y="1226435"/>
                </a:lnTo>
                <a:lnTo>
                  <a:pt x="0" y="122643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3625060" y="1184118"/>
            <a:ext cx="11037879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z="4800" b="1" dirty="0" err="1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ЦцРезультат</a:t>
            </a:r>
            <a:r>
              <a:rPr lang="ru-RU" sz="4800" b="1" dirty="0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 деятельности наставнической пары</a:t>
            </a:r>
            <a:endParaRPr lang="en-US" sz="4800" b="1" dirty="0">
              <a:solidFill>
                <a:srgbClr val="041A22"/>
              </a:solidFill>
              <a:latin typeface="PT Sans" panose="020B0503020203020204" pitchFamily="34" charset="-52"/>
              <a:ea typeface="Montserrat 1 Bold"/>
              <a:cs typeface="Montserrat 1 Bold"/>
              <a:sym typeface="Montserrat 1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985002" y="6009577"/>
            <a:ext cx="3948781" cy="1644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ru-RU" sz="3600" dirty="0">
                <a:solidFill>
                  <a:srgbClr val="FFFFFF"/>
                </a:solidFill>
                <a:latin typeface="+mj-lt"/>
                <a:ea typeface="Open Sans 2"/>
                <a:cs typeface="Open Sans 2"/>
                <a:sym typeface="Open Sans 2"/>
              </a:rPr>
              <a:t>Повышение уровня удовлетворенности собственной работой у молодого педагога.</a:t>
            </a:r>
            <a:endParaRPr lang="en-US" sz="3600" dirty="0">
              <a:solidFill>
                <a:srgbClr val="FFFFFF"/>
              </a:solidFill>
              <a:latin typeface="+mj-lt"/>
              <a:ea typeface="Open Sans 2"/>
              <a:cs typeface="Open Sans 2"/>
              <a:sym typeface="Open Sans 2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5164756" y="6036987"/>
            <a:ext cx="3948781" cy="682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ru-RU" sz="3600" dirty="0">
                <a:solidFill>
                  <a:srgbClr val="FFFFFF"/>
                </a:solidFill>
                <a:latin typeface="+mj-lt"/>
                <a:ea typeface="Open Sans 2"/>
                <a:cs typeface="Open Sans 2"/>
                <a:sym typeface="Open Sans 2"/>
              </a:rPr>
              <a:t>Качественный рост преподавания.</a:t>
            </a:r>
            <a:endParaRPr lang="en-US" sz="3600" dirty="0">
              <a:solidFill>
                <a:srgbClr val="FFFFFF"/>
              </a:solidFill>
              <a:latin typeface="+mj-lt"/>
              <a:ea typeface="Open Sans 2"/>
              <a:cs typeface="Open Sans 2"/>
              <a:sym typeface="Open Sans 2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9314955" y="6022590"/>
            <a:ext cx="3948781" cy="1965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ru-RU" sz="3600" dirty="0">
                <a:solidFill>
                  <a:srgbClr val="FFFFFF"/>
                </a:solidFill>
                <a:latin typeface="+mj-lt"/>
                <a:ea typeface="Open Sans 2"/>
                <a:cs typeface="Open Sans 2"/>
                <a:sym typeface="Open Sans 2"/>
              </a:rPr>
              <a:t>Повышение активности молодого преподавателя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ru-RU" sz="3600" dirty="0">
                <a:solidFill>
                  <a:srgbClr val="FFFFFF"/>
                </a:solidFill>
                <a:latin typeface="+mj-lt"/>
                <a:ea typeface="Open Sans 2"/>
                <a:cs typeface="Open Sans 2"/>
                <a:sym typeface="Open Sans 2"/>
              </a:rPr>
              <a:t>в работе цикловой комиссии.</a:t>
            </a:r>
            <a:endParaRPr lang="en-US" sz="3600" dirty="0">
              <a:solidFill>
                <a:srgbClr val="FFFFFF"/>
              </a:solidFill>
              <a:latin typeface="+mj-lt"/>
              <a:ea typeface="Open Sans 2"/>
              <a:cs typeface="Open Sans 2"/>
              <a:sym typeface="Open Sans 2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3465154" y="6036987"/>
            <a:ext cx="3948781" cy="1324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ru-RU" sz="3600" dirty="0">
                <a:solidFill>
                  <a:srgbClr val="FFFFFF"/>
                </a:solidFill>
                <a:latin typeface="+mj-lt"/>
                <a:ea typeface="Open Sans 2"/>
                <a:cs typeface="Open Sans 2"/>
                <a:sym typeface="Open Sans 2"/>
              </a:rPr>
              <a:t>Рост числа собственных методических разработок.</a:t>
            </a:r>
            <a:endParaRPr lang="en-US" sz="3600" dirty="0">
              <a:solidFill>
                <a:srgbClr val="FFFFFF"/>
              </a:solidFill>
              <a:latin typeface="+mj-lt"/>
              <a:ea typeface="Open Sans 2"/>
              <a:cs typeface="Open Sans 2"/>
              <a:sym typeface="Open Sans 2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339904" y="-305907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-302418" y="386378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-534940" y="1495617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7"/>
                </a:lnTo>
                <a:lnTo>
                  <a:pt x="0" y="110736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5827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91911" y="3135498"/>
            <a:ext cx="11999519" cy="4016003"/>
            <a:chOff x="0" y="0"/>
            <a:chExt cx="3160367" cy="10577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60367" cy="1057713"/>
            </a:xfrm>
            <a:custGeom>
              <a:avLst/>
              <a:gdLst/>
              <a:ahLst/>
              <a:cxnLst/>
              <a:rect l="l" t="t" r="r" b="b"/>
              <a:pathLst>
                <a:path w="3160367" h="1057713">
                  <a:moveTo>
                    <a:pt x="19356" y="0"/>
                  </a:moveTo>
                  <a:lnTo>
                    <a:pt x="3141012" y="0"/>
                  </a:lnTo>
                  <a:cubicBezTo>
                    <a:pt x="3151701" y="0"/>
                    <a:pt x="3160367" y="8666"/>
                    <a:pt x="3160367" y="19356"/>
                  </a:cubicBezTo>
                  <a:lnTo>
                    <a:pt x="3160367" y="1038357"/>
                  </a:lnTo>
                  <a:cubicBezTo>
                    <a:pt x="3160367" y="1049047"/>
                    <a:pt x="3151701" y="1057713"/>
                    <a:pt x="3141012" y="1057713"/>
                  </a:cubicBezTo>
                  <a:lnTo>
                    <a:pt x="19356" y="1057713"/>
                  </a:lnTo>
                  <a:cubicBezTo>
                    <a:pt x="8666" y="1057713"/>
                    <a:pt x="0" y="1049047"/>
                    <a:pt x="0" y="1038357"/>
                  </a:cubicBezTo>
                  <a:lnTo>
                    <a:pt x="0" y="19356"/>
                  </a:lnTo>
                  <a:cubicBezTo>
                    <a:pt x="0" y="8666"/>
                    <a:pt x="8666" y="0"/>
                    <a:pt x="19356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160367" cy="11053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146955" y="4198544"/>
            <a:ext cx="1889912" cy="1889912"/>
            <a:chOff x="0" y="0"/>
            <a:chExt cx="2519883" cy="2519883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519883" cy="2519883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6CCC3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 dirty="0">
                  <a:latin typeface="PT Sans" panose="020B0503020203020204" pitchFamily="34" charset="-52"/>
                </a:endParaRPr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631617" y="542717"/>
              <a:ext cx="1434449" cy="1434449"/>
            </a:xfrm>
            <a:custGeom>
              <a:avLst/>
              <a:gdLst/>
              <a:ahLst/>
              <a:cxnLst/>
              <a:rect l="l" t="t" r="r" b="b"/>
              <a:pathLst>
                <a:path w="1434449" h="1434449">
                  <a:moveTo>
                    <a:pt x="0" y="0"/>
                  </a:moveTo>
                  <a:lnTo>
                    <a:pt x="1434449" y="0"/>
                  </a:lnTo>
                  <a:lnTo>
                    <a:pt x="1434449" y="1434449"/>
                  </a:lnTo>
                  <a:lnTo>
                    <a:pt x="0" y="14344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-1274769" y="-908254"/>
            <a:ext cx="5421724" cy="1939742"/>
          </a:xfrm>
          <a:custGeom>
            <a:avLst/>
            <a:gdLst/>
            <a:ahLst/>
            <a:cxnLst/>
            <a:rect l="l" t="t" r="r" b="b"/>
            <a:pathLst>
              <a:path w="5421724" h="1939742">
                <a:moveTo>
                  <a:pt x="0" y="0"/>
                </a:moveTo>
                <a:lnTo>
                  <a:pt x="5421724" y="0"/>
                </a:lnTo>
                <a:lnTo>
                  <a:pt x="5421724" y="1939742"/>
                </a:lnTo>
                <a:lnTo>
                  <a:pt x="0" y="19397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112131" r="-26228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284202" y="9258300"/>
            <a:ext cx="2644892" cy="1536461"/>
          </a:xfrm>
          <a:custGeom>
            <a:avLst/>
            <a:gdLst/>
            <a:ahLst/>
            <a:cxnLst/>
            <a:rect l="l" t="t" r="r" b="b"/>
            <a:pathLst>
              <a:path w="5421724" h="1939742">
                <a:moveTo>
                  <a:pt x="0" y="0"/>
                </a:moveTo>
                <a:lnTo>
                  <a:pt x="5421724" y="0"/>
                </a:lnTo>
                <a:lnTo>
                  <a:pt x="5421724" y="1939742"/>
                </a:lnTo>
                <a:lnTo>
                  <a:pt x="0" y="19397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112131" r="-26228"/>
            </a:stretch>
          </a:blipFill>
        </p:spPr>
      </p:sp>
      <p:grpSp>
        <p:nvGrpSpPr>
          <p:cNvPr id="12" name="Group 12"/>
          <p:cNvGrpSpPr/>
          <p:nvPr/>
        </p:nvGrpSpPr>
        <p:grpSpPr>
          <a:xfrm rot="5400000">
            <a:off x="15198985" y="-162712"/>
            <a:ext cx="1194200" cy="11942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5920424" y="263257"/>
            <a:ext cx="1536461" cy="1536461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6760191" y="-821194"/>
            <a:ext cx="2168903" cy="2168903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6705845" y="4041036"/>
            <a:ext cx="7029124" cy="596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00" b="1" dirty="0" err="1">
                <a:solidFill>
                  <a:srgbClr val="FFFFFF"/>
                </a:solidFill>
                <a:latin typeface="Open Sans 1 Semi-Bold"/>
                <a:ea typeface="Open Sans 1 Semi-Bold"/>
                <a:cs typeface="Open Sans 1 Semi-Bold"/>
                <a:sym typeface="Open Sans 1 Semi-Bold"/>
              </a:rPr>
              <a:t>Остались</a:t>
            </a:r>
            <a:r>
              <a:rPr lang="en-US" sz="4200" b="1" dirty="0">
                <a:solidFill>
                  <a:srgbClr val="FFFFFF"/>
                </a:solidFill>
                <a:latin typeface="Open Sans 1 Semi-Bold"/>
                <a:ea typeface="Open Sans 1 Semi-Bold"/>
                <a:cs typeface="Open Sans 1 Semi-Bold"/>
                <a:sym typeface="Open Sans 1 Semi-Bold"/>
              </a:rPr>
              <a:t> </a:t>
            </a:r>
            <a:r>
              <a:rPr lang="en-US" sz="4200" b="1" dirty="0" err="1">
                <a:solidFill>
                  <a:srgbClr val="FFFFFF"/>
                </a:solidFill>
                <a:latin typeface="Open Sans 1 Semi-Bold"/>
                <a:ea typeface="Open Sans 1 Semi-Bold"/>
                <a:cs typeface="Open Sans 1 Semi-Bold"/>
                <a:sym typeface="Open Sans 1 Semi-Bold"/>
              </a:rPr>
              <a:t>вопросы</a:t>
            </a:r>
            <a:r>
              <a:rPr lang="en-US" sz="4200" b="1" dirty="0">
                <a:solidFill>
                  <a:srgbClr val="FFFFFF"/>
                </a:solidFill>
                <a:latin typeface="Open Sans 1 Semi-Bold"/>
                <a:ea typeface="Open Sans 1 Semi-Bold"/>
                <a:cs typeface="Open Sans 1 Semi-Bold"/>
                <a:sym typeface="Open Sans 1 Semi-Bold"/>
              </a:rPr>
              <a:t>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675610" y="4974289"/>
            <a:ext cx="9402590" cy="1212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96"/>
              </a:lnSpc>
            </a:pPr>
            <a:r>
              <a:rPr lang="en-US" sz="3996" dirty="0" err="1">
                <a:solidFill>
                  <a:srgbClr val="FFFFFF"/>
                </a:solidFill>
                <a:latin typeface="+mj-lt"/>
                <a:ea typeface="Open Sans 2"/>
                <a:cs typeface="Open Sans 2"/>
                <a:sym typeface="Open Sans 2"/>
              </a:rPr>
              <a:t>Всегда</a:t>
            </a:r>
            <a:r>
              <a:rPr lang="en-US" sz="3996" dirty="0">
                <a:solidFill>
                  <a:srgbClr val="FFFFFF"/>
                </a:solidFill>
                <a:latin typeface="+mj-lt"/>
                <a:ea typeface="Open Sans 2"/>
                <a:cs typeface="Open Sans 2"/>
                <a:sym typeface="Open Sans 2"/>
              </a:rPr>
              <a:t> </a:t>
            </a:r>
            <a:r>
              <a:rPr lang="en-US" sz="3996" dirty="0" err="1">
                <a:solidFill>
                  <a:srgbClr val="FFFFFF"/>
                </a:solidFill>
                <a:latin typeface="+mj-lt"/>
                <a:ea typeface="Open Sans 2"/>
                <a:cs typeface="Open Sans 2"/>
                <a:sym typeface="Open Sans 2"/>
              </a:rPr>
              <a:t>рад</a:t>
            </a:r>
            <a:r>
              <a:rPr lang="ru-RU" sz="3996" dirty="0">
                <a:solidFill>
                  <a:srgbClr val="FFFFFF"/>
                </a:solidFill>
                <a:latin typeface="+mj-lt"/>
                <a:ea typeface="Open Sans 2"/>
                <a:cs typeface="Open Sans 2"/>
                <a:sym typeface="Open Sans 2"/>
              </a:rPr>
              <a:t>а</a:t>
            </a:r>
            <a:r>
              <a:rPr lang="en-US" sz="3996" dirty="0">
                <a:solidFill>
                  <a:srgbClr val="FFFFFF"/>
                </a:solidFill>
                <a:latin typeface="+mj-lt"/>
                <a:ea typeface="Open Sans 2"/>
                <a:cs typeface="Open Sans 2"/>
                <a:sym typeface="Open Sans 2"/>
              </a:rPr>
              <a:t> </a:t>
            </a:r>
            <a:r>
              <a:rPr lang="en-US" sz="3996" dirty="0" err="1">
                <a:solidFill>
                  <a:srgbClr val="FFFFFF"/>
                </a:solidFill>
                <a:latin typeface="+mj-lt"/>
                <a:ea typeface="Open Sans 2"/>
                <a:cs typeface="Open Sans 2"/>
                <a:sym typeface="Open Sans 2"/>
              </a:rPr>
              <a:t>ответить</a:t>
            </a:r>
            <a:r>
              <a:rPr lang="en-US" sz="3996" dirty="0">
                <a:solidFill>
                  <a:srgbClr val="FFFFFF"/>
                </a:solidFill>
                <a:latin typeface="+mj-lt"/>
                <a:ea typeface="Open Sans 2"/>
                <a:cs typeface="Open Sans 2"/>
                <a:sym typeface="Open Sans 2"/>
              </a:rPr>
              <a:t> </a:t>
            </a:r>
            <a:r>
              <a:rPr lang="en-US" sz="3996" dirty="0" err="1">
                <a:solidFill>
                  <a:srgbClr val="FFFFFF"/>
                </a:solidFill>
                <a:latin typeface="+mj-lt"/>
                <a:ea typeface="Open Sans 2"/>
                <a:cs typeface="Open Sans 2"/>
                <a:sym typeface="Open Sans 2"/>
              </a:rPr>
              <a:t>на</a:t>
            </a:r>
            <a:r>
              <a:rPr lang="en-US" sz="3996" dirty="0">
                <a:solidFill>
                  <a:srgbClr val="FFFFFF"/>
                </a:solidFill>
                <a:latin typeface="+mj-lt"/>
                <a:ea typeface="Open Sans 2"/>
                <a:cs typeface="Open Sans 2"/>
                <a:sym typeface="Open Sans 2"/>
              </a:rPr>
              <a:t> </a:t>
            </a:r>
            <a:r>
              <a:rPr lang="en-US" sz="3996" dirty="0" err="1">
                <a:solidFill>
                  <a:srgbClr val="FFFFFF"/>
                </a:solidFill>
                <a:latin typeface="+mj-lt"/>
                <a:ea typeface="Open Sans 2"/>
                <a:cs typeface="Open Sans 2"/>
                <a:sym typeface="Open Sans 2"/>
              </a:rPr>
              <a:t>них</a:t>
            </a:r>
            <a:r>
              <a:rPr lang="en-US" sz="3996" dirty="0">
                <a:solidFill>
                  <a:srgbClr val="FFFFFF"/>
                </a:solidFill>
                <a:latin typeface="+mj-lt"/>
                <a:ea typeface="Open Sans 2"/>
                <a:cs typeface="Open Sans 2"/>
                <a:sym typeface="Open Sans 2"/>
              </a:rPr>
              <a:t>! </a:t>
            </a:r>
            <a:endParaRPr lang="ru-RU" sz="3996" dirty="0">
              <a:solidFill>
                <a:srgbClr val="FFFFFF"/>
              </a:solidFill>
              <a:latin typeface="+mj-lt"/>
              <a:ea typeface="Open Sans 2"/>
              <a:cs typeface="Open Sans 2"/>
              <a:sym typeface="Open Sans 2"/>
            </a:endParaRPr>
          </a:p>
          <a:p>
            <a:pPr algn="just">
              <a:lnSpc>
                <a:spcPts val="4796"/>
              </a:lnSpc>
            </a:pPr>
            <a:r>
              <a:rPr lang="ru-RU" sz="3996" dirty="0">
                <a:solidFill>
                  <a:srgbClr val="FFFFFF"/>
                </a:solidFill>
                <a:latin typeface="+mj-lt"/>
                <a:ea typeface="Open Sans 2"/>
                <a:cs typeface="Open Sans 2"/>
                <a:sym typeface="Open Sans 2"/>
              </a:rPr>
              <a:t>Электронная почта: </a:t>
            </a:r>
            <a:r>
              <a:rPr lang="en-US" sz="3996" dirty="0">
                <a:solidFill>
                  <a:srgbClr val="FFFFFF"/>
                </a:solidFill>
                <a:latin typeface="+mj-lt"/>
                <a:ea typeface="Open Sans 2"/>
                <a:cs typeface="Open Sans 2"/>
                <a:sym typeface="Open Sans 2"/>
              </a:rPr>
              <a:t>parkhatskaya@mail.ru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E0D4B4E4-5792-421F-9566-BFD127FED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090" y="1008627"/>
            <a:ext cx="6477810" cy="9326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43747" y="2221165"/>
            <a:ext cx="4999754" cy="4999754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>
                <a:alpha val="60000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153099" y="-131987"/>
            <a:ext cx="7990901" cy="10550973"/>
            <a:chOff x="0" y="0"/>
            <a:chExt cx="1449507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49507" cy="1913890"/>
            </a:xfrm>
            <a:custGeom>
              <a:avLst/>
              <a:gdLst/>
              <a:ahLst/>
              <a:cxnLst/>
              <a:rect l="l" t="t" r="r" b="b"/>
              <a:pathLst>
                <a:path w="1449507" h="1913890">
                  <a:moveTo>
                    <a:pt x="0" y="0"/>
                  </a:moveTo>
                  <a:lnTo>
                    <a:pt x="1449507" y="0"/>
                  </a:lnTo>
                  <a:lnTo>
                    <a:pt x="1449507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56CCC3">
                <a:alpha val="60000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684512" y="6817121"/>
            <a:ext cx="6019342" cy="601934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6CCC3">
                <a:alpha val="60000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414932" y="3381303"/>
            <a:ext cx="7467235" cy="2603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00"/>
              </a:lnSpc>
            </a:pPr>
            <a:r>
              <a:rPr lang="en-US" sz="8000" b="1" dirty="0" err="1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Спасибо</a:t>
            </a:r>
            <a:r>
              <a:rPr lang="en-US" sz="8000" b="1" dirty="0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 </a:t>
            </a:r>
          </a:p>
          <a:p>
            <a:pPr algn="l">
              <a:lnSpc>
                <a:spcPts val="10400"/>
              </a:lnSpc>
            </a:pPr>
            <a:r>
              <a:rPr lang="en-US" sz="8000" b="1" dirty="0" err="1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за</a:t>
            </a:r>
            <a:r>
              <a:rPr lang="en-US" sz="8000" b="1" dirty="0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 </a:t>
            </a:r>
            <a:r>
              <a:rPr lang="en-US" sz="8000" b="1" dirty="0" err="1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внимание</a:t>
            </a:r>
            <a:r>
              <a:rPr lang="en-US" sz="8000" b="1" dirty="0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!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203977" y="9549156"/>
            <a:ext cx="4999754" cy="4999754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>
                <a:alpha val="60000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9792921" y="-2169198"/>
            <a:ext cx="7466379" cy="14625395"/>
            <a:chOff x="0" y="0"/>
            <a:chExt cx="9955173" cy="1950052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955173" cy="19500527"/>
            </a:xfrm>
            <a:custGeom>
              <a:avLst/>
              <a:gdLst/>
              <a:ahLst/>
              <a:cxnLst/>
              <a:rect l="l" t="t" r="r" b="b"/>
              <a:pathLst>
                <a:path w="9955173" h="19500527">
                  <a:moveTo>
                    <a:pt x="0" y="0"/>
                  </a:moveTo>
                  <a:lnTo>
                    <a:pt x="9955173" y="0"/>
                  </a:lnTo>
                  <a:lnTo>
                    <a:pt x="9955173" y="19500527"/>
                  </a:lnTo>
                  <a:lnTo>
                    <a:pt x="0" y="19500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>
              <a:off x="4712363" y="11469143"/>
              <a:ext cx="1222985" cy="1222985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56CCC3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4849140" y="5347939"/>
              <a:ext cx="1209802" cy="1209802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56CCC3"/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868280" y="8706781"/>
              <a:ext cx="1165104" cy="116510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56CCC3"/>
              </a:solidFill>
            </p:spPr>
          </p:sp>
        </p:grpSp>
        <p:grpSp>
          <p:nvGrpSpPr>
            <p:cNvPr id="19" name="Group 19"/>
            <p:cNvGrpSpPr/>
            <p:nvPr/>
          </p:nvGrpSpPr>
          <p:grpSpPr>
            <a:xfrm>
              <a:off x="1700807" y="6019969"/>
              <a:ext cx="2527017" cy="2527017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F75D9"/>
              </a:solidFill>
            </p:spPr>
          </p:sp>
        </p:grpSp>
        <p:grpSp>
          <p:nvGrpSpPr>
            <p:cNvPr id="21" name="Group 21"/>
            <p:cNvGrpSpPr/>
            <p:nvPr/>
          </p:nvGrpSpPr>
          <p:grpSpPr>
            <a:xfrm>
              <a:off x="641347" y="5574896"/>
              <a:ext cx="1291258" cy="1291258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DC300"/>
              </a:solidFill>
            </p:spPr>
          </p:sp>
        </p:grpSp>
      </p:grpSp>
      <p:grpSp>
        <p:nvGrpSpPr>
          <p:cNvPr id="23" name="Group 23"/>
          <p:cNvGrpSpPr/>
          <p:nvPr/>
        </p:nvGrpSpPr>
        <p:grpSpPr>
          <a:xfrm>
            <a:off x="17259300" y="-410919"/>
            <a:ext cx="2302723" cy="2302723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>
                <a:alpha val="60000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9697599" y="-635114"/>
            <a:ext cx="1006254" cy="1006254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>
                <a:alpha val="60000"/>
              </a:srgbClr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7486398" y="8371771"/>
            <a:ext cx="2910041" cy="2910041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>
                <a:alpha val="60000"/>
              </a:srgbClr>
            </a:solidFill>
          </p:spPr>
        </p:sp>
      </p:grpSp>
      <p:sp>
        <p:nvSpPr>
          <p:cNvPr id="31" name="Freeform 31"/>
          <p:cNvSpPr/>
          <p:nvPr/>
        </p:nvSpPr>
        <p:spPr>
          <a:xfrm flipH="1">
            <a:off x="-653319" y="-1186711"/>
            <a:ext cx="2109449" cy="2109449"/>
          </a:xfrm>
          <a:custGeom>
            <a:avLst/>
            <a:gdLst/>
            <a:ahLst/>
            <a:cxnLst/>
            <a:rect l="l" t="t" r="r" b="b"/>
            <a:pathLst>
              <a:path w="2109449" h="2109449">
                <a:moveTo>
                  <a:pt x="2109449" y="0"/>
                </a:moveTo>
                <a:lnTo>
                  <a:pt x="0" y="0"/>
                </a:lnTo>
                <a:lnTo>
                  <a:pt x="0" y="2109449"/>
                </a:lnTo>
                <a:lnTo>
                  <a:pt x="2109449" y="2109449"/>
                </a:lnTo>
                <a:lnTo>
                  <a:pt x="210944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2"/>
          <p:cNvGrpSpPr/>
          <p:nvPr/>
        </p:nvGrpSpPr>
        <p:grpSpPr>
          <a:xfrm>
            <a:off x="-556583" y="9030432"/>
            <a:ext cx="1585283" cy="1592720"/>
            <a:chOff x="0" y="0"/>
            <a:chExt cx="2113711" cy="2123627"/>
          </a:xfrm>
        </p:grpSpPr>
        <p:sp>
          <p:nvSpPr>
            <p:cNvPr id="33" name="Freeform 33"/>
            <p:cNvSpPr/>
            <p:nvPr/>
          </p:nvSpPr>
          <p:spPr>
            <a:xfrm rot="-10800000">
              <a:off x="1061814" y="0"/>
              <a:ext cx="1051898" cy="2123627"/>
            </a:xfrm>
            <a:custGeom>
              <a:avLst/>
              <a:gdLst/>
              <a:ahLst/>
              <a:cxnLst/>
              <a:rect l="l" t="t" r="r" b="b"/>
              <a:pathLst>
                <a:path w="1051898" h="2123627">
                  <a:moveTo>
                    <a:pt x="0" y="0"/>
                  </a:moveTo>
                  <a:lnTo>
                    <a:pt x="1051897" y="0"/>
                  </a:lnTo>
                  <a:lnTo>
                    <a:pt x="1051897" y="2123627"/>
                  </a:lnTo>
                  <a:lnTo>
                    <a:pt x="0" y="2123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r="-101885"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rot="5400000">
              <a:off x="-530907" y="530907"/>
              <a:ext cx="2123627" cy="1061814"/>
            </a:xfrm>
            <a:custGeom>
              <a:avLst/>
              <a:gdLst/>
              <a:ahLst/>
              <a:cxnLst/>
              <a:rect l="l" t="t" r="r" b="b"/>
              <a:pathLst>
                <a:path w="2123627" h="1061814">
                  <a:moveTo>
                    <a:pt x="0" y="0"/>
                  </a:moveTo>
                  <a:lnTo>
                    <a:pt x="2123627" y="0"/>
                  </a:lnTo>
                  <a:lnTo>
                    <a:pt x="2123627" y="1061813"/>
                  </a:lnTo>
                  <a:lnTo>
                    <a:pt x="0" y="10618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5" name="Freeform 35"/>
          <p:cNvSpPr/>
          <p:nvPr/>
        </p:nvSpPr>
        <p:spPr>
          <a:xfrm>
            <a:off x="16080864" y="2252568"/>
            <a:ext cx="3157311" cy="3157311"/>
          </a:xfrm>
          <a:custGeom>
            <a:avLst/>
            <a:gdLst/>
            <a:ahLst/>
            <a:cxnLst/>
            <a:rect l="l" t="t" r="r" b="b"/>
            <a:pathLst>
              <a:path w="3157311" h="3157311">
                <a:moveTo>
                  <a:pt x="0" y="0"/>
                </a:moveTo>
                <a:lnTo>
                  <a:pt x="3157310" y="0"/>
                </a:lnTo>
                <a:lnTo>
                  <a:pt x="3157310" y="3157311"/>
                </a:lnTo>
                <a:lnTo>
                  <a:pt x="0" y="31573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6" name="Group 36"/>
          <p:cNvGrpSpPr/>
          <p:nvPr/>
        </p:nvGrpSpPr>
        <p:grpSpPr>
          <a:xfrm>
            <a:off x="15350267" y="3100627"/>
            <a:ext cx="1461193" cy="1461193"/>
            <a:chOff x="0" y="0"/>
            <a:chExt cx="6350000" cy="6350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6CCC3">
                <a:alpha val="60000"/>
              </a:srgbClr>
            </a:solid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4466666"/>
            <a:chOff x="0" y="0"/>
            <a:chExt cx="21407667" cy="48112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407667" cy="4811230"/>
            </a:xfrm>
            <a:custGeom>
              <a:avLst/>
              <a:gdLst/>
              <a:ahLst/>
              <a:cxnLst/>
              <a:rect l="l" t="t" r="r" b="b"/>
              <a:pathLst>
                <a:path w="21407667" h="4811230">
                  <a:moveTo>
                    <a:pt x="0" y="0"/>
                  </a:moveTo>
                  <a:lnTo>
                    <a:pt x="21407667" y="0"/>
                  </a:lnTo>
                  <a:lnTo>
                    <a:pt x="21407667" y="4811230"/>
                  </a:lnTo>
                  <a:lnTo>
                    <a:pt x="0" y="4811230"/>
                  </a:lnTo>
                  <a:close/>
                </a:path>
              </a:pathLst>
            </a:custGeom>
            <a:solidFill>
              <a:srgbClr val="00969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4185456"/>
            <a:chOff x="0" y="0"/>
            <a:chExt cx="24384000" cy="5580607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5366" t="56386" r="5855" b="13174"/>
            <a:stretch>
              <a:fillRect/>
            </a:stretch>
          </p:blipFill>
          <p:spPr>
            <a:xfrm>
              <a:off x="0" y="0"/>
              <a:ext cx="24384000" cy="5580607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>
            <a:off x="9182194" y="5244516"/>
            <a:ext cx="670533" cy="629082"/>
          </a:xfrm>
          <a:custGeom>
            <a:avLst/>
            <a:gdLst/>
            <a:ahLst/>
            <a:cxnLst/>
            <a:rect l="l" t="t" r="r" b="b"/>
            <a:pathLst>
              <a:path w="670533" h="629082">
                <a:moveTo>
                  <a:pt x="0" y="0"/>
                </a:moveTo>
                <a:lnTo>
                  <a:pt x="670533" y="0"/>
                </a:lnTo>
                <a:lnTo>
                  <a:pt x="670533" y="629082"/>
                </a:lnTo>
                <a:lnTo>
                  <a:pt x="0" y="6290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129469" y="8595388"/>
            <a:ext cx="6540728" cy="1167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ru-RU" sz="2199" dirty="0">
                <a:solidFill>
                  <a:srgbClr val="041A22"/>
                </a:solidFill>
                <a:latin typeface="+mj-lt"/>
                <a:ea typeface="Open Sans 2"/>
                <a:cs typeface="Open Sans 2"/>
                <a:sym typeface="Open Sans 2"/>
              </a:rPr>
              <a:t>Недостаток системной поддержки молодых педагогов затрудняет их адаптацию и профессиональный рост, что снижает качество образовательного процесса.</a:t>
            </a:r>
            <a:endParaRPr lang="en-US" sz="2199" dirty="0">
              <a:solidFill>
                <a:srgbClr val="041A22"/>
              </a:solidFill>
              <a:latin typeface="+mj-lt"/>
              <a:ea typeface="Open Sans 2"/>
              <a:cs typeface="Open Sans 2"/>
              <a:sym typeface="Open Sans 2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106524" y="8558082"/>
            <a:ext cx="670533" cy="629082"/>
          </a:xfrm>
          <a:custGeom>
            <a:avLst/>
            <a:gdLst/>
            <a:ahLst/>
            <a:cxnLst/>
            <a:rect l="l" t="t" r="r" b="b"/>
            <a:pathLst>
              <a:path w="670533" h="629082">
                <a:moveTo>
                  <a:pt x="0" y="0"/>
                </a:moveTo>
                <a:lnTo>
                  <a:pt x="670533" y="0"/>
                </a:lnTo>
                <a:lnTo>
                  <a:pt x="670533" y="629082"/>
                </a:lnTo>
                <a:lnTo>
                  <a:pt x="0" y="6290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106523" y="6836609"/>
            <a:ext cx="670533" cy="629082"/>
          </a:xfrm>
          <a:custGeom>
            <a:avLst/>
            <a:gdLst/>
            <a:ahLst/>
            <a:cxnLst/>
            <a:rect l="l" t="t" r="r" b="b"/>
            <a:pathLst>
              <a:path w="670533" h="629082">
                <a:moveTo>
                  <a:pt x="0" y="0"/>
                </a:moveTo>
                <a:lnTo>
                  <a:pt x="670533" y="0"/>
                </a:lnTo>
                <a:lnTo>
                  <a:pt x="670533" y="629082"/>
                </a:lnTo>
                <a:lnTo>
                  <a:pt x="0" y="6290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393184" y="8403276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53140" y="9187164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60938" y="9643438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1"/>
                </a:lnTo>
                <a:lnTo>
                  <a:pt x="0" y="6423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553683" y="9546028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7"/>
                </a:lnTo>
                <a:lnTo>
                  <a:pt x="0" y="11073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104485" y="4858200"/>
            <a:ext cx="6540728" cy="156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ru-RU" sz="2199" dirty="0">
                <a:solidFill>
                  <a:srgbClr val="041A22"/>
                </a:solidFill>
                <a:latin typeface="+mj-lt"/>
                <a:ea typeface="Open Sans 1" panose="020B0604020202020204" charset="0"/>
                <a:cs typeface="Open Sans 1" panose="020B0604020202020204" charset="0"/>
                <a:sym typeface="Open Sans 2"/>
              </a:rPr>
              <a:t>Образовательные учреждения сталкиваются 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r>
              <a:rPr lang="ru-RU" sz="2199" dirty="0">
                <a:solidFill>
                  <a:srgbClr val="041A22"/>
                </a:solidFill>
                <a:latin typeface="+mj-lt"/>
                <a:ea typeface="Open Sans 1" panose="020B0604020202020204" charset="0"/>
                <a:cs typeface="Open Sans 1" panose="020B0604020202020204" charset="0"/>
                <a:sym typeface="Open Sans 2"/>
              </a:rPr>
              <a:t>с разрывом в опыте преподавателей, что препятствует эффективному использованию современных педагогических технологий.</a:t>
            </a:r>
            <a:endParaRPr lang="en-US" sz="2199" dirty="0">
              <a:solidFill>
                <a:srgbClr val="041A22"/>
              </a:solidFill>
              <a:latin typeface="+mj-lt"/>
              <a:ea typeface="Open Sans 1" panose="020B0604020202020204" charset="0"/>
              <a:cs typeface="Open Sans 1" panose="020B0604020202020204" charset="0"/>
              <a:sym typeface="Open Sans 2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104485" y="6613882"/>
            <a:ext cx="6540728" cy="156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ru-RU" sz="2199" dirty="0">
                <a:solidFill>
                  <a:srgbClr val="041A22"/>
                </a:solidFill>
                <a:latin typeface="+mj-lt"/>
                <a:ea typeface="Open Sans 2"/>
                <a:cs typeface="Open Sans 2"/>
                <a:sym typeface="Open Sans 2"/>
              </a:rPr>
              <a:t>Необходимость внедрения инновационных подходов требует активного обмена опытом между опытными и начинающими педагогами посредством наставничества.</a:t>
            </a:r>
            <a:endParaRPr lang="en-US" sz="2199" dirty="0">
              <a:solidFill>
                <a:srgbClr val="041A22"/>
              </a:solidFill>
              <a:latin typeface="+mj-lt"/>
              <a:ea typeface="Open Sans 2"/>
              <a:cs typeface="Open Sans 2"/>
              <a:sym typeface="Open Sans 2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559097" y="5621352"/>
            <a:ext cx="6395866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6000" b="1" dirty="0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Проблемы современного образования</a:t>
            </a:r>
            <a:endParaRPr lang="en-US" sz="6000" b="1" dirty="0">
              <a:solidFill>
                <a:srgbClr val="041A22"/>
              </a:solidFill>
              <a:latin typeface="PT Sans" panose="020B0503020203020204" pitchFamily="34" charset="-52"/>
              <a:ea typeface="Montserrat 1 Bold"/>
              <a:cs typeface="Montserrat 1 Bold"/>
              <a:sym typeface="Montserrat 1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10725960" y="2697341"/>
            <a:ext cx="6876240" cy="6192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88"/>
              </a:lnSpc>
            </a:pPr>
            <a:r>
              <a:rPr lang="ru-RU" sz="4800" b="1" dirty="0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Педагогический стартап</a:t>
            </a:r>
            <a:endParaRPr lang="en-US" sz="4800" b="1" dirty="0">
              <a:solidFill>
                <a:srgbClr val="041A22"/>
              </a:solidFill>
              <a:latin typeface="PT Sans" panose="020B0503020203020204" pitchFamily="34" charset="-52"/>
              <a:ea typeface="Montserrat 1 Bold"/>
              <a:cs typeface="Montserrat 1 Bold"/>
              <a:sym typeface="Montserrat 1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049000" y="3619500"/>
            <a:ext cx="6324599" cy="4090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ru-RU" sz="2800" dirty="0">
                <a:solidFill>
                  <a:srgbClr val="041A22"/>
                </a:solidFill>
                <a:latin typeface="Arial" panose="020B0604020202020204" pitchFamily="34" charset="0"/>
                <a:ea typeface="Open Sans 1"/>
                <a:cs typeface="Arial" panose="020B0604020202020204" pitchFamily="34" charset="0"/>
                <a:sym typeface="Open Sans 1"/>
              </a:rPr>
              <a:t>Проект «Педагогический стартап» – это наставнический проект. </a:t>
            </a:r>
          </a:p>
          <a:p>
            <a:pPr>
              <a:lnSpc>
                <a:spcPts val="2940"/>
              </a:lnSpc>
            </a:pPr>
            <a:r>
              <a:rPr lang="ru-RU" sz="2800" dirty="0">
                <a:solidFill>
                  <a:srgbClr val="041A22"/>
                </a:solidFill>
                <a:latin typeface="Arial" panose="020B0604020202020204" pitchFamily="34" charset="0"/>
                <a:ea typeface="Open Sans 1"/>
                <a:cs typeface="Arial" panose="020B0604020202020204" pitchFamily="34" charset="0"/>
                <a:sym typeface="Open Sans 1"/>
              </a:rPr>
              <a:t>Проект реализуется на базе КГБПОУ «БГПК имени В.К. </a:t>
            </a:r>
            <a:r>
              <a:rPr lang="ru-RU" sz="2800" dirty="0" err="1">
                <a:solidFill>
                  <a:srgbClr val="041A22"/>
                </a:solidFill>
                <a:latin typeface="Arial" panose="020B0604020202020204" pitchFamily="34" charset="0"/>
                <a:ea typeface="Open Sans 1"/>
                <a:cs typeface="Arial" panose="020B0604020202020204" pitchFamily="34" charset="0"/>
                <a:sym typeface="Open Sans 1"/>
              </a:rPr>
              <a:t>Штильке</a:t>
            </a:r>
            <a:r>
              <a:rPr lang="ru-RU" sz="2800" dirty="0">
                <a:solidFill>
                  <a:srgbClr val="041A22"/>
                </a:solidFill>
                <a:latin typeface="Arial" panose="020B0604020202020204" pitchFamily="34" charset="0"/>
                <a:ea typeface="Open Sans 1"/>
                <a:cs typeface="Arial" panose="020B0604020202020204" pitchFamily="34" charset="0"/>
                <a:sym typeface="Open Sans 1"/>
              </a:rPr>
              <a:t>». </a:t>
            </a:r>
          </a:p>
          <a:p>
            <a:pPr>
              <a:lnSpc>
                <a:spcPts val="2940"/>
              </a:lnSpc>
            </a:pPr>
            <a:r>
              <a:rPr lang="ru-RU" sz="2800" dirty="0">
                <a:solidFill>
                  <a:srgbClr val="041A22"/>
                </a:solidFill>
                <a:latin typeface="Arial" panose="020B0604020202020204" pitchFamily="34" charset="0"/>
                <a:ea typeface="Open Sans 1"/>
                <a:cs typeface="Arial" panose="020B0604020202020204" pitchFamily="34" charset="0"/>
                <a:sym typeface="Open Sans 1"/>
              </a:rPr>
              <a:t>В процессе проектной деятельности педагоги-наставники оказывают организационное, методическое сопровождение молодому педагогу </a:t>
            </a:r>
          </a:p>
          <a:p>
            <a:pPr>
              <a:lnSpc>
                <a:spcPts val="2940"/>
              </a:lnSpc>
            </a:pPr>
            <a:r>
              <a:rPr lang="ru-RU" sz="2800" dirty="0">
                <a:solidFill>
                  <a:srgbClr val="041A22"/>
                </a:solidFill>
                <a:latin typeface="Arial" panose="020B0604020202020204" pitchFamily="34" charset="0"/>
                <a:ea typeface="Open Sans 1"/>
                <a:cs typeface="Arial" panose="020B0604020202020204" pitchFamily="34" charset="0"/>
                <a:sym typeface="Open Sans 1"/>
              </a:rPr>
              <a:t>в реализации его методической темы, работе с документацией, группой обучающихся.</a:t>
            </a:r>
            <a:endParaRPr lang="en-US" sz="2800" dirty="0">
              <a:solidFill>
                <a:srgbClr val="041A22"/>
              </a:solidFill>
              <a:latin typeface="Arial" panose="020B0604020202020204" pitchFamily="34" charset="0"/>
              <a:ea typeface="Open Sans 1"/>
              <a:cs typeface="Arial" panose="020B0604020202020204" pitchFamily="34" charset="0"/>
              <a:sym typeface="Open Sans 1"/>
            </a:endParaRPr>
          </a:p>
        </p:txBody>
      </p:sp>
      <p:grpSp>
        <p:nvGrpSpPr>
          <p:cNvPr id="16" name="Group 16"/>
          <p:cNvGrpSpPr/>
          <p:nvPr/>
        </p:nvGrpSpPr>
        <p:grpSpPr>
          <a:xfrm rot="-5400000">
            <a:off x="7095242" y="-10492138"/>
            <a:ext cx="2736892" cy="20304783"/>
            <a:chOff x="0" y="0"/>
            <a:chExt cx="925813" cy="686853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25813" cy="6868531"/>
            </a:xfrm>
            <a:custGeom>
              <a:avLst/>
              <a:gdLst/>
              <a:ahLst/>
              <a:cxnLst/>
              <a:rect l="l" t="t" r="r" b="b"/>
              <a:pathLst>
                <a:path w="925813" h="6868531">
                  <a:moveTo>
                    <a:pt x="0" y="0"/>
                  </a:moveTo>
                  <a:lnTo>
                    <a:pt x="925813" y="0"/>
                  </a:lnTo>
                  <a:lnTo>
                    <a:pt x="925813" y="6868531"/>
                  </a:lnTo>
                  <a:lnTo>
                    <a:pt x="0" y="6868531"/>
                  </a:lnTo>
                  <a:close/>
                </a:path>
              </a:pathLst>
            </a:custGeom>
            <a:solidFill>
              <a:srgbClr val="56CCC3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90628" y="422796"/>
            <a:ext cx="1211807" cy="1211807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-647445" y="190628"/>
            <a:ext cx="1676145" cy="1676145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</p:grpSp>
      <p:grpSp>
        <p:nvGrpSpPr>
          <p:cNvPr id="27" name="Group 2">
            <a:extLst>
              <a:ext uri="{FF2B5EF4-FFF2-40B4-BE49-F238E27FC236}">
                <a16:creationId xmlns:a16="http://schemas.microsoft.com/office/drawing/2014/main" xmlns="" id="{3005F111-9E5A-4BBC-8D85-67C3E38C56BF}"/>
              </a:ext>
            </a:extLst>
          </p:cNvPr>
          <p:cNvGrpSpPr/>
          <p:nvPr/>
        </p:nvGrpSpPr>
        <p:grpSpPr>
          <a:xfrm>
            <a:off x="47801" y="1897376"/>
            <a:ext cx="4948083" cy="4948083"/>
            <a:chOff x="0" y="0"/>
            <a:chExt cx="6350000" cy="6350000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xmlns="" id="{D4C0903A-016D-46E2-8D58-74BFF0CA9633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</p:grpSp>
      <p:grpSp>
        <p:nvGrpSpPr>
          <p:cNvPr id="29" name="Group 6">
            <a:extLst>
              <a:ext uri="{FF2B5EF4-FFF2-40B4-BE49-F238E27FC236}">
                <a16:creationId xmlns:a16="http://schemas.microsoft.com/office/drawing/2014/main" xmlns="" id="{0D2CAA83-5140-41ED-9425-45A181B69776}"/>
              </a:ext>
            </a:extLst>
          </p:cNvPr>
          <p:cNvGrpSpPr/>
          <p:nvPr/>
        </p:nvGrpSpPr>
        <p:grpSpPr>
          <a:xfrm>
            <a:off x="190627" y="3765592"/>
            <a:ext cx="4948083" cy="4948083"/>
            <a:chOff x="0" y="0"/>
            <a:chExt cx="6350000" cy="6350000"/>
          </a:xfrm>
        </p:grpSpPr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xmlns="" id="{35B5F572-CBDF-4B55-94A5-CDA8672AF2CF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</p:grpSp>
      <p:pic>
        <p:nvPicPr>
          <p:cNvPr id="1028" name="Picture 4" descr="https://sun9-6.userapi.com/impg/lrwH7UKRg9qSW5mPvNcmOgnlwgm8NzgHciQznw/tot8Mld0xAc.jpg?size=2560x1920&amp;quality=96&amp;sign=c0b11a251b90543112f5e39bd01b920c&amp;type=album">
            <a:extLst>
              <a:ext uri="{FF2B5EF4-FFF2-40B4-BE49-F238E27FC236}">
                <a16:creationId xmlns:a16="http://schemas.microsoft.com/office/drawing/2014/main" xmlns="" id="{034B99CB-4B5D-4964-A912-621E7A8A1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" t="16970" r="2973" b="21213"/>
          <a:stretch/>
        </p:blipFill>
        <p:spPr bwMode="auto">
          <a:xfrm>
            <a:off x="685800" y="2503279"/>
            <a:ext cx="10040160" cy="5064907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629082"/>
            <a:chOff x="0" y="0"/>
            <a:chExt cx="21407667" cy="48112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407667" cy="4811230"/>
            </a:xfrm>
            <a:custGeom>
              <a:avLst/>
              <a:gdLst/>
              <a:ahLst/>
              <a:cxnLst/>
              <a:rect l="l" t="t" r="r" b="b"/>
              <a:pathLst>
                <a:path w="21407667" h="4811230">
                  <a:moveTo>
                    <a:pt x="0" y="0"/>
                  </a:moveTo>
                  <a:lnTo>
                    <a:pt x="21407667" y="0"/>
                  </a:lnTo>
                  <a:lnTo>
                    <a:pt x="21407667" y="4811230"/>
                  </a:lnTo>
                  <a:lnTo>
                    <a:pt x="0" y="4811230"/>
                  </a:lnTo>
                  <a:close/>
                </a:path>
              </a:pathLst>
            </a:custGeom>
            <a:solidFill>
              <a:srgbClr val="009692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490017" y="3179447"/>
            <a:ext cx="670533" cy="629082"/>
          </a:xfrm>
          <a:custGeom>
            <a:avLst/>
            <a:gdLst/>
            <a:ahLst/>
            <a:cxnLst/>
            <a:rect l="l" t="t" r="r" b="b"/>
            <a:pathLst>
              <a:path w="670533" h="629082">
                <a:moveTo>
                  <a:pt x="0" y="0"/>
                </a:moveTo>
                <a:lnTo>
                  <a:pt x="670533" y="0"/>
                </a:lnTo>
                <a:lnTo>
                  <a:pt x="670533" y="629082"/>
                </a:lnTo>
                <a:lnTo>
                  <a:pt x="0" y="6290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19838" y="6236023"/>
            <a:ext cx="670533" cy="629082"/>
          </a:xfrm>
          <a:custGeom>
            <a:avLst/>
            <a:gdLst/>
            <a:ahLst/>
            <a:cxnLst/>
            <a:rect l="l" t="t" r="r" b="b"/>
            <a:pathLst>
              <a:path w="670533" h="629082">
                <a:moveTo>
                  <a:pt x="0" y="0"/>
                </a:moveTo>
                <a:lnTo>
                  <a:pt x="670533" y="0"/>
                </a:lnTo>
                <a:lnTo>
                  <a:pt x="670533" y="629082"/>
                </a:lnTo>
                <a:lnTo>
                  <a:pt x="0" y="6290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393184" y="8403276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53140" y="9187164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60938" y="9643438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1"/>
                </a:lnTo>
                <a:lnTo>
                  <a:pt x="0" y="6423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553683" y="9546028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7"/>
                </a:lnTo>
                <a:lnTo>
                  <a:pt x="0" y="11073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438400" y="3131638"/>
            <a:ext cx="14859000" cy="1987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ru-RU" sz="3200" dirty="0">
                <a:solidFill>
                  <a:srgbClr val="041A22"/>
                </a:solidFill>
                <a:latin typeface="+mj-lt"/>
                <a:ea typeface="Open Sans 1" panose="020B0604020202020204" charset="0"/>
                <a:cs typeface="Open Sans 1" panose="020B0604020202020204" charset="0"/>
                <a:sym typeface="Open Sans 2"/>
              </a:rPr>
              <a:t>Письмо Министерства просвещения Российской Федерации, общероссийского Профессионального союза работников народного образования и науки Российской Федерации от 21 декабря 2021 года № АЗ-1128/08 «Методические рекомендации 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r>
              <a:rPr lang="ru-RU" sz="3200" dirty="0">
                <a:solidFill>
                  <a:srgbClr val="041A22"/>
                </a:solidFill>
                <a:latin typeface="+mj-lt"/>
                <a:ea typeface="Open Sans 1" panose="020B0604020202020204" charset="0"/>
                <a:cs typeface="Open Sans 1" panose="020B0604020202020204" charset="0"/>
                <a:sym typeface="Open Sans 2"/>
              </a:rPr>
              <a:t>по разработке и внедрению системы (целевой модели) наставничества педагогических работников в образовательных организациях».</a:t>
            </a:r>
            <a:endParaRPr lang="en-US" sz="3200" dirty="0">
              <a:solidFill>
                <a:srgbClr val="041A22"/>
              </a:solidFill>
              <a:latin typeface="+mj-lt"/>
              <a:ea typeface="Open Sans 1" panose="020B0604020202020204" charset="0"/>
              <a:cs typeface="Open Sans 1" panose="020B0604020202020204" charset="0"/>
              <a:sym typeface="Open Sans 2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438400" y="6057900"/>
            <a:ext cx="13954784" cy="804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ru-RU" sz="3200" dirty="0">
                <a:solidFill>
                  <a:srgbClr val="041A22"/>
                </a:solidFill>
                <a:latin typeface="+mj-lt"/>
                <a:ea typeface="Open Sans 2"/>
                <a:cs typeface="Open Sans 2"/>
                <a:sym typeface="Open Sans 2"/>
              </a:rPr>
              <a:t>Положение о наставничестве для педагогических работников в 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r>
              <a:rPr lang="ru-RU" sz="3200" dirty="0">
                <a:solidFill>
                  <a:srgbClr val="041A22"/>
                </a:solidFill>
                <a:latin typeface="+mj-lt"/>
                <a:ea typeface="Open Sans 2"/>
                <a:cs typeface="Open Sans 2"/>
                <a:sym typeface="Open Sans 2"/>
              </a:rPr>
              <a:t>КГБПОУ «БГПК имени В.К. </a:t>
            </a:r>
            <a:r>
              <a:rPr lang="ru-RU" sz="3200" dirty="0" err="1">
                <a:solidFill>
                  <a:srgbClr val="041A22"/>
                </a:solidFill>
                <a:latin typeface="+mj-lt"/>
                <a:ea typeface="Open Sans 2"/>
                <a:cs typeface="Open Sans 2"/>
                <a:sym typeface="Open Sans 2"/>
              </a:rPr>
              <a:t>Штильке</a:t>
            </a:r>
            <a:r>
              <a:rPr lang="ru-RU" sz="3200" dirty="0">
                <a:solidFill>
                  <a:srgbClr val="041A22"/>
                </a:solidFill>
                <a:latin typeface="+mj-lt"/>
                <a:ea typeface="Open Sans 2"/>
                <a:cs typeface="Open Sans 2"/>
                <a:sym typeface="Open Sans 2"/>
              </a:rPr>
              <a:t>» от 16 октября 2023 года № 20-1/2023.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448393" y="1005830"/>
            <a:ext cx="746760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6000" b="1" dirty="0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НОРМАТИВНАЯ БАЗА</a:t>
            </a:r>
            <a:endParaRPr lang="en-US" sz="6000" b="1" dirty="0">
              <a:solidFill>
                <a:srgbClr val="041A22"/>
              </a:solidFill>
              <a:latin typeface="PT Sans" panose="020B0503020203020204" pitchFamily="34" charset="-52"/>
              <a:ea typeface="Montserrat 1 Bold"/>
              <a:cs typeface="Montserrat 1 Bold"/>
              <a:sym typeface="Montserrat 1 Bold"/>
            </a:endParaRPr>
          </a:p>
        </p:txBody>
      </p:sp>
    </p:spTree>
    <p:extLst>
      <p:ext uri="{BB962C8B-B14F-4D97-AF65-F5344CB8AC3E}">
        <p14:creationId xmlns:p14="http://schemas.microsoft.com/office/powerpoint/2010/main" val="141240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03170" y="2480656"/>
            <a:ext cx="5881659" cy="6012849"/>
          </a:xfrm>
          <a:custGeom>
            <a:avLst/>
            <a:gdLst/>
            <a:ahLst/>
            <a:cxnLst/>
            <a:rect l="l" t="t" r="r" b="b"/>
            <a:pathLst>
              <a:path w="5881659" h="6012849">
                <a:moveTo>
                  <a:pt x="0" y="0"/>
                </a:moveTo>
                <a:lnTo>
                  <a:pt x="5881660" y="0"/>
                </a:lnTo>
                <a:lnTo>
                  <a:pt x="5881660" y="6012849"/>
                </a:lnTo>
                <a:lnTo>
                  <a:pt x="0" y="60128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7682881" y="1766048"/>
            <a:ext cx="2084168" cy="19126071"/>
            <a:chOff x="0" y="0"/>
            <a:chExt cx="705015" cy="68685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05015" cy="6868531"/>
            </a:xfrm>
            <a:custGeom>
              <a:avLst/>
              <a:gdLst/>
              <a:ahLst/>
              <a:cxnLst/>
              <a:rect l="l" t="t" r="r" b="b"/>
              <a:pathLst>
                <a:path w="872170" h="6868531">
                  <a:moveTo>
                    <a:pt x="0" y="0"/>
                  </a:moveTo>
                  <a:lnTo>
                    <a:pt x="872170" y="0"/>
                  </a:lnTo>
                  <a:lnTo>
                    <a:pt x="872170" y="6868531"/>
                  </a:lnTo>
                  <a:lnTo>
                    <a:pt x="0" y="6868531"/>
                  </a:lnTo>
                  <a:close/>
                </a:path>
              </a:pathLst>
            </a:custGeom>
            <a:solidFill>
              <a:srgbClr val="56CCC3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838072" y="9288925"/>
            <a:ext cx="1676145" cy="167614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6657530" y="3204660"/>
            <a:ext cx="900187" cy="538475"/>
          </a:xfrm>
          <a:custGeom>
            <a:avLst/>
            <a:gdLst/>
            <a:ahLst/>
            <a:cxnLst/>
            <a:rect l="l" t="t" r="r" b="b"/>
            <a:pathLst>
              <a:path w="900187" h="538475">
                <a:moveTo>
                  <a:pt x="0" y="0"/>
                </a:moveTo>
                <a:lnTo>
                  <a:pt x="900187" y="0"/>
                </a:lnTo>
                <a:lnTo>
                  <a:pt x="900187" y="538476"/>
                </a:lnTo>
                <a:lnTo>
                  <a:pt x="0" y="538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902395" y="2915602"/>
            <a:ext cx="653969" cy="1120507"/>
          </a:xfrm>
          <a:custGeom>
            <a:avLst/>
            <a:gdLst/>
            <a:ahLst/>
            <a:cxnLst/>
            <a:rect l="l" t="t" r="r" b="b"/>
            <a:pathLst>
              <a:path w="653969" h="1120507">
                <a:moveTo>
                  <a:pt x="0" y="0"/>
                </a:moveTo>
                <a:lnTo>
                  <a:pt x="653969" y="0"/>
                </a:lnTo>
                <a:lnTo>
                  <a:pt x="653969" y="1120507"/>
                </a:lnTo>
                <a:lnTo>
                  <a:pt x="0" y="11205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657530" y="7093495"/>
            <a:ext cx="970434" cy="786934"/>
          </a:xfrm>
          <a:custGeom>
            <a:avLst/>
            <a:gdLst/>
            <a:ahLst/>
            <a:cxnLst/>
            <a:rect l="l" t="t" r="r" b="b"/>
            <a:pathLst>
              <a:path w="970434" h="786934">
                <a:moveTo>
                  <a:pt x="0" y="0"/>
                </a:moveTo>
                <a:lnTo>
                  <a:pt x="970434" y="0"/>
                </a:lnTo>
                <a:lnTo>
                  <a:pt x="970434" y="786934"/>
                </a:lnTo>
                <a:lnTo>
                  <a:pt x="0" y="7869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803635" y="7093495"/>
            <a:ext cx="851489" cy="851489"/>
          </a:xfrm>
          <a:custGeom>
            <a:avLst/>
            <a:gdLst/>
            <a:ahLst/>
            <a:cxnLst/>
            <a:rect l="l" t="t" r="r" b="b"/>
            <a:pathLst>
              <a:path w="851489" h="851489">
                <a:moveTo>
                  <a:pt x="0" y="0"/>
                </a:moveTo>
                <a:lnTo>
                  <a:pt x="851489" y="0"/>
                </a:lnTo>
                <a:lnTo>
                  <a:pt x="851489" y="851489"/>
                </a:lnTo>
                <a:lnTo>
                  <a:pt x="0" y="851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752265" y="4073762"/>
            <a:ext cx="3680427" cy="348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40"/>
              </a:lnSpc>
            </a:pPr>
            <a:r>
              <a:rPr lang="ru-RU" sz="2100" dirty="0">
                <a:solidFill>
                  <a:srgbClr val="041A22"/>
                </a:solidFill>
                <a:latin typeface="Open Sans 1"/>
                <a:ea typeface="Open Sans 1"/>
                <a:cs typeface="Open Sans 1"/>
                <a:sym typeface="Open Sans 1"/>
              </a:rPr>
              <a:t>3 </a:t>
            </a:r>
            <a:r>
              <a:rPr lang="ru-RU" sz="2100" dirty="0">
                <a:solidFill>
                  <a:srgbClr val="041A22"/>
                </a:solidFill>
                <a:latin typeface="Arial" panose="020B0604020202020204" pitchFamily="34" charset="0"/>
                <a:ea typeface="Open Sans 1"/>
                <a:cs typeface="Arial" panose="020B0604020202020204" pitchFamily="34" charset="0"/>
                <a:sym typeface="Open Sans 1"/>
              </a:rPr>
              <a:t>года</a:t>
            </a:r>
            <a:endParaRPr lang="en-US" sz="2100" dirty="0">
              <a:solidFill>
                <a:srgbClr val="041A22"/>
              </a:solidFill>
              <a:latin typeface="Arial" panose="020B0604020202020204" pitchFamily="34" charset="0"/>
              <a:ea typeface="Open Sans 1"/>
              <a:cs typeface="Arial" panose="020B0604020202020204" pitchFamily="34" charset="0"/>
              <a:sym typeface="Open Sans 1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513789" y="7880429"/>
            <a:ext cx="4529611" cy="348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ru-RU" sz="2100" dirty="0">
                <a:solidFill>
                  <a:srgbClr val="041A22"/>
                </a:solidFill>
                <a:latin typeface="Arial" panose="020B0604020202020204" pitchFamily="34" charset="0"/>
                <a:ea typeface="Open Sans 1"/>
                <a:cs typeface="Arial" panose="020B0604020202020204" pitchFamily="34" charset="0"/>
                <a:sym typeface="Open Sans 1"/>
              </a:rPr>
              <a:t>индивидуальная форма работы</a:t>
            </a:r>
            <a:endParaRPr lang="en-US" sz="2100" dirty="0">
              <a:solidFill>
                <a:srgbClr val="041A22"/>
              </a:solidFill>
              <a:latin typeface="Arial" panose="020B0604020202020204" pitchFamily="34" charset="0"/>
              <a:ea typeface="Open Sans 1"/>
              <a:cs typeface="Arial" panose="020B0604020202020204" pitchFamily="34" charset="0"/>
              <a:sym typeface="Open Sans 1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752265" y="2626284"/>
            <a:ext cx="3680427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191"/>
              </a:lnSpc>
            </a:pPr>
            <a:r>
              <a:rPr lang="ru-RU" sz="2799" dirty="0">
                <a:solidFill>
                  <a:srgbClr val="041A22"/>
                </a:solidFill>
                <a:latin typeface="+mj-lt"/>
                <a:ea typeface="Montserrat 1"/>
                <a:cs typeface="Montserrat 1"/>
                <a:sym typeface="Montserrat 1"/>
              </a:rPr>
              <a:t>СРОК РЕАЛИЗАЦИИ ПРОГРАММЫ НАСТАВНИЧЕСТВА:</a:t>
            </a:r>
            <a:endParaRPr lang="en-US" sz="2799" dirty="0">
              <a:solidFill>
                <a:srgbClr val="041A22"/>
              </a:solidFill>
              <a:latin typeface="+mj-lt"/>
              <a:ea typeface="Montserrat 1"/>
              <a:cs typeface="Montserrat 1"/>
              <a:sym typeface="Montserrat 1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479922" y="7076593"/>
            <a:ext cx="4112476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91"/>
              </a:lnSpc>
            </a:pPr>
            <a:r>
              <a:rPr lang="ru-RU" sz="2799" dirty="0">
                <a:solidFill>
                  <a:srgbClr val="041A22"/>
                </a:solidFill>
                <a:latin typeface="+mj-lt"/>
                <a:ea typeface="Montserrat 1"/>
                <a:cs typeface="Montserrat 1"/>
                <a:sym typeface="Montserrat 1"/>
              </a:rPr>
              <a:t>ВИД НАСТАВНИЧЕСТВА:</a:t>
            </a:r>
            <a:endParaRPr lang="en-US" sz="2799" dirty="0">
              <a:solidFill>
                <a:srgbClr val="041A22"/>
              </a:solidFill>
              <a:latin typeface="+mj-lt"/>
              <a:ea typeface="Montserrat 1"/>
              <a:cs typeface="Montserrat 1"/>
              <a:sym typeface="Montserrat 1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25081" y="1057275"/>
            <a:ext cx="15754073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88"/>
              </a:lnSpc>
            </a:pPr>
            <a:r>
              <a:rPr lang="ru-RU" sz="4800" b="1" dirty="0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Сведения о наставнической практике</a:t>
            </a:r>
            <a:endParaRPr lang="en-US" sz="4800" b="1" dirty="0">
              <a:solidFill>
                <a:srgbClr val="041A22"/>
              </a:solidFill>
              <a:latin typeface="PT Sans" panose="020B0503020203020204" pitchFamily="34" charset="-52"/>
              <a:ea typeface="Montserrat 1 Bold"/>
              <a:cs typeface="Montserrat 1 Bold"/>
              <a:sym typeface="Montserrat 1 Bold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262245" y="9624693"/>
            <a:ext cx="1324615" cy="1324615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7259300" y="-647445"/>
            <a:ext cx="1676145" cy="1676145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</p:grpSp>
      <p:sp>
        <p:nvSpPr>
          <p:cNvPr id="24" name="TextBox 16">
            <a:extLst>
              <a:ext uri="{FF2B5EF4-FFF2-40B4-BE49-F238E27FC236}">
                <a16:creationId xmlns:a16="http://schemas.microsoft.com/office/drawing/2014/main" xmlns="" id="{A73EA38D-44F6-4671-967A-928D085E879A}"/>
              </a:ext>
            </a:extLst>
          </p:cNvPr>
          <p:cNvSpPr txBox="1"/>
          <p:nvPr/>
        </p:nvSpPr>
        <p:spPr>
          <a:xfrm>
            <a:off x="1752264" y="6816027"/>
            <a:ext cx="3680427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191"/>
              </a:lnSpc>
            </a:pPr>
            <a:r>
              <a:rPr lang="ru-RU" sz="2799" dirty="0">
                <a:solidFill>
                  <a:srgbClr val="041A22"/>
                </a:solidFill>
                <a:latin typeface="+mj-lt"/>
                <a:ea typeface="Montserrat 1"/>
                <a:cs typeface="Montserrat 1"/>
                <a:sym typeface="Montserrat 1"/>
              </a:rPr>
              <a:t>РЕЖИМ РАБОТЫ В ПАРЕ НАСТАВНИЧЕСТВА:</a:t>
            </a:r>
            <a:endParaRPr lang="en-US" sz="2799" dirty="0">
              <a:solidFill>
                <a:srgbClr val="041A22"/>
              </a:solidFill>
              <a:latin typeface="+mj-lt"/>
              <a:ea typeface="Montserrat 1"/>
              <a:cs typeface="Montserrat 1"/>
              <a:sym typeface="Montserrat 1"/>
            </a:endParaRP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xmlns="" id="{40CC8B0B-356F-462C-AB6E-3C2852B6C429}"/>
              </a:ext>
            </a:extLst>
          </p:cNvPr>
          <p:cNvSpPr txBox="1"/>
          <p:nvPr/>
        </p:nvSpPr>
        <p:spPr>
          <a:xfrm>
            <a:off x="1752264" y="7880429"/>
            <a:ext cx="3680427" cy="348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40"/>
              </a:lnSpc>
            </a:pPr>
            <a:r>
              <a:rPr lang="ru-RU" sz="2100" dirty="0">
                <a:solidFill>
                  <a:srgbClr val="041A22"/>
                </a:solidFill>
                <a:latin typeface="Arial" panose="020B0604020202020204" pitchFamily="34" charset="0"/>
                <a:ea typeface="Open Sans 1"/>
                <a:cs typeface="Arial" panose="020B0604020202020204" pitchFamily="34" charset="0"/>
                <a:sym typeface="Open Sans 1"/>
              </a:rPr>
              <a:t>очный</a:t>
            </a:r>
            <a:endParaRPr lang="en-US" sz="2100" dirty="0">
              <a:solidFill>
                <a:srgbClr val="041A22"/>
              </a:solidFill>
              <a:latin typeface="Arial" panose="020B0604020202020204" pitchFamily="34" charset="0"/>
              <a:ea typeface="Open Sans 1"/>
              <a:cs typeface="Arial" panose="020B0604020202020204" pitchFamily="34" charset="0"/>
              <a:sym typeface="Open Sans 1"/>
            </a:endParaRPr>
          </a:p>
        </p:txBody>
      </p:sp>
      <p:sp>
        <p:nvSpPr>
          <p:cNvPr id="26" name="TextBox 16">
            <a:extLst>
              <a:ext uri="{FF2B5EF4-FFF2-40B4-BE49-F238E27FC236}">
                <a16:creationId xmlns:a16="http://schemas.microsoft.com/office/drawing/2014/main" xmlns="" id="{A08C575F-4B5D-48A8-97C4-99B89A96594D}"/>
              </a:ext>
            </a:extLst>
          </p:cNvPr>
          <p:cNvSpPr txBox="1"/>
          <p:nvPr/>
        </p:nvSpPr>
        <p:spPr>
          <a:xfrm>
            <a:off x="12420599" y="2827148"/>
            <a:ext cx="3680427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91"/>
              </a:lnSpc>
            </a:pPr>
            <a:r>
              <a:rPr lang="ru-RU" sz="2799" dirty="0">
                <a:solidFill>
                  <a:srgbClr val="041A22"/>
                </a:solidFill>
                <a:latin typeface="+mj-lt"/>
                <a:ea typeface="Montserrat 1"/>
                <a:cs typeface="Montserrat 1"/>
                <a:sym typeface="Montserrat 1"/>
              </a:rPr>
              <a:t>ФОРМА НАСТАВНИЧЕСТВА:</a:t>
            </a:r>
            <a:endParaRPr lang="en-US" sz="2799" dirty="0">
              <a:solidFill>
                <a:srgbClr val="041A22"/>
              </a:solidFill>
              <a:latin typeface="+mj-lt"/>
              <a:ea typeface="Montserrat 1"/>
              <a:cs typeface="Montserrat 1"/>
              <a:sym typeface="Montserrat 1"/>
            </a:endParaRPr>
          </a:p>
        </p:txBody>
      </p:sp>
      <p:sp>
        <p:nvSpPr>
          <p:cNvPr id="27" name="TextBox 12">
            <a:extLst>
              <a:ext uri="{FF2B5EF4-FFF2-40B4-BE49-F238E27FC236}">
                <a16:creationId xmlns:a16="http://schemas.microsoft.com/office/drawing/2014/main" xmlns="" id="{8ED93258-273C-4588-9180-87057E9796B7}"/>
              </a:ext>
            </a:extLst>
          </p:cNvPr>
          <p:cNvSpPr txBox="1"/>
          <p:nvPr/>
        </p:nvSpPr>
        <p:spPr>
          <a:xfrm>
            <a:off x="12420598" y="3992226"/>
            <a:ext cx="3680427" cy="348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ru-RU" sz="2100" dirty="0">
                <a:solidFill>
                  <a:srgbClr val="041A22"/>
                </a:solidFill>
                <a:latin typeface="Arial" panose="020B0604020202020204" pitchFamily="34" charset="0"/>
                <a:ea typeface="Open Sans 1"/>
                <a:cs typeface="Arial" panose="020B0604020202020204" pitchFamily="34" charset="0"/>
                <a:sym typeface="Open Sans 1"/>
              </a:rPr>
              <a:t>«педагог-педагог»</a:t>
            </a:r>
            <a:endParaRPr lang="en-US" sz="2100" dirty="0">
              <a:solidFill>
                <a:srgbClr val="041A22"/>
              </a:solidFill>
              <a:latin typeface="Arial" panose="020B0604020202020204" pitchFamily="34" charset="0"/>
              <a:ea typeface="Open Sans 1"/>
              <a:cs typeface="Arial" panose="020B0604020202020204" pitchFamily="34" charset="0"/>
              <a:sym typeface="Open Sans 1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83116">
            <a:off x="17672209" y="4884319"/>
            <a:ext cx="764409" cy="463423"/>
          </a:xfrm>
          <a:custGeom>
            <a:avLst/>
            <a:gdLst/>
            <a:ahLst/>
            <a:cxnLst/>
            <a:rect l="l" t="t" r="r" b="b"/>
            <a:pathLst>
              <a:path w="764409" h="463423">
                <a:moveTo>
                  <a:pt x="0" y="0"/>
                </a:moveTo>
                <a:lnTo>
                  <a:pt x="764410" y="0"/>
                </a:lnTo>
                <a:lnTo>
                  <a:pt x="764410" y="463423"/>
                </a:lnTo>
                <a:lnTo>
                  <a:pt x="0" y="4634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047850" y="3902809"/>
            <a:ext cx="4032851" cy="3190993"/>
          </a:xfrm>
          <a:custGeom>
            <a:avLst/>
            <a:gdLst/>
            <a:ahLst/>
            <a:cxnLst/>
            <a:rect l="l" t="t" r="r" b="b"/>
            <a:pathLst>
              <a:path w="4032851" h="3190993">
                <a:moveTo>
                  <a:pt x="0" y="0"/>
                </a:moveTo>
                <a:lnTo>
                  <a:pt x="4032851" y="0"/>
                </a:lnTo>
                <a:lnTo>
                  <a:pt x="4032851" y="3190993"/>
                </a:lnTo>
                <a:lnTo>
                  <a:pt x="0" y="31909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047850" y="1312486"/>
            <a:ext cx="4032851" cy="3190993"/>
          </a:xfrm>
          <a:custGeom>
            <a:avLst/>
            <a:gdLst/>
            <a:ahLst/>
            <a:cxnLst/>
            <a:rect l="l" t="t" r="r" b="b"/>
            <a:pathLst>
              <a:path w="4032851" h="3190993">
                <a:moveTo>
                  <a:pt x="0" y="0"/>
                </a:moveTo>
                <a:lnTo>
                  <a:pt x="4032851" y="0"/>
                </a:lnTo>
                <a:lnTo>
                  <a:pt x="4032851" y="3190993"/>
                </a:lnTo>
                <a:lnTo>
                  <a:pt x="0" y="31909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749807" y="6814650"/>
            <a:ext cx="4032851" cy="3190993"/>
          </a:xfrm>
          <a:custGeom>
            <a:avLst/>
            <a:gdLst/>
            <a:ahLst/>
            <a:cxnLst/>
            <a:rect l="l" t="t" r="r" b="b"/>
            <a:pathLst>
              <a:path w="4032851" h="3190993">
                <a:moveTo>
                  <a:pt x="0" y="0"/>
                </a:moveTo>
                <a:lnTo>
                  <a:pt x="4032851" y="0"/>
                </a:lnTo>
                <a:lnTo>
                  <a:pt x="4032851" y="3190993"/>
                </a:lnTo>
                <a:lnTo>
                  <a:pt x="0" y="31909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749807" y="3902809"/>
            <a:ext cx="4032851" cy="3190993"/>
          </a:xfrm>
          <a:custGeom>
            <a:avLst/>
            <a:gdLst/>
            <a:ahLst/>
            <a:cxnLst/>
            <a:rect l="l" t="t" r="r" b="b"/>
            <a:pathLst>
              <a:path w="4032851" h="3190993">
                <a:moveTo>
                  <a:pt x="0" y="0"/>
                </a:moveTo>
                <a:lnTo>
                  <a:pt x="4032851" y="0"/>
                </a:lnTo>
                <a:lnTo>
                  <a:pt x="4032851" y="3190993"/>
                </a:lnTo>
                <a:lnTo>
                  <a:pt x="0" y="31909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7363517" y="267899"/>
            <a:ext cx="610232" cy="369953"/>
          </a:xfrm>
          <a:custGeom>
            <a:avLst/>
            <a:gdLst/>
            <a:ahLst/>
            <a:cxnLst/>
            <a:rect l="l" t="t" r="r" b="b"/>
            <a:pathLst>
              <a:path w="610232" h="369953">
                <a:moveTo>
                  <a:pt x="0" y="0"/>
                </a:moveTo>
                <a:lnTo>
                  <a:pt x="610232" y="0"/>
                </a:lnTo>
                <a:lnTo>
                  <a:pt x="610232" y="369953"/>
                </a:lnTo>
                <a:lnTo>
                  <a:pt x="0" y="369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418468" y="9617213"/>
            <a:ext cx="610232" cy="369953"/>
          </a:xfrm>
          <a:custGeom>
            <a:avLst/>
            <a:gdLst/>
            <a:ahLst/>
            <a:cxnLst/>
            <a:rect l="l" t="t" r="r" b="b"/>
            <a:pathLst>
              <a:path w="610232" h="369953">
                <a:moveTo>
                  <a:pt x="0" y="0"/>
                </a:moveTo>
                <a:lnTo>
                  <a:pt x="610232" y="0"/>
                </a:lnTo>
                <a:lnTo>
                  <a:pt x="610232" y="369953"/>
                </a:lnTo>
                <a:lnTo>
                  <a:pt x="0" y="369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7749807" y="1134641"/>
            <a:ext cx="4032851" cy="3190993"/>
          </a:xfrm>
          <a:custGeom>
            <a:avLst/>
            <a:gdLst/>
            <a:ahLst/>
            <a:cxnLst/>
            <a:rect l="l" t="t" r="r" b="b"/>
            <a:pathLst>
              <a:path w="4032851" h="3190993">
                <a:moveTo>
                  <a:pt x="0" y="0"/>
                </a:moveTo>
                <a:lnTo>
                  <a:pt x="4032851" y="0"/>
                </a:lnTo>
                <a:lnTo>
                  <a:pt x="4032851" y="3190993"/>
                </a:lnTo>
                <a:lnTo>
                  <a:pt x="0" y="31909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xmlns="" id="{5186FDA6-918C-4FFB-A89E-00A77E25E7ED}"/>
              </a:ext>
            </a:extLst>
          </p:cNvPr>
          <p:cNvGrpSpPr/>
          <p:nvPr/>
        </p:nvGrpSpPr>
        <p:grpSpPr>
          <a:xfrm>
            <a:off x="12811066" y="5739909"/>
            <a:ext cx="4779790" cy="3564000"/>
            <a:chOff x="12838165" y="3907736"/>
            <a:chExt cx="4467824" cy="2660061"/>
          </a:xfrm>
        </p:grpSpPr>
        <p:grpSp>
          <p:nvGrpSpPr>
            <p:cNvPr id="8" name="Group 8"/>
            <p:cNvGrpSpPr/>
            <p:nvPr/>
          </p:nvGrpSpPr>
          <p:grpSpPr>
            <a:xfrm>
              <a:off x="12838165" y="3907736"/>
              <a:ext cx="4467824" cy="2660061"/>
              <a:chOff x="0" y="-52053"/>
              <a:chExt cx="1266955" cy="754322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4425" y="-52053"/>
                <a:ext cx="1262530" cy="702269"/>
              </a:xfrm>
              <a:custGeom>
                <a:avLst/>
                <a:gdLst/>
                <a:ahLst/>
                <a:cxnLst/>
                <a:rect l="l" t="t" r="r" b="b"/>
                <a:pathLst>
                  <a:path w="1262530" h="702269">
                    <a:moveTo>
                      <a:pt x="69556" y="0"/>
                    </a:moveTo>
                    <a:lnTo>
                      <a:pt x="1192974" y="0"/>
                    </a:lnTo>
                    <a:cubicBezTo>
                      <a:pt x="1211422" y="0"/>
                      <a:pt x="1229113" y="7328"/>
                      <a:pt x="1242158" y="20372"/>
                    </a:cubicBezTo>
                    <a:cubicBezTo>
                      <a:pt x="1255202" y="33417"/>
                      <a:pt x="1262530" y="51108"/>
                      <a:pt x="1262530" y="69556"/>
                    </a:cubicBezTo>
                    <a:lnTo>
                      <a:pt x="1262530" y="632713"/>
                    </a:lnTo>
                    <a:cubicBezTo>
                      <a:pt x="1262530" y="651161"/>
                      <a:pt x="1255202" y="668852"/>
                      <a:pt x="1242158" y="681897"/>
                    </a:cubicBezTo>
                    <a:cubicBezTo>
                      <a:pt x="1229113" y="694941"/>
                      <a:pt x="1211422" y="702269"/>
                      <a:pt x="1192974" y="702269"/>
                    </a:cubicBezTo>
                    <a:lnTo>
                      <a:pt x="69556" y="702269"/>
                    </a:lnTo>
                    <a:cubicBezTo>
                      <a:pt x="51108" y="702269"/>
                      <a:pt x="33417" y="694941"/>
                      <a:pt x="20372" y="681897"/>
                    </a:cubicBezTo>
                    <a:cubicBezTo>
                      <a:pt x="7328" y="668852"/>
                      <a:pt x="0" y="651161"/>
                      <a:pt x="0" y="632713"/>
                    </a:cubicBezTo>
                    <a:lnTo>
                      <a:pt x="0" y="69556"/>
                    </a:lnTo>
                    <a:cubicBezTo>
                      <a:pt x="0" y="51108"/>
                      <a:pt x="7328" y="33417"/>
                      <a:pt x="20372" y="20372"/>
                    </a:cubicBezTo>
                    <a:cubicBezTo>
                      <a:pt x="33417" y="7328"/>
                      <a:pt x="51108" y="0"/>
                      <a:pt x="69556" y="0"/>
                    </a:cubicBezTo>
                    <a:close/>
                  </a:path>
                </a:pathLst>
              </a:custGeom>
              <a:solidFill>
                <a:srgbClr val="EF75D9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1262530" cy="7403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 dirty="0">
                  <a:latin typeface="PT Sans" panose="020B0503020203020204" pitchFamily="34" charset="-52"/>
                </a:endParaRPr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13127594" y="4350660"/>
              <a:ext cx="3361595" cy="13264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335"/>
                </a:lnSpc>
              </a:pPr>
              <a:r>
                <a:rPr lang="ru-RU" sz="2400" dirty="0" err="1">
                  <a:solidFill>
                    <a:srgbClr val="FFFFFF"/>
                  </a:solidFill>
                  <a:latin typeface="+mj-lt"/>
                  <a:ea typeface="Open Sans 1 Medium" panose="020B0604020202020204" charset="0"/>
                  <a:cs typeface="Open Sans 1 Medium" panose="020B0604020202020204" charset="0"/>
                  <a:sym typeface="Rosario"/>
                </a:rPr>
                <a:t>Ооказание</a:t>
              </a:r>
              <a:r>
                <a:rPr lang="ru-RU" sz="2400" dirty="0">
                  <a:solidFill>
                    <a:srgbClr val="FFFFFF"/>
                  </a:solidFill>
                  <a:latin typeface="+mj-lt"/>
                  <a:ea typeface="Open Sans 1 Medium" panose="020B0604020202020204" charset="0"/>
                  <a:cs typeface="Open Sans 1 Medium" panose="020B0604020202020204" charset="0"/>
                  <a:sym typeface="Rosario"/>
                </a:rPr>
                <a:t> методической помощи наставляемому </a:t>
              </a:r>
            </a:p>
            <a:p>
              <a:pPr>
                <a:lnSpc>
                  <a:spcPts val="2335"/>
                </a:lnSpc>
              </a:pPr>
              <a:r>
                <a:rPr lang="ru-RU" sz="2400" dirty="0">
                  <a:solidFill>
                    <a:srgbClr val="FFFFFF"/>
                  </a:solidFill>
                  <a:latin typeface="+mj-lt"/>
                  <a:ea typeface="Open Sans 1 Medium" panose="020B0604020202020204" charset="0"/>
                  <a:cs typeface="Open Sans 1 Medium" panose="020B0604020202020204" charset="0"/>
                  <a:sym typeface="Rosario"/>
                </a:rPr>
                <a:t>в овладении в полном объеме должностными обязанностями преподавателя.</a:t>
              </a:r>
              <a:endParaRPr lang="en-US" sz="2400" dirty="0">
                <a:solidFill>
                  <a:srgbClr val="FFFFFF"/>
                </a:solidFill>
                <a:latin typeface="+mj-lt"/>
                <a:ea typeface="Open Sans 1 Medium" panose="020B0604020202020204" charset="0"/>
                <a:cs typeface="Open Sans 1 Medium" panose="020B0604020202020204" charset="0"/>
                <a:sym typeface="Rosario"/>
              </a:endParaRPr>
            </a:p>
          </p:txBody>
        </p:sp>
        <p:sp>
          <p:nvSpPr>
            <p:cNvPr id="41" name="Freeform 41"/>
            <p:cNvSpPr/>
            <p:nvPr/>
          </p:nvSpPr>
          <p:spPr>
            <a:xfrm>
              <a:off x="16166105" y="5020459"/>
              <a:ext cx="872673" cy="631793"/>
            </a:xfrm>
            <a:custGeom>
              <a:avLst/>
              <a:gdLst/>
              <a:ahLst/>
              <a:cxnLst/>
              <a:rect l="l" t="t" r="r" b="b"/>
              <a:pathLst>
                <a:path w="685800" h="631793">
                  <a:moveTo>
                    <a:pt x="0" y="0"/>
                  </a:moveTo>
                  <a:lnTo>
                    <a:pt x="685800" y="0"/>
                  </a:lnTo>
                  <a:lnTo>
                    <a:pt x="685800" y="631793"/>
                  </a:lnTo>
                  <a:lnTo>
                    <a:pt x="0" y="631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xmlns="" id="{E93E80F3-A21A-4F8C-9741-649EEB883764}"/>
              </a:ext>
            </a:extLst>
          </p:cNvPr>
          <p:cNvGrpSpPr/>
          <p:nvPr/>
        </p:nvGrpSpPr>
        <p:grpSpPr>
          <a:xfrm>
            <a:off x="7528575" y="1324933"/>
            <a:ext cx="4680000" cy="3240000"/>
            <a:chOff x="7528575" y="1324933"/>
            <a:chExt cx="4452220" cy="2476500"/>
          </a:xfrm>
        </p:grpSpPr>
        <p:grpSp>
          <p:nvGrpSpPr>
            <p:cNvPr id="26" name="Group 26"/>
            <p:cNvGrpSpPr/>
            <p:nvPr/>
          </p:nvGrpSpPr>
          <p:grpSpPr>
            <a:xfrm>
              <a:off x="7528575" y="1324933"/>
              <a:ext cx="4452220" cy="2476500"/>
              <a:chOff x="0" y="0"/>
              <a:chExt cx="1262530" cy="702269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262530" cy="702269"/>
              </a:xfrm>
              <a:custGeom>
                <a:avLst/>
                <a:gdLst/>
                <a:ahLst/>
                <a:cxnLst/>
                <a:rect l="l" t="t" r="r" b="b"/>
                <a:pathLst>
                  <a:path w="1262530" h="702269">
                    <a:moveTo>
                      <a:pt x="69556" y="0"/>
                    </a:moveTo>
                    <a:lnTo>
                      <a:pt x="1192974" y="0"/>
                    </a:lnTo>
                    <a:cubicBezTo>
                      <a:pt x="1211422" y="0"/>
                      <a:pt x="1229113" y="7328"/>
                      <a:pt x="1242158" y="20372"/>
                    </a:cubicBezTo>
                    <a:cubicBezTo>
                      <a:pt x="1255202" y="33417"/>
                      <a:pt x="1262530" y="51108"/>
                      <a:pt x="1262530" y="69556"/>
                    </a:cubicBezTo>
                    <a:lnTo>
                      <a:pt x="1262530" y="632713"/>
                    </a:lnTo>
                    <a:cubicBezTo>
                      <a:pt x="1262530" y="651161"/>
                      <a:pt x="1255202" y="668852"/>
                      <a:pt x="1242158" y="681897"/>
                    </a:cubicBezTo>
                    <a:cubicBezTo>
                      <a:pt x="1229113" y="694941"/>
                      <a:pt x="1211422" y="702269"/>
                      <a:pt x="1192974" y="702269"/>
                    </a:cubicBezTo>
                    <a:lnTo>
                      <a:pt x="69556" y="702269"/>
                    </a:lnTo>
                    <a:cubicBezTo>
                      <a:pt x="51108" y="702269"/>
                      <a:pt x="33417" y="694941"/>
                      <a:pt x="20372" y="681897"/>
                    </a:cubicBezTo>
                    <a:cubicBezTo>
                      <a:pt x="7328" y="668852"/>
                      <a:pt x="0" y="651161"/>
                      <a:pt x="0" y="632713"/>
                    </a:cubicBezTo>
                    <a:lnTo>
                      <a:pt x="0" y="69556"/>
                    </a:lnTo>
                    <a:cubicBezTo>
                      <a:pt x="0" y="51108"/>
                      <a:pt x="7328" y="33417"/>
                      <a:pt x="20372" y="20372"/>
                    </a:cubicBezTo>
                    <a:cubicBezTo>
                      <a:pt x="33417" y="7328"/>
                      <a:pt x="51108" y="0"/>
                      <a:pt x="69556" y="0"/>
                    </a:cubicBezTo>
                    <a:close/>
                  </a:path>
                </a:pathLst>
              </a:custGeom>
              <a:solidFill>
                <a:srgbClr val="FDC300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1262530" cy="7403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 dirty="0">
                  <a:latin typeface="PT Sans" panose="020B0503020203020204" pitchFamily="34" charset="-52"/>
                </a:endParaRPr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7892158" y="2166667"/>
              <a:ext cx="3013765" cy="4566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335"/>
                </a:lnSpc>
              </a:pPr>
              <a:r>
                <a:rPr lang="ru-RU" sz="2400" dirty="0">
                  <a:solidFill>
                    <a:srgbClr val="FFFFFF"/>
                  </a:solidFill>
                  <a:latin typeface="+mj-lt"/>
                  <a:ea typeface="Open Sans 1 Medium" panose="020B0604020202020204" charset="0"/>
                  <a:cs typeface="Open Sans 1 Medium" panose="020B0604020202020204" charset="0"/>
                  <a:sym typeface="Rosario"/>
                </a:rPr>
                <a:t>Адаптация молодого педагога в профессии.</a:t>
              </a:r>
              <a:endParaRPr lang="en-US" sz="2400" dirty="0">
                <a:solidFill>
                  <a:srgbClr val="FFFFFF"/>
                </a:solidFill>
                <a:latin typeface="+mj-lt"/>
                <a:ea typeface="Open Sans 1 Medium" panose="020B0604020202020204" charset="0"/>
                <a:cs typeface="Open Sans 1 Medium" panose="020B0604020202020204" charset="0"/>
                <a:sym typeface="Rosario"/>
              </a:endParaRPr>
            </a:p>
          </p:txBody>
        </p:sp>
        <p:sp>
          <p:nvSpPr>
            <p:cNvPr id="42" name="Freeform 42"/>
            <p:cNvSpPr/>
            <p:nvPr/>
          </p:nvSpPr>
          <p:spPr>
            <a:xfrm>
              <a:off x="10905923" y="2163104"/>
              <a:ext cx="784202" cy="677227"/>
            </a:xfrm>
            <a:custGeom>
              <a:avLst/>
              <a:gdLst/>
              <a:ahLst/>
              <a:cxnLst/>
              <a:rect l="l" t="t" r="r" b="b"/>
              <a:pathLst>
                <a:path w="685800" h="677227">
                  <a:moveTo>
                    <a:pt x="0" y="0"/>
                  </a:moveTo>
                  <a:lnTo>
                    <a:pt x="685800" y="0"/>
                  </a:lnTo>
                  <a:lnTo>
                    <a:pt x="685800" y="677227"/>
                  </a:lnTo>
                  <a:lnTo>
                    <a:pt x="0" y="677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xmlns="" id="{C62ACDB2-1986-493E-8474-1FD77A0432D2}"/>
              </a:ext>
            </a:extLst>
          </p:cNvPr>
          <p:cNvGrpSpPr/>
          <p:nvPr/>
        </p:nvGrpSpPr>
        <p:grpSpPr>
          <a:xfrm>
            <a:off x="7569863" y="5656798"/>
            <a:ext cx="4679999" cy="3374356"/>
            <a:chOff x="7528575" y="3969408"/>
            <a:chExt cx="4679999" cy="3374356"/>
          </a:xfrm>
        </p:grpSpPr>
        <p:grpSp>
          <p:nvGrpSpPr>
            <p:cNvPr id="20" name="Group 20"/>
            <p:cNvGrpSpPr/>
            <p:nvPr/>
          </p:nvGrpSpPr>
          <p:grpSpPr>
            <a:xfrm>
              <a:off x="7528575" y="3969408"/>
              <a:ext cx="4679999" cy="3374356"/>
              <a:chOff x="0" y="-38100"/>
              <a:chExt cx="1327122" cy="956877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327122" cy="918777"/>
              </a:xfrm>
              <a:custGeom>
                <a:avLst/>
                <a:gdLst/>
                <a:ahLst/>
                <a:cxnLst/>
                <a:rect l="l" t="t" r="r" b="b"/>
                <a:pathLst>
                  <a:path w="1262530" h="702269">
                    <a:moveTo>
                      <a:pt x="69556" y="0"/>
                    </a:moveTo>
                    <a:lnTo>
                      <a:pt x="1192974" y="0"/>
                    </a:lnTo>
                    <a:cubicBezTo>
                      <a:pt x="1211422" y="0"/>
                      <a:pt x="1229113" y="7328"/>
                      <a:pt x="1242158" y="20372"/>
                    </a:cubicBezTo>
                    <a:cubicBezTo>
                      <a:pt x="1255202" y="33417"/>
                      <a:pt x="1262530" y="51108"/>
                      <a:pt x="1262530" y="69556"/>
                    </a:cubicBezTo>
                    <a:lnTo>
                      <a:pt x="1262530" y="632713"/>
                    </a:lnTo>
                    <a:cubicBezTo>
                      <a:pt x="1262530" y="651161"/>
                      <a:pt x="1255202" y="668852"/>
                      <a:pt x="1242158" y="681897"/>
                    </a:cubicBezTo>
                    <a:cubicBezTo>
                      <a:pt x="1229113" y="694941"/>
                      <a:pt x="1211422" y="702269"/>
                      <a:pt x="1192974" y="702269"/>
                    </a:cubicBezTo>
                    <a:lnTo>
                      <a:pt x="69556" y="702269"/>
                    </a:lnTo>
                    <a:cubicBezTo>
                      <a:pt x="51108" y="702269"/>
                      <a:pt x="33417" y="694941"/>
                      <a:pt x="20372" y="681897"/>
                    </a:cubicBezTo>
                    <a:cubicBezTo>
                      <a:pt x="7328" y="668852"/>
                      <a:pt x="0" y="651161"/>
                      <a:pt x="0" y="632713"/>
                    </a:cubicBezTo>
                    <a:lnTo>
                      <a:pt x="0" y="69556"/>
                    </a:lnTo>
                    <a:cubicBezTo>
                      <a:pt x="0" y="51108"/>
                      <a:pt x="7328" y="33417"/>
                      <a:pt x="20372" y="20372"/>
                    </a:cubicBezTo>
                    <a:cubicBezTo>
                      <a:pt x="33417" y="7328"/>
                      <a:pt x="51108" y="0"/>
                      <a:pt x="69556" y="0"/>
                    </a:cubicBezTo>
                    <a:close/>
                  </a:path>
                </a:pathLst>
              </a:custGeom>
              <a:solidFill>
                <a:srgbClr val="56CCC3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1262530" cy="7403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 dirty="0">
                  <a:latin typeface="PT Sans" panose="020B0503020203020204" pitchFamily="34" charset="-52"/>
                </a:endParaRPr>
              </a:p>
            </p:txBody>
          </p:sp>
        </p:grpSp>
        <p:sp>
          <p:nvSpPr>
            <p:cNvPr id="36" name="TextBox 36"/>
            <p:cNvSpPr txBox="1"/>
            <p:nvPr/>
          </p:nvSpPr>
          <p:spPr>
            <a:xfrm>
              <a:off x="7849163" y="4293835"/>
              <a:ext cx="3537842" cy="26620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335"/>
                </a:lnSpc>
              </a:pPr>
              <a:r>
                <a:rPr lang="ru-RU" sz="2400" dirty="0">
                  <a:solidFill>
                    <a:srgbClr val="FFFFFF"/>
                  </a:solidFill>
                  <a:latin typeface="+mj-lt"/>
                  <a:ea typeface="Open Sans 1 Medium" panose="020B0604020202020204" charset="0"/>
                  <a:cs typeface="Open Sans 1 Medium" panose="020B0604020202020204" charset="0"/>
                  <a:sym typeface="Rosario"/>
                </a:rPr>
                <a:t>Внедрение в практику передового педагогического опыта, новейших достижений педагогической, психологической и других специальных наук, новых педагогических технологий.</a:t>
              </a:r>
              <a:endParaRPr lang="en-US" sz="2400" dirty="0">
                <a:solidFill>
                  <a:srgbClr val="FFFFFF"/>
                </a:solidFill>
                <a:latin typeface="+mj-lt"/>
                <a:ea typeface="Open Sans 1 Medium" panose="020B0604020202020204" charset="0"/>
                <a:cs typeface="Open Sans 1 Medium" panose="020B0604020202020204" charset="0"/>
                <a:sym typeface="Rosario"/>
              </a:endParaRPr>
            </a:p>
          </p:txBody>
        </p:sp>
        <p:sp>
          <p:nvSpPr>
            <p:cNvPr id="44" name="Freeform 44"/>
            <p:cNvSpPr/>
            <p:nvPr/>
          </p:nvSpPr>
          <p:spPr>
            <a:xfrm>
              <a:off x="11096858" y="5077780"/>
              <a:ext cx="881296" cy="923916"/>
            </a:xfrm>
            <a:custGeom>
              <a:avLst/>
              <a:gdLst/>
              <a:ahLst/>
              <a:cxnLst/>
              <a:rect l="l" t="t" r="r" b="b"/>
              <a:pathLst>
                <a:path w="685800" h="689299">
                  <a:moveTo>
                    <a:pt x="0" y="0"/>
                  </a:moveTo>
                  <a:lnTo>
                    <a:pt x="685800" y="0"/>
                  </a:lnTo>
                  <a:lnTo>
                    <a:pt x="685800" y="689299"/>
                  </a:lnTo>
                  <a:lnTo>
                    <a:pt x="0" y="689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 l="-1742" t="-1421" r="-1872" b="-1668"/>
              </a:stretch>
            </a:blipFill>
          </p:spPr>
        </p:sp>
      </p:grpSp>
      <p:sp>
        <p:nvSpPr>
          <p:cNvPr id="47" name="TextBox 47"/>
          <p:cNvSpPr txBox="1"/>
          <p:nvPr/>
        </p:nvSpPr>
        <p:spPr>
          <a:xfrm>
            <a:off x="1447800" y="2907983"/>
            <a:ext cx="554768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800" b="1" dirty="0">
                <a:solidFill>
                  <a:srgbClr val="041A22"/>
                </a:solidFill>
                <a:latin typeface="Arial" panose="020B0604020202020204" pitchFamily="34" charset="0"/>
                <a:ea typeface="Montserrat 1 Bold"/>
                <a:cs typeface="Arial" panose="020B0604020202020204" pitchFamily="34" charset="0"/>
                <a:sym typeface="Montserrat 1 Bold"/>
              </a:rPr>
              <a:t>Цель проекта:</a:t>
            </a:r>
            <a:endParaRPr lang="en-US" sz="4800" b="1" dirty="0">
              <a:solidFill>
                <a:srgbClr val="041A22"/>
              </a:solidFill>
              <a:latin typeface="Arial" panose="020B0604020202020204" pitchFamily="34" charset="0"/>
              <a:ea typeface="Montserrat 1 Bold"/>
              <a:cs typeface="Arial" panose="020B0604020202020204" pitchFamily="34" charset="0"/>
              <a:sym typeface="Montserrat 1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1207298" y="4188468"/>
            <a:ext cx="5277317" cy="35779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ru-RU" sz="2800" dirty="0">
                <a:solidFill>
                  <a:srgbClr val="041A22"/>
                </a:solidFill>
                <a:latin typeface="+mj-lt"/>
                <a:ea typeface="Open Sans 2"/>
                <a:cs typeface="Open Sans 2"/>
                <a:sym typeface="Open Sans 2"/>
              </a:rPr>
              <a:t>создание условий 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r>
              <a:rPr lang="ru-RU" sz="2800" dirty="0">
                <a:solidFill>
                  <a:srgbClr val="041A22"/>
                </a:solidFill>
                <a:latin typeface="+mj-lt"/>
                <a:ea typeface="Open Sans 2"/>
                <a:cs typeface="Open Sans 2"/>
                <a:sym typeface="Open Sans 2"/>
              </a:rPr>
              <a:t>для формирования эффективной системы поддержки молодого специалиста, раскрытие его профессионального 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r>
              <a:rPr lang="ru-RU" sz="2800" dirty="0">
                <a:solidFill>
                  <a:srgbClr val="041A22"/>
                </a:solidFill>
                <a:latin typeface="+mj-lt"/>
                <a:ea typeface="Open Sans 2"/>
                <a:cs typeface="Open Sans 2"/>
                <a:sym typeface="Open Sans 2"/>
              </a:rPr>
              <a:t>и творческого потенциала, успешной личной 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r>
              <a:rPr lang="ru-RU" sz="2800" dirty="0">
                <a:solidFill>
                  <a:srgbClr val="041A22"/>
                </a:solidFill>
                <a:latin typeface="+mj-lt"/>
                <a:ea typeface="Open Sans 2"/>
                <a:cs typeface="Open Sans 2"/>
                <a:sym typeface="Open Sans 2"/>
              </a:rPr>
              <a:t>и профессиональной самореализации.</a:t>
            </a:r>
            <a:endParaRPr lang="en-US" sz="2800" dirty="0">
              <a:solidFill>
                <a:srgbClr val="041A22"/>
              </a:solidFill>
              <a:latin typeface="+mj-lt"/>
              <a:ea typeface="Open Sans 2"/>
              <a:cs typeface="Open Sans 2"/>
              <a:sym typeface="Open Sans 2"/>
            </a:endParaRPr>
          </a:p>
        </p:txBody>
      </p:sp>
      <p:sp>
        <p:nvSpPr>
          <p:cNvPr id="50" name="Freeform 50"/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51" name="TextBox 47">
            <a:extLst>
              <a:ext uri="{FF2B5EF4-FFF2-40B4-BE49-F238E27FC236}">
                <a16:creationId xmlns:a16="http://schemas.microsoft.com/office/drawing/2014/main" xmlns="" id="{7C35FF97-0498-4AEB-8BD7-B5DBDBEC428B}"/>
              </a:ext>
            </a:extLst>
          </p:cNvPr>
          <p:cNvSpPr txBox="1"/>
          <p:nvPr/>
        </p:nvSpPr>
        <p:spPr>
          <a:xfrm>
            <a:off x="9744692" y="419559"/>
            <a:ext cx="554768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800" b="1" dirty="0">
                <a:solidFill>
                  <a:srgbClr val="041A22"/>
                </a:solidFill>
                <a:latin typeface="Arial" panose="020B0604020202020204" pitchFamily="34" charset="0"/>
                <a:ea typeface="Montserrat 1 Bold"/>
                <a:cs typeface="Arial" panose="020B0604020202020204" pitchFamily="34" charset="0"/>
                <a:sym typeface="Montserrat 1 Bold"/>
              </a:rPr>
              <a:t>Задачи проекта:</a:t>
            </a:r>
            <a:endParaRPr lang="en-US" sz="4800" b="1" dirty="0">
              <a:solidFill>
                <a:srgbClr val="041A22"/>
              </a:solidFill>
              <a:latin typeface="Arial" panose="020B0604020202020204" pitchFamily="34" charset="0"/>
              <a:ea typeface="Montserrat 1 Bold"/>
              <a:cs typeface="Arial" panose="020B0604020202020204" pitchFamily="34" charset="0"/>
              <a:sym typeface="Montserrat 1 Bold"/>
            </a:endParaRPr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xmlns="" id="{75224A00-94E3-432C-A13F-1CEE76E0C896}"/>
              </a:ext>
            </a:extLst>
          </p:cNvPr>
          <p:cNvGrpSpPr/>
          <p:nvPr/>
        </p:nvGrpSpPr>
        <p:grpSpPr>
          <a:xfrm>
            <a:off x="12811066" y="1292323"/>
            <a:ext cx="4680000" cy="3240000"/>
            <a:chOff x="12811066" y="1292323"/>
            <a:chExt cx="4452220" cy="2476500"/>
          </a:xfrm>
        </p:grpSpPr>
        <p:grpSp>
          <p:nvGrpSpPr>
            <p:cNvPr id="12" name="Group 12"/>
            <p:cNvGrpSpPr/>
            <p:nvPr/>
          </p:nvGrpSpPr>
          <p:grpSpPr>
            <a:xfrm>
              <a:off x="12811066" y="1292323"/>
              <a:ext cx="4452220" cy="2476500"/>
              <a:chOff x="0" y="0"/>
              <a:chExt cx="1262530" cy="70226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262530" cy="702269"/>
              </a:xfrm>
              <a:custGeom>
                <a:avLst/>
                <a:gdLst/>
                <a:ahLst/>
                <a:cxnLst/>
                <a:rect l="l" t="t" r="r" b="b"/>
                <a:pathLst>
                  <a:path w="1262530" h="702269">
                    <a:moveTo>
                      <a:pt x="69556" y="0"/>
                    </a:moveTo>
                    <a:lnTo>
                      <a:pt x="1192974" y="0"/>
                    </a:lnTo>
                    <a:cubicBezTo>
                      <a:pt x="1211422" y="0"/>
                      <a:pt x="1229113" y="7328"/>
                      <a:pt x="1242158" y="20372"/>
                    </a:cubicBezTo>
                    <a:cubicBezTo>
                      <a:pt x="1255202" y="33417"/>
                      <a:pt x="1262530" y="51108"/>
                      <a:pt x="1262530" y="69556"/>
                    </a:cubicBezTo>
                    <a:lnTo>
                      <a:pt x="1262530" y="632713"/>
                    </a:lnTo>
                    <a:cubicBezTo>
                      <a:pt x="1262530" y="651161"/>
                      <a:pt x="1255202" y="668852"/>
                      <a:pt x="1242158" y="681897"/>
                    </a:cubicBezTo>
                    <a:cubicBezTo>
                      <a:pt x="1229113" y="694941"/>
                      <a:pt x="1211422" y="702269"/>
                      <a:pt x="1192974" y="702269"/>
                    </a:cubicBezTo>
                    <a:lnTo>
                      <a:pt x="69556" y="702269"/>
                    </a:lnTo>
                    <a:cubicBezTo>
                      <a:pt x="51108" y="702269"/>
                      <a:pt x="33417" y="694941"/>
                      <a:pt x="20372" y="681897"/>
                    </a:cubicBezTo>
                    <a:cubicBezTo>
                      <a:pt x="7328" y="668852"/>
                      <a:pt x="0" y="651161"/>
                      <a:pt x="0" y="632713"/>
                    </a:cubicBezTo>
                    <a:lnTo>
                      <a:pt x="0" y="69556"/>
                    </a:lnTo>
                    <a:cubicBezTo>
                      <a:pt x="0" y="51108"/>
                      <a:pt x="7328" y="33417"/>
                      <a:pt x="20372" y="20372"/>
                    </a:cubicBezTo>
                    <a:cubicBezTo>
                      <a:pt x="33417" y="7328"/>
                      <a:pt x="51108" y="0"/>
                      <a:pt x="69556" y="0"/>
                    </a:cubicBezTo>
                    <a:close/>
                  </a:path>
                </a:pathLst>
              </a:custGeom>
              <a:solidFill>
                <a:srgbClr val="56CCC3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262530" cy="7403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 dirty="0">
                  <a:latin typeface="PT Sans" panose="020B0503020203020204" pitchFamily="34" charset="-52"/>
                </a:endParaRPr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13264001" y="1509534"/>
              <a:ext cx="2934095" cy="20347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335"/>
                </a:lnSpc>
              </a:pPr>
              <a:r>
                <a:rPr lang="ru-RU" sz="2400" dirty="0">
                  <a:solidFill>
                    <a:srgbClr val="FFFFFF"/>
                  </a:solidFill>
                  <a:latin typeface="+mj-lt"/>
                  <a:ea typeface="Open Sans 1 Medium" panose="020B0604020202020204" charset="0"/>
                  <a:cs typeface="Open Sans 1 Medium" panose="020B0604020202020204" charset="0"/>
                  <a:sym typeface="Rosario"/>
                </a:rPr>
                <a:t>Построение продуктивной среды </a:t>
              </a:r>
            </a:p>
            <a:p>
              <a:pPr>
                <a:lnSpc>
                  <a:spcPts val="2335"/>
                </a:lnSpc>
              </a:pPr>
              <a:r>
                <a:rPr lang="ru-RU" sz="2400" dirty="0">
                  <a:solidFill>
                    <a:srgbClr val="FFFFFF"/>
                  </a:solidFill>
                  <a:latin typeface="+mj-lt"/>
                  <a:ea typeface="Open Sans 1 Medium" panose="020B0604020202020204" charset="0"/>
                  <a:cs typeface="Open Sans 1 Medium" panose="020B0604020202020204" charset="0"/>
                  <a:sym typeface="Rosario"/>
                </a:rPr>
                <a:t>в педагогическом коллективе на основе </a:t>
              </a:r>
              <a:r>
                <a:rPr lang="ru-RU" sz="2400" dirty="0" err="1">
                  <a:solidFill>
                    <a:srgbClr val="FFFFFF"/>
                  </a:solidFill>
                  <a:latin typeface="+mj-lt"/>
                  <a:ea typeface="Open Sans 1 Medium" panose="020B0604020202020204" charset="0"/>
                  <a:cs typeface="Open Sans 1 Medium" panose="020B0604020202020204" charset="0"/>
                  <a:sym typeface="Rosario"/>
                </a:rPr>
                <a:t>взаимообогащающих</a:t>
              </a:r>
              <a:r>
                <a:rPr lang="ru-RU" sz="2400" dirty="0">
                  <a:solidFill>
                    <a:srgbClr val="FFFFFF"/>
                  </a:solidFill>
                  <a:latin typeface="+mj-lt"/>
                  <a:ea typeface="Open Sans 1 Medium" panose="020B0604020202020204" charset="0"/>
                  <a:cs typeface="Open Sans 1 Medium" panose="020B0604020202020204" charset="0"/>
                  <a:sym typeface="Rosario"/>
                </a:rPr>
                <a:t> отношений начинающих </a:t>
              </a:r>
            </a:p>
            <a:p>
              <a:pPr>
                <a:lnSpc>
                  <a:spcPts val="2335"/>
                </a:lnSpc>
              </a:pPr>
              <a:r>
                <a:rPr lang="ru-RU" sz="2400" dirty="0">
                  <a:solidFill>
                    <a:srgbClr val="FFFFFF"/>
                  </a:solidFill>
                  <a:latin typeface="+mj-lt"/>
                  <a:ea typeface="Open Sans 1 Medium" panose="020B0604020202020204" charset="0"/>
                  <a:cs typeface="Open Sans 1 Medium" panose="020B0604020202020204" charset="0"/>
                  <a:sym typeface="Rosario"/>
                </a:rPr>
                <a:t>и опытных специалистов.</a:t>
              </a:r>
              <a:endParaRPr lang="en-US" sz="2400" dirty="0">
                <a:solidFill>
                  <a:srgbClr val="FFFFFF"/>
                </a:solidFill>
                <a:latin typeface="+mj-lt"/>
                <a:ea typeface="Open Sans 1 Medium" panose="020B0604020202020204" charset="0"/>
                <a:cs typeface="Open Sans 1 Medium" panose="020B0604020202020204" charset="0"/>
                <a:sym typeface="Rosario"/>
              </a:endParaRPr>
            </a:p>
          </p:txBody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xmlns="" id="{B857FB40-932F-4472-9059-14DF9B76A7FE}"/>
                </a:ext>
              </a:extLst>
            </p:cNvPr>
            <p:cNvSpPr/>
            <p:nvPr/>
          </p:nvSpPr>
          <p:spPr>
            <a:xfrm>
              <a:off x="16198096" y="2118483"/>
              <a:ext cx="882605" cy="677227"/>
            </a:xfrm>
            <a:custGeom>
              <a:avLst/>
              <a:gdLst/>
              <a:ahLst/>
              <a:cxnLst/>
              <a:rect l="l" t="t" r="r" b="b"/>
              <a:pathLst>
                <a:path w="685800" h="677227">
                  <a:moveTo>
                    <a:pt x="0" y="0"/>
                  </a:moveTo>
                  <a:lnTo>
                    <a:pt x="685800" y="0"/>
                  </a:lnTo>
                  <a:lnTo>
                    <a:pt x="685800" y="677227"/>
                  </a:lnTo>
                  <a:lnTo>
                    <a:pt x="0" y="677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2268" y="2972541"/>
            <a:ext cx="3692341" cy="2985885"/>
            <a:chOff x="0" y="0"/>
            <a:chExt cx="1404462" cy="1135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04463" cy="1135747"/>
            </a:xfrm>
            <a:custGeom>
              <a:avLst/>
              <a:gdLst/>
              <a:ahLst/>
              <a:cxnLst/>
              <a:rect l="l" t="t" r="r" b="b"/>
              <a:pathLst>
                <a:path w="1404463" h="1135747">
                  <a:moveTo>
                    <a:pt x="128000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1011287"/>
                  </a:lnTo>
                  <a:cubicBezTo>
                    <a:pt x="1404463" y="1079867"/>
                    <a:pt x="1348582" y="1135747"/>
                    <a:pt x="1280002" y="1135747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2497285" y="2972541"/>
            <a:ext cx="3692341" cy="2985885"/>
            <a:chOff x="0" y="0"/>
            <a:chExt cx="1404462" cy="11357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04463" cy="1135747"/>
            </a:xfrm>
            <a:custGeom>
              <a:avLst/>
              <a:gdLst/>
              <a:ahLst/>
              <a:cxnLst/>
              <a:rect l="l" t="t" r="r" b="b"/>
              <a:pathLst>
                <a:path w="1404463" h="1135747">
                  <a:moveTo>
                    <a:pt x="128000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1011287"/>
                  </a:lnTo>
                  <a:cubicBezTo>
                    <a:pt x="1404463" y="1079867"/>
                    <a:pt x="1348582" y="1135747"/>
                    <a:pt x="1280002" y="1135747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4638503" y="2396435"/>
            <a:ext cx="1152212" cy="1152212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C3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613520" y="2396435"/>
            <a:ext cx="1152212" cy="115221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69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22268" y="6810758"/>
            <a:ext cx="3692341" cy="2633460"/>
            <a:chOff x="0" y="0"/>
            <a:chExt cx="1404462" cy="100169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2497285" y="6810758"/>
            <a:ext cx="3692341" cy="2633460"/>
            <a:chOff x="0" y="0"/>
            <a:chExt cx="1404462" cy="100169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4638503" y="6234652"/>
            <a:ext cx="1152212" cy="115221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692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5613520" y="6234652"/>
            <a:ext cx="1152212" cy="1152212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C30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009637" y="2972541"/>
            <a:ext cx="3692341" cy="2809673"/>
            <a:chOff x="0" y="0"/>
            <a:chExt cx="1404462" cy="106872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404463" cy="1068720"/>
            </a:xfrm>
            <a:custGeom>
              <a:avLst/>
              <a:gdLst/>
              <a:ahLst/>
              <a:cxnLst/>
              <a:rect l="l" t="t" r="r" b="b"/>
              <a:pathLst>
                <a:path w="1404463" h="1068720">
                  <a:moveTo>
                    <a:pt x="1280002" y="1068720"/>
                  </a:moveTo>
                  <a:lnTo>
                    <a:pt x="124460" y="1068720"/>
                  </a:lnTo>
                  <a:cubicBezTo>
                    <a:pt x="55880" y="1068720"/>
                    <a:pt x="0" y="1012840"/>
                    <a:pt x="0" y="94426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944260"/>
                  </a:lnTo>
                  <a:cubicBezTo>
                    <a:pt x="1404463" y="1012840"/>
                    <a:pt x="1348582" y="1068720"/>
                    <a:pt x="1280002" y="106872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7009637" y="6844096"/>
            <a:ext cx="3692341" cy="2566785"/>
            <a:chOff x="0" y="0"/>
            <a:chExt cx="1404462" cy="97633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404463" cy="976333"/>
            </a:xfrm>
            <a:custGeom>
              <a:avLst/>
              <a:gdLst/>
              <a:ahLst/>
              <a:cxnLst/>
              <a:rect l="l" t="t" r="r" b="b"/>
              <a:pathLst>
                <a:path w="1404463" h="976333">
                  <a:moveTo>
                    <a:pt x="1280002" y="976333"/>
                  </a:moveTo>
                  <a:lnTo>
                    <a:pt x="124460" y="976333"/>
                  </a:lnTo>
                  <a:cubicBezTo>
                    <a:pt x="55880" y="976333"/>
                    <a:pt x="0" y="920453"/>
                    <a:pt x="0" y="8518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51873"/>
                  </a:lnTo>
                  <a:cubicBezTo>
                    <a:pt x="1404463" y="920453"/>
                    <a:pt x="1348582" y="976333"/>
                    <a:pt x="1280002" y="976333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0125872" y="2396435"/>
            <a:ext cx="1152212" cy="1152212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692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0125872" y="6234652"/>
            <a:ext cx="1152212" cy="1152212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sp>
        <p:nvSpPr>
          <p:cNvPr id="38" name="Freeform 38"/>
          <p:cNvSpPr/>
          <p:nvPr/>
        </p:nvSpPr>
        <p:spPr>
          <a:xfrm>
            <a:off x="4919334" y="6538736"/>
            <a:ext cx="590550" cy="544044"/>
          </a:xfrm>
          <a:custGeom>
            <a:avLst/>
            <a:gdLst/>
            <a:ahLst/>
            <a:cxnLst/>
            <a:rect l="l" t="t" r="r" b="b"/>
            <a:pathLst>
              <a:path w="590550" h="544044">
                <a:moveTo>
                  <a:pt x="0" y="0"/>
                </a:moveTo>
                <a:lnTo>
                  <a:pt x="590550" y="0"/>
                </a:lnTo>
                <a:lnTo>
                  <a:pt x="590550" y="544044"/>
                </a:lnTo>
                <a:lnTo>
                  <a:pt x="0" y="5440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4919334" y="2680957"/>
            <a:ext cx="590550" cy="583168"/>
          </a:xfrm>
          <a:custGeom>
            <a:avLst/>
            <a:gdLst/>
            <a:ahLst/>
            <a:cxnLst/>
            <a:rect l="l" t="t" r="r" b="b"/>
            <a:pathLst>
              <a:path w="590550" h="583168">
                <a:moveTo>
                  <a:pt x="0" y="0"/>
                </a:moveTo>
                <a:lnTo>
                  <a:pt x="590550" y="0"/>
                </a:lnTo>
                <a:lnTo>
                  <a:pt x="590550" y="583169"/>
                </a:lnTo>
                <a:lnTo>
                  <a:pt x="0" y="5831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0406704" y="2688524"/>
            <a:ext cx="590550" cy="568035"/>
          </a:xfrm>
          <a:custGeom>
            <a:avLst/>
            <a:gdLst/>
            <a:ahLst/>
            <a:cxnLst/>
            <a:rect l="l" t="t" r="r" b="b"/>
            <a:pathLst>
              <a:path w="590550" h="568035">
                <a:moveTo>
                  <a:pt x="0" y="0"/>
                </a:moveTo>
                <a:lnTo>
                  <a:pt x="590550" y="0"/>
                </a:lnTo>
                <a:lnTo>
                  <a:pt x="590550" y="568035"/>
                </a:lnTo>
                <a:lnTo>
                  <a:pt x="0" y="568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911" t="-3798" r="-1366" b="-3573"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0406704" y="6513977"/>
            <a:ext cx="590550" cy="593563"/>
          </a:xfrm>
          <a:custGeom>
            <a:avLst/>
            <a:gdLst/>
            <a:ahLst/>
            <a:cxnLst/>
            <a:rect l="l" t="t" r="r" b="b"/>
            <a:pathLst>
              <a:path w="590550" h="593563">
                <a:moveTo>
                  <a:pt x="0" y="0"/>
                </a:moveTo>
                <a:lnTo>
                  <a:pt x="590550" y="0"/>
                </a:lnTo>
                <a:lnTo>
                  <a:pt x="590550" y="593563"/>
                </a:lnTo>
                <a:lnTo>
                  <a:pt x="0" y="5935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1742" t="-1421" r="-1872" b="-1668"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5894351" y="2681836"/>
            <a:ext cx="590550" cy="581412"/>
          </a:xfrm>
          <a:custGeom>
            <a:avLst/>
            <a:gdLst/>
            <a:ahLst/>
            <a:cxnLst/>
            <a:rect l="l" t="t" r="r" b="b"/>
            <a:pathLst>
              <a:path w="590550" h="581412">
                <a:moveTo>
                  <a:pt x="0" y="0"/>
                </a:moveTo>
                <a:lnTo>
                  <a:pt x="590550" y="0"/>
                </a:lnTo>
                <a:lnTo>
                  <a:pt x="590550" y="581411"/>
                </a:lnTo>
                <a:lnTo>
                  <a:pt x="0" y="5814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1161" t="-2036" r="-1538" b="-2276"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5894351" y="6505911"/>
            <a:ext cx="590550" cy="609695"/>
          </a:xfrm>
          <a:custGeom>
            <a:avLst/>
            <a:gdLst/>
            <a:ahLst/>
            <a:cxnLst/>
            <a:rect l="l" t="t" r="r" b="b"/>
            <a:pathLst>
              <a:path w="590550" h="609695">
                <a:moveTo>
                  <a:pt x="0" y="0"/>
                </a:moveTo>
                <a:lnTo>
                  <a:pt x="590550" y="0"/>
                </a:lnTo>
                <a:lnTo>
                  <a:pt x="590550" y="609695"/>
                </a:lnTo>
                <a:lnTo>
                  <a:pt x="0" y="6096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l="-2575" t="-1412" r="-3409" b="-1244"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1285469" y="1212039"/>
            <a:ext cx="15717063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8"/>
              </a:lnSpc>
            </a:pPr>
            <a:r>
              <a:rPr lang="ru-RU" sz="4800" b="1" dirty="0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Ожидаемый результат:</a:t>
            </a:r>
            <a:endParaRPr lang="en-US" sz="4800" b="1" dirty="0">
              <a:solidFill>
                <a:srgbClr val="041A22"/>
              </a:solidFill>
              <a:latin typeface="PT Sans" panose="020B0503020203020204" pitchFamily="34" charset="-52"/>
              <a:ea typeface="Montserrat 1 Bold"/>
              <a:cs typeface="Montserrat 1 Bold"/>
              <a:sym typeface="Montserrat 1 Bold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1814121" y="3335417"/>
            <a:ext cx="3129748" cy="2231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ru-RU" sz="2400" dirty="0">
                <a:solidFill>
                  <a:srgbClr val="041A22"/>
                </a:solidFill>
                <a:latin typeface="+mj-lt"/>
                <a:ea typeface="Open Sans 2"/>
                <a:cs typeface="Open Sans 2"/>
                <a:sym typeface="Open Sans 2"/>
              </a:rPr>
              <a:t>Высокий уровень включенности молодых (новых) специалистов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ru-RU" sz="2400" dirty="0">
                <a:solidFill>
                  <a:srgbClr val="041A22"/>
                </a:solidFill>
                <a:latin typeface="+mj-lt"/>
                <a:ea typeface="Open Sans 2"/>
                <a:cs typeface="Open Sans 2"/>
                <a:sym typeface="Open Sans 2"/>
              </a:rPr>
              <a:t>в педагогическую деятельность образовательный процесс колледжа.</a:t>
            </a:r>
            <a:endParaRPr lang="en-US" sz="2400" dirty="0">
              <a:solidFill>
                <a:srgbClr val="041A22"/>
              </a:solidFill>
              <a:latin typeface="+mj-lt"/>
              <a:ea typeface="Open Sans 2"/>
              <a:cs typeface="Open Sans 2"/>
              <a:sym typeface="Open Sans 2"/>
            </a:endParaRPr>
          </a:p>
        </p:txBody>
      </p:sp>
      <p:sp>
        <p:nvSpPr>
          <p:cNvPr id="51" name="Freeform 51"/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52" name="TextBox 46">
            <a:extLst>
              <a:ext uri="{FF2B5EF4-FFF2-40B4-BE49-F238E27FC236}">
                <a16:creationId xmlns:a16="http://schemas.microsoft.com/office/drawing/2014/main" xmlns="" id="{F0206AB1-7E7C-49EF-A8CB-E07555A155DD}"/>
              </a:ext>
            </a:extLst>
          </p:cNvPr>
          <p:cNvSpPr txBox="1"/>
          <p:nvPr/>
        </p:nvSpPr>
        <p:spPr>
          <a:xfrm>
            <a:off x="7222946" y="3168351"/>
            <a:ext cx="3129748" cy="2565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ru-RU" sz="2400" dirty="0">
                <a:solidFill>
                  <a:srgbClr val="041A22"/>
                </a:solidFill>
                <a:latin typeface="+mj-lt"/>
                <a:ea typeface="Open Sans 2"/>
                <a:cs typeface="Open Sans 2"/>
                <a:sym typeface="Open Sans 2"/>
              </a:rPr>
              <a:t>Усиление уверенности молодых (новых) специалистов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ru-RU" sz="2400" dirty="0">
                <a:solidFill>
                  <a:srgbClr val="041A22"/>
                </a:solidFill>
                <a:latin typeface="+mj-lt"/>
                <a:ea typeface="Open Sans 2"/>
                <a:cs typeface="Open Sans 2"/>
                <a:sym typeface="Open Sans 2"/>
              </a:rPr>
              <a:t>в собственных силах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ru-RU" sz="2400" dirty="0">
                <a:solidFill>
                  <a:srgbClr val="041A22"/>
                </a:solidFill>
                <a:latin typeface="+mj-lt"/>
                <a:ea typeface="Open Sans 2"/>
                <a:cs typeface="Open Sans 2"/>
                <a:sym typeface="Open Sans 2"/>
              </a:rPr>
              <a:t>и развитие личного, творческого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ru-RU" sz="2400" dirty="0">
                <a:solidFill>
                  <a:srgbClr val="041A22"/>
                </a:solidFill>
                <a:latin typeface="+mj-lt"/>
                <a:ea typeface="Open Sans 2"/>
                <a:cs typeface="Open Sans 2"/>
                <a:sym typeface="Open Sans 2"/>
              </a:rPr>
              <a:t>и педагогического потенциалов.</a:t>
            </a:r>
            <a:endParaRPr lang="en-US" sz="2400" dirty="0">
              <a:solidFill>
                <a:srgbClr val="041A22"/>
              </a:solidFill>
              <a:latin typeface="+mj-lt"/>
              <a:ea typeface="Open Sans 2"/>
              <a:cs typeface="Open Sans 2"/>
              <a:sym typeface="Open Sans 2"/>
            </a:endParaRPr>
          </a:p>
        </p:txBody>
      </p:sp>
      <p:sp>
        <p:nvSpPr>
          <p:cNvPr id="53" name="TextBox 46">
            <a:extLst>
              <a:ext uri="{FF2B5EF4-FFF2-40B4-BE49-F238E27FC236}">
                <a16:creationId xmlns:a16="http://schemas.microsoft.com/office/drawing/2014/main" xmlns="" id="{B645FA64-2F6B-41F9-B1C2-AE486E2784C7}"/>
              </a:ext>
            </a:extLst>
          </p:cNvPr>
          <p:cNvSpPr txBox="1"/>
          <p:nvPr/>
        </p:nvSpPr>
        <p:spPr>
          <a:xfrm>
            <a:off x="12820290" y="3477286"/>
            <a:ext cx="3129748" cy="1924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ru-RU" sz="2400" dirty="0">
                <a:solidFill>
                  <a:srgbClr val="041A22"/>
                </a:solidFill>
                <a:latin typeface="+mj-lt"/>
                <a:ea typeface="Open Sans 2"/>
                <a:cs typeface="Open Sans 2"/>
                <a:sym typeface="Open Sans 2"/>
              </a:rPr>
              <a:t>Повышение уровня удовлетворенности собственной работой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ru-RU" sz="2400" dirty="0">
                <a:solidFill>
                  <a:srgbClr val="041A22"/>
                </a:solidFill>
                <a:latin typeface="+mj-lt"/>
                <a:ea typeface="Open Sans 2"/>
                <a:cs typeface="Open Sans 2"/>
                <a:sym typeface="Open Sans 2"/>
              </a:rPr>
              <a:t>и улучшение психоэмоционального состояния.</a:t>
            </a:r>
            <a:endParaRPr lang="en-US" sz="2400" dirty="0">
              <a:solidFill>
                <a:srgbClr val="041A22"/>
              </a:solidFill>
              <a:latin typeface="+mj-lt"/>
              <a:ea typeface="Open Sans 2"/>
              <a:cs typeface="Open Sans 2"/>
              <a:sym typeface="Open Sans 2"/>
            </a:endParaRPr>
          </a:p>
        </p:txBody>
      </p:sp>
      <p:sp>
        <p:nvSpPr>
          <p:cNvPr id="54" name="TextBox 46">
            <a:extLst>
              <a:ext uri="{FF2B5EF4-FFF2-40B4-BE49-F238E27FC236}">
                <a16:creationId xmlns:a16="http://schemas.microsoft.com/office/drawing/2014/main" xmlns="" id="{5F5F59D0-7EBA-4111-B978-B6617D3A3D67}"/>
              </a:ext>
            </a:extLst>
          </p:cNvPr>
          <p:cNvSpPr txBox="1"/>
          <p:nvPr/>
        </p:nvSpPr>
        <p:spPr>
          <a:xfrm>
            <a:off x="12820290" y="6844096"/>
            <a:ext cx="3129748" cy="2552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ru-RU" sz="2000" dirty="0">
                <a:solidFill>
                  <a:srgbClr val="041A22"/>
                </a:solidFill>
                <a:latin typeface="+mj-lt"/>
                <a:ea typeface="Open Sans 2"/>
                <a:cs typeface="Open Sans 2"/>
                <a:sym typeface="Open Sans 2"/>
              </a:rPr>
              <a:t>Ускорение процесса адаптации наставляемого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ru-RU" sz="2000" dirty="0">
                <a:solidFill>
                  <a:srgbClr val="041A22"/>
                </a:solidFill>
                <a:latin typeface="+mj-lt"/>
                <a:ea typeface="Open Sans 2"/>
                <a:cs typeface="Open Sans 2"/>
                <a:sym typeface="Open Sans 2"/>
              </a:rPr>
              <a:t>к требованиям в колледже, развитие способности самостоятельно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ru-RU" sz="2000" dirty="0">
                <a:solidFill>
                  <a:srgbClr val="041A22"/>
                </a:solidFill>
                <a:latin typeface="+mj-lt"/>
                <a:ea typeface="Open Sans 2"/>
                <a:cs typeface="Open Sans 2"/>
                <a:sym typeface="Open Sans 2"/>
              </a:rPr>
              <a:t>и качественно выполнять возложенные на него обязанности.</a:t>
            </a:r>
            <a:endParaRPr lang="en-US" sz="2000" dirty="0">
              <a:solidFill>
                <a:srgbClr val="041A22"/>
              </a:solidFill>
              <a:latin typeface="+mj-lt"/>
              <a:ea typeface="Open Sans 2"/>
              <a:cs typeface="Open Sans 2"/>
              <a:sym typeface="Open Sans 2"/>
            </a:endParaRPr>
          </a:p>
        </p:txBody>
      </p:sp>
      <p:sp>
        <p:nvSpPr>
          <p:cNvPr id="55" name="TextBox 46">
            <a:extLst>
              <a:ext uri="{FF2B5EF4-FFF2-40B4-BE49-F238E27FC236}">
                <a16:creationId xmlns:a16="http://schemas.microsoft.com/office/drawing/2014/main" xmlns="" id="{38D42DD4-EC7B-4989-9AFC-B6BED91C2A08}"/>
              </a:ext>
            </a:extLst>
          </p:cNvPr>
          <p:cNvSpPr txBox="1"/>
          <p:nvPr/>
        </p:nvSpPr>
        <p:spPr>
          <a:xfrm>
            <a:off x="7354539" y="7011605"/>
            <a:ext cx="3129748" cy="2231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ru-RU" sz="2400" dirty="0">
                <a:solidFill>
                  <a:srgbClr val="041A22"/>
                </a:solidFill>
                <a:latin typeface="+mj-lt"/>
                <a:ea typeface="Open Sans 2"/>
                <a:cs typeface="Open Sans 2"/>
                <a:sym typeface="Open Sans 2"/>
              </a:rPr>
              <a:t>Рост числа собственных профессиональных работ: статей, исследований, методических практик и др. молодого специалиста.</a:t>
            </a:r>
            <a:endParaRPr lang="en-US" sz="2400" dirty="0">
              <a:solidFill>
                <a:srgbClr val="041A22"/>
              </a:solidFill>
              <a:latin typeface="+mj-lt"/>
              <a:ea typeface="Open Sans 2"/>
              <a:cs typeface="Open Sans 2"/>
              <a:sym typeface="Open Sans 2"/>
            </a:endParaRPr>
          </a:p>
        </p:txBody>
      </p:sp>
      <p:sp>
        <p:nvSpPr>
          <p:cNvPr id="56" name="TextBox 46">
            <a:extLst>
              <a:ext uri="{FF2B5EF4-FFF2-40B4-BE49-F238E27FC236}">
                <a16:creationId xmlns:a16="http://schemas.microsoft.com/office/drawing/2014/main" xmlns="" id="{305B06C5-483D-47E6-90A6-D02C2CABC46D}"/>
              </a:ext>
            </a:extLst>
          </p:cNvPr>
          <p:cNvSpPr txBox="1"/>
          <p:nvPr/>
        </p:nvSpPr>
        <p:spPr>
          <a:xfrm>
            <a:off x="1779458" y="6827614"/>
            <a:ext cx="3129748" cy="2565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ru-RU" sz="2400" dirty="0">
                <a:solidFill>
                  <a:srgbClr val="041A22"/>
                </a:solidFill>
                <a:latin typeface="+mj-lt"/>
                <a:ea typeface="Open Sans 2"/>
                <a:cs typeface="Open Sans 2"/>
                <a:sym typeface="Open Sans 2"/>
              </a:rPr>
              <a:t>Овладение в полном объеме должностными обязанностями преподавателя, ознакомление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ru-RU" sz="2400" dirty="0">
                <a:solidFill>
                  <a:srgbClr val="041A22"/>
                </a:solidFill>
                <a:latin typeface="+mj-lt"/>
                <a:ea typeface="Open Sans 2"/>
                <a:cs typeface="Open Sans 2"/>
                <a:sym typeface="Open Sans 2"/>
              </a:rPr>
              <a:t>с современными методами и приемами труда.</a:t>
            </a:r>
            <a:endParaRPr lang="en-US" sz="2400" dirty="0">
              <a:solidFill>
                <a:srgbClr val="041A22"/>
              </a:solidFill>
              <a:latin typeface="+mj-lt"/>
              <a:ea typeface="Open Sans 2"/>
              <a:cs typeface="Open Sans 2"/>
              <a:sym typeface="Open Sans 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/>
          <p:cNvGrpSpPr/>
          <p:nvPr/>
        </p:nvGrpSpPr>
        <p:grpSpPr>
          <a:xfrm rot="-5400000">
            <a:off x="7095242" y="-10492138"/>
            <a:ext cx="2736892" cy="20304783"/>
            <a:chOff x="0" y="0"/>
            <a:chExt cx="925813" cy="686853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25813" cy="6868531"/>
            </a:xfrm>
            <a:custGeom>
              <a:avLst/>
              <a:gdLst/>
              <a:ahLst/>
              <a:cxnLst/>
              <a:rect l="l" t="t" r="r" b="b"/>
              <a:pathLst>
                <a:path w="925813" h="6868531">
                  <a:moveTo>
                    <a:pt x="0" y="0"/>
                  </a:moveTo>
                  <a:lnTo>
                    <a:pt x="925813" y="0"/>
                  </a:lnTo>
                  <a:lnTo>
                    <a:pt x="925813" y="6868531"/>
                  </a:lnTo>
                  <a:lnTo>
                    <a:pt x="0" y="6868531"/>
                  </a:lnTo>
                  <a:close/>
                </a:path>
              </a:pathLst>
            </a:custGeom>
            <a:solidFill>
              <a:srgbClr val="56CCC3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2240508" y="316508"/>
            <a:ext cx="14752091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88"/>
              </a:lnSpc>
            </a:pPr>
            <a:r>
              <a:rPr lang="ru-RU" sz="6000" b="1" dirty="0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Наставническая пара «педагог –педагог»</a:t>
            </a:r>
            <a:endParaRPr lang="en-US" sz="6000" b="1" dirty="0">
              <a:solidFill>
                <a:srgbClr val="041A22"/>
              </a:solidFill>
              <a:latin typeface="PT Sans" panose="020B0503020203020204" pitchFamily="34" charset="-52"/>
              <a:ea typeface="Montserrat 1 Bold"/>
              <a:cs typeface="Montserrat 1 Bold"/>
              <a:sym typeface="Montserrat 1 Bold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190628" y="422796"/>
            <a:ext cx="1211807" cy="1211807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-647445" y="190628"/>
            <a:ext cx="1676145" cy="1676145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</p:grpSp>
      <p:grpSp>
        <p:nvGrpSpPr>
          <p:cNvPr id="27" name="Group 2">
            <a:extLst>
              <a:ext uri="{FF2B5EF4-FFF2-40B4-BE49-F238E27FC236}">
                <a16:creationId xmlns:a16="http://schemas.microsoft.com/office/drawing/2014/main" xmlns="" id="{3005F111-9E5A-4BBC-8D85-67C3E38C56BF}"/>
              </a:ext>
            </a:extLst>
          </p:cNvPr>
          <p:cNvGrpSpPr/>
          <p:nvPr/>
        </p:nvGrpSpPr>
        <p:grpSpPr>
          <a:xfrm>
            <a:off x="47801" y="1897376"/>
            <a:ext cx="4948083" cy="4948083"/>
            <a:chOff x="0" y="0"/>
            <a:chExt cx="6350000" cy="6350000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xmlns="" id="{D4C0903A-016D-46E2-8D58-74BFF0CA9633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</p:grpSp>
      <p:grpSp>
        <p:nvGrpSpPr>
          <p:cNvPr id="29" name="Group 6">
            <a:extLst>
              <a:ext uri="{FF2B5EF4-FFF2-40B4-BE49-F238E27FC236}">
                <a16:creationId xmlns:a16="http://schemas.microsoft.com/office/drawing/2014/main" xmlns="" id="{0D2CAA83-5140-41ED-9425-45A181B69776}"/>
              </a:ext>
            </a:extLst>
          </p:cNvPr>
          <p:cNvGrpSpPr/>
          <p:nvPr/>
        </p:nvGrpSpPr>
        <p:grpSpPr>
          <a:xfrm>
            <a:off x="190627" y="3765592"/>
            <a:ext cx="4948083" cy="4948083"/>
            <a:chOff x="0" y="0"/>
            <a:chExt cx="6350000" cy="6350000"/>
          </a:xfrm>
        </p:grpSpPr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xmlns="" id="{35B5F572-CBDF-4B55-94A5-CDA8672AF2CF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397C118-68CF-488A-8F62-E7C800ED4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893822" y="1776297"/>
            <a:ext cx="8796592" cy="49480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B9F1401-FCFA-4DD0-BBB7-22D2CDDAF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4041851"/>
            <a:ext cx="9646692" cy="542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6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9144000" y="1823226"/>
            <a:ext cx="8763000" cy="1398692"/>
            <a:chOff x="0" y="0"/>
            <a:chExt cx="5298281" cy="25765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298281" cy="2576550"/>
            </a:xfrm>
            <a:custGeom>
              <a:avLst/>
              <a:gdLst/>
              <a:ahLst/>
              <a:cxnLst/>
              <a:rect l="l" t="t" r="r" b="b"/>
              <a:pathLst>
                <a:path w="5298281" h="2576550">
                  <a:moveTo>
                    <a:pt x="0" y="0"/>
                  </a:moveTo>
                  <a:lnTo>
                    <a:pt x="5298281" y="0"/>
                  </a:lnTo>
                  <a:lnTo>
                    <a:pt x="5298281" y="2576550"/>
                  </a:lnTo>
                  <a:lnTo>
                    <a:pt x="0" y="2576550"/>
                  </a:lnTo>
                  <a:close/>
                </a:path>
              </a:pathLst>
            </a:custGeom>
            <a:solidFill>
              <a:srgbClr val="009692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9616166" y="2299501"/>
            <a:ext cx="582031" cy="502663"/>
          </a:xfrm>
          <a:custGeom>
            <a:avLst/>
            <a:gdLst/>
            <a:ahLst/>
            <a:cxnLst/>
            <a:rect l="l" t="t" r="r" b="b"/>
            <a:pathLst>
              <a:path w="582031" h="502663">
                <a:moveTo>
                  <a:pt x="0" y="0"/>
                </a:moveTo>
                <a:lnTo>
                  <a:pt x="582031" y="0"/>
                </a:lnTo>
                <a:lnTo>
                  <a:pt x="582031" y="502663"/>
                </a:lnTo>
                <a:lnTo>
                  <a:pt x="0" y="5026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061086" y="406396"/>
            <a:ext cx="1309331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800" b="1" dirty="0">
                <a:solidFill>
                  <a:srgbClr val="041A22"/>
                </a:solidFill>
                <a:latin typeface="+mj-lt"/>
                <a:ea typeface="Montserrat 1 Bold"/>
                <a:cs typeface="Montserrat 1 Bold"/>
                <a:sym typeface="Montserrat 1 Bold"/>
              </a:rPr>
              <a:t>ИНФОРМАЦИЯ О НАСТАВНИКЕ</a:t>
            </a:r>
            <a:endParaRPr lang="en-US" sz="4800" b="1" dirty="0">
              <a:solidFill>
                <a:srgbClr val="041A22"/>
              </a:solidFill>
              <a:latin typeface="+mj-lt"/>
              <a:ea typeface="Montserrat 1 Bold"/>
              <a:cs typeface="Montserrat 1 Bold"/>
              <a:sym typeface="Montserrat 1 Bold"/>
            </a:endParaRPr>
          </a:p>
        </p:txBody>
      </p:sp>
      <p:sp>
        <p:nvSpPr>
          <p:cNvPr id="10" name="Freeform 10"/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617320" y="9120461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7" y="0"/>
                </a:lnTo>
                <a:lnTo>
                  <a:pt x="912547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974998" y="9812746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7529867" y="9259063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7" y="0"/>
                </a:lnTo>
                <a:lnTo>
                  <a:pt x="1107367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529867" y="-165504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7" y="0"/>
                </a:lnTo>
                <a:lnTo>
                  <a:pt x="1107367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126415" y="3424447"/>
            <a:ext cx="6274004" cy="583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009692"/>
                </a:solidFill>
                <a:latin typeface="+mj-lt"/>
                <a:ea typeface="Open Sans 2 Bold"/>
                <a:cs typeface="Open Sans 2 Bold"/>
                <a:sym typeface="Open Sans 2 Bold"/>
              </a:rPr>
              <a:t>Опыт работы:</a:t>
            </a:r>
            <a:endParaRPr lang="en-US" sz="3600" b="1" dirty="0">
              <a:solidFill>
                <a:srgbClr val="009692"/>
              </a:solidFill>
              <a:latin typeface="+mj-lt"/>
              <a:ea typeface="Open Sans 2 Bold"/>
              <a:cs typeface="Open Sans 2 Bold"/>
              <a:sym typeface="Open Sans 2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176843" y="3892961"/>
            <a:ext cx="4745852" cy="370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ru-RU" sz="2199" dirty="0">
                <a:solidFill>
                  <a:srgbClr val="041A22"/>
                </a:solidFill>
                <a:latin typeface="+mj-lt"/>
                <a:ea typeface="Open Sans 2"/>
                <a:cs typeface="Open Sans 2"/>
                <a:sym typeface="Open Sans 2"/>
              </a:rPr>
              <a:t>9 лет.</a:t>
            </a:r>
            <a:endParaRPr lang="en-US" sz="2199" dirty="0">
              <a:solidFill>
                <a:srgbClr val="041A22"/>
              </a:solidFill>
              <a:latin typeface="+mj-lt"/>
              <a:ea typeface="Open Sans 2"/>
              <a:cs typeface="Open Sans 2"/>
              <a:sym typeface="Open Sans 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8229600" y="2270104"/>
            <a:ext cx="11636459" cy="4040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ru-RU" sz="3200" dirty="0" err="1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Пархатская</a:t>
            </a:r>
            <a:r>
              <a:rPr lang="ru-RU" sz="320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Анастасия Михайловна</a:t>
            </a:r>
            <a:endParaRPr lang="en-US" sz="3200" dirty="0">
              <a:solidFill>
                <a:srgbClr val="FFFFFF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ADBA31C2-DDA4-40BF-8137-A9A65619A6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07"/>
          <a:stretch/>
        </p:blipFill>
        <p:spPr>
          <a:xfrm>
            <a:off x="-3516521" y="861352"/>
            <a:ext cx="11032735" cy="9466977"/>
          </a:xfrm>
          <a:prstGeom prst="rect">
            <a:avLst/>
          </a:prstGeom>
          <a:ln>
            <a:noFill/>
          </a:ln>
        </p:spPr>
      </p:pic>
      <p:sp>
        <p:nvSpPr>
          <p:cNvPr id="33" name="TextBox 15">
            <a:extLst>
              <a:ext uri="{FF2B5EF4-FFF2-40B4-BE49-F238E27FC236}">
                <a16:creationId xmlns:a16="http://schemas.microsoft.com/office/drawing/2014/main" xmlns="" id="{D7AC7F3D-F105-44F1-BCBC-450734660DD6}"/>
              </a:ext>
            </a:extLst>
          </p:cNvPr>
          <p:cNvSpPr txBox="1"/>
          <p:nvPr/>
        </p:nvSpPr>
        <p:spPr>
          <a:xfrm>
            <a:off x="9110900" y="4168980"/>
            <a:ext cx="6274004" cy="583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009692"/>
                </a:solidFill>
                <a:latin typeface="+mj-lt"/>
                <a:ea typeface="Open Sans 2 Bold"/>
                <a:cs typeface="Open Sans 2 Bold"/>
                <a:sym typeface="Open Sans 2 Bold"/>
              </a:rPr>
              <a:t>Должность в настоящее время:</a:t>
            </a:r>
            <a:endParaRPr lang="en-US" sz="3600" b="1" dirty="0">
              <a:solidFill>
                <a:srgbClr val="009692"/>
              </a:solidFill>
              <a:latin typeface="+mj-lt"/>
              <a:ea typeface="Open Sans 2 Bold"/>
              <a:cs typeface="Open Sans 2 Bold"/>
              <a:sym typeface="Open Sans 2 Bold"/>
            </a:endParaRPr>
          </a:p>
        </p:txBody>
      </p:sp>
      <p:sp>
        <p:nvSpPr>
          <p:cNvPr id="34" name="TextBox 16">
            <a:extLst>
              <a:ext uri="{FF2B5EF4-FFF2-40B4-BE49-F238E27FC236}">
                <a16:creationId xmlns:a16="http://schemas.microsoft.com/office/drawing/2014/main" xmlns="" id="{40916869-E428-44BB-BE27-6258AC23E50D}"/>
              </a:ext>
            </a:extLst>
          </p:cNvPr>
          <p:cNvSpPr txBox="1"/>
          <p:nvPr/>
        </p:nvSpPr>
        <p:spPr>
          <a:xfrm>
            <a:off x="9128760" y="4770897"/>
            <a:ext cx="8763000" cy="372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ru-RU" sz="2199" dirty="0">
                <a:solidFill>
                  <a:srgbClr val="041A22"/>
                </a:solidFill>
                <a:latin typeface="+mj-lt"/>
                <a:ea typeface="Open Sans 2"/>
                <a:cs typeface="Open Sans 2"/>
                <a:sym typeface="Open Sans 2"/>
              </a:rPr>
              <a:t>преподаватель высшей квалификационной категории. </a:t>
            </a:r>
            <a:endParaRPr lang="en-US" sz="2199" dirty="0">
              <a:solidFill>
                <a:srgbClr val="041A22"/>
              </a:solidFill>
              <a:latin typeface="+mj-lt"/>
              <a:ea typeface="Open Sans 2"/>
              <a:cs typeface="Open Sans 2"/>
              <a:sym typeface="Open Sans 2"/>
            </a:endParaRPr>
          </a:p>
        </p:txBody>
      </p:sp>
      <p:sp>
        <p:nvSpPr>
          <p:cNvPr id="35" name="TextBox 15">
            <a:extLst>
              <a:ext uri="{FF2B5EF4-FFF2-40B4-BE49-F238E27FC236}">
                <a16:creationId xmlns:a16="http://schemas.microsoft.com/office/drawing/2014/main" xmlns="" id="{7267FA5A-B446-4063-8108-2BD012792DBF}"/>
              </a:ext>
            </a:extLst>
          </p:cNvPr>
          <p:cNvSpPr txBox="1"/>
          <p:nvPr/>
        </p:nvSpPr>
        <p:spPr>
          <a:xfrm>
            <a:off x="9095660" y="5111064"/>
            <a:ext cx="7988379" cy="5835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009692"/>
                </a:solidFill>
                <a:latin typeface="+mj-lt"/>
                <a:ea typeface="Open Sans 2 Bold"/>
                <a:cs typeface="Open Sans 2 Bold"/>
                <a:sym typeface="Open Sans 2 Bold"/>
              </a:rPr>
              <a:t>Профессиональная деятельность:</a:t>
            </a:r>
            <a:endParaRPr lang="en-US" sz="3600" b="1" dirty="0">
              <a:solidFill>
                <a:srgbClr val="009692"/>
              </a:solidFill>
              <a:latin typeface="+mj-lt"/>
              <a:ea typeface="Open Sans 2 Bold"/>
              <a:cs typeface="Open Sans 2 Bold"/>
              <a:sym typeface="Open Sans 2 Bold"/>
            </a:endParaRPr>
          </a:p>
        </p:txBody>
      </p:sp>
      <p:sp>
        <p:nvSpPr>
          <p:cNvPr id="36" name="TextBox 16">
            <a:extLst>
              <a:ext uri="{FF2B5EF4-FFF2-40B4-BE49-F238E27FC236}">
                <a16:creationId xmlns:a16="http://schemas.microsoft.com/office/drawing/2014/main" xmlns="" id="{EBDD4BC0-043B-476D-AA89-D03DFB2B0178}"/>
              </a:ext>
            </a:extLst>
          </p:cNvPr>
          <p:cNvSpPr txBox="1"/>
          <p:nvPr/>
        </p:nvSpPr>
        <p:spPr>
          <a:xfrm>
            <a:off x="9128760" y="5683410"/>
            <a:ext cx="8763000" cy="19627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ru-RU" sz="2199" dirty="0">
                <a:solidFill>
                  <a:srgbClr val="041A22"/>
                </a:solidFill>
                <a:latin typeface="+mj-lt"/>
                <a:ea typeface="Open Sans 2"/>
                <a:cs typeface="Open Sans 2"/>
                <a:sym typeface="Open Sans 2"/>
              </a:rPr>
              <a:t>преподает дисциплины и междисциплинарные курсы: «Информатика», «Информатика и информационно-коммуникационные технологии 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r>
              <a:rPr lang="ru-RU" sz="2199" dirty="0">
                <a:solidFill>
                  <a:srgbClr val="041A22"/>
                </a:solidFill>
                <a:latin typeface="+mj-lt"/>
                <a:ea typeface="Open Sans 2"/>
                <a:cs typeface="Open Sans 2"/>
                <a:sym typeface="Open Sans 2"/>
              </a:rPr>
              <a:t>в профессиональной деятельности», «Разработка программных модулей», «Математическое моделирование», «Инструментальные средства разработки», «Технология разработки и защиты баз данных». </a:t>
            </a:r>
            <a:endParaRPr lang="en-US" sz="2199" dirty="0">
              <a:solidFill>
                <a:srgbClr val="041A22"/>
              </a:solidFill>
              <a:latin typeface="+mj-lt"/>
              <a:ea typeface="Open Sans 2"/>
              <a:cs typeface="Open Sans 2"/>
              <a:sym typeface="Open Sans 2"/>
            </a:endParaRPr>
          </a:p>
        </p:txBody>
      </p:sp>
      <p:sp>
        <p:nvSpPr>
          <p:cNvPr id="37" name="TextBox 15">
            <a:extLst>
              <a:ext uri="{FF2B5EF4-FFF2-40B4-BE49-F238E27FC236}">
                <a16:creationId xmlns:a16="http://schemas.microsoft.com/office/drawing/2014/main" xmlns="" id="{3429BAFC-234F-4454-982B-B1DEA980A3ED}"/>
              </a:ext>
            </a:extLst>
          </p:cNvPr>
          <p:cNvSpPr txBox="1"/>
          <p:nvPr/>
        </p:nvSpPr>
        <p:spPr>
          <a:xfrm>
            <a:off x="9126415" y="7547939"/>
            <a:ext cx="7988379" cy="5835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009692"/>
                </a:solidFill>
                <a:latin typeface="+mj-lt"/>
                <a:ea typeface="Open Sans 2 Bold"/>
                <a:cs typeface="Open Sans 2 Bold"/>
                <a:sym typeface="Open Sans 2 Bold"/>
              </a:rPr>
              <a:t>Педагогические технологии:</a:t>
            </a:r>
            <a:endParaRPr lang="en-US" sz="3600" b="1" dirty="0">
              <a:solidFill>
                <a:srgbClr val="009692"/>
              </a:solidFill>
              <a:latin typeface="+mj-lt"/>
              <a:ea typeface="Open Sans 2 Bold"/>
              <a:cs typeface="Open Sans 2 Bold"/>
              <a:sym typeface="Open Sans 2 Bold"/>
            </a:endParaRPr>
          </a:p>
        </p:txBody>
      </p:sp>
      <p:sp>
        <p:nvSpPr>
          <p:cNvPr id="38" name="TextBox 16">
            <a:extLst>
              <a:ext uri="{FF2B5EF4-FFF2-40B4-BE49-F238E27FC236}">
                <a16:creationId xmlns:a16="http://schemas.microsoft.com/office/drawing/2014/main" xmlns="" id="{FEAA1A4F-588B-41B2-B8EE-D91025E143BE}"/>
              </a:ext>
            </a:extLst>
          </p:cNvPr>
          <p:cNvSpPr txBox="1"/>
          <p:nvPr/>
        </p:nvSpPr>
        <p:spPr>
          <a:xfrm>
            <a:off x="9095660" y="8075181"/>
            <a:ext cx="8763000" cy="1167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ru-RU" sz="2199" dirty="0">
                <a:solidFill>
                  <a:srgbClr val="041A22"/>
                </a:solidFill>
                <a:latin typeface="+mj-lt"/>
                <a:ea typeface="Open Sans 2"/>
                <a:cs typeface="Open Sans 2"/>
                <a:sym typeface="Open Sans 2"/>
              </a:rPr>
              <a:t>использует проектное обучение, цифровые образовательные ресурсы, интерактивное оборудование и методики интерактивного погружения 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r>
              <a:rPr lang="ru-RU" sz="2199" dirty="0">
                <a:solidFill>
                  <a:srgbClr val="041A22"/>
                </a:solidFill>
                <a:latin typeface="+mj-lt"/>
                <a:ea typeface="Open Sans 2"/>
                <a:cs typeface="Open Sans 2"/>
                <a:sym typeface="Open Sans 2"/>
              </a:rPr>
              <a:t>с элементами геймификации.</a:t>
            </a:r>
            <a:endParaRPr lang="en-US" sz="2199" dirty="0">
              <a:solidFill>
                <a:srgbClr val="041A22"/>
              </a:solidFill>
              <a:latin typeface="+mj-lt"/>
              <a:ea typeface="Open Sans 2"/>
              <a:cs typeface="Open Sans 2"/>
              <a:sym typeface="Open Sans 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1176</TotalTime>
  <Words>1061</Words>
  <Application>Microsoft Office PowerPoint</Application>
  <PresentationFormat>Произвольный</PresentationFormat>
  <Paragraphs>187</Paragraphs>
  <Slides>17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34" baseType="lpstr">
      <vt:lpstr>Times New Roman</vt:lpstr>
      <vt:lpstr>Arial</vt:lpstr>
      <vt:lpstr>Open Sans 1 Bold</vt:lpstr>
      <vt:lpstr>Calibri</vt:lpstr>
      <vt:lpstr>Montserrat 1</vt:lpstr>
      <vt:lpstr>Open Sans 1 Semi-Bold</vt:lpstr>
      <vt:lpstr>Open Sans Bold</vt:lpstr>
      <vt:lpstr>Arial Black</vt:lpstr>
      <vt:lpstr>Open Sans 1 Medium</vt:lpstr>
      <vt:lpstr>Montserrat 1 Bold</vt:lpstr>
      <vt:lpstr>Rosario</vt:lpstr>
      <vt:lpstr>PT Sans</vt:lpstr>
      <vt:lpstr>Open Sans 2 Bold</vt:lpstr>
      <vt:lpstr>Open Sans 1</vt:lpstr>
      <vt:lpstr>Open Sans 2</vt:lpstr>
      <vt:lpstr>Office Theme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Дни образования 2024_шаблон презентации</dc:title>
  <dc:creator>Райских Т.Н.</dc:creator>
  <cp:lastModifiedBy>Куфтырькова О.П.</cp:lastModifiedBy>
  <cp:revision>137</cp:revision>
  <dcterms:created xsi:type="dcterms:W3CDTF">2006-08-16T00:00:00Z</dcterms:created>
  <dcterms:modified xsi:type="dcterms:W3CDTF">2025-06-03T00:58:21Z</dcterms:modified>
  <dc:identifier>DAGP5fx93wg</dc:identifier>
</cp:coreProperties>
</file>