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8" r:id="rId2"/>
    <p:sldId id="257" r:id="rId3"/>
    <p:sldId id="272" r:id="rId4"/>
    <p:sldId id="292" r:id="rId5"/>
    <p:sldId id="283" r:id="rId6"/>
    <p:sldId id="293" r:id="rId7"/>
    <p:sldId id="260" r:id="rId8"/>
    <p:sldId id="302" r:id="rId9"/>
    <p:sldId id="303" r:id="rId10"/>
    <p:sldId id="304" r:id="rId11"/>
    <p:sldId id="305" r:id="rId12"/>
    <p:sldId id="306" r:id="rId13"/>
    <p:sldId id="307" r:id="rId14"/>
    <p:sldId id="290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5A3"/>
    <a:srgbClr val="99CCFF"/>
    <a:srgbClr val="8585FF"/>
    <a:srgbClr val="FF6600"/>
    <a:srgbClr val="CC5D12"/>
    <a:srgbClr val="FFFFCC"/>
    <a:srgbClr val="C04E00"/>
    <a:srgbClr val="FFCC99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4660"/>
  </p:normalViewPr>
  <p:slideViewPr>
    <p:cSldViewPr showGuides="1">
      <p:cViewPr varScale="1">
        <p:scale>
          <a:sx n="60" d="100"/>
          <a:sy n="60" d="100"/>
        </p:scale>
        <p:origin x="120" y="318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D72AD-C890-4AD1-8B42-A27BAF1E4B48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58F66-F111-4C3B-A042-3F0DD6CC3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2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53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53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53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53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53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xmlns="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06415E-2503-4CDA-B877-AE2593948666}"/>
              </a:ext>
            </a:extLst>
          </p:cNvPr>
          <p:cNvSpPr/>
          <p:nvPr userDrawn="1"/>
        </p:nvSpPr>
        <p:spPr>
          <a:xfrm>
            <a:off x="0" y="-3900"/>
            <a:ext cx="6096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xmlns="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:a16="http://schemas.microsoft.com/office/drawing/2014/main" xmlns="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xmlns="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xmlns="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xmlns="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xmlns="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xmlns="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xmlns="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xmlns="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xmlns="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xmlns="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xmlns="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xmlns="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xmlns="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21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:a16="http://schemas.microsoft.com/office/drawing/2014/main" xmlns="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82" r:id="rId14"/>
    <p:sldLayoutId id="2147483683" r:id="rId15"/>
    <p:sldLayoutId id="214748368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9.svg"/><Relationship Id="rId3" Type="http://schemas.openxmlformats.org/officeDocument/2006/relationships/image" Target="../media/image4.png"/><Relationship Id="rId7" Type="http://schemas.openxmlformats.org/officeDocument/2006/relationships/image" Target="../media/image23.sv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7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9" Type="http://schemas.openxmlformats.org/officeDocument/2006/relationships/image" Target="../media/image25.svg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7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2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2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13.sv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10" Type="http://schemas.openxmlformats.org/officeDocument/2006/relationships/image" Target="../media/image36.jpeg"/><Relationship Id="rId4" Type="http://schemas.openxmlformats.org/officeDocument/2006/relationships/image" Target="../media/image14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174805" y="3341588"/>
            <a:ext cx="783113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1"/>
              </a:lnSpc>
            </a:pPr>
            <a:r>
              <a:rPr lang="ru-RU" sz="2500" b="1" dirty="0" smtClean="0">
                <a:solidFill>
                  <a:srgbClr val="00002E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  </a:t>
            </a:r>
            <a:endParaRPr lang="en-US" sz="2500" b="1" dirty="0">
              <a:solidFill>
                <a:srgbClr val="00002E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  <a:sym typeface="Open Sans 1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212398" y="378922"/>
            <a:ext cx="3185249" cy="729559"/>
          </a:xfrm>
          <a:custGeom>
            <a:avLst/>
            <a:gdLst/>
            <a:ahLst/>
            <a:cxnLst/>
            <a:rect l="l" t="t" r="r" b="b"/>
            <a:pathLst>
              <a:path w="6370497" h="1459117">
                <a:moveTo>
                  <a:pt x="0" y="0"/>
                </a:moveTo>
                <a:lnTo>
                  <a:pt x="6370497" y="0"/>
                </a:lnTo>
                <a:lnTo>
                  <a:pt x="6370497" y="1459117"/>
                </a:lnTo>
                <a:lnTo>
                  <a:pt x="0" y="145911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4906" t="-38495" r="-3110" b="-45991"/>
            </a:stretch>
          </a:blipFill>
        </p:spPr>
      </p:sp>
      <p:grpSp>
        <p:nvGrpSpPr>
          <p:cNvPr id="2" name="Group 20"/>
          <p:cNvGrpSpPr/>
          <p:nvPr/>
        </p:nvGrpSpPr>
        <p:grpSpPr>
          <a:xfrm>
            <a:off x="0" y="0"/>
            <a:ext cx="1496684" cy="6858000"/>
            <a:chOff x="0" y="0"/>
            <a:chExt cx="895937" cy="41053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95937" cy="4105300"/>
            </a:xfrm>
            <a:custGeom>
              <a:avLst/>
              <a:gdLst/>
              <a:ahLst/>
              <a:cxnLst/>
              <a:rect l="l" t="t" r="r" b="b"/>
              <a:pathLst>
                <a:path w="895937" h="4105300">
                  <a:moveTo>
                    <a:pt x="0" y="0"/>
                  </a:moveTo>
                  <a:lnTo>
                    <a:pt x="895937" y="0"/>
                  </a:lnTo>
                  <a:lnTo>
                    <a:pt x="895937" y="4105300"/>
                  </a:lnTo>
                  <a:lnTo>
                    <a:pt x="0" y="4105300"/>
                  </a:ln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895937" cy="4076725"/>
            </a:xfrm>
            <a:prstGeom prst="rect">
              <a:avLst/>
            </a:prstGeom>
          </p:spPr>
          <p:txBody>
            <a:bodyPr lIns="33526" tIns="33526" rIns="33526" bIns="33526" rtlCol="0" anchor="ctr"/>
            <a:lstStyle/>
            <a:p>
              <a:pPr algn="ctr">
                <a:lnSpc>
                  <a:spcPts val="791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65792" y="0"/>
            <a:ext cx="1365102" cy="6858000"/>
            <a:chOff x="0" y="0"/>
            <a:chExt cx="2730203" cy="13716000"/>
          </a:xfrm>
        </p:grpSpPr>
        <p:sp>
          <p:nvSpPr>
            <p:cNvPr id="24" name="Freeform 24"/>
            <p:cNvSpPr/>
            <p:nvPr/>
          </p:nvSpPr>
          <p:spPr>
            <a:xfrm>
              <a:off x="0" y="9413387"/>
              <a:ext cx="2730203" cy="4302613"/>
            </a:xfrm>
            <a:custGeom>
              <a:avLst/>
              <a:gdLst/>
              <a:ahLst/>
              <a:cxnLst/>
              <a:rect l="l" t="t" r="r" b="b"/>
              <a:pathLst>
                <a:path w="2730203" h="4302613">
                  <a:moveTo>
                    <a:pt x="0" y="0"/>
                  </a:moveTo>
                  <a:lnTo>
                    <a:pt x="2730203" y="0"/>
                  </a:lnTo>
                  <a:lnTo>
                    <a:pt x="2730203" y="4302613"/>
                  </a:lnTo>
                  <a:lnTo>
                    <a:pt x="0" y="4302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19999"/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r>
                <a:rPr lang="ru-RU" dirty="0" smtClean="0"/>
                <a:t>     </a:t>
              </a:r>
              <a:endParaRPr lang="ru-RU" dirty="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4401004"/>
              <a:ext cx="2730203" cy="2730203"/>
            </a:xfrm>
            <a:custGeom>
              <a:avLst/>
              <a:gdLst/>
              <a:ahLst/>
              <a:cxnLst/>
              <a:rect l="l" t="t" r="r" b="b"/>
              <a:pathLst>
                <a:path w="2730203" h="2730203">
                  <a:moveTo>
                    <a:pt x="0" y="0"/>
                  </a:moveTo>
                  <a:lnTo>
                    <a:pt x="2730203" y="0"/>
                  </a:lnTo>
                  <a:lnTo>
                    <a:pt x="2730203" y="2730204"/>
                  </a:lnTo>
                  <a:lnTo>
                    <a:pt x="0" y="273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alphaModFix amt="19999"/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7229856"/>
              <a:ext cx="2730203" cy="2084883"/>
            </a:xfrm>
            <a:custGeom>
              <a:avLst/>
              <a:gdLst/>
              <a:ahLst/>
              <a:cxnLst/>
              <a:rect l="l" t="t" r="r" b="b"/>
              <a:pathLst>
                <a:path w="2730203" h="2084883">
                  <a:moveTo>
                    <a:pt x="0" y="0"/>
                  </a:moveTo>
                  <a:lnTo>
                    <a:pt x="2730203" y="0"/>
                  </a:lnTo>
                  <a:lnTo>
                    <a:pt x="2730203" y="2084883"/>
                  </a:lnTo>
                  <a:lnTo>
                    <a:pt x="0" y="2084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alphaModFix amt="19999"/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10800000">
              <a:off x="0" y="0"/>
              <a:ext cx="2730203" cy="4302356"/>
            </a:xfrm>
            <a:custGeom>
              <a:avLst/>
              <a:gdLst/>
              <a:ahLst/>
              <a:cxnLst/>
              <a:rect l="l" t="t" r="r" b="b"/>
              <a:pathLst>
                <a:path w="2730203" h="4302356">
                  <a:moveTo>
                    <a:pt x="0" y="0"/>
                  </a:moveTo>
                  <a:lnTo>
                    <a:pt x="2730203" y="0"/>
                  </a:lnTo>
                  <a:lnTo>
                    <a:pt x="2730203" y="4302356"/>
                  </a:lnTo>
                  <a:lnTo>
                    <a:pt x="0" y="430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alphaModFix amt="19999"/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Прямоугольник 30"/>
          <p:cNvSpPr/>
          <p:nvPr/>
        </p:nvSpPr>
        <p:spPr>
          <a:xfrm>
            <a:off x="606000" y="1233602"/>
            <a:ext cx="11385000" cy="5632305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КГБПОУ «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Бийский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государственный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коледж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pPr algn="just"/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algn="just"/>
            <a:endParaRPr lang="ru-RU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7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Тема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noProof="1" smtClean="0">
                <a:latin typeface="Times New Roman" pitchFamily="18" charset="0"/>
                <a:cs typeface="Times New Roman" pitchFamily="18" charset="0"/>
              </a:rPr>
              <a:t>Лучшая пракатика    наставничества  по форме </a:t>
            </a:r>
            <a:r>
              <a:rPr lang="ru-RU" sz="2400" noProof="1" smtClean="0">
                <a:latin typeface="Times New Roman" pitchFamily="18" charset="0"/>
                <a:cs typeface="Times New Roman" pitchFamily="18" charset="0"/>
              </a:rPr>
              <a:t>«Педагог-студент</a:t>
            </a:r>
            <a:r>
              <a:rPr lang="ru-RU" sz="2400" noProof="1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1900" u="sng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Фефелова</a:t>
            </a:r>
            <a:r>
              <a:rPr lang="ru-RU" sz="2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С.А.,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преподаватель высшей категории</a:t>
            </a:r>
            <a:endParaRPr lang="ru-RU" sz="28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Жудина</a:t>
            </a:r>
            <a:r>
              <a:rPr lang="ru-RU" sz="2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А.Н., мастер производственного обучения</a:t>
            </a:r>
          </a:p>
          <a:p>
            <a:pPr algn="ctr"/>
            <a:endParaRPr lang="ru-RU" sz="16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Барнаул,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2025 г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67" y="179702"/>
            <a:ext cx="2419033" cy="10539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58345" y="160614"/>
            <a:ext cx="1109568" cy="10729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05023" y="1803401"/>
            <a:ext cx="5235627" cy="27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3"/>
          <p:cNvSpPr>
            <a:spLocks/>
          </p:cNvSpPr>
          <p:nvPr/>
        </p:nvSpPr>
        <p:spPr bwMode="gray">
          <a:xfrm>
            <a:off x="1" y="4329104"/>
            <a:ext cx="11855999" cy="2605096"/>
          </a:xfrm>
          <a:custGeom>
            <a:avLst/>
            <a:gdLst/>
            <a:ahLst/>
            <a:cxnLst>
              <a:cxn ang="0">
                <a:pos x="0" y="2387"/>
              </a:cxn>
              <a:cxn ang="0">
                <a:pos x="0" y="2668"/>
              </a:cxn>
              <a:cxn ang="0">
                <a:pos x="5218" y="220"/>
              </a:cxn>
              <a:cxn ang="0">
                <a:pos x="4011" y="0"/>
              </a:cxn>
              <a:cxn ang="0">
                <a:pos x="0" y="2387"/>
              </a:cxn>
            </a:cxnLst>
            <a:rect l="0" t="0" r="r" b="b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 rot="10800000">
            <a:off x="0" y="12339"/>
            <a:ext cx="1733937" cy="3962679"/>
          </a:xfrm>
          <a:prstGeom prst="triangle">
            <a:avLst>
              <a:gd name="adj" fmla="val 100000"/>
            </a:avLst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12" y="416516"/>
            <a:ext cx="1113180" cy="60061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/>
          <a:stretch/>
        </p:blipFill>
        <p:spPr>
          <a:xfrm>
            <a:off x="6006000" y="598670"/>
            <a:ext cx="4860000" cy="46806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81" y="2181248"/>
            <a:ext cx="3211716" cy="4295712"/>
          </a:xfrm>
          <a:prstGeom prst="rect">
            <a:avLst/>
          </a:prstGeom>
        </p:spPr>
      </p:pic>
      <p:sp>
        <p:nvSpPr>
          <p:cNvPr id="41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2537790" y="-289940"/>
            <a:ext cx="511263" cy="4914549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774744" y="3012042"/>
            <a:ext cx="532615" cy="41184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1E52F0E5-A701-46B7-93E6-826C2E6D14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4415" y="416516"/>
            <a:ext cx="2177475" cy="2177475"/>
          </a:xfrm>
          <a:prstGeom prst="rect">
            <a:avLst/>
          </a:prstGeom>
        </p:spPr>
      </p:pic>
      <p:sp>
        <p:nvSpPr>
          <p:cNvPr id="61" name="Полилиния: фигура 22">
            <a:extLst>
              <a:ext uri="{FF2B5EF4-FFF2-40B4-BE49-F238E27FC236}">
                <a16:creationId xmlns:a16="http://schemas.microsoft.com/office/drawing/2014/main" xmlns="" id="{AFA92017-5A71-43DE-962B-93D81B320387}"/>
              </a:ext>
            </a:extLst>
          </p:cNvPr>
          <p:cNvSpPr/>
          <p:nvPr/>
        </p:nvSpPr>
        <p:spPr>
          <a:xfrm>
            <a:off x="5940584" y="4921140"/>
            <a:ext cx="5915416" cy="838465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2020 год Компетенция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«Сварочные технологии»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2" name="Полилиния: фигура 22">
            <a:extLst>
              <a:ext uri="{FF2B5EF4-FFF2-40B4-BE49-F238E27FC236}">
                <a16:creationId xmlns:a16="http://schemas.microsoft.com/office/drawing/2014/main" xmlns="" id="{AFA92017-5A71-43DE-962B-93D81B320387}"/>
              </a:ext>
            </a:extLst>
          </p:cNvPr>
          <p:cNvSpPr/>
          <p:nvPr/>
        </p:nvSpPr>
        <p:spPr>
          <a:xfrm>
            <a:off x="1188389" y="5994000"/>
            <a:ext cx="5580000" cy="652501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«Молодые профессионалы» 2019 год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6276" y="5948503"/>
            <a:ext cx="1665000" cy="898355"/>
          </a:xfrm>
          <a:prstGeom prst="rect">
            <a:avLst/>
          </a:prstGeom>
          <a:noFill/>
        </p:spPr>
      </p:pic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 rot="10800000">
            <a:off x="7867" y="12405"/>
            <a:ext cx="2316000" cy="3474568"/>
          </a:xfrm>
          <a:prstGeom prst="triangle">
            <a:avLst>
              <a:gd name="adj" fmla="val 100000"/>
            </a:avLst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3" b="66121" l="31502" r="66418">
                        <a14:foregroundMark x1="42480" y1="14197" x2="42480" y2="14197"/>
                        <a14:foregroundMark x1="59326" y1="24169" x2="59326" y2="24169"/>
                        <a14:foregroundMark x1="48535" y1="61080" x2="48535" y2="61080"/>
                      </a14:backgroundRemoval>
                    </a14:imgEffect>
                  </a14:imgLayer>
                </a14:imgProps>
              </a:ext>
            </a:extLst>
          </a:blip>
          <a:srcRect l="27138" t="592" r="29217" b="26598"/>
          <a:stretch/>
        </p:blipFill>
        <p:spPr>
          <a:xfrm>
            <a:off x="246000" y="206963"/>
            <a:ext cx="1163101" cy="1368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580">
            <a:off x="3841424" y="260716"/>
            <a:ext cx="4331284" cy="5973562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4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 b="12451"/>
          <a:stretch>
            <a:fillRect/>
          </a:stretch>
        </p:blipFill>
        <p:spPr>
          <a:xfrm>
            <a:off x="7149558" y="12405"/>
            <a:ext cx="5196492" cy="519508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248">
            <a:off x="245999" y="2664000"/>
            <a:ext cx="4102723" cy="30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6276" y="5948503"/>
            <a:ext cx="1665000" cy="898355"/>
          </a:xfrm>
          <a:prstGeom prst="rect">
            <a:avLst/>
          </a:prstGeom>
          <a:noFill/>
        </p:spPr>
      </p:pic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 rot="10800000">
            <a:off x="7867" y="12405"/>
            <a:ext cx="2316000" cy="3474568"/>
          </a:xfrm>
          <a:prstGeom prst="triangle">
            <a:avLst>
              <a:gd name="adj" fmla="val 100000"/>
            </a:avLst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3" b="66121" l="31502" r="66418">
                        <a14:foregroundMark x1="42480" y1="14197" x2="42480" y2="14197"/>
                        <a14:foregroundMark x1="59326" y1="24169" x2="59326" y2="24169"/>
                        <a14:foregroundMark x1="48535" y1="61080" x2="48535" y2="61080"/>
                      </a14:backgroundRemoval>
                    </a14:imgEffect>
                  </a14:imgLayer>
                </a14:imgProps>
              </a:ext>
            </a:extLst>
          </a:blip>
          <a:srcRect l="27138" t="592" r="29217" b="26598"/>
          <a:stretch/>
        </p:blipFill>
        <p:spPr>
          <a:xfrm>
            <a:off x="246000" y="206963"/>
            <a:ext cx="1163101" cy="1368073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4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b="13110"/>
          <a:stretch>
            <a:fillRect/>
          </a:stretch>
        </p:blipFill>
        <p:spPr>
          <a:xfrm>
            <a:off x="7941000" y="414000"/>
            <a:ext cx="3019276" cy="301845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00" y="414000"/>
            <a:ext cx="4680000" cy="35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8"/>
          <a:stretch/>
        </p:blipFill>
        <p:spPr>
          <a:xfrm rot="20830143">
            <a:off x="4724738" y="2977449"/>
            <a:ext cx="4848301" cy="35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6276" y="5948503"/>
            <a:ext cx="1665000" cy="898355"/>
          </a:xfrm>
          <a:prstGeom prst="rect">
            <a:avLst/>
          </a:prstGeom>
          <a:noFill/>
        </p:spPr>
      </p:pic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 rot="10800000">
            <a:off x="7867" y="12405"/>
            <a:ext cx="2316000" cy="3474568"/>
          </a:xfrm>
          <a:prstGeom prst="triangle">
            <a:avLst>
              <a:gd name="adj" fmla="val 100000"/>
            </a:avLst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3" b="66121" l="31502" r="66418">
                        <a14:foregroundMark x1="42480" y1="14197" x2="42480" y2="14197"/>
                        <a14:foregroundMark x1="59326" y1="24169" x2="59326" y2="24169"/>
                        <a14:foregroundMark x1="48535" y1="61080" x2="48535" y2="61080"/>
                      </a14:backgroundRemoval>
                    </a14:imgEffect>
                  </a14:imgLayer>
                </a14:imgProps>
              </a:ext>
            </a:extLst>
          </a:blip>
          <a:srcRect l="27138" t="592" r="29217" b="26598"/>
          <a:stretch/>
        </p:blipFill>
        <p:spPr>
          <a:xfrm>
            <a:off x="246000" y="206963"/>
            <a:ext cx="1163101" cy="1368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0" y="3105339"/>
            <a:ext cx="4095000" cy="3061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8"/>
          <a:stretch/>
        </p:blipFill>
        <p:spPr>
          <a:xfrm>
            <a:off x="2226000" y="206963"/>
            <a:ext cx="7941000" cy="3120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60">
            <a:off x="6950999" y="2934000"/>
            <a:ext cx="3378073" cy="3673690"/>
          </a:xfrm>
          <a:prstGeom prst="rect">
            <a:avLst/>
          </a:prstGeom>
        </p:spPr>
      </p:pic>
      <p:sp>
        <p:nvSpPr>
          <p:cNvPr id="12" name="Полилиния: фигура 22">
            <a:extLst>
              <a:ext uri="{FF2B5EF4-FFF2-40B4-BE49-F238E27FC236}">
                <a16:creationId xmlns:a16="http://schemas.microsoft.com/office/drawing/2014/main" xmlns="" id="{AFA92017-5A71-43DE-962B-93D81B320387}"/>
              </a:ext>
            </a:extLst>
          </p:cNvPr>
          <p:cNvSpPr/>
          <p:nvPr/>
        </p:nvSpPr>
        <p:spPr>
          <a:xfrm>
            <a:off x="6357846" y="6071429"/>
            <a:ext cx="5580000" cy="652501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           1  место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олилиния: фигура 22">
            <a:extLst>
              <a:ext uri="{FF2B5EF4-FFF2-40B4-BE49-F238E27FC236}">
                <a16:creationId xmlns:a16="http://schemas.microsoft.com/office/drawing/2014/main" xmlns="" id="{AFA92017-5A71-43DE-962B-93D81B320387}"/>
              </a:ext>
            </a:extLst>
          </p:cNvPr>
          <p:cNvSpPr/>
          <p:nvPr/>
        </p:nvSpPr>
        <p:spPr>
          <a:xfrm>
            <a:off x="6083563" y="197331"/>
            <a:ext cx="6128567" cy="652501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  1 и 3  место, Региональный этап чемпионата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олилиния: фигура 22">
            <a:extLst>
              <a:ext uri="{FF2B5EF4-FFF2-40B4-BE49-F238E27FC236}">
                <a16:creationId xmlns:a16="http://schemas.microsoft.com/office/drawing/2014/main" xmlns="" id="{AFA92017-5A71-43DE-962B-93D81B320387}"/>
              </a:ext>
            </a:extLst>
          </p:cNvPr>
          <p:cNvSpPr/>
          <p:nvPr/>
        </p:nvSpPr>
        <p:spPr>
          <a:xfrm>
            <a:off x="248804" y="6071429"/>
            <a:ext cx="5217195" cy="652501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1, 2 и 3 место  Отборочный тур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 Краевой олимпиаде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6A84C81-4B0E-4171-A893-FA9E6B8EB6DE}"/>
              </a:ext>
            </a:extLst>
          </p:cNvPr>
          <p:cNvSpPr/>
          <p:nvPr/>
        </p:nvSpPr>
        <p:spPr>
          <a:xfrm>
            <a:off x="289411" y="1457840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700D308C-E39B-4836-BB6B-2B309BBA1EE5}"/>
              </a:ext>
            </a:extLst>
          </p:cNvPr>
          <p:cNvSpPr/>
          <p:nvPr/>
        </p:nvSpPr>
        <p:spPr>
          <a:xfrm>
            <a:off x="154411" y="3212840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8B728C4-6143-4D77-A74C-13D34475532F}"/>
              </a:ext>
            </a:extLst>
          </p:cNvPr>
          <p:cNvSpPr/>
          <p:nvPr/>
        </p:nvSpPr>
        <p:spPr>
          <a:xfrm rot="10800000">
            <a:off x="1684411" y="1336014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24ECB1-A4F9-4777-820D-B655AF6A4519}"/>
              </a:ext>
            </a:extLst>
          </p:cNvPr>
          <p:cNvSpPr txBox="1"/>
          <p:nvPr/>
        </p:nvSpPr>
        <p:spPr>
          <a:xfrm>
            <a:off x="626908" y="2439342"/>
            <a:ext cx="177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Нормативно-правовые</a:t>
            </a:r>
            <a:endParaRPr lang="ru-RU" sz="1800" b="1" dirty="0" smtClean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E09620-C737-4F03-AF7A-74A17C1DC1A2}"/>
              </a:ext>
            </a:extLst>
          </p:cNvPr>
          <p:cNvSpPr txBox="1"/>
          <p:nvPr/>
        </p:nvSpPr>
        <p:spPr>
          <a:xfrm>
            <a:off x="326185" y="177816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01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0FF2D11D-0E13-4371-85C4-41589BC887B2}"/>
              </a:ext>
            </a:extLst>
          </p:cNvPr>
          <p:cNvSpPr/>
          <p:nvPr/>
        </p:nvSpPr>
        <p:spPr>
          <a:xfrm>
            <a:off x="3306000" y="1457840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2FDD2C02-5007-4545-983B-B32EF6FE5AF8}"/>
              </a:ext>
            </a:extLst>
          </p:cNvPr>
          <p:cNvSpPr/>
          <p:nvPr/>
        </p:nvSpPr>
        <p:spPr>
          <a:xfrm>
            <a:off x="3171000" y="3212840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4028F4CC-987F-4EA5-BDCD-A3E642CB7A8C}"/>
              </a:ext>
            </a:extLst>
          </p:cNvPr>
          <p:cNvSpPr/>
          <p:nvPr/>
        </p:nvSpPr>
        <p:spPr>
          <a:xfrm rot="10800000">
            <a:off x="4701000" y="1336014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0398D0-A834-4CCA-8494-C222F662C64A}"/>
              </a:ext>
            </a:extLst>
          </p:cNvPr>
          <p:cNvSpPr txBox="1"/>
          <p:nvPr/>
        </p:nvSpPr>
        <p:spPr>
          <a:xfrm>
            <a:off x="3731894" y="2425036"/>
            <a:ext cx="150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Кадровые</a:t>
            </a:r>
          </a:p>
          <a:p>
            <a:r>
              <a:rPr lang="ru-RU" sz="1800" b="1" dirty="0" smtClean="0"/>
              <a:t>ресурсы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D08AA2-AECE-4F29-8C11-024D68A77FD3}"/>
              </a:ext>
            </a:extLst>
          </p:cNvPr>
          <p:cNvSpPr txBox="1"/>
          <p:nvPr/>
        </p:nvSpPr>
        <p:spPr>
          <a:xfrm>
            <a:off x="3402053" y="177816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0</a:t>
            </a:r>
            <a:r>
              <a:rPr lang="ru-RU" sz="3200" b="1" dirty="0" smtClean="0">
                <a:solidFill>
                  <a:schemeClr val="accent2"/>
                </a:solidFill>
              </a:rPr>
              <a:t>3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4AEF139E-3776-4C72-A7B0-93905357B713}"/>
              </a:ext>
            </a:extLst>
          </p:cNvPr>
          <p:cNvSpPr/>
          <p:nvPr/>
        </p:nvSpPr>
        <p:spPr>
          <a:xfrm>
            <a:off x="289411" y="4104000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70CDC7BA-A4CB-4003-B88C-45D66BCC44F4}"/>
              </a:ext>
            </a:extLst>
          </p:cNvPr>
          <p:cNvSpPr/>
          <p:nvPr/>
        </p:nvSpPr>
        <p:spPr>
          <a:xfrm>
            <a:off x="154411" y="5859000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7B300C81-1C38-483E-87BE-6E6FE1CC240F}"/>
              </a:ext>
            </a:extLst>
          </p:cNvPr>
          <p:cNvSpPr/>
          <p:nvPr/>
        </p:nvSpPr>
        <p:spPr>
          <a:xfrm rot="10800000">
            <a:off x="1684411" y="3982174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6F3B24F-69E6-4425-92C9-0696E04550B4}"/>
              </a:ext>
            </a:extLst>
          </p:cNvPr>
          <p:cNvSpPr txBox="1"/>
          <p:nvPr/>
        </p:nvSpPr>
        <p:spPr>
          <a:xfrm>
            <a:off x="521767" y="5182338"/>
            <a:ext cx="1940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Организационно-</a:t>
            </a:r>
          </a:p>
          <a:p>
            <a:r>
              <a:rPr lang="ru-RU" sz="1700" b="1" dirty="0" smtClean="0"/>
              <a:t>методические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37059F-FB29-4DCC-8F23-F85A45B9E4C7}"/>
              </a:ext>
            </a:extLst>
          </p:cNvPr>
          <p:cNvSpPr txBox="1"/>
          <p:nvPr/>
        </p:nvSpPr>
        <p:spPr>
          <a:xfrm>
            <a:off x="221644" y="431545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0</a:t>
            </a:r>
            <a:r>
              <a:rPr lang="ru-RU" sz="3200" b="1" dirty="0" smtClean="0">
                <a:solidFill>
                  <a:schemeClr val="accent3"/>
                </a:solidFill>
              </a:rPr>
              <a:t>2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9AD87309-5AD6-4F98-86A0-3C28BFCE28F5}"/>
              </a:ext>
            </a:extLst>
          </p:cNvPr>
          <p:cNvSpPr/>
          <p:nvPr/>
        </p:nvSpPr>
        <p:spPr>
          <a:xfrm>
            <a:off x="3306000" y="4104000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06F0A51E-3B6D-45C1-991C-1BBE94C4B3AB}"/>
              </a:ext>
            </a:extLst>
          </p:cNvPr>
          <p:cNvSpPr/>
          <p:nvPr/>
        </p:nvSpPr>
        <p:spPr>
          <a:xfrm>
            <a:off x="3171000" y="5859000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EBB9E84A-6E7E-4779-8684-A4D7EFE68132}"/>
              </a:ext>
            </a:extLst>
          </p:cNvPr>
          <p:cNvSpPr/>
          <p:nvPr/>
        </p:nvSpPr>
        <p:spPr>
          <a:xfrm rot="10800000">
            <a:off x="4701000" y="3982174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A219888-7A15-43A1-82A3-469877F220D4}"/>
              </a:ext>
            </a:extLst>
          </p:cNvPr>
          <p:cNvSpPr txBox="1"/>
          <p:nvPr/>
        </p:nvSpPr>
        <p:spPr>
          <a:xfrm>
            <a:off x="3702776" y="5182338"/>
            <a:ext cx="1763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Психолого-</a:t>
            </a:r>
          </a:p>
          <a:p>
            <a:r>
              <a:rPr lang="ru-RU" b="1" dirty="0" smtClean="0"/>
              <a:t>педагогические</a:t>
            </a:r>
            <a:endParaRPr lang="ru-RU" sz="1800" b="1" dirty="0" smtClean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99A48B8-494C-4E83-87FA-291E3284E0BA}"/>
              </a:ext>
            </a:extLst>
          </p:cNvPr>
          <p:cNvSpPr txBox="1"/>
          <p:nvPr/>
        </p:nvSpPr>
        <p:spPr>
          <a:xfrm>
            <a:off x="3258587" y="437131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04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491AFE4F-B121-4754-BB3A-36DA630E7DEA}"/>
              </a:ext>
            </a:extLst>
          </p:cNvPr>
          <p:cNvSpPr txBox="1">
            <a:spLocks/>
          </p:cNvSpPr>
          <p:nvPr/>
        </p:nvSpPr>
        <p:spPr>
          <a:xfrm>
            <a:off x="1742395" y="321100"/>
            <a:ext cx="6802040" cy="970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Ресурсы для реализации практики</a:t>
            </a:r>
            <a:endParaRPr lang="ru-RU" sz="3600" b="1" dirty="0"/>
          </a:p>
        </p:txBody>
      </p:sp>
      <p:sp>
        <p:nvSpPr>
          <p:cNvPr id="36" name="Прямоугольник: скругленные углы 3">
            <a:extLst>
              <a:ext uri="{FF2B5EF4-FFF2-40B4-BE49-F238E27FC236}">
                <a16:creationId xmlns:a16="http://schemas.microsoft.com/office/drawing/2014/main" xmlns="" id="{A6A84C81-4B0E-4171-A893-FA9E6B8EB6DE}"/>
              </a:ext>
            </a:extLst>
          </p:cNvPr>
          <p:cNvSpPr/>
          <p:nvPr/>
        </p:nvSpPr>
        <p:spPr>
          <a:xfrm>
            <a:off x="6071879" y="1428203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: фигура 4">
            <a:extLst>
              <a:ext uri="{FF2B5EF4-FFF2-40B4-BE49-F238E27FC236}">
                <a16:creationId xmlns:a16="http://schemas.microsoft.com/office/drawing/2014/main" xmlns="" id="{700D308C-E39B-4836-BB6B-2B309BBA1EE5}"/>
              </a:ext>
            </a:extLst>
          </p:cNvPr>
          <p:cNvSpPr/>
          <p:nvPr/>
        </p:nvSpPr>
        <p:spPr>
          <a:xfrm>
            <a:off x="6054433" y="3159621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Полилиния: фигура 5">
            <a:extLst>
              <a:ext uri="{FF2B5EF4-FFF2-40B4-BE49-F238E27FC236}">
                <a16:creationId xmlns:a16="http://schemas.microsoft.com/office/drawing/2014/main" xmlns="" id="{D8B728C4-6143-4D77-A74C-13D34475532F}"/>
              </a:ext>
            </a:extLst>
          </p:cNvPr>
          <p:cNvSpPr/>
          <p:nvPr/>
        </p:nvSpPr>
        <p:spPr>
          <a:xfrm rot="10800000">
            <a:off x="7560488" y="1290435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524ECB1-A4F9-4777-820D-B655AF6A4519}"/>
              </a:ext>
            </a:extLst>
          </p:cNvPr>
          <p:cNvSpPr txBox="1"/>
          <p:nvPr/>
        </p:nvSpPr>
        <p:spPr>
          <a:xfrm>
            <a:off x="6350678" y="2447501"/>
            <a:ext cx="19386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/>
              <a:t>Мотивирование </a:t>
            </a:r>
          </a:p>
          <a:p>
            <a:r>
              <a:rPr lang="ru-RU" sz="1700" b="1" dirty="0" smtClean="0"/>
              <a:t>и стимулирование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4E09620-C737-4F03-AF7A-74A17C1DC1A2}"/>
              </a:ext>
            </a:extLst>
          </p:cNvPr>
          <p:cNvSpPr txBox="1"/>
          <p:nvPr/>
        </p:nvSpPr>
        <p:spPr>
          <a:xfrm>
            <a:off x="6049955" y="158492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10393152" y="-295886"/>
            <a:ext cx="511263" cy="4914549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8630106" y="3006096"/>
            <a:ext cx="532615" cy="41184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0" name="Picture 2" descr="C:\Users\moshkina\Desktop\Конкурсы 2 семестр 2022-2023\Фестиваль проектов 20 янв 2022\Материалы к проекту\Картинки\5b737564878eef447e536bf1739518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1" b="14811"/>
          <a:stretch>
            <a:fillRect/>
          </a:stretch>
        </p:blipFill>
        <p:spPr bwMode="auto">
          <a:xfrm rot="19120214">
            <a:off x="7302882" y="3292261"/>
            <a:ext cx="5465440" cy="18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7953" y="355262"/>
            <a:ext cx="1113180" cy="600619"/>
          </a:xfrm>
          <a:prstGeom prst="rect">
            <a:avLst/>
          </a:prstGeom>
          <a:noFill/>
        </p:spPr>
      </p:pic>
      <p:sp>
        <p:nvSpPr>
          <p:cNvPr id="47" name="Прямоугольник: скругленные углы 3">
            <a:extLst>
              <a:ext uri="{FF2B5EF4-FFF2-40B4-BE49-F238E27FC236}">
                <a16:creationId xmlns:a16="http://schemas.microsoft.com/office/drawing/2014/main" xmlns="" id="{A6A84C81-4B0E-4171-A893-FA9E6B8EB6DE}"/>
              </a:ext>
            </a:extLst>
          </p:cNvPr>
          <p:cNvSpPr/>
          <p:nvPr/>
        </p:nvSpPr>
        <p:spPr>
          <a:xfrm>
            <a:off x="6025788" y="4094508"/>
            <a:ext cx="2340000" cy="2340000"/>
          </a:xfrm>
          <a:prstGeom prst="roundRect">
            <a:avLst>
              <a:gd name="adj" fmla="val 775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9D08AA2-AECE-4F29-8C11-024D68A77FD3}"/>
              </a:ext>
            </a:extLst>
          </p:cNvPr>
          <p:cNvSpPr txBox="1"/>
          <p:nvPr/>
        </p:nvSpPr>
        <p:spPr>
          <a:xfrm>
            <a:off x="6131115" y="427158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3" name="Полилиния: фигура 4">
            <a:extLst>
              <a:ext uri="{FF2B5EF4-FFF2-40B4-BE49-F238E27FC236}">
                <a16:creationId xmlns:a16="http://schemas.microsoft.com/office/drawing/2014/main" xmlns="" id="{700D308C-E39B-4836-BB6B-2B309BBA1EE5}"/>
              </a:ext>
            </a:extLst>
          </p:cNvPr>
          <p:cNvSpPr/>
          <p:nvPr/>
        </p:nvSpPr>
        <p:spPr>
          <a:xfrm>
            <a:off x="5950432" y="5791251"/>
            <a:ext cx="700970" cy="706826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Полилиния: фигура 5">
            <a:extLst>
              <a:ext uri="{FF2B5EF4-FFF2-40B4-BE49-F238E27FC236}">
                <a16:creationId xmlns:a16="http://schemas.microsoft.com/office/drawing/2014/main" xmlns="" id="{D8B728C4-6143-4D77-A74C-13D34475532F}"/>
              </a:ext>
            </a:extLst>
          </p:cNvPr>
          <p:cNvSpPr/>
          <p:nvPr/>
        </p:nvSpPr>
        <p:spPr>
          <a:xfrm rot="10800000">
            <a:off x="7444871" y="3988707"/>
            <a:ext cx="1080000" cy="1089022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50398D0-A834-4CCA-8494-C222F662C64A}"/>
              </a:ext>
            </a:extLst>
          </p:cNvPr>
          <p:cNvSpPr txBox="1"/>
          <p:nvPr/>
        </p:nvSpPr>
        <p:spPr>
          <a:xfrm>
            <a:off x="6464582" y="5141940"/>
            <a:ext cx="1554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Материально</a:t>
            </a:r>
          </a:p>
          <a:p>
            <a:r>
              <a:rPr lang="ru-RU" b="1" dirty="0" smtClean="0"/>
              <a:t>-технические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1918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000" y="234000"/>
            <a:ext cx="6120000" cy="78168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Результаты практики</a:t>
            </a:r>
            <a:endParaRPr lang="ru-RU" b="1" dirty="0"/>
          </a:p>
        </p:txBody>
      </p:sp>
      <p:sp>
        <p:nvSpPr>
          <p:cNvPr id="3" name="Freeform 3"/>
          <p:cNvSpPr>
            <a:spLocks/>
          </p:cNvSpPr>
          <p:nvPr/>
        </p:nvSpPr>
        <p:spPr bwMode="gray">
          <a:xfrm>
            <a:off x="3115733" y="3984774"/>
            <a:ext cx="2533651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 flipH="1">
            <a:off x="6208185" y="3984774"/>
            <a:ext cx="2533649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174784" y="1078229"/>
            <a:ext cx="4500000" cy="3150000"/>
            <a:chOff x="4320" y="1152"/>
            <a:chExt cx="414" cy="402"/>
          </a:xfrm>
          <a:solidFill>
            <a:srgbClr val="FFCC99"/>
          </a:solidFill>
        </p:grpSpPr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501000" y="1092976"/>
            <a:ext cx="3420000" cy="3195000"/>
            <a:chOff x="4320" y="1152"/>
            <a:chExt cx="414" cy="402"/>
          </a:xfrm>
        </p:grpSpPr>
        <p:sp>
          <p:nvSpPr>
            <p:cNvPr id="1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AutoShape 19"/>
          <p:cNvSpPr>
            <a:spLocks noChangeArrowheads="1"/>
          </p:cNvSpPr>
          <p:nvPr/>
        </p:nvSpPr>
        <p:spPr bwMode="ltGray">
          <a:xfrm>
            <a:off x="291000" y="5454000"/>
            <a:ext cx="11520000" cy="121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36000" y="5409000"/>
            <a:ext cx="11205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Прогнозирование успеха</a:t>
            </a:r>
            <a:r>
              <a:rPr lang="ru-RU" dirty="0" smtClean="0"/>
              <a:t>: КГБПОУ «Бийский государственный колледж» </a:t>
            </a:r>
            <a:r>
              <a:rPr lang="ru-RU" b="1" dirty="0" smtClean="0"/>
              <a:t>расширяет свою профориентационную деятельность</a:t>
            </a:r>
            <a:r>
              <a:rPr lang="ru-RU" dirty="0" smtClean="0"/>
              <a:t>, позволяющую ежегодно обеспечивать колледж в студентах по всем специальностям и профессиям на </a:t>
            </a:r>
            <a:r>
              <a:rPr lang="ru-RU" b="1" dirty="0" smtClean="0"/>
              <a:t>100%</a:t>
            </a:r>
            <a:r>
              <a:rPr lang="ru-RU" dirty="0" smtClean="0"/>
              <a:t>  и помогает построению индивидуальной профессиональной траектории абитуриентов и обучающихся с применением инновационных технологий.</a:t>
            </a:r>
            <a:endParaRPr lang="ru-RU" dirty="0"/>
          </a:p>
        </p:txBody>
      </p:sp>
      <p:pic>
        <p:nvPicPr>
          <p:cNvPr id="22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6000" y="234000"/>
            <a:ext cx="1620000" cy="874075"/>
          </a:xfrm>
          <a:prstGeom prst="rect">
            <a:avLst/>
          </a:prstGeom>
          <a:noFill/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46000" y="4779000"/>
            <a:ext cx="4185000" cy="556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Заключение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1462242" y="1172188"/>
            <a:ext cx="4004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charset="0"/>
              </a:rPr>
              <a:t>Ожидаемые результаты</a:t>
            </a:r>
          </a:p>
          <a:p>
            <a:pPr algn="ctr"/>
            <a:endParaRPr lang="ru-RU" sz="2000" b="1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Развитие ОК и ПК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Формирование ценностей наставляемого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Приобретение опыта профессиональных проб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Развитие гибких навыков и лидерских качеств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Укрепление профессионального сотрудничества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6788242" y="1545233"/>
            <a:ext cx="28890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Arial" charset="0"/>
              </a:rPr>
              <a:t>Перспективы </a:t>
            </a:r>
            <a:r>
              <a:rPr lang="ru-RU" sz="2000" b="1" dirty="0" smtClean="0">
                <a:solidFill>
                  <a:srgbClr val="FFFFFF"/>
                </a:solidFill>
                <a:latin typeface="Arial" charset="0"/>
              </a:rPr>
              <a:t>практики</a:t>
            </a:r>
            <a:endParaRPr lang="ru-RU" sz="2000" b="1" dirty="0">
              <a:solidFill>
                <a:srgbClr val="FFC197"/>
              </a:solidFill>
              <a:latin typeface="Arial" charset="0"/>
            </a:endParaRPr>
          </a:p>
          <a:p>
            <a:pPr algn="ctr"/>
            <a:endParaRPr lang="ru-RU" sz="1400" b="1" dirty="0">
              <a:solidFill>
                <a:srgbClr val="FFC197"/>
              </a:solidFill>
              <a:latin typeface="Arial" charset="0"/>
            </a:endParaRPr>
          </a:p>
          <a:p>
            <a:pPr algn="ctr"/>
            <a:endParaRPr lang="ru-RU" sz="1400" b="1" dirty="0">
              <a:solidFill>
                <a:srgbClr val="FFC19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0" y="-61351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5415611" y="2827379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6411359" y="-835210"/>
            <a:ext cx="446115" cy="4930149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ECB0B55-440E-4270-872B-E946489FCA45}"/>
              </a:ext>
            </a:extLst>
          </p:cNvPr>
          <p:cNvSpPr/>
          <p:nvPr/>
        </p:nvSpPr>
        <p:spPr>
          <a:xfrm>
            <a:off x="201000" y="1989000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12" y="1425619"/>
            <a:ext cx="1665000" cy="928914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88547" y="2842561"/>
            <a:ext cx="6009414" cy="54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https://www.bgtc.su/obrazovanie/regionalnaya-innovaczionnaya-ploshhadka/nastavnichestvo/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1612" y="323072"/>
            <a:ext cx="6147568" cy="775090"/>
          </a:xfrm>
          <a:prstGeom prst="round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Нормативная база наставничества: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6000" y="3692119"/>
            <a:ext cx="5310000" cy="966347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Дорожная карта внедрения целевой модели наставничества в КГБПОУ «</a:t>
            </a:r>
            <a:r>
              <a:rPr lang="ru-RU" sz="1600" dirty="0" err="1">
                <a:solidFill>
                  <a:schemeClr val="tx1"/>
                </a:solidFill>
              </a:rPr>
              <a:t>Бийский</a:t>
            </a:r>
            <a:r>
              <a:rPr lang="ru-RU" sz="1600" dirty="0">
                <a:solidFill>
                  <a:schemeClr val="tx1"/>
                </a:solidFill>
              </a:rPr>
              <a:t> государственный колледж» 2021-2025 </a:t>
            </a:r>
            <a:r>
              <a:rPr lang="ru-RU" sz="1600" dirty="0" err="1">
                <a:solidFill>
                  <a:schemeClr val="tx1"/>
                </a:solidFill>
              </a:rPr>
              <a:t>гг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715003" y="3403145"/>
            <a:ext cx="180000" cy="270000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756190" y="4658466"/>
            <a:ext cx="170720" cy="192534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6000" y="4848082"/>
            <a:ext cx="5020784" cy="48292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Приказ О закреплении наставнических пар на 2022-2023 учебный год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6000" y="5604475"/>
            <a:ext cx="4770000" cy="39596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Положение о системе наставничества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2251" y="6285551"/>
            <a:ext cx="4370703" cy="40521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Приказ о введении в действие документов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2765698" y="6009928"/>
            <a:ext cx="151703" cy="256644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2743300" y="5331005"/>
            <a:ext cx="151703" cy="256644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451">
            <a:off x="6576628" y="70950"/>
            <a:ext cx="4727243" cy="2570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73" b="66121" l="31502" r="66418">
                        <a14:foregroundMark x1="42480" y1="14197" x2="42480" y2="14197"/>
                        <a14:foregroundMark x1="59326" y1="24169" x2="59326" y2="24169"/>
                        <a14:foregroundMark x1="48535" y1="61080" x2="48535" y2="61080"/>
                      </a14:backgroundRemoval>
                    </a14:imgEffect>
                  </a14:imgLayer>
                </a14:imgProps>
              </a:ext>
            </a:extLst>
          </a:blip>
          <a:srcRect l="27138" t="592" r="29217" b="26598"/>
          <a:stretch/>
        </p:blipFill>
        <p:spPr>
          <a:xfrm>
            <a:off x="10986864" y="5357205"/>
            <a:ext cx="1163101" cy="13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ьч\Desktop\Фестиваль проектов\Материалы к проекту\Картинки\Рисунок1 - копия.jpg"/>
          <p:cNvPicPr>
            <a:picLocks noChangeAspect="1" noChangeArrowheads="1"/>
          </p:cNvPicPr>
          <p:nvPr/>
        </p:nvPicPr>
        <p:blipFill>
          <a:blip r:embed="rId2" cstate="print"/>
          <a:srcRect l="8997"/>
          <a:stretch>
            <a:fillRect/>
          </a:stretch>
        </p:blipFill>
        <p:spPr bwMode="auto">
          <a:xfrm>
            <a:off x="19978" y="0"/>
            <a:ext cx="7039887" cy="6858000"/>
          </a:xfrm>
          <a:prstGeom prst="rect">
            <a:avLst/>
          </a:prstGeom>
          <a:noFill/>
        </p:spPr>
      </p:pic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xmlns="" id="{0B111486-262E-435B-B4B7-37442DEE4097}"/>
              </a:ext>
            </a:extLst>
          </p:cNvPr>
          <p:cNvSpPr/>
          <p:nvPr/>
        </p:nvSpPr>
        <p:spPr>
          <a:xfrm>
            <a:off x="8211000" y="132711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6709093" y="-361770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5124983" y="2776144"/>
            <a:ext cx="532615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8905005" y="185874"/>
            <a:ext cx="30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Заканчиваешь колледж?</a:t>
            </a:r>
            <a:endParaRPr lang="ru-RU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8504731" y="735057"/>
            <a:ext cx="35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Мечтаешь </a:t>
            </a:r>
            <a:r>
              <a:rPr lang="ru-RU" sz="2000" b="1" dirty="0"/>
              <a:t> </a:t>
            </a:r>
            <a:r>
              <a:rPr lang="ru-RU" sz="2000" b="1" dirty="0" smtClean="0"/>
              <a:t>реализоваться в профессиональной сфере?</a:t>
            </a:r>
            <a:endParaRPr lang="ru-RU" sz="2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B7DF595-4E7D-4050-A783-5064361A0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993" y="230230"/>
            <a:ext cx="355477" cy="278502"/>
          </a:xfrm>
          <a:prstGeom prst="rect">
            <a:avLst/>
          </a:prstGeom>
        </p:spPr>
      </p:pic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xmlns="" id="{1B841FDA-3659-4D49-BB4F-6790B62FAE35}"/>
              </a:ext>
            </a:extLst>
          </p:cNvPr>
          <p:cNvSpPr/>
          <p:nvPr/>
        </p:nvSpPr>
        <p:spPr>
          <a:xfrm>
            <a:off x="7917266" y="874458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A5DA415-52AA-4D2E-825B-CC3A7FF79E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1000" y="3519000"/>
            <a:ext cx="360000" cy="36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B3FAAAA-9773-48EA-8F05-A74461D9FB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69757" y="909000"/>
            <a:ext cx="360000" cy="360000"/>
          </a:xfrm>
          <a:prstGeom prst="rect">
            <a:avLst/>
          </a:prstGeom>
        </p:spPr>
      </p:pic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xmlns="" id="{556195F2-9C1C-44F4-8C58-0CB609F0B339}"/>
              </a:ext>
            </a:extLst>
          </p:cNvPr>
          <p:cNvSpPr/>
          <p:nvPr/>
        </p:nvSpPr>
        <p:spPr>
          <a:xfrm>
            <a:off x="7776024" y="1644699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A5DA415-52AA-4D2E-825B-CC3A7FF79E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9757" y="1723470"/>
            <a:ext cx="360000" cy="36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8573945" y="1608615"/>
            <a:ext cx="3370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Действуй! И тебе помогут!</a:t>
            </a:r>
            <a:endParaRPr lang="ru-RU" sz="2000" b="1" dirty="0"/>
          </a:p>
        </p:txBody>
      </p:sp>
      <p:pic>
        <p:nvPicPr>
          <p:cNvPr id="38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71581" y="-18486"/>
            <a:ext cx="2430000" cy="1208940"/>
          </a:xfrm>
          <a:prstGeom prst="rect">
            <a:avLst/>
          </a:prstGeom>
          <a:noFill/>
        </p:spPr>
      </p:pic>
      <p:sp>
        <p:nvSpPr>
          <p:cNvPr id="42" name="Подзаголовок 2">
            <a:extLst>
              <a:ext uri="{FF2B5EF4-FFF2-40B4-BE49-F238E27FC236}">
                <a16:creationId xmlns:a16="http://schemas.microsoft.com/office/drawing/2014/main" xmlns="" id="{72258620-D380-473B-A288-E14928A16BDB}"/>
              </a:ext>
            </a:extLst>
          </p:cNvPr>
          <p:cNvSpPr txBox="1">
            <a:spLocks/>
          </p:cNvSpPr>
          <p:nvPr/>
        </p:nvSpPr>
        <p:spPr>
          <a:xfrm>
            <a:off x="19978" y="3825617"/>
            <a:ext cx="5985000" cy="393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xmlns="" id="{20BFECD2-80E6-4CE4-BEAF-3A44147E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804" y="6335393"/>
            <a:ext cx="1387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b="1" dirty="0" smtClean="0">
                <a:cs typeface="Calibri" pitchFamily="34" charset="0"/>
              </a:rPr>
              <a:t>Бийск 2023</a:t>
            </a:r>
            <a:endParaRPr lang="ru-RU" altLang="ru-RU" b="1" dirty="0"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556" y="2343747"/>
            <a:ext cx="2005132" cy="2800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26"/>
          <a:stretch/>
        </p:blipFill>
        <p:spPr>
          <a:xfrm>
            <a:off x="6364551" y="4193249"/>
            <a:ext cx="2750361" cy="24678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-38803" y="4876660"/>
            <a:ext cx="5701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«Профессиональное становление»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6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00" y="295710"/>
            <a:ext cx="10515600" cy="871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518E"/>
                </a:solidFill>
              </a:rPr>
              <a:t>Актуальность</a:t>
            </a:r>
            <a:r>
              <a:rPr lang="ru-RU" b="1" dirty="0" smtClean="0"/>
              <a:t> практики в технологии </a:t>
            </a:r>
            <a:r>
              <a:rPr lang="en-US" b="1" dirty="0" smtClean="0">
                <a:solidFill>
                  <a:srgbClr val="FF6600"/>
                </a:solidFill>
              </a:rPr>
              <a:t>SMART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000" y="1989000"/>
            <a:ext cx="2519999" cy="1260000"/>
          </a:xfrm>
          <a:prstGeom prst="roundRect">
            <a:avLst/>
          </a:prstGeom>
          <a:gradFill flip="none" rotWithShape="1">
            <a:gsLst>
              <a:gs pos="0">
                <a:srgbClr val="FFC197">
                  <a:tint val="66000"/>
                  <a:satMod val="160000"/>
                </a:srgbClr>
              </a:gs>
              <a:gs pos="50000">
                <a:srgbClr val="FFC197">
                  <a:tint val="44500"/>
                  <a:satMod val="160000"/>
                </a:srgbClr>
              </a:gs>
              <a:gs pos="100000">
                <a:srgbClr val="FFC197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Создать </a:t>
            </a:r>
            <a:r>
              <a:rPr lang="ru-RU" sz="2000" b="1" dirty="0" err="1" smtClean="0">
                <a:solidFill>
                  <a:schemeClr val="tx1"/>
                </a:solidFill>
              </a:rPr>
              <a:t>аудиогид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</a:rPr>
              <a:t>виртуальные экскурсии о БГК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16000" y="1975778"/>
            <a:ext cx="2565000" cy="1273222"/>
          </a:xfrm>
          <a:prstGeom prst="roundRect">
            <a:avLst/>
          </a:prstGeom>
          <a:gradFill flip="none" rotWithShape="1">
            <a:gsLst>
              <a:gs pos="0">
                <a:srgbClr val="FFC197">
                  <a:tint val="66000"/>
                  <a:satMod val="160000"/>
                </a:srgbClr>
              </a:gs>
              <a:gs pos="50000">
                <a:srgbClr val="FFC197">
                  <a:tint val="44500"/>
                  <a:satMod val="160000"/>
                </a:srgbClr>
              </a:gs>
              <a:gs pos="100000">
                <a:srgbClr val="FFC197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Создать и разместить мультимедийный контент до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31 мая 2023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6000" y="4104000"/>
            <a:ext cx="3510000" cy="2295000"/>
          </a:xfrm>
          <a:prstGeom prst="roundRect">
            <a:avLst/>
          </a:prstGeom>
          <a:gradFill flip="none" rotWithShape="1">
            <a:gsLst>
              <a:gs pos="0">
                <a:srgbClr val="FFC197">
                  <a:tint val="66000"/>
                  <a:satMod val="160000"/>
                </a:srgbClr>
              </a:gs>
              <a:gs pos="50000">
                <a:srgbClr val="FFC197">
                  <a:tint val="44500"/>
                  <a:satMod val="160000"/>
                </a:srgbClr>
              </a:gs>
              <a:gs pos="100000">
                <a:srgbClr val="FFC197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Сделать мультимедийный контент о </a:t>
            </a:r>
            <a:r>
              <a:rPr lang="ru-RU" sz="2000" b="1" dirty="0">
                <a:solidFill>
                  <a:schemeClr val="tx1"/>
                </a:solidFill>
              </a:rPr>
              <a:t>БГК</a:t>
            </a:r>
            <a:r>
              <a:rPr lang="ru-RU" sz="2000" b="1" dirty="0" smtClean="0">
                <a:solidFill>
                  <a:schemeClr val="tx1"/>
                </a:solidFill>
              </a:rPr>
              <a:t> доступным потребителю через </a:t>
            </a:r>
            <a:r>
              <a:rPr lang="en-US" sz="2000" b="1" dirty="0" smtClean="0">
                <a:solidFill>
                  <a:schemeClr val="tx1"/>
                </a:solidFill>
              </a:rPr>
              <a:t>QR-</a:t>
            </a:r>
            <a:r>
              <a:rPr lang="ru-RU" sz="2000" b="1" dirty="0" smtClean="0">
                <a:solidFill>
                  <a:schemeClr val="tx1"/>
                </a:solidFill>
              </a:rPr>
              <a:t>коды, находящиеся на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зданиях БГК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в социальных сетях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76000" y="4636426"/>
            <a:ext cx="3510000" cy="1310049"/>
          </a:xfrm>
          <a:prstGeom prst="roundRect">
            <a:avLst/>
          </a:prstGeom>
          <a:gradFill flip="none" rotWithShape="1">
            <a:gsLst>
              <a:gs pos="0">
                <a:srgbClr val="FFC197">
                  <a:tint val="66000"/>
                  <a:satMod val="160000"/>
                </a:srgbClr>
              </a:gs>
              <a:gs pos="50000">
                <a:srgbClr val="FFC197">
                  <a:tint val="44500"/>
                  <a:satMod val="160000"/>
                </a:srgbClr>
              </a:gs>
              <a:gs pos="100000">
                <a:srgbClr val="FFC197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Быть 1-ми в г. Бийске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01000" y="4143951"/>
            <a:ext cx="3510000" cy="2295000"/>
          </a:xfrm>
          <a:prstGeom prst="roundRect">
            <a:avLst/>
          </a:prstGeom>
          <a:gradFill flip="none" rotWithShape="1">
            <a:gsLst>
              <a:gs pos="0">
                <a:srgbClr val="FFC197">
                  <a:tint val="66000"/>
                  <a:satMod val="160000"/>
                </a:srgbClr>
              </a:gs>
              <a:gs pos="50000">
                <a:srgbClr val="FFC197">
                  <a:tint val="44500"/>
                  <a:satMod val="160000"/>
                </a:srgbClr>
              </a:gs>
              <a:gs pos="100000">
                <a:srgbClr val="FFC197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Привлечь информационно гибких абитуриентов, заинтересованных в получении качественного образования в г. Бийске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5225329">
            <a:off x="2740102" y="2382768"/>
            <a:ext cx="186795" cy="39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3324223">
            <a:off x="3885511" y="3185336"/>
            <a:ext cx="236896" cy="1092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998500" y="2484396"/>
            <a:ext cx="517500" cy="224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8575397" flipV="1">
            <a:off x="7891332" y="3276011"/>
            <a:ext cx="280081" cy="1123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16001" y="3654001"/>
            <a:ext cx="248978" cy="982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1600" y="919874"/>
            <a:ext cx="1113180" cy="600619"/>
          </a:xfrm>
          <a:prstGeom prst="rect">
            <a:avLst/>
          </a:prstGeom>
          <a:noFill/>
        </p:spPr>
      </p:pic>
      <p:pic>
        <p:nvPicPr>
          <p:cNvPr id="15" name="Picture 2" descr="C:\Users\Семьч\Desktop\Фестиваль проектов\Материалы к проекту\Картинки\smart - копия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5" t="24497" r="4436" b="11863"/>
          <a:stretch>
            <a:fillRect/>
          </a:stretch>
        </p:blipFill>
        <p:spPr bwMode="auto">
          <a:xfrm>
            <a:off x="2946000" y="1089000"/>
            <a:ext cx="6210000" cy="2642553"/>
          </a:xfrm>
          <a:prstGeom prst="rect">
            <a:avLst/>
          </a:prstGeom>
          <a:noFill/>
        </p:spPr>
      </p:pic>
      <p:sp>
        <p:nvSpPr>
          <p:cNvPr id="18" name="Текст 18">
            <a:extLst>
              <a:ext uri="{FF2B5EF4-FFF2-40B4-BE49-F238E27FC236}">
                <a16:creationId xmlns:a16="http://schemas.microsoft.com/office/drawing/2014/main" xmlns="" id="{0F949A24-E239-4AB3-A3FC-EDFF83BDE9CA}"/>
              </a:ext>
            </a:extLst>
          </p:cNvPr>
          <p:cNvSpPr txBox="1">
            <a:spLocks/>
          </p:cNvSpPr>
          <p:nvPr/>
        </p:nvSpPr>
        <p:spPr>
          <a:xfrm>
            <a:off x="2676000" y="3159000"/>
            <a:ext cx="1188152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ru-RU" sz="1200" dirty="0" smtClean="0"/>
              <a:t>Что конкретно хотим достичь?</a:t>
            </a:r>
            <a:endParaRPr lang="ru-RU" sz="1200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0F949A24-E239-4AB3-A3FC-EDFF83BDE9CA}"/>
              </a:ext>
            </a:extLst>
          </p:cNvPr>
          <p:cNvSpPr txBox="1">
            <a:spLocks/>
          </p:cNvSpPr>
          <p:nvPr/>
        </p:nvSpPr>
        <p:spPr>
          <a:xfrm>
            <a:off x="4251000" y="3609000"/>
            <a:ext cx="1188152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ru-RU" sz="1200" dirty="0" smtClean="0"/>
              <a:t>Как поймем, что результат достигнут?</a:t>
            </a:r>
            <a:endParaRPr lang="ru-RU" sz="1200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0F949A24-E239-4AB3-A3FC-EDFF83BDE9CA}"/>
              </a:ext>
            </a:extLst>
          </p:cNvPr>
          <p:cNvSpPr txBox="1">
            <a:spLocks/>
          </p:cNvSpPr>
          <p:nvPr/>
        </p:nvSpPr>
        <p:spPr>
          <a:xfrm>
            <a:off x="5511000" y="3249000"/>
            <a:ext cx="1188152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ru-RU" sz="1200" dirty="0" smtClean="0"/>
              <a:t>В чем вызов цели?</a:t>
            </a:r>
            <a:endParaRPr lang="ru-RU" sz="1200" dirty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0F949A24-E239-4AB3-A3FC-EDFF83BDE9CA}"/>
              </a:ext>
            </a:extLst>
          </p:cNvPr>
          <p:cNvSpPr txBox="1">
            <a:spLocks/>
          </p:cNvSpPr>
          <p:nvPr/>
        </p:nvSpPr>
        <p:spPr>
          <a:xfrm>
            <a:off x="6501000" y="3609000"/>
            <a:ext cx="1368152" cy="81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ru-RU" sz="1200" dirty="0" smtClean="0"/>
              <a:t>Не противоречит ли это основной стратегии?</a:t>
            </a:r>
            <a:endParaRPr lang="ru-RU" sz="1200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xmlns="" id="{0F949A24-E239-4AB3-A3FC-EDFF83BDE9CA}"/>
              </a:ext>
            </a:extLst>
          </p:cNvPr>
          <p:cNvSpPr txBox="1">
            <a:spLocks/>
          </p:cNvSpPr>
          <p:nvPr/>
        </p:nvSpPr>
        <p:spPr>
          <a:xfrm>
            <a:off x="8346000" y="3069000"/>
            <a:ext cx="1305000" cy="7650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algn="ctr">
              <a:buNone/>
            </a:pPr>
            <a:r>
              <a:rPr lang="ru-RU" sz="1200" dirty="0" smtClean="0"/>
              <a:t>Сколько времени нужно на достижение цели?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05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00" y="365125"/>
            <a:ext cx="11991000" cy="12554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 smtClean="0"/>
              <a:t>Новизна практики: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100" b="1" dirty="0" smtClean="0"/>
              <a:t>формирование осознанного стремления </a:t>
            </a:r>
            <a:br>
              <a:rPr lang="ru-RU" sz="3100" b="1" dirty="0" smtClean="0"/>
            </a:br>
            <a:r>
              <a:rPr lang="ru-RU" sz="3100" b="1" dirty="0" smtClean="0"/>
              <a:t>к педагогической деятельности у выпускников</a:t>
            </a:r>
            <a:endParaRPr lang="ru-RU" sz="3100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1703918" y="3053603"/>
            <a:ext cx="8870951" cy="76077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10783" y="4372324"/>
            <a:ext cx="8870951" cy="820739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1416000" y="5499000"/>
            <a:ext cx="9540000" cy="945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flipV="1">
            <a:off x="1744917" y="3710337"/>
            <a:ext cx="8530167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1775333" y="2414655"/>
            <a:ext cx="8669867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 flipV="1">
            <a:off x="1729317" y="4969893"/>
            <a:ext cx="8633884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701800" y="2357587"/>
            <a:ext cx="899584" cy="574675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697567" y="3951436"/>
            <a:ext cx="901700" cy="573088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703918" y="5462736"/>
            <a:ext cx="899583" cy="573088"/>
          </a:xfrm>
          <a:prstGeom prst="rect">
            <a:avLst/>
          </a:prstGeom>
          <a:noFill/>
        </p:spPr>
      </p:pic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956000" y="3159000"/>
            <a:ext cx="8550000" cy="54749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2148417" y="4512692"/>
            <a:ext cx="7721600" cy="5813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1596000" y="5646017"/>
            <a:ext cx="9270000" cy="707984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2041665" y="3244825"/>
            <a:ext cx="8137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социальные</a:t>
            </a:r>
            <a:endParaRPr lang="en-US" sz="2400" b="1" dirty="0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gray">
          <a:xfrm>
            <a:off x="2769907" y="4590979"/>
            <a:ext cx="670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/>
              <a:t>когнитивные</a:t>
            </a:r>
            <a:endParaRPr lang="en-US" sz="2400" b="1" dirty="0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1776000" y="5635056"/>
            <a:ext cx="891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/>
              <a:t>функциональные</a:t>
            </a:r>
            <a:endParaRPr lang="en-US" sz="2400" b="1" dirty="0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1715372" y="1809000"/>
            <a:ext cx="8870951" cy="69820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gray">
          <a:xfrm flipV="1">
            <a:off x="1981200" y="1289578"/>
            <a:ext cx="8530167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gray">
          <a:xfrm>
            <a:off x="2360955" y="1925095"/>
            <a:ext cx="7721600" cy="511746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849967" y="4103836"/>
            <a:ext cx="901700" cy="573088"/>
          </a:xfrm>
          <a:prstGeom prst="rect">
            <a:avLst/>
          </a:prstGeom>
          <a:noFill/>
        </p:spPr>
      </p:pic>
      <p:sp>
        <p:nvSpPr>
          <p:cNvPr id="25" name="Rectangle 19"/>
          <p:cNvSpPr>
            <a:spLocks noChangeArrowheads="1"/>
          </p:cNvSpPr>
          <p:nvPr/>
        </p:nvSpPr>
        <p:spPr bwMode="gray">
          <a:xfrm>
            <a:off x="2893483" y="1853402"/>
            <a:ext cx="6705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/>
              <a:t>Формируемые компетенции:</a:t>
            </a:r>
            <a:endParaRPr lang="en-US" sz="2800" b="1" dirty="0"/>
          </a:p>
        </p:txBody>
      </p:sp>
      <p:pic>
        <p:nvPicPr>
          <p:cNvPr id="26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50" y="355262"/>
            <a:ext cx="1113180" cy="600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6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4BFA3CF-DB91-465B-9E17-6332187729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11000" y="4914000"/>
            <a:ext cx="3510000" cy="1647734"/>
          </a:xfrm>
        </p:spPr>
        <p:txBody>
          <a:bodyPr rtlCol="0">
            <a:noAutofit/>
          </a:bodyPr>
          <a:lstStyle/>
          <a:p>
            <a:pPr algn="ctr"/>
            <a:r>
              <a:rPr lang="ru-RU" sz="1800" i="1" dirty="0" smtClean="0">
                <a:solidFill>
                  <a:schemeClr val="tx1"/>
                </a:solidFill>
              </a:rPr>
              <a:t>Наставник проекта,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</a:rPr>
              <a:t>преподаватель высшей категории, стаж работы в КГБПОУ «</a:t>
            </a:r>
            <a:r>
              <a:rPr lang="ru-RU" sz="1800" i="1" dirty="0" err="1" smtClean="0">
                <a:solidFill>
                  <a:schemeClr val="tx1"/>
                </a:solidFill>
              </a:rPr>
              <a:t>Бийский</a:t>
            </a:r>
            <a:r>
              <a:rPr lang="ru-RU" sz="1800" i="1" dirty="0" smtClean="0">
                <a:solidFill>
                  <a:schemeClr val="tx1"/>
                </a:solidFill>
              </a:rPr>
              <a:t> государственный колледж»         20 лет 7 месяцев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2501EAB-3443-481B-9C04-A7B933F3628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26000" y="4194000"/>
            <a:ext cx="3209765" cy="656544"/>
          </a:xfrm>
        </p:spPr>
        <p:txBody>
          <a:bodyPr rtlCol="0">
            <a:normAutofit fontScale="92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i="1" dirty="0" err="1" smtClean="0"/>
              <a:t>Жудина</a:t>
            </a:r>
            <a:r>
              <a:rPr lang="ru-RU" b="1" i="1" dirty="0" smtClean="0"/>
              <a:t>                       Анна Николаевна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2184F99-4DD3-4944-ABFC-1BAC53C2B44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546000" y="4959000"/>
            <a:ext cx="3555000" cy="1620497"/>
          </a:xfrm>
        </p:spPr>
        <p:txBody>
          <a:bodyPr rtlCol="0">
            <a:noAutofit/>
          </a:bodyPr>
          <a:lstStyle/>
          <a:p>
            <a:pPr algn="ctr"/>
            <a:r>
              <a:rPr lang="ru-RU" sz="1800" i="1" dirty="0" smtClean="0">
                <a:solidFill>
                  <a:schemeClr val="tx1"/>
                </a:solidFill>
              </a:rPr>
              <a:t>Наставляемый, 2018-2022 уч. год </a:t>
            </a:r>
            <a:r>
              <a:rPr lang="ru-RU" sz="1800" i="1" dirty="0">
                <a:solidFill>
                  <a:schemeClr val="tx1"/>
                </a:solidFill>
              </a:rPr>
              <a:t>студентка КГБПОУ «</a:t>
            </a:r>
            <a:r>
              <a:rPr lang="ru-RU" sz="1800" i="1" dirty="0" err="1">
                <a:solidFill>
                  <a:schemeClr val="tx1"/>
                </a:solidFill>
              </a:rPr>
              <a:t>Бийский</a:t>
            </a:r>
            <a:r>
              <a:rPr lang="ru-RU" sz="1800" i="1" dirty="0">
                <a:solidFill>
                  <a:schemeClr val="tx1"/>
                </a:solidFill>
              </a:rPr>
              <a:t> государственный </a:t>
            </a:r>
            <a:r>
              <a:rPr lang="ru-RU" sz="1800" i="1" dirty="0" smtClean="0">
                <a:solidFill>
                  <a:schemeClr val="tx1"/>
                </a:solidFill>
              </a:rPr>
              <a:t>колледж»          С 2022 года мастер производственного обучения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6D7CEBE-50B8-4649-B7B3-12F0A067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00" y="459000"/>
            <a:ext cx="6879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b="1" dirty="0" smtClean="0"/>
              <a:t>Наставническая пара</a:t>
            </a:r>
            <a:endParaRPr lang="ru-RU" b="1" dirty="0"/>
          </a:p>
        </p:txBody>
      </p:sp>
      <p:pic>
        <p:nvPicPr>
          <p:cNvPr id="17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6276" y="5948503"/>
            <a:ext cx="1665000" cy="898355"/>
          </a:xfrm>
          <a:prstGeom prst="rect">
            <a:avLst/>
          </a:prstGeom>
          <a:noFill/>
        </p:spPr>
      </p:pic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 rot="10800000">
            <a:off x="7867" y="12405"/>
            <a:ext cx="2316000" cy="3474568"/>
          </a:xfrm>
          <a:prstGeom prst="triangle">
            <a:avLst>
              <a:gd name="adj" fmla="val 100000"/>
            </a:avLst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xmlns="" id="{52501EAB-3443-481B-9C04-A7B933F3628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091000" y="4194000"/>
            <a:ext cx="3150000" cy="656544"/>
          </a:xfrm>
        </p:spPr>
        <p:txBody>
          <a:bodyPr rtlCol="0">
            <a:normAutofit fontScale="8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b="1" i="1" dirty="0" err="1" smtClean="0"/>
              <a:t>Фефелова</a:t>
            </a:r>
            <a:r>
              <a:rPr lang="ru-RU" b="1" i="1" dirty="0" smtClean="0"/>
              <a:t>             Светлана Александровна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3" b="66121" l="31502" r="66418">
                        <a14:foregroundMark x1="42480" y1="14197" x2="42480" y2="14197"/>
                        <a14:foregroundMark x1="59326" y1="24169" x2="59326" y2="24169"/>
                        <a14:foregroundMark x1="48535" y1="61080" x2="48535" y2="61080"/>
                      </a14:backgroundRemoval>
                    </a14:imgEffect>
                  </a14:imgLayer>
                </a14:imgProps>
              </a:ext>
            </a:extLst>
          </a:blip>
          <a:srcRect l="27138" t="592" r="29217" b="26598"/>
          <a:stretch/>
        </p:blipFill>
        <p:spPr>
          <a:xfrm>
            <a:off x="246000" y="206963"/>
            <a:ext cx="1163101" cy="1368073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4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 b="12451"/>
          <a:stretch>
            <a:fillRect/>
          </a:stretch>
        </p:blipFill>
        <p:spPr>
          <a:xfrm>
            <a:off x="2136000" y="890999"/>
            <a:ext cx="3123848" cy="3123001"/>
          </a:xfrm>
        </p:spPr>
      </p:pic>
      <p:pic>
        <p:nvPicPr>
          <p:cNvPr id="12" name="Рисунок 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t="23810" r="21293"/>
          <a:stretch/>
        </p:blipFill>
        <p:spPr bwMode="auto">
          <a:xfrm>
            <a:off x="6996000" y="1179000"/>
            <a:ext cx="2790000" cy="2960892"/>
          </a:xfrm>
          <a:prstGeom prst="flowChartConnector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1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AFA92017-5A71-43DE-962B-93D81B320387}"/>
              </a:ext>
            </a:extLst>
          </p:cNvPr>
          <p:cNvSpPr/>
          <p:nvPr/>
        </p:nvSpPr>
        <p:spPr>
          <a:xfrm>
            <a:off x="5831550" y="1447092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BC85A074-3F9D-437C-B2DE-DCAF80B82D5A}"/>
              </a:ext>
            </a:extLst>
          </p:cNvPr>
          <p:cNvSpPr/>
          <p:nvPr/>
        </p:nvSpPr>
        <p:spPr>
          <a:xfrm>
            <a:off x="5879550" y="4912090"/>
            <a:ext cx="5580000" cy="1621910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7E22BA43-D6D0-468F-AA73-1A16FE9C9B9C}"/>
              </a:ext>
            </a:extLst>
          </p:cNvPr>
          <p:cNvSpPr/>
          <p:nvPr/>
        </p:nvSpPr>
        <p:spPr>
          <a:xfrm>
            <a:off x="6573984" y="3023879"/>
            <a:ext cx="5580000" cy="1800000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DA7B5BD2-9D27-4CD1-ACBA-82892017AE9A}"/>
              </a:ext>
            </a:extLst>
          </p:cNvPr>
          <p:cNvCxnSpPr>
            <a:cxnSpLocks/>
            <a:stCxn id="23" idx="15"/>
          </p:cNvCxnSpPr>
          <p:nvPr/>
        </p:nvCxnSpPr>
        <p:spPr>
          <a:xfrm flipH="1">
            <a:off x="4251000" y="2099593"/>
            <a:ext cx="158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16A0C5CE-244C-4B48-A069-27A5659DE144}"/>
              </a:ext>
            </a:extLst>
          </p:cNvPr>
          <p:cNvCxnSpPr>
            <a:cxnSpLocks/>
          </p:cNvCxnSpPr>
          <p:nvPr/>
        </p:nvCxnSpPr>
        <p:spPr>
          <a:xfrm flipV="1">
            <a:off x="4251000" y="2099593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79F0EC7B-122C-4BF7-B14B-31EE9F64ED92}"/>
              </a:ext>
            </a:extLst>
          </p:cNvPr>
          <p:cNvCxnSpPr>
            <a:cxnSpLocks/>
          </p:cNvCxnSpPr>
          <p:nvPr/>
        </p:nvCxnSpPr>
        <p:spPr>
          <a:xfrm flipV="1">
            <a:off x="4251000" y="4912091"/>
            <a:ext cx="0" cy="6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1112A4B0-0625-4DC7-9A07-534D4B4AE1C5}"/>
              </a:ext>
            </a:extLst>
          </p:cNvPr>
          <p:cNvCxnSpPr>
            <a:cxnSpLocks/>
          </p:cNvCxnSpPr>
          <p:nvPr/>
        </p:nvCxnSpPr>
        <p:spPr>
          <a:xfrm flipH="1">
            <a:off x="4251000" y="5573851"/>
            <a:ext cx="16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94065879-2B31-4C19-93D2-8D6A19BBA4B3}"/>
              </a:ext>
            </a:extLst>
          </p:cNvPr>
          <p:cNvCxnSpPr>
            <a:cxnSpLocks/>
          </p:cNvCxnSpPr>
          <p:nvPr/>
        </p:nvCxnSpPr>
        <p:spPr>
          <a:xfrm flipH="1">
            <a:off x="5342125" y="3869141"/>
            <a:ext cx="12480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1DEBDAE-0271-4E96-AD2B-AB9A7B8E4D82}"/>
              </a:ext>
            </a:extLst>
          </p:cNvPr>
          <p:cNvSpPr txBox="1"/>
          <p:nvPr/>
        </p:nvSpPr>
        <p:spPr>
          <a:xfrm>
            <a:off x="6203388" y="1713164"/>
            <a:ext cx="4143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Моральная поддержка и мотивация</a:t>
            </a:r>
            <a:endParaRPr lang="ru-RU" sz="24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1ADBEEB-2426-410C-A0FD-EF2B0C1DA159}"/>
              </a:ext>
            </a:extLst>
          </p:cNvPr>
          <p:cNvSpPr txBox="1"/>
          <p:nvPr/>
        </p:nvSpPr>
        <p:spPr>
          <a:xfrm>
            <a:off x="6218891" y="5307546"/>
            <a:ext cx="4233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Обмен имеющимся у наставника опытом</a:t>
            </a:r>
            <a:endParaRPr lang="ru-RU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E97FD21-1C94-4BD0-A542-AE928603430D}"/>
              </a:ext>
            </a:extLst>
          </p:cNvPr>
          <p:cNvSpPr txBox="1"/>
          <p:nvPr/>
        </p:nvSpPr>
        <p:spPr>
          <a:xfrm>
            <a:off x="7896000" y="3628111"/>
            <a:ext cx="32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Обратная связь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7029BD8-3860-463D-A573-9C5DC6D7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000" y="292777"/>
            <a:ext cx="8145000" cy="731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Механизмы передачи компетенций и знаний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2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70" y="6006465"/>
            <a:ext cx="1113180" cy="600619"/>
          </a:xfrm>
          <a:prstGeom prst="rect">
            <a:avLst/>
          </a:prstGeom>
          <a:noFill/>
        </p:spPr>
      </p:pic>
      <p:sp>
        <p:nvSpPr>
          <p:cNvPr id="29" name="AutoShape 150"/>
          <p:cNvSpPr>
            <a:spLocks noChangeArrowheads="1"/>
          </p:cNvSpPr>
          <p:nvPr/>
        </p:nvSpPr>
        <p:spPr bwMode="gray">
          <a:xfrm>
            <a:off x="6798124" y="3429000"/>
            <a:ext cx="266700" cy="3492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AutoShape 150"/>
          <p:cNvSpPr>
            <a:spLocks noChangeArrowheads="1"/>
          </p:cNvSpPr>
          <p:nvPr/>
        </p:nvSpPr>
        <p:spPr bwMode="gray">
          <a:xfrm rot="10800000">
            <a:off x="6798124" y="4090718"/>
            <a:ext cx="266700" cy="37328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0" y="288491"/>
            <a:ext cx="3216502" cy="4303013"/>
          </a:xfrm>
          <a:prstGeom prst="rect">
            <a:avLst/>
          </a:prstGeom>
        </p:spPr>
      </p:pic>
      <p:sp>
        <p:nvSpPr>
          <p:cNvPr id="28" name="Дуга 27">
            <a:extLst>
              <a:ext uri="{FF2B5EF4-FFF2-40B4-BE49-F238E27FC236}">
                <a16:creationId xmlns:a16="http://schemas.microsoft.com/office/drawing/2014/main" xmlns="" id="{E48D25B4-3BD1-409A-ABE9-E2BD6382D55C}"/>
              </a:ext>
            </a:extLst>
          </p:cNvPr>
          <p:cNvSpPr/>
          <p:nvPr/>
        </p:nvSpPr>
        <p:spPr>
          <a:xfrm rot="13602773">
            <a:off x="2766000" y="2347092"/>
            <a:ext cx="3065550" cy="3065550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E52F0E5-A701-46B7-93E6-826C2E6D14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1000" y="2780403"/>
            <a:ext cx="2177475" cy="21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10393152" y="-295886"/>
            <a:ext cx="511263" cy="4914549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8630106" y="3006096"/>
            <a:ext cx="532615" cy="41184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0" name="Picture 2" descr="C:\Users\moshkina\Desktop\Конкурсы 2 семестр 2022-2023\Фестиваль проектов 20 янв 2022\Материалы к проекту\Картинки\5b737564878eef447e536bf1739518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1" b="14811"/>
          <a:stretch>
            <a:fillRect/>
          </a:stretch>
        </p:blipFill>
        <p:spPr bwMode="auto">
          <a:xfrm rot="19120214">
            <a:off x="7302882" y="3292261"/>
            <a:ext cx="5465440" cy="18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7953" y="355262"/>
            <a:ext cx="1113180" cy="60061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861">
            <a:off x="6241021" y="218248"/>
            <a:ext cx="3626304" cy="5129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00" y="1622306"/>
            <a:ext cx="3849544" cy="544524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6125">
            <a:off x="475414" y="-63608"/>
            <a:ext cx="3630139" cy="51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Семьч\Desktop\Фестиваль проектов\Материалы к проекту\Картинки\лого БГ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6276" y="5948503"/>
            <a:ext cx="1665000" cy="898355"/>
          </a:xfrm>
          <a:prstGeom prst="rect">
            <a:avLst/>
          </a:prstGeom>
          <a:noFill/>
        </p:spPr>
      </p:pic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 rot="10800000">
            <a:off x="7867" y="12405"/>
            <a:ext cx="2316000" cy="3474568"/>
          </a:xfrm>
          <a:prstGeom prst="triangle">
            <a:avLst>
              <a:gd name="adj" fmla="val 100000"/>
            </a:avLst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3" b="66121" l="31502" r="66418">
                        <a14:foregroundMark x1="42480" y1="14197" x2="42480" y2="14197"/>
                        <a14:foregroundMark x1="59326" y1="24169" x2="59326" y2="24169"/>
                        <a14:foregroundMark x1="48535" y1="61080" x2="48535" y2="61080"/>
                      </a14:backgroundRemoval>
                    </a14:imgEffect>
                  </a14:imgLayer>
                </a14:imgProps>
              </a:ext>
            </a:extLst>
          </a:blip>
          <a:srcRect l="27138" t="592" r="29217" b="26598"/>
          <a:stretch/>
        </p:blipFill>
        <p:spPr>
          <a:xfrm>
            <a:off x="246000" y="206963"/>
            <a:ext cx="1163101" cy="1368073"/>
          </a:xfrm>
          <a:prstGeom prst="rect">
            <a:avLst/>
          </a:prstGeom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4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6250"/>
          <a:stretch>
            <a:fillRect/>
          </a:stretch>
        </p:blipFill>
        <p:spPr>
          <a:xfrm>
            <a:off x="6681000" y="68391"/>
            <a:ext cx="3013288" cy="3013290"/>
          </a:xfrm>
        </p:spPr>
      </p:pic>
      <p:pic>
        <p:nvPicPr>
          <p:cNvPr id="25" name="Рисунок 24"/>
          <p:cNvPicPr>
            <a:picLocks noGrp="1" noChangeAspect="1"/>
          </p:cNvPicPr>
          <p:nvPr>
            <p:ph type="pic" sz="quarter" idx="4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3750"/>
          <a:stretch>
            <a:fillRect/>
          </a:stretch>
        </p:blipFill>
        <p:spPr>
          <a:xfrm>
            <a:off x="2226000" y="206963"/>
            <a:ext cx="3647413" cy="3647413"/>
          </a:xfrm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4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r="16988"/>
          <a:stretch>
            <a:fillRect/>
          </a:stretch>
        </p:blipFill>
        <p:spPr>
          <a:xfrm>
            <a:off x="8706000" y="2673597"/>
            <a:ext cx="3270637" cy="3274906"/>
          </a:xfrm>
        </p:spPr>
      </p:pic>
      <p:pic>
        <p:nvPicPr>
          <p:cNvPr id="27" name="Рисунок 26"/>
          <p:cNvPicPr>
            <a:picLocks noGrp="1" noChangeAspect="1"/>
          </p:cNvPicPr>
          <p:nvPr>
            <p:ph type="pic" sz="quarter" idx="4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 r="21953"/>
          <a:stretch>
            <a:fillRect/>
          </a:stretch>
        </p:blipFill>
        <p:spPr>
          <a:xfrm>
            <a:off x="455585" y="2799000"/>
            <a:ext cx="3736563" cy="3736563"/>
          </a:xfrm>
        </p:spPr>
      </p:pic>
      <p:pic>
        <p:nvPicPr>
          <p:cNvPr id="30" name="Рисунок 29"/>
          <p:cNvPicPr>
            <a:picLocks noGrp="1" noChangeAspect="1"/>
          </p:cNvPicPr>
          <p:nvPr>
            <p:ph type="pic" sz="quarter" idx="4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 b="12451"/>
          <a:stretch>
            <a:fillRect/>
          </a:stretch>
        </p:blipFill>
        <p:spPr>
          <a:xfrm>
            <a:off x="4386000" y="2574000"/>
            <a:ext cx="4140000" cy="4138878"/>
          </a:xfrm>
        </p:spPr>
      </p:pic>
    </p:spTree>
    <p:extLst>
      <p:ext uri="{BB962C8B-B14F-4D97-AF65-F5344CB8AC3E}">
        <p14:creationId xmlns:p14="http://schemas.microsoft.com/office/powerpoint/2010/main" val="30304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398</Words>
  <Application>Microsoft Office PowerPoint</Application>
  <PresentationFormat>Широкоэкранный</PresentationFormat>
  <Paragraphs>97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Open Sans 1 Bold</vt:lpstr>
      <vt:lpstr>Open Sans Bold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Актуальность практики в технологии SMART</vt:lpstr>
      <vt:lpstr>Новизна практики:  формирование осознанного стремления  к педагогической деятельности у выпускников</vt:lpstr>
      <vt:lpstr>Наставническая пара</vt:lpstr>
      <vt:lpstr>Механизмы передачи компетенций и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практики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Мошкина</dc:creator>
  <cp:lastModifiedBy>Куфтырькова О.П.</cp:lastModifiedBy>
  <cp:revision>385</cp:revision>
  <dcterms:created xsi:type="dcterms:W3CDTF">2020-06-06T17:14:33Z</dcterms:created>
  <dcterms:modified xsi:type="dcterms:W3CDTF">2025-06-03T01:01:04Z</dcterms:modified>
</cp:coreProperties>
</file>