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7" r:id="rId1"/>
    <p:sldMasterId id="2147483930" r:id="rId2"/>
    <p:sldMasterId id="2147484157" r:id="rId3"/>
    <p:sldMasterId id="2147484178" r:id="rId4"/>
  </p:sldMasterIdLst>
  <p:notesMasterIdLst>
    <p:notesMasterId r:id="rId68"/>
  </p:notesMasterIdLst>
  <p:sldIdLst>
    <p:sldId id="433" r:id="rId5"/>
    <p:sldId id="702" r:id="rId6"/>
    <p:sldId id="589" r:id="rId7"/>
    <p:sldId id="590" r:id="rId8"/>
    <p:sldId id="595" r:id="rId9"/>
    <p:sldId id="596" r:id="rId10"/>
    <p:sldId id="591" r:id="rId11"/>
    <p:sldId id="609" r:id="rId12"/>
    <p:sldId id="610" r:id="rId13"/>
    <p:sldId id="611" r:id="rId14"/>
    <p:sldId id="612" r:id="rId15"/>
    <p:sldId id="613" r:id="rId16"/>
    <p:sldId id="618" r:id="rId17"/>
    <p:sldId id="637" r:id="rId18"/>
    <p:sldId id="657" r:id="rId19"/>
    <p:sldId id="658" r:id="rId20"/>
    <p:sldId id="659" r:id="rId21"/>
    <p:sldId id="664" r:id="rId22"/>
    <p:sldId id="667" r:id="rId23"/>
    <p:sldId id="665" r:id="rId24"/>
    <p:sldId id="674" r:id="rId25"/>
    <p:sldId id="675" r:id="rId26"/>
    <p:sldId id="676" r:id="rId27"/>
    <p:sldId id="678" r:id="rId28"/>
    <p:sldId id="685" r:id="rId29"/>
    <p:sldId id="686" r:id="rId30"/>
    <p:sldId id="687" r:id="rId31"/>
    <p:sldId id="698" r:id="rId32"/>
    <p:sldId id="689" r:id="rId33"/>
    <p:sldId id="683" r:id="rId34"/>
    <p:sldId id="668" r:id="rId35"/>
    <p:sldId id="669" r:id="rId36"/>
    <p:sldId id="705" r:id="rId37"/>
    <p:sldId id="706" r:id="rId38"/>
    <p:sldId id="672" r:id="rId39"/>
    <p:sldId id="673" r:id="rId40"/>
    <p:sldId id="703" r:id="rId41"/>
    <p:sldId id="704" r:id="rId42"/>
    <p:sldId id="695" r:id="rId43"/>
    <p:sldId id="694" r:id="rId44"/>
    <p:sldId id="712" r:id="rId45"/>
    <p:sldId id="707" r:id="rId46"/>
    <p:sldId id="708" r:id="rId47"/>
    <p:sldId id="709" r:id="rId48"/>
    <p:sldId id="710" r:id="rId49"/>
    <p:sldId id="692" r:id="rId50"/>
    <p:sldId id="693" r:id="rId51"/>
    <p:sldId id="690" r:id="rId52"/>
    <p:sldId id="691" r:id="rId53"/>
    <p:sldId id="600" r:id="rId54"/>
    <p:sldId id="601" r:id="rId55"/>
    <p:sldId id="631" r:id="rId56"/>
    <p:sldId id="623" r:id="rId57"/>
    <p:sldId id="624" r:id="rId58"/>
    <p:sldId id="553" r:id="rId59"/>
    <p:sldId id="615" r:id="rId60"/>
    <p:sldId id="558" r:id="rId61"/>
    <p:sldId id="555" r:id="rId62"/>
    <p:sldId id="701" r:id="rId63"/>
    <p:sldId id="713" r:id="rId64"/>
    <p:sldId id="662" r:id="rId65"/>
    <p:sldId id="622" r:id="rId66"/>
    <p:sldId id="587" r:id="rId67"/>
  </p:sldIdLst>
  <p:sldSz cx="12192000" cy="6858000"/>
  <p:notesSz cx="6858000" cy="9144000"/>
  <p:embeddedFontLst>
    <p:embeddedFont>
      <p:font typeface="SimSun" panose="02010600030101010101" pitchFamily="2" charset="-122"/>
      <p:regular r:id="rId69"/>
    </p:embeddedFont>
    <p:embeddedFont>
      <p:font typeface="DejaVu Sans" panose="020B0604020202020204" charset="0"/>
      <p:regular r:id="rId70"/>
      <p:bold r:id="rId71"/>
      <p:italic r:id="rId72"/>
      <p:boldItalic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Century Gothic" panose="020B0502020202020204" pitchFamily="34" charset="0"/>
      <p:regular r:id="rId78"/>
      <p:bold r:id="rId79"/>
      <p:italic r:id="rId80"/>
      <p:boldItalic r:id="rId81"/>
    </p:embeddedFont>
    <p:embeddedFont>
      <p:font typeface="Helvetica" panose="020B0604020202020204" pitchFamily="34" charset="0"/>
      <p:regular r:id="rId82"/>
      <p:bold r:id="rId83"/>
      <p:italic r:id="rId84"/>
      <p:boldItalic r:id="rId85"/>
    </p:embeddedFont>
    <p:embeddedFont>
      <p:font typeface="Open Sans Bold" panose="020B0604020202020204" charset="0"/>
      <p:regular r:id="rId86"/>
    </p:embeddedFont>
    <p:embeddedFont>
      <p:font typeface="PT Sans" panose="020B0604020202020204" charset="0"/>
      <p:regular r:id="rId87"/>
      <p:bold r:id="rId88"/>
      <p:italic r:id="rId89"/>
      <p:boldItalic r:id="rId90"/>
    </p:embeddedFont>
    <p:embeddedFont>
      <p:font typeface="微软雅黑" panose="020B0503020204020204" pitchFamily="34" charset="-122"/>
      <p:regular r:id="rId91"/>
      <p:bold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214"/>
    <a:srgbClr val="F18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383" autoAdjust="0"/>
  </p:normalViewPr>
  <p:slideViewPr>
    <p:cSldViewPr snapToGrid="0">
      <p:cViewPr varScale="1">
        <p:scale>
          <a:sx n="106" d="100"/>
          <a:sy n="106" d="100"/>
        </p:scale>
        <p:origin x="65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6" Type="http://schemas.openxmlformats.org/officeDocument/2006/relationships/font" Target="fonts/font8.fntdata"/><Relationship Id="rId84" Type="http://schemas.openxmlformats.org/officeDocument/2006/relationships/font" Target="fonts/font16.fntdata"/><Relationship Id="rId89" Type="http://schemas.openxmlformats.org/officeDocument/2006/relationships/font" Target="fonts/font21.fntdata"/><Relationship Id="rId7" Type="http://schemas.openxmlformats.org/officeDocument/2006/relationships/slide" Target="slides/slide3.xml"/><Relationship Id="rId71" Type="http://schemas.openxmlformats.org/officeDocument/2006/relationships/font" Target="fonts/font3.fntdata"/><Relationship Id="rId92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87" Type="http://schemas.openxmlformats.org/officeDocument/2006/relationships/font" Target="fonts/font19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font" Target="fonts/font14.fntdata"/><Relationship Id="rId90" Type="http://schemas.openxmlformats.org/officeDocument/2006/relationships/font" Target="fonts/font22.fntdata"/><Relationship Id="rId95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91" Type="http://schemas.openxmlformats.org/officeDocument/2006/relationships/font" Target="fonts/font23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классов</c:v>
                </c:pt>
              </c:strCache>
            </c:strRef>
          </c:tx>
          <c:spPr>
            <a:solidFill>
              <a:srgbClr val="50938A"/>
            </a:solidFill>
            <a:ln w="0">
              <a:noFill/>
            </a:ln>
          </c:spPr>
          <c:invertIfNegative val="0"/>
          <c:cat>
            <c:strRef>
              <c:f>categories</c:f>
              <c:strCache>
                <c:ptCount val="5"/>
                <c:pt idx="0">
                  <c:v>социально-экономический</c:v>
                </c:pt>
                <c:pt idx="1">
                  <c:v>технологический</c:v>
                </c:pt>
                <c:pt idx="2">
                  <c:v>естественно-научный</c:v>
                </c:pt>
                <c:pt idx="3">
                  <c:v>гуманитарный</c:v>
                </c:pt>
                <c:pt idx="4">
                  <c:v>универсальный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691</c:v>
                </c:pt>
                <c:pt idx="1">
                  <c:v>499</c:v>
                </c:pt>
                <c:pt idx="2">
                  <c:v>179</c:v>
                </c:pt>
                <c:pt idx="3">
                  <c:v>498</c:v>
                </c:pt>
                <c:pt idx="4">
                  <c:v>601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обучающихся</c:v>
                </c:pt>
              </c:strCache>
            </c:strRef>
          </c:tx>
          <c:spPr>
            <a:solidFill>
              <a:srgbClr val="AFD095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социально-экономический</c:v>
                </c:pt>
                <c:pt idx="1">
                  <c:v>технологический</c:v>
                </c:pt>
                <c:pt idx="2">
                  <c:v>естественно-научный</c:v>
                </c:pt>
                <c:pt idx="3">
                  <c:v>гуманитарный</c:v>
                </c:pt>
                <c:pt idx="4">
                  <c:v>универсальный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5592</c:v>
                </c:pt>
                <c:pt idx="1">
                  <c:v>3944</c:v>
                </c:pt>
                <c:pt idx="2">
                  <c:v>1842</c:v>
                </c:pt>
                <c:pt idx="3">
                  <c:v>5326</c:v>
                </c:pt>
                <c:pt idx="4">
                  <c:v>4727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5041400"/>
        <c:axId val="175043360"/>
      </c:barChart>
      <c:catAx>
        <c:axId val="175041400"/>
        <c:scaling>
          <c:orientation val="minMax"/>
        </c:scaling>
        <c:delete val="0"/>
        <c:axPos val="b"/>
        <c:numFmt formatCode="[$-419]dd/mm/yyyy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ru-RU"/>
          </a:p>
        </c:txPr>
        <c:crossAx val="175043360"/>
        <c:crosses val="autoZero"/>
        <c:auto val="1"/>
        <c:lblAlgn val="ctr"/>
        <c:lblOffset val="100"/>
        <c:noMultiLvlLbl val="0"/>
      </c:catAx>
      <c:valAx>
        <c:axId val="175043360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ru-RU"/>
          </a:p>
        </c:txPr>
        <c:crossAx val="175041400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legend>
      <c:legendPos val="r"/>
      <c:layout/>
      <c:overlay val="0"/>
      <c:spPr>
        <a:noFill/>
        <a:ln w="0">
          <a:noFill/>
        </a:ln>
      </c:spPr>
      <c:txPr>
        <a:bodyPr/>
        <a:lstStyle/>
        <a:p>
          <a:pPr>
            <a:defRPr sz="1000" b="0" strike="noStrike" spc="-1">
              <a:solidFill>
                <a:srgbClr val="000000"/>
              </a:solidFill>
              <a:latin typeface="Arial"/>
              <a:ea typeface="DejaVu San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rgbClr val="50938A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математика</c:v>
                </c:pt>
                <c:pt idx="1">
                  <c:v>физика</c:v>
                </c:pt>
                <c:pt idx="2">
                  <c:v>химия</c:v>
                </c:pt>
                <c:pt idx="3">
                  <c:v>биология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13543</c:v>
                </c:pt>
                <c:pt idx="1">
                  <c:v>4827</c:v>
                </c:pt>
                <c:pt idx="2">
                  <c:v>2927</c:v>
                </c:pt>
                <c:pt idx="3">
                  <c:v>3898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в 5-9 классах</c:v>
                </c:pt>
              </c:strCache>
            </c:strRef>
          </c:tx>
          <c:spPr>
            <a:solidFill>
              <a:srgbClr val="FF6D6D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математика</c:v>
                </c:pt>
                <c:pt idx="1">
                  <c:v>физика</c:v>
                </c:pt>
                <c:pt idx="2">
                  <c:v>химия</c:v>
                </c:pt>
                <c:pt idx="3">
                  <c:v>биология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3547</c:v>
                </c:pt>
                <c:pt idx="1">
                  <c:v>1985</c:v>
                </c:pt>
                <c:pt idx="2">
                  <c:v>700</c:v>
                </c:pt>
                <c:pt idx="3">
                  <c:v>501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в 10-11 классах</c:v>
                </c:pt>
              </c:strCache>
            </c:strRef>
          </c:tx>
          <c:spPr>
            <a:solidFill>
              <a:srgbClr val="FFD320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/>
              <c:numFmt formatCode="General" sourceLinked="0"/>
              <c:spPr/>
              <c:txPr>
                <a:bodyPr wrap="non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математика</c:v>
                </c:pt>
                <c:pt idx="1">
                  <c:v>физика</c:v>
                </c:pt>
                <c:pt idx="2">
                  <c:v>химия</c:v>
                </c:pt>
                <c:pt idx="3">
                  <c:v>биология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"/>
                <c:pt idx="0">
                  <c:v>9996</c:v>
                </c:pt>
                <c:pt idx="1">
                  <c:v>2839</c:v>
                </c:pt>
                <c:pt idx="2">
                  <c:v>2227</c:v>
                </c:pt>
                <c:pt idx="3">
                  <c:v>3397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5043752"/>
        <c:axId val="175045320"/>
      </c:barChart>
      <c:catAx>
        <c:axId val="175043752"/>
        <c:scaling>
          <c:orientation val="minMax"/>
        </c:scaling>
        <c:delete val="0"/>
        <c:axPos val="b"/>
        <c:numFmt formatCode="[$-419]dd/mm/yyyy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ru-RU"/>
          </a:p>
        </c:txPr>
        <c:crossAx val="175045320"/>
        <c:crosses val="autoZero"/>
        <c:auto val="1"/>
        <c:lblAlgn val="ctr"/>
        <c:lblOffset val="100"/>
        <c:noMultiLvlLbl val="0"/>
      </c:catAx>
      <c:valAx>
        <c:axId val="175045320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ru-RU"/>
          </a:p>
        </c:txPr>
        <c:crossAx val="175043752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legend>
      <c:legendPos val="r"/>
      <c:layout/>
      <c:overlay val="0"/>
      <c:spPr>
        <a:noFill/>
        <a:ln w="0">
          <a:noFill/>
        </a:ln>
      </c:spPr>
      <c:txPr>
        <a:bodyPr/>
        <a:lstStyle/>
        <a:p>
          <a:pPr>
            <a:defRPr sz="1000" b="0" strike="noStrike" spc="-1">
              <a:solidFill>
                <a:srgbClr val="000000"/>
              </a:solidFill>
              <a:latin typeface="Arial"/>
              <a:ea typeface="DejaVu San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0"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7195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ubTitle" idx="1"/>
          </p:nvPr>
        </p:nvSpPr>
        <p:spPr>
          <a:xfrm>
            <a:off x="415603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>
            <a:spLocks noGrp="1"/>
          </p:cNvSpPr>
          <p:nvPr>
            <p:ph type="title" hasCustomPrompt="1"/>
          </p:nvPr>
        </p:nvSpPr>
        <p:spPr>
          <a:xfrm>
            <a:off x="415603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4" name="Google Shape;134;p33"/>
          <p:cNvSpPr txBox="1">
            <a:spLocks noGrp="1"/>
          </p:cNvSpPr>
          <p:nvPr>
            <p:ph type="body" idx="1"/>
          </p:nvPr>
        </p:nvSpPr>
        <p:spPr>
          <a:xfrm>
            <a:off x="415603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5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5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11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67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02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58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82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46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415603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14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36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43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22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949" y="0"/>
            <a:ext cx="1219105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399929" fontAlgn="auto"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0" y="211558"/>
            <a:ext cx="12192000" cy="6434884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399929" fontAlgn="auto">
              <a:spcBef>
                <a:spcPts val="0"/>
              </a:spcBef>
              <a:spcAft>
                <a:spcPts val="0"/>
              </a:spcAft>
            </a:pPr>
            <a:endParaRPr lang="ru-RU" sz="1600">
              <a:solidFill>
                <a:prstClr val="white"/>
              </a:solidFill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9644014" y="0"/>
            <a:ext cx="2547169" cy="176913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218303" y="6298115"/>
            <a:ext cx="3908272" cy="418358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=""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=""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=""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=""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=""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=""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=""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52778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36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947" y="0"/>
            <a:ext cx="1219105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1" tIns="41451" rIns="82901" bIns="41451" rtlCol="0" anchor="ctr"/>
          <a:lstStyle/>
          <a:p>
            <a:pPr algn="ctr"/>
            <a:endParaRPr lang="ru-RU" sz="127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1" y="211558"/>
            <a:ext cx="12192000" cy="6434884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1" tIns="41451" rIns="82901" bIns="41451" rtlCol="0" anchor="ctr"/>
          <a:lstStyle/>
          <a:p>
            <a:pPr algn="ctr"/>
            <a:endParaRPr lang="ru-RU" sz="127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7877683" y="1"/>
            <a:ext cx="4313368" cy="204320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B6DB5F5F-A079-E9CE-10AA-F21CD002416B}"/>
              </a:ext>
            </a:extLst>
          </p:cNvPr>
          <p:cNvGrpSpPr/>
          <p:nvPr userDrawn="1"/>
        </p:nvGrpSpPr>
        <p:grpSpPr>
          <a:xfrm>
            <a:off x="-140285" y="3506966"/>
            <a:ext cx="1202753" cy="3319137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="" xmlns:a16="http://schemas.microsoft.com/office/drawing/2014/main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61"/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61"/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61"/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6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8562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36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63755" lvl="0" indent="-277868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511"/>
            </a:lvl1pPr>
            <a:lvl2pPr marL="727510" lvl="1" indent="-262712">
              <a:spcBef>
                <a:spcPts val="1671"/>
              </a:spcBef>
              <a:spcAft>
                <a:spcPts val="0"/>
              </a:spcAft>
              <a:buSzPts val="1600"/>
              <a:buChar char="○"/>
              <a:defRPr sz="1273"/>
            </a:lvl2pPr>
            <a:lvl3pPr marL="1091265" lvl="2" indent="-262712">
              <a:spcBef>
                <a:spcPts val="1671"/>
              </a:spcBef>
              <a:spcAft>
                <a:spcPts val="0"/>
              </a:spcAft>
              <a:buSzPts val="1600"/>
              <a:buChar char="■"/>
              <a:defRPr sz="1273"/>
            </a:lvl3pPr>
            <a:lvl4pPr marL="1455020" lvl="3" indent="-262712">
              <a:spcBef>
                <a:spcPts val="1671"/>
              </a:spcBef>
              <a:spcAft>
                <a:spcPts val="0"/>
              </a:spcAft>
              <a:buSzPts val="1600"/>
              <a:buChar char="●"/>
              <a:defRPr sz="1273"/>
            </a:lvl4pPr>
            <a:lvl5pPr marL="1818775" lvl="4" indent="-262712">
              <a:spcBef>
                <a:spcPts val="1671"/>
              </a:spcBef>
              <a:spcAft>
                <a:spcPts val="0"/>
              </a:spcAft>
              <a:buSzPts val="1600"/>
              <a:buChar char="○"/>
              <a:defRPr sz="1273"/>
            </a:lvl5pPr>
            <a:lvl6pPr marL="2182529" lvl="5" indent="-262712">
              <a:spcBef>
                <a:spcPts val="1671"/>
              </a:spcBef>
              <a:spcAft>
                <a:spcPts val="0"/>
              </a:spcAft>
              <a:buSzPts val="1600"/>
              <a:buChar char="■"/>
              <a:defRPr sz="1273"/>
            </a:lvl6pPr>
            <a:lvl7pPr marL="2546285" lvl="6" indent="-262712">
              <a:spcBef>
                <a:spcPts val="1671"/>
              </a:spcBef>
              <a:spcAft>
                <a:spcPts val="0"/>
              </a:spcAft>
              <a:buSzPts val="1600"/>
              <a:buChar char="●"/>
              <a:defRPr sz="1273"/>
            </a:lvl7pPr>
            <a:lvl8pPr marL="2910039" lvl="7" indent="-262712">
              <a:spcBef>
                <a:spcPts val="1671"/>
              </a:spcBef>
              <a:spcAft>
                <a:spcPts val="0"/>
              </a:spcAft>
              <a:buSzPts val="1600"/>
              <a:buChar char="○"/>
              <a:defRPr sz="1273"/>
            </a:lvl8pPr>
            <a:lvl9pPr marL="3273794" lvl="8" indent="-262712">
              <a:spcBef>
                <a:spcPts val="1671"/>
              </a:spcBef>
              <a:spcAft>
                <a:spcPts val="1671"/>
              </a:spcAft>
              <a:buSzPts val="1600"/>
              <a:buChar char="■"/>
              <a:defRPr sz="127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63755" lvl="0" indent="-277868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511"/>
            </a:lvl1pPr>
            <a:lvl2pPr marL="727510" lvl="1" indent="-262712">
              <a:spcBef>
                <a:spcPts val="1671"/>
              </a:spcBef>
              <a:spcAft>
                <a:spcPts val="0"/>
              </a:spcAft>
              <a:buSzPts val="1600"/>
              <a:buChar char="○"/>
              <a:defRPr sz="1273"/>
            </a:lvl2pPr>
            <a:lvl3pPr marL="1091265" lvl="2" indent="-262712">
              <a:spcBef>
                <a:spcPts val="1671"/>
              </a:spcBef>
              <a:spcAft>
                <a:spcPts val="0"/>
              </a:spcAft>
              <a:buSzPts val="1600"/>
              <a:buChar char="■"/>
              <a:defRPr sz="1273"/>
            </a:lvl3pPr>
            <a:lvl4pPr marL="1455020" lvl="3" indent="-262712">
              <a:spcBef>
                <a:spcPts val="1671"/>
              </a:spcBef>
              <a:spcAft>
                <a:spcPts val="0"/>
              </a:spcAft>
              <a:buSzPts val="1600"/>
              <a:buChar char="●"/>
              <a:defRPr sz="1273"/>
            </a:lvl4pPr>
            <a:lvl5pPr marL="1818775" lvl="4" indent="-262712">
              <a:spcBef>
                <a:spcPts val="1671"/>
              </a:spcBef>
              <a:spcAft>
                <a:spcPts val="0"/>
              </a:spcAft>
              <a:buSzPts val="1600"/>
              <a:buChar char="○"/>
              <a:defRPr sz="1273"/>
            </a:lvl5pPr>
            <a:lvl6pPr marL="2182529" lvl="5" indent="-262712">
              <a:spcBef>
                <a:spcPts val="1671"/>
              </a:spcBef>
              <a:spcAft>
                <a:spcPts val="0"/>
              </a:spcAft>
              <a:buSzPts val="1600"/>
              <a:buChar char="■"/>
              <a:defRPr sz="1273"/>
            </a:lvl6pPr>
            <a:lvl7pPr marL="2546285" lvl="6" indent="-262712">
              <a:spcBef>
                <a:spcPts val="1671"/>
              </a:spcBef>
              <a:spcAft>
                <a:spcPts val="0"/>
              </a:spcAft>
              <a:buSzPts val="1600"/>
              <a:buChar char="●"/>
              <a:defRPr sz="1273"/>
            </a:lvl7pPr>
            <a:lvl8pPr marL="2910039" lvl="7" indent="-262712">
              <a:spcBef>
                <a:spcPts val="1671"/>
              </a:spcBef>
              <a:spcAft>
                <a:spcPts val="0"/>
              </a:spcAft>
              <a:buSzPts val="1600"/>
              <a:buChar char="○"/>
              <a:defRPr sz="1273"/>
            </a:lvl8pPr>
            <a:lvl9pPr marL="3273794" lvl="8" indent="-262712">
              <a:spcBef>
                <a:spcPts val="1671"/>
              </a:spcBef>
              <a:spcAft>
                <a:spcPts val="1671"/>
              </a:spcAft>
              <a:buSzPts val="1600"/>
              <a:buChar char="■"/>
              <a:defRPr sz="127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48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74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2546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2546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2546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2546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2546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2546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2546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2546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2546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63755" lvl="0" indent="-262712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73"/>
            </a:lvl1pPr>
            <a:lvl2pPr marL="727510" lvl="1" indent="-262712">
              <a:spcBef>
                <a:spcPts val="1671"/>
              </a:spcBef>
              <a:spcAft>
                <a:spcPts val="0"/>
              </a:spcAft>
              <a:buSzPts val="1600"/>
              <a:buChar char="○"/>
              <a:defRPr sz="1273"/>
            </a:lvl2pPr>
            <a:lvl3pPr marL="1091265" lvl="2" indent="-262712">
              <a:spcBef>
                <a:spcPts val="1671"/>
              </a:spcBef>
              <a:spcAft>
                <a:spcPts val="0"/>
              </a:spcAft>
              <a:buSzPts val="1600"/>
              <a:buChar char="■"/>
              <a:defRPr sz="1273"/>
            </a:lvl3pPr>
            <a:lvl4pPr marL="1455020" lvl="3" indent="-262712">
              <a:spcBef>
                <a:spcPts val="1671"/>
              </a:spcBef>
              <a:spcAft>
                <a:spcPts val="0"/>
              </a:spcAft>
              <a:buSzPts val="1600"/>
              <a:buChar char="●"/>
              <a:defRPr sz="1273"/>
            </a:lvl4pPr>
            <a:lvl5pPr marL="1818775" lvl="4" indent="-262712">
              <a:spcBef>
                <a:spcPts val="1671"/>
              </a:spcBef>
              <a:spcAft>
                <a:spcPts val="0"/>
              </a:spcAft>
              <a:buSzPts val="1600"/>
              <a:buChar char="○"/>
              <a:defRPr sz="1273"/>
            </a:lvl5pPr>
            <a:lvl6pPr marL="2182529" lvl="5" indent="-262712">
              <a:spcBef>
                <a:spcPts val="1671"/>
              </a:spcBef>
              <a:spcAft>
                <a:spcPts val="0"/>
              </a:spcAft>
              <a:buSzPts val="1600"/>
              <a:buChar char="■"/>
              <a:defRPr sz="1273"/>
            </a:lvl6pPr>
            <a:lvl7pPr marL="2546285" lvl="6" indent="-262712">
              <a:spcBef>
                <a:spcPts val="1671"/>
              </a:spcBef>
              <a:spcAft>
                <a:spcPts val="0"/>
              </a:spcAft>
              <a:buSzPts val="1600"/>
              <a:buChar char="●"/>
              <a:defRPr sz="1273"/>
            </a:lvl7pPr>
            <a:lvl8pPr marL="2910039" lvl="7" indent="-262712">
              <a:spcBef>
                <a:spcPts val="1671"/>
              </a:spcBef>
              <a:spcAft>
                <a:spcPts val="0"/>
              </a:spcAft>
              <a:buSzPts val="1600"/>
              <a:buChar char="○"/>
              <a:defRPr sz="1273"/>
            </a:lvl8pPr>
            <a:lvl9pPr marL="3273794" lvl="8" indent="-262712">
              <a:spcBef>
                <a:spcPts val="1671"/>
              </a:spcBef>
              <a:spcAft>
                <a:spcPts val="1671"/>
              </a:spcAft>
              <a:buSzPts val="1600"/>
              <a:buChar char="■"/>
              <a:defRPr sz="1273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72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9" y="600200"/>
            <a:ext cx="8490299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5092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5092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5092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5092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5092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5092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5092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5092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5092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9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-166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6979" tIns="96979" rIns="96979" bIns="96979" anchor="ctr" anchorCtr="0">
            <a:noAutofit/>
          </a:bodyPr>
          <a:lstStyle/>
          <a:p>
            <a:pPr defTabSz="727510"/>
            <a:endParaRPr sz="1114">
              <a:ea typeface="+mn-ea"/>
            </a:endParaRPr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3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455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455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455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455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455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455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455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455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455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3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2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2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2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2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2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2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2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28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4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363755" lvl="0" indent="-303129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727510" lvl="1" indent="-277868">
              <a:spcBef>
                <a:spcPts val="1671"/>
              </a:spcBef>
              <a:spcAft>
                <a:spcPts val="0"/>
              </a:spcAft>
              <a:buSzPts val="1900"/>
              <a:buChar char="○"/>
              <a:defRPr/>
            </a:lvl2pPr>
            <a:lvl3pPr marL="1091265" lvl="2" indent="-277868">
              <a:spcBef>
                <a:spcPts val="1671"/>
              </a:spcBef>
              <a:spcAft>
                <a:spcPts val="0"/>
              </a:spcAft>
              <a:buSzPts val="1900"/>
              <a:buChar char="■"/>
              <a:defRPr/>
            </a:lvl3pPr>
            <a:lvl4pPr marL="1455020" lvl="3" indent="-277868">
              <a:spcBef>
                <a:spcPts val="1671"/>
              </a:spcBef>
              <a:spcAft>
                <a:spcPts val="0"/>
              </a:spcAft>
              <a:buSzPts val="1900"/>
              <a:buChar char="●"/>
              <a:defRPr/>
            </a:lvl4pPr>
            <a:lvl5pPr marL="1818775" lvl="4" indent="-277868">
              <a:spcBef>
                <a:spcPts val="1671"/>
              </a:spcBef>
              <a:spcAft>
                <a:spcPts val="0"/>
              </a:spcAft>
              <a:buSzPts val="1900"/>
              <a:buChar char="○"/>
              <a:defRPr/>
            </a:lvl5pPr>
            <a:lvl6pPr marL="2182529" lvl="5" indent="-277868">
              <a:spcBef>
                <a:spcPts val="1671"/>
              </a:spcBef>
              <a:spcAft>
                <a:spcPts val="0"/>
              </a:spcAft>
              <a:buSzPts val="1900"/>
              <a:buChar char="■"/>
              <a:defRPr/>
            </a:lvl6pPr>
            <a:lvl7pPr marL="2546285" lvl="6" indent="-277868">
              <a:spcBef>
                <a:spcPts val="1671"/>
              </a:spcBef>
              <a:spcAft>
                <a:spcPts val="0"/>
              </a:spcAft>
              <a:buSzPts val="1900"/>
              <a:buChar char="●"/>
              <a:defRPr/>
            </a:lvl7pPr>
            <a:lvl8pPr marL="2910039" lvl="7" indent="-277868">
              <a:spcBef>
                <a:spcPts val="1671"/>
              </a:spcBef>
              <a:spcAft>
                <a:spcPts val="0"/>
              </a:spcAft>
              <a:buSzPts val="1900"/>
              <a:buChar char="○"/>
              <a:defRPr/>
            </a:lvl8pPr>
            <a:lvl9pPr marL="3273794" lvl="8" indent="-277868">
              <a:spcBef>
                <a:spcPts val="1671"/>
              </a:spcBef>
              <a:spcAft>
                <a:spcPts val="1671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79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3" y="5640767"/>
            <a:ext cx="7998301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363755" lvl="0" indent="-1818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95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3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73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73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73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73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73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73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73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73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73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3" y="4202968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63755" lvl="0" indent="-303129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727510" lvl="1" indent="-277868" algn="ctr">
              <a:spcBef>
                <a:spcPts val="1671"/>
              </a:spcBef>
              <a:spcAft>
                <a:spcPts val="0"/>
              </a:spcAft>
              <a:buSzPts val="1900"/>
              <a:buChar char="○"/>
              <a:defRPr/>
            </a:lvl2pPr>
            <a:lvl3pPr marL="1091265" lvl="2" indent="-277868" algn="ctr">
              <a:spcBef>
                <a:spcPts val="1671"/>
              </a:spcBef>
              <a:spcAft>
                <a:spcPts val="0"/>
              </a:spcAft>
              <a:buSzPts val="1900"/>
              <a:buChar char="■"/>
              <a:defRPr/>
            </a:lvl3pPr>
            <a:lvl4pPr marL="1455020" lvl="3" indent="-277868" algn="ctr">
              <a:spcBef>
                <a:spcPts val="1671"/>
              </a:spcBef>
              <a:spcAft>
                <a:spcPts val="0"/>
              </a:spcAft>
              <a:buSzPts val="1900"/>
              <a:buChar char="●"/>
              <a:defRPr/>
            </a:lvl4pPr>
            <a:lvl5pPr marL="1818775" lvl="4" indent="-277868" algn="ctr">
              <a:spcBef>
                <a:spcPts val="1671"/>
              </a:spcBef>
              <a:spcAft>
                <a:spcPts val="0"/>
              </a:spcAft>
              <a:buSzPts val="1900"/>
              <a:buChar char="○"/>
              <a:defRPr/>
            </a:lvl5pPr>
            <a:lvl6pPr marL="2182529" lvl="5" indent="-277868" algn="ctr">
              <a:spcBef>
                <a:spcPts val="1671"/>
              </a:spcBef>
              <a:spcAft>
                <a:spcPts val="0"/>
              </a:spcAft>
              <a:buSzPts val="1900"/>
              <a:buChar char="■"/>
              <a:defRPr/>
            </a:lvl6pPr>
            <a:lvl7pPr marL="2546285" lvl="6" indent="-277868" algn="ctr">
              <a:spcBef>
                <a:spcPts val="1671"/>
              </a:spcBef>
              <a:spcAft>
                <a:spcPts val="0"/>
              </a:spcAft>
              <a:buSzPts val="1900"/>
              <a:buChar char="●"/>
              <a:defRPr/>
            </a:lvl7pPr>
            <a:lvl8pPr marL="2910039" lvl="7" indent="-277868" algn="ctr">
              <a:spcBef>
                <a:spcPts val="1671"/>
              </a:spcBef>
              <a:spcAft>
                <a:spcPts val="0"/>
              </a:spcAft>
              <a:buSzPts val="1900"/>
              <a:buChar char="○"/>
              <a:defRPr/>
            </a:lvl8pPr>
            <a:lvl9pPr marL="3273794" lvl="8" indent="-277868" algn="ctr">
              <a:spcBef>
                <a:spcPts val="1671"/>
              </a:spcBef>
              <a:spcAft>
                <a:spcPts val="1671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37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5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63755" marR="0" lvl="0" indent="-323338" algn="l" rtl="0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7510" marR="0" lvl="1" indent="-303129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91265" marR="0" lvl="2" indent="-282920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55020" marR="0" lvl="3" indent="-272816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18775" marR="0" lvl="4" indent="-272816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82529" marR="0" lvl="5" indent="-272816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46285" marR="0" lvl="6" indent="-272816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10039" marR="0" lvl="7" indent="-272816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73794" marR="0" lvl="8" indent="-272816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838200" y="635637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727510"/>
            <a:endParaRPr lang="ru-RU"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038601" y="6356377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727510"/>
            <a:endParaRPr lang="ru-RU"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610600" y="635637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8698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966641" y="2453054"/>
            <a:ext cx="6752401" cy="4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3647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69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7362392" y="1545219"/>
            <a:ext cx="4829700" cy="376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49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1409364" y="6332537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353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353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353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353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353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353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353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353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353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034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45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944883" y="2485787"/>
            <a:ext cx="3617100" cy="3118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1409048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32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101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5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63755" marR="0" lvl="0" indent="-343547" algn="l" rtl="0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5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7510" marR="0" lvl="1" indent="-323338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91265" marR="0" lvl="2" indent="-303129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55020" marR="0" lvl="3" indent="-282920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18775" marR="0" lvl="4" indent="-282920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82529" marR="0" lvl="5" indent="-282920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46285" marR="0" lvl="6" indent="-282920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10039" marR="0" lvl="7" indent="-282920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73794" marR="0" lvl="8" indent="-282920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839790" y="2057400"/>
            <a:ext cx="3932101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63755" marR="0" lvl="0" indent="-181877" algn="l" rtl="0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7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7510" marR="0" lvl="1" indent="-18187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91265" marR="0" lvl="2" indent="-18187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55020" marR="0" lvl="3" indent="-18187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18775" marR="0" lvl="4" indent="-18187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82529" marR="0" lvl="5" indent="-18187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46285" marR="0" lvl="6" indent="-18187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10039" marR="0" lvl="7" indent="-18187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73794" marR="0" lvl="8" indent="-18187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838200" y="635637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727510"/>
            <a:endParaRPr lang="ru-RU"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4038601" y="6356377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727510"/>
            <a:endParaRPr lang="ru-RU"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610600" y="635637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5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82733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6678639" y="365760"/>
            <a:ext cx="3871500" cy="3337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4313227" y="2528394"/>
            <a:ext cx="2803500" cy="2417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865620" y="3797914"/>
            <a:ext cx="3063600" cy="26409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409048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0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2"/>
          </p:nvPr>
        </p:nvSpPr>
        <p:spPr>
          <a:xfrm>
            <a:off x="64432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1409048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3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3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3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3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3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3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3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3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3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9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3" y="759921"/>
            <a:ext cx="62031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6293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996517" y="224496"/>
            <a:ext cx="2844800" cy="365125"/>
          </a:xfrm>
          <a:prstGeom prst="rect">
            <a:avLst/>
          </a:prstGeom>
        </p:spPr>
        <p:txBody>
          <a:bodyPr/>
          <a:lstStyle/>
          <a:p>
            <a:fld id="{F02981A5-F60C-4BC1-992A-3E80C5081FB3}" type="datetimeFigureOut">
              <a:rPr lang="ru-RU" smtClean="0"/>
              <a:pPr/>
              <a:t>28.08.2025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188597" y="5852164"/>
            <a:ext cx="4669536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1060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34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46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99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40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2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2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3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2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3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60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3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3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1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697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966641" y="2453054"/>
            <a:ext cx="6752400" cy="4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3695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273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7362391" y="1545219"/>
            <a:ext cx="4829700" cy="376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1409363" y="6332537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sz="13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9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944883" y="2485786"/>
            <a:ext cx="3617100" cy="3118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1409047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87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39791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839791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295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6678639" y="365760"/>
            <a:ext cx="3871500" cy="3337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4313227" y="2528394"/>
            <a:ext cx="2803500" cy="2417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865620" y="3797913"/>
            <a:ext cx="3063600" cy="26409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409047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82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1409047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80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3" y="759921"/>
            <a:ext cx="62031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1142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996517" y="224496"/>
            <a:ext cx="2844800" cy="365125"/>
          </a:xfrm>
          <a:prstGeom prst="rect">
            <a:avLst/>
          </a:prstGeom>
        </p:spPr>
        <p:txBody>
          <a:bodyPr/>
          <a:lstStyle/>
          <a:p>
            <a:fld id="{F02981A5-F60C-4BC1-992A-3E80C5081FB3}" type="datetimeFigureOut">
              <a:rPr lang="ru-RU" smtClean="0"/>
              <a:pPr/>
              <a:t>28.08.2025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188597" y="5852164"/>
            <a:ext cx="4669536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87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title"/>
          </p:nvPr>
        </p:nvSpPr>
        <p:spPr>
          <a:xfrm>
            <a:off x="354002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subTitle" idx="1"/>
          </p:nvPr>
        </p:nvSpPr>
        <p:spPr>
          <a:xfrm>
            <a:off x="354002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body" idx="2"/>
          </p:nvPr>
        </p:nvSpPr>
        <p:spPr>
          <a:xfrm>
            <a:off x="6586003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>
            <a:spLocks noGrp="1"/>
          </p:cNvSpPr>
          <p:nvPr>
            <p:ph type="body" idx="1"/>
          </p:nvPr>
        </p:nvSpPr>
        <p:spPr>
          <a:xfrm>
            <a:off x="415603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8/28/2025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15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4155" r:id="rId12"/>
    <p:sldLayoutId id="2147484195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034">
                <a:solidFill>
                  <a:schemeClr val="dk2"/>
                </a:solidFill>
              </a:defRPr>
            </a:lvl1pPr>
            <a:lvl2pPr lvl="1" algn="r">
              <a:buNone/>
              <a:defRPr sz="1034">
                <a:solidFill>
                  <a:schemeClr val="dk2"/>
                </a:solidFill>
              </a:defRPr>
            </a:lvl2pPr>
            <a:lvl3pPr lvl="2" algn="r">
              <a:buNone/>
              <a:defRPr sz="1034">
                <a:solidFill>
                  <a:schemeClr val="dk2"/>
                </a:solidFill>
              </a:defRPr>
            </a:lvl3pPr>
            <a:lvl4pPr lvl="3" algn="r">
              <a:buNone/>
              <a:defRPr sz="1034">
                <a:solidFill>
                  <a:schemeClr val="dk2"/>
                </a:solidFill>
              </a:defRPr>
            </a:lvl4pPr>
            <a:lvl5pPr lvl="4" algn="r">
              <a:buNone/>
              <a:defRPr sz="1034">
                <a:solidFill>
                  <a:schemeClr val="dk2"/>
                </a:solidFill>
              </a:defRPr>
            </a:lvl5pPr>
            <a:lvl6pPr lvl="5" algn="r">
              <a:buNone/>
              <a:defRPr sz="1034">
                <a:solidFill>
                  <a:schemeClr val="dk2"/>
                </a:solidFill>
              </a:defRPr>
            </a:lvl6pPr>
            <a:lvl7pPr lvl="6" algn="r">
              <a:buNone/>
              <a:defRPr sz="1034">
                <a:solidFill>
                  <a:schemeClr val="dk2"/>
                </a:solidFill>
              </a:defRPr>
            </a:lvl7pPr>
            <a:lvl8pPr lvl="7" algn="r">
              <a:buNone/>
              <a:defRPr sz="1034">
                <a:solidFill>
                  <a:schemeClr val="dk2"/>
                </a:solidFill>
              </a:defRPr>
            </a:lvl8pPr>
            <a:lvl9pPr lvl="8" algn="r">
              <a:buNone/>
              <a:defRPr sz="1034">
                <a:solidFill>
                  <a:schemeClr val="dk2"/>
                </a:solidFill>
              </a:defRPr>
            </a:lvl9pPr>
          </a:lstStyle>
          <a:p>
            <a:pPr defTabSz="727510"/>
            <a:fld id="{00000000-1234-1234-1234-123412341234}" type="slidenum">
              <a:rPr lang="en-US" smtClean="0">
                <a:solidFill>
                  <a:srgbClr val="595959"/>
                </a:solidFill>
                <a:ea typeface="+mn-ea"/>
              </a:rPr>
              <a:pPr defTabSz="727510"/>
              <a:t>‹#›</a:t>
            </a:fld>
            <a:endParaRPr lang="en-US">
              <a:solidFill>
                <a:srgbClr val="595959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37263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  <p:sldLayoutId id="2147484170" r:id="rId13"/>
    <p:sldLayoutId id="2147484171" r:id="rId14"/>
    <p:sldLayoutId id="2147484172" r:id="rId15"/>
    <p:sldLayoutId id="2147484173" r:id="rId16"/>
    <p:sldLayoutId id="214748417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13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190" r:id="rId12"/>
    <p:sldLayoutId id="2147484191" r:id="rId13"/>
    <p:sldLayoutId id="2147484192" r:id="rId14"/>
    <p:sldLayoutId id="2147484193" r:id="rId15"/>
    <p:sldLayoutId id="2147484194" r:id="rId16"/>
    <p:sldLayoutId id="214748419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2.svg"/><Relationship Id="rId17" Type="http://schemas.openxmlformats.org/officeDocument/2006/relationships/image" Target="../media/image10.png"/><Relationship Id="rId2" Type="http://schemas.openxmlformats.org/officeDocument/2006/relationships/image" Target="../media/image3.png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38.svg"/><Relationship Id="rId15" Type="http://schemas.openxmlformats.org/officeDocument/2006/relationships/image" Target="../media/image8.gif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14" Type="http://schemas.openxmlformats.org/officeDocument/2006/relationships/image" Target="../media/image4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bsk.edu22.info/index.php/component/content/article/41-2012-01-25-09-38-54/621-2015-12-21-07-16-24" TargetMode="External"/><Relationship Id="rId3" Type="http://schemas.openxmlformats.org/officeDocument/2006/relationships/hyperlink" Target="http://komaltobr.ru/mo-uchiteley/geografiya/" TargetMode="External"/><Relationship Id="rId7" Type="http://schemas.openxmlformats.org/officeDocument/2006/relationships/hyperlink" Target="http://bsk.edu22.info/index.php/component/content/article/41-2012-01-25-09-38-54/552-2015-09-28-02-43-27" TargetMode="External"/><Relationship Id="rId2" Type="http://schemas.openxmlformats.org/officeDocument/2006/relationships/hyperlink" Target="http://komitet-als.ucoz.ru/index/mo_uchitelej_edn/0-180" TargetMode="External"/><Relationship Id="rId1" Type="http://schemas.openxmlformats.org/officeDocument/2006/relationships/slideLayout" Target="../slideLayouts/slideLayout50.xml"/><Relationship Id="rId6" Type="http://schemas.openxmlformats.org/officeDocument/2006/relationships/hyperlink" Target="http://bsk.edu22.info/index.php/component/content/article/41-2012-01-25-09-38-54/6613-2016-05-10-03-06-44%20-%20&#1087;&#1083;&#1072;&#1085;%20&#1085;&#1072;%202017-2018" TargetMode="External"/><Relationship Id="rId5" Type="http://schemas.openxmlformats.org/officeDocument/2006/relationships/hyperlink" Target="http://baevoobr.edu22.info/metodicheskaya-sluzhba/rmo/rmo-uchiteley-geografii-biologii-himii/" TargetMode="External"/><Relationship Id="rId4" Type="http://schemas.openxmlformats.org/officeDocument/2006/relationships/hyperlink" Target="http://komaltobr.ru/mo-uchiteley/biologiya-i-himiya/" TargetMode="External"/><Relationship Id="rId9" Type="http://schemas.openxmlformats.org/officeDocument/2006/relationships/hyperlink" Target="https://br-rmo-geo.nethouse.r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2" Type="http://schemas.openxmlformats.org/officeDocument/2006/relationships/image" Target="../media/image4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9.xml"/><Relationship Id="rId15" Type="http://schemas.openxmlformats.org/officeDocument/2006/relationships/image" Target="../media/image29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ferum.ru/?p=messages&amp;join=UQxZJstsEWvWuzndhWn/Jus38M7zg0V4j2k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gon@iro22.r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hyperlink" Target="https://www.fioco.ru/ru_conferenc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rusacademedu.ru/news/11042025-1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login.consultant.ru/link/?req=doc&amp;base=LAW&amp;n=471726&amp;dst=100130&amp;field=134&amp;date=19.06.2025&amp;demo=2" TargetMode="External"/><Relationship Id="rId3" Type="http://schemas.openxmlformats.org/officeDocument/2006/relationships/hyperlink" Target="https://www.consultant.ru/document/cons_doc_LAW_507734/5a3c3d127438231b273ca82d673dcffa29efdcbe/" TargetMode="External"/><Relationship Id="rId7" Type="http://schemas.openxmlformats.org/officeDocument/2006/relationships/hyperlink" Target="https://login.consultant.ru/link/?req=doc&amp;base=LAW&amp;n=505886&amp;dst=100445&amp;field=134&amp;date=19.06.2025&amp;demo=2" TargetMode="External"/><Relationship Id="rId2" Type="http://schemas.openxmlformats.org/officeDocument/2006/relationships/hyperlink" Target="https://www.consultant.ru/document/cons_doc_LAW_507734/ba68d0d371e4d038d0aa1c60dbd2ce82cf564756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consultant.ru/document/cons_doc_LAW_507734/b030c5346a2c50040ab62718b741bb51045ee79d/" TargetMode="External"/><Relationship Id="rId5" Type="http://schemas.openxmlformats.org/officeDocument/2006/relationships/hyperlink" Target="https://www.consultant.ru/document/cons_doc_LAW_507734/8719e730077e37ff3e38697648c0bf23f16692af/" TargetMode="External"/><Relationship Id="rId4" Type="http://schemas.openxmlformats.org/officeDocument/2006/relationships/hyperlink" Target="https://www.consultant.ru/document/cons_doc_LAW_507734/efff2d08b41033047aaa617ed81a569524c50ce6/" TargetMode="External"/><Relationship Id="rId9" Type="http://schemas.openxmlformats.org/officeDocument/2006/relationships/hyperlink" Target="https://login.consultant.ru/link/?req=doc&amp;base=LAW&amp;n=471727&amp;dst=100139&amp;field=134&amp;date=19.06.2025&amp;demo=2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76396&amp;dst=100012&amp;field=134&amp;date=19.06.2025&amp;demo=2" TargetMode="External"/><Relationship Id="rId2" Type="http://schemas.openxmlformats.org/officeDocument/2006/relationships/hyperlink" Target="https://login.consultant.ru/link/?req=doc&amp;base=LAW&amp;n=505886&amp;dst=100801&amp;field=134&amp;date=19.06.2025&amp;demo=2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login.consultant.ru/link/?req=doc&amp;base=LAW&amp;n=505886&amp;dst=1000&amp;field=134&amp;date=19.06.2025&amp;demo=2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hiro74.ru/files/sections/2025-06-03-nauch-psih-ped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15" Type="http://schemas.openxmlformats.org/officeDocument/2006/relationships/image" Target="../media/image14.png"/><Relationship Id="rId14" Type="http://schemas.openxmlformats.org/officeDocument/2006/relationships/image" Target="../media/image4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proekty-konczepczij-2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74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image" Target="../media/image8.svg"/><Relationship Id="rId1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0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85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11" Type="http://schemas.openxmlformats.org/officeDocument/2006/relationships/hyperlink" Target="https://forms.yandex.ru/admin/68a353c1f47e731c168fc874/edit?preview=true" TargetMode="External"/><Relationship Id="rId5" Type="http://schemas.openxmlformats.org/officeDocument/2006/relationships/image" Target="../media/image51.svg"/><Relationship Id="rId15" Type="http://schemas.openxmlformats.org/officeDocument/2006/relationships/image" Target="../media/image92.png"/><Relationship Id="rId10" Type="http://schemas.openxmlformats.org/officeDocument/2006/relationships/hyperlink" Target="https://forms.yandex.ru/u/68a34f0f5056901c14fd94a7/" TargetMode="External"/><Relationship Id="rId4" Type="http://schemas.openxmlformats.org/officeDocument/2006/relationships/image" Target="../media/image86.png"/><Relationship Id="rId9" Type="http://schemas.openxmlformats.org/officeDocument/2006/relationships/image" Target="../media/image55.svg"/><Relationship Id="rId1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51.svg"/><Relationship Id="rId15" Type="http://schemas.openxmlformats.org/officeDocument/2006/relationships/image" Target="../media/image95.png"/><Relationship Id="rId10" Type="http://schemas.openxmlformats.org/officeDocument/2006/relationships/hyperlink" Target="https://forms.yandex.ru/u/68a359f2068ff01c99ba16cf" TargetMode="External"/><Relationship Id="rId4" Type="http://schemas.openxmlformats.org/officeDocument/2006/relationships/image" Target="../media/image86.png"/><Relationship Id="rId9" Type="http://schemas.openxmlformats.org/officeDocument/2006/relationships/image" Target="../media/image55.svg"/><Relationship Id="rId1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42.svg"/><Relationship Id="rId3" Type="http://schemas.openxmlformats.org/officeDocument/2006/relationships/image" Target="../media/image18.svg"/><Relationship Id="rId7" Type="http://schemas.openxmlformats.org/officeDocument/2006/relationships/image" Target="../media/image27.svg"/><Relationship Id="rId12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8.png"/><Relationship Id="rId11" Type="http://schemas.openxmlformats.org/officeDocument/2006/relationships/image" Target="../media/image39.svg"/><Relationship Id="rId5" Type="http://schemas.openxmlformats.org/officeDocument/2006/relationships/image" Target="../media/image35.svg"/><Relationship Id="rId10" Type="http://schemas.openxmlformats.org/officeDocument/2006/relationships/image" Target="../media/image100.png"/><Relationship Id="rId4" Type="http://schemas.openxmlformats.org/officeDocument/2006/relationships/image" Target="../media/image97.png"/><Relationship Id="rId9" Type="http://schemas.openxmlformats.org/officeDocument/2006/relationships/image" Target="../media/image37.svg"/><Relationship Id="rId14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&#1085;&#1072;&#1094;&#1080;&#1086;&#1085;&#1072;&#1083;&#1100;&#1085;&#1099;&#1077;&#1087;&#1088;&#1086;&#1077;&#1082;&#1090;&#1099;.&#1088;&#1092;/new-projects/tekhnologicheskoe-obespechenie-prodovolstvennoy-bezopasnosti/" TargetMode="Externa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hyperlink" Target="https://sferum.ru/?p=messages&amp;join=UQxZJstsEWvWuzndhWn/Jus38M7zg0V4j2k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kraeved-tur@mail.ru" TargetMode="External"/><Relationship Id="rId2" Type="http://schemas.openxmlformats.org/officeDocument/2006/relationships/hyperlink" Target="https://forms.yandex.ru/u/67b01055f47e73d39ca520ef/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5.jpeg"/><Relationship Id="rId5" Type="http://schemas.openxmlformats.org/officeDocument/2006/relationships/hyperlink" Target="mailto:gon@iro22.ru" TargetMode="External"/><Relationship Id="rId4" Type="http://schemas.openxmlformats.org/officeDocument/2006/relationships/image" Target="../media/image12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iro22.ru/dejatelnost/redakcionno-izdatelskaja-i-bibliotechno-informacionnaja-dejatelnost/nauchno-pedagogicheskij-zhurnal-uchitel-altaja/" TargetMode="Externa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prosv.ru/s/XqDL6HeJiSeo5fJ" TargetMode="External"/><Relationship Id="rId2" Type="http://schemas.openxmlformats.org/officeDocument/2006/relationships/hyperlink" Target="https://cloud.prosv.ru/s/ZXrioikywzWmDQj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sferum.ru/?p=messages&amp;join=UQxZJstsEWvWuzndhWn/Jus38M7zg0V4j2k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2.xml"/><Relationship Id="rId4" Type="http://schemas.openxmlformats.org/officeDocument/2006/relationships/hyperlink" Target="mailto:gon@iro22.ru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ro22.ru/kumo/natural-sciences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3218" y="0"/>
            <a:ext cx="12695218" cy="2438400"/>
            <a:chOff x="0" y="0"/>
            <a:chExt cx="59196199" cy="11369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196201" cy="11369951"/>
            </a:xfrm>
            <a:custGeom>
              <a:avLst/>
              <a:gdLst/>
              <a:ahLst/>
              <a:cxnLst/>
              <a:rect l="l" t="t" r="r" b="b"/>
              <a:pathLst>
                <a:path w="59196201" h="11369951">
                  <a:moveTo>
                    <a:pt x="0" y="0"/>
                  </a:moveTo>
                  <a:lnTo>
                    <a:pt x="59196201" y="0"/>
                  </a:lnTo>
                  <a:lnTo>
                    <a:pt x="59196201" y="11369951"/>
                  </a:lnTo>
                  <a:lnTo>
                    <a:pt x="0" y="11369951"/>
                  </a:ln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9196199" cy="1138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73"/>
                </a:lnSpc>
                <a:buClrTx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168803" y="-57311"/>
            <a:ext cx="1269597" cy="1269597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0" y="0"/>
                </a:moveTo>
                <a:lnTo>
                  <a:pt x="1828800" y="0"/>
                </a:ln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411279E3-BEA7-4F87-A53E-37B6ABE39FB8}"/>
              </a:ext>
            </a:extLst>
          </p:cNvPr>
          <p:cNvGrpSpPr/>
          <p:nvPr/>
        </p:nvGrpSpPr>
        <p:grpSpPr>
          <a:xfrm>
            <a:off x="2388004" y="0"/>
            <a:ext cx="1238433" cy="1233789"/>
            <a:chOff x="3660387" y="14287"/>
            <a:chExt cx="1835684" cy="1828800"/>
          </a:xfrm>
        </p:grpSpPr>
        <p:grpSp>
          <p:nvGrpSpPr>
            <p:cNvPr id="5" name="Group 5"/>
            <p:cNvGrpSpPr/>
            <p:nvPr/>
          </p:nvGrpSpPr>
          <p:grpSpPr>
            <a:xfrm>
              <a:off x="3663829" y="14287"/>
              <a:ext cx="1828800" cy="1828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5E0D7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73"/>
                  </a:lnSpc>
                  <a:spcBef>
                    <a:spcPct val="0"/>
                  </a:spcBef>
                  <a:buClrTx/>
                </a:pPr>
                <a:endParaRPr sz="12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3660387" y="14287"/>
              <a:ext cx="1835684" cy="1828800"/>
            </a:xfrm>
            <a:custGeom>
              <a:avLst/>
              <a:gdLst/>
              <a:ahLst/>
              <a:cxnLst/>
              <a:rect l="l" t="t" r="r" b="b"/>
              <a:pathLst>
                <a:path w="1835684" h="1828800">
                  <a:moveTo>
                    <a:pt x="0" y="0"/>
                  </a:moveTo>
                  <a:lnTo>
                    <a:pt x="1835684" y="0"/>
                  </a:lnTo>
                  <a:lnTo>
                    <a:pt x="1835684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" y="1219201"/>
            <a:ext cx="1175687" cy="1219199"/>
            <a:chOff x="0" y="0"/>
            <a:chExt cx="723176" cy="7231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3176" cy="723176"/>
            </a:xfrm>
            <a:custGeom>
              <a:avLst/>
              <a:gdLst/>
              <a:ahLst/>
              <a:cxnLst/>
              <a:rect l="l" t="t" r="r" b="b"/>
              <a:pathLst>
                <a:path w="723176" h="723176">
                  <a:moveTo>
                    <a:pt x="0" y="0"/>
                  </a:moveTo>
                  <a:lnTo>
                    <a:pt x="723176" y="0"/>
                  </a:lnTo>
                  <a:lnTo>
                    <a:pt x="723176" y="723176"/>
                  </a:lnTo>
                  <a:lnTo>
                    <a:pt x="0" y="723176"/>
                  </a:lnTo>
                  <a:close/>
                </a:path>
              </a:pathLst>
            </a:custGeom>
            <a:solidFill>
              <a:srgbClr val="E7F1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723176" cy="742226"/>
            </a:xfrm>
            <a:prstGeom prst="rect">
              <a:avLst/>
            </a:prstGeom>
          </p:spPr>
          <p:txBody>
            <a:bodyPr lIns="38064" tIns="38064" rIns="38064" bIns="38064" rtlCol="0" anchor="ctr"/>
            <a:lstStyle/>
            <a:p>
              <a:pPr algn="ctr">
                <a:lnSpc>
                  <a:spcPts val="1373"/>
                </a:lnSpc>
                <a:buClrTx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47413" y="1219200"/>
            <a:ext cx="924375" cy="1219200"/>
          </a:xfrm>
          <a:custGeom>
            <a:avLst/>
            <a:gdLst/>
            <a:ahLst/>
            <a:cxnLst/>
            <a:rect l="l" t="t" r="r" b="b"/>
            <a:pathLst>
              <a:path w="1386563" h="1828800">
                <a:moveTo>
                  <a:pt x="0" y="0"/>
                </a:moveTo>
                <a:lnTo>
                  <a:pt x="1386562" y="0"/>
                </a:lnTo>
                <a:lnTo>
                  <a:pt x="1386562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 flipV="1">
            <a:off x="2394888" y="1219199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1828800" y="1828800"/>
                </a:moveTo>
                <a:lnTo>
                  <a:pt x="0" y="1828800"/>
                </a:lnTo>
                <a:lnTo>
                  <a:pt x="0" y="0"/>
                </a:lnTo>
                <a:lnTo>
                  <a:pt x="1828800" y="0"/>
                </a:lnTo>
                <a:lnTo>
                  <a:pt x="1828800" y="1828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844391" y="4972466"/>
            <a:ext cx="3492473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  <a:buClrTx/>
            </a:pPr>
            <a:r>
              <a:rPr lang="ru-RU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27</a:t>
            </a:r>
            <a:r>
              <a:rPr lang="en-US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ru-RU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августа 2025 г.</a:t>
            </a:r>
            <a:endParaRPr lang="en-US" sz="3333" b="1" kern="1200" dirty="0">
              <a:solidFill>
                <a:srgbClr val="334B4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115755" y="4972466"/>
            <a:ext cx="1201141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  <a:buClrTx/>
            </a:pPr>
            <a:r>
              <a:rPr lang="en-US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  <a:r>
              <a:rPr lang="ru-RU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</a:t>
            </a:r>
            <a:r>
              <a:rPr lang="en-US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r>
              <a:rPr lang="ru-RU" sz="3333" b="1" kern="1200" dirty="0" smtClean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00</a:t>
            </a:r>
            <a:endParaRPr lang="en-US" sz="3333" b="1" kern="1200" dirty="0">
              <a:solidFill>
                <a:srgbClr val="334B4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5052837" y="4923875"/>
            <a:ext cx="620469" cy="619245"/>
          </a:xfrm>
          <a:custGeom>
            <a:avLst/>
            <a:gdLst/>
            <a:ahLst/>
            <a:cxnLst/>
            <a:rect l="l" t="t" r="r" b="b"/>
            <a:pathLst>
              <a:path w="930704" h="928867">
                <a:moveTo>
                  <a:pt x="0" y="0"/>
                </a:moveTo>
                <a:lnTo>
                  <a:pt x="930704" y="0"/>
                </a:lnTo>
                <a:lnTo>
                  <a:pt x="930704" y="928867"/>
                </a:lnTo>
                <a:lnTo>
                  <a:pt x="0" y="9288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9461910" y="4865100"/>
            <a:ext cx="528799" cy="636410"/>
          </a:xfrm>
          <a:custGeom>
            <a:avLst/>
            <a:gdLst/>
            <a:ahLst/>
            <a:cxnLst/>
            <a:rect l="l" t="t" r="r" b="b"/>
            <a:pathLst>
              <a:path w="793198" h="954615">
                <a:moveTo>
                  <a:pt x="0" y="0"/>
                </a:moveTo>
                <a:lnTo>
                  <a:pt x="793198" y="0"/>
                </a:lnTo>
                <a:lnTo>
                  <a:pt x="793198" y="954614"/>
                </a:lnTo>
                <a:lnTo>
                  <a:pt x="0" y="9546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0" y="6565172"/>
            <a:ext cx="12878348" cy="1802449"/>
            <a:chOff x="0" y="0"/>
            <a:chExt cx="60050111" cy="840459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0050108" cy="8404594"/>
            </a:xfrm>
            <a:custGeom>
              <a:avLst/>
              <a:gdLst/>
              <a:ahLst/>
              <a:cxnLst/>
              <a:rect l="l" t="t" r="r" b="b"/>
              <a:pathLst>
                <a:path w="60050108" h="8404594">
                  <a:moveTo>
                    <a:pt x="0" y="0"/>
                  </a:moveTo>
                  <a:lnTo>
                    <a:pt x="60050108" y="0"/>
                  </a:lnTo>
                  <a:lnTo>
                    <a:pt x="60050108" y="8404594"/>
                  </a:lnTo>
                  <a:lnTo>
                    <a:pt x="0" y="8404594"/>
                  </a:ln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60050111" cy="84236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73"/>
                </a:lnSpc>
                <a:buClrTx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775B6EEE-37E2-4085-84D4-68CD65D82C7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04" y="1212820"/>
            <a:ext cx="1221495" cy="122149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A1C0A478-14FF-44E8-A707-E247D5A717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13" y="-4085"/>
            <a:ext cx="1219200" cy="12192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16" y="-82587"/>
            <a:ext cx="3101327" cy="2325995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06046" y="4298479"/>
            <a:ext cx="44654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kern="1200" dirty="0">
                <a:latin typeface="Times New Roman"/>
                <a:ea typeface="Calibri"/>
              </a:rPr>
              <a:t>Горбатова Ольга Николаевна</a:t>
            </a:r>
            <a:r>
              <a:rPr lang="ru-RU" sz="1800" kern="1200" dirty="0">
                <a:latin typeface="Times New Roman"/>
                <a:ea typeface="Calibri"/>
              </a:rPr>
              <a:t>, заведующий кафедрой </a:t>
            </a:r>
            <a:r>
              <a:rPr lang="ru-RU" sz="1800" kern="1200" dirty="0" smtClean="0">
                <a:latin typeface="Times New Roman"/>
                <a:ea typeface="Calibri"/>
              </a:rPr>
              <a:t>естественно-научного </a:t>
            </a:r>
            <a:r>
              <a:rPr lang="ru-RU" sz="1800" kern="1200" dirty="0">
                <a:latin typeface="Times New Roman"/>
                <a:ea typeface="Calibri"/>
              </a:rPr>
              <a:t>образования </a:t>
            </a:r>
            <a:endParaRPr lang="ru-RU" sz="1800" kern="1200" dirty="0" smtClean="0">
              <a:latin typeface="Times New Roman"/>
              <a:ea typeface="Calibri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kern="1200" dirty="0" smtClean="0">
                <a:latin typeface="Times New Roman"/>
                <a:ea typeface="Calibri"/>
              </a:rPr>
              <a:t>КАУ </a:t>
            </a:r>
            <a:r>
              <a:rPr lang="ru-RU" sz="1800" kern="1200" dirty="0">
                <a:latin typeface="Times New Roman"/>
                <a:ea typeface="Calibri"/>
              </a:rPr>
              <a:t>ДПО </a:t>
            </a:r>
            <a:r>
              <a:rPr lang="ru-RU" sz="1800" kern="1200" dirty="0" smtClean="0">
                <a:latin typeface="Times New Roman"/>
                <a:ea typeface="Calibri"/>
              </a:rPr>
              <a:t>«АИРО имени </a:t>
            </a:r>
            <a:r>
              <a:rPr lang="ru-RU" sz="1800" kern="1200" dirty="0">
                <a:latin typeface="Times New Roman"/>
                <a:ea typeface="Calibri"/>
              </a:rPr>
              <a:t>А.М. </a:t>
            </a:r>
            <a:r>
              <a:rPr lang="ru-RU" sz="1800" kern="1200" dirty="0" err="1" smtClean="0">
                <a:latin typeface="Times New Roman"/>
                <a:ea typeface="Calibri"/>
              </a:rPr>
              <a:t>Топорова</a:t>
            </a:r>
            <a:r>
              <a:rPr lang="ru-RU" sz="1800" kern="1200" dirty="0" smtClean="0">
                <a:latin typeface="Times New Roman"/>
                <a:ea typeface="Calibri"/>
              </a:rPr>
              <a:t>»,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kern="1200" dirty="0" smtClean="0">
                <a:latin typeface="Times New Roman"/>
                <a:ea typeface="Calibri"/>
              </a:rPr>
              <a:t>канд</a:t>
            </a:r>
            <a:r>
              <a:rPr lang="ru-RU" sz="1800" kern="1200" dirty="0">
                <a:latin typeface="Times New Roman"/>
                <a:ea typeface="Calibri"/>
              </a:rPr>
              <a:t>. </a:t>
            </a:r>
            <a:r>
              <a:rPr lang="ru-RU" sz="1800" kern="1200" dirty="0" err="1">
                <a:latin typeface="Times New Roman"/>
                <a:ea typeface="Calibri"/>
              </a:rPr>
              <a:t>пед</a:t>
            </a:r>
            <a:r>
              <a:rPr lang="ru-RU" sz="1800" kern="1200" dirty="0">
                <a:latin typeface="Times New Roman"/>
                <a:ea typeface="Calibri"/>
              </a:rPr>
              <a:t>. наук, </a:t>
            </a:r>
            <a:r>
              <a:rPr lang="ru-RU" sz="1800" kern="1200" dirty="0" smtClean="0">
                <a:latin typeface="Times New Roman"/>
                <a:ea typeface="Calibri"/>
              </a:rPr>
              <a:t>доцент, руководитель </a:t>
            </a:r>
            <a:r>
              <a:rPr lang="ru-RU" sz="1800" kern="1200" dirty="0">
                <a:latin typeface="Times New Roman"/>
                <a:ea typeface="Calibri"/>
              </a:rPr>
              <a:t>отделения по естественнонаучным </a:t>
            </a:r>
            <a:r>
              <a:rPr lang="ru-RU" sz="1800" kern="1200" dirty="0" smtClean="0">
                <a:latin typeface="Times New Roman"/>
                <a:ea typeface="Calibri"/>
              </a:rPr>
              <a:t>дисциплинам краевого </a:t>
            </a:r>
            <a:r>
              <a:rPr lang="ru-RU" sz="1800" kern="1200" dirty="0">
                <a:latin typeface="Times New Roman"/>
                <a:ea typeface="Calibri"/>
              </a:rPr>
              <a:t>УМО</a:t>
            </a:r>
            <a:endParaRPr lang="ru-RU" sz="1800" kern="1200" dirty="0">
              <a:latin typeface="Arial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05651" y="5363272"/>
            <a:ext cx="365792" cy="35969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28104" y="5962180"/>
            <a:ext cx="365792" cy="35969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05651" y="5909464"/>
            <a:ext cx="365792" cy="359695"/>
          </a:xfrm>
          <a:prstGeom prst="rect">
            <a:avLst/>
          </a:prstGeom>
        </p:spPr>
      </p:pic>
      <p:sp>
        <p:nvSpPr>
          <p:cNvPr id="38" name="Заголовок 1">
            <a:extLst>
              <a:ext uri="{FF2B5EF4-FFF2-40B4-BE49-F238E27FC236}">
                <a16:creationId xmlns:a16="http://schemas.microsoft.com/office/drawing/2014/main" xmlns="" id="{9DD45FD5-B454-4BEA-AB56-2392A6600425}"/>
              </a:ext>
            </a:extLst>
          </p:cNvPr>
          <p:cNvSpPr txBox="1">
            <a:spLocks/>
          </p:cNvSpPr>
          <p:nvPr/>
        </p:nvSpPr>
        <p:spPr>
          <a:xfrm>
            <a:off x="941560" y="2668067"/>
            <a:ext cx="10530350" cy="1150680"/>
          </a:xfrm>
          <a:prstGeom prst="rect">
            <a:avLst/>
          </a:prstGeom>
        </p:spPr>
        <p:txBody>
          <a:bodyPr vert="horz" lIns="91383" tIns="45692" rIns="91383" bIns="45692" rtlCol="0" anchor="ctr">
            <a:noAutofit/>
          </a:bodyPr>
          <a:lstStyle>
            <a:lvl1pPr algn="l" defTabSz="10073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ClrTx/>
              <a:buFontTx/>
            </a:pPr>
            <a:r>
              <a:rPr lang="ru-RU" sz="2900" b="1" dirty="0" smtClean="0">
                <a:latin typeface="Century Gothic" panose="020B0502020202020204" pitchFamily="34" charset="0"/>
              </a:rPr>
              <a:t/>
            </a:r>
            <a:br>
              <a:rPr lang="ru-RU" sz="2900" b="1" dirty="0" smtClean="0">
                <a:latin typeface="Century Gothic" panose="020B0502020202020204" pitchFamily="34" charset="0"/>
              </a:rPr>
            </a:b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организационно-методический семинар </a:t>
            </a:r>
            <a:b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отделения по естественнонаучным дисциплинам   </a:t>
            </a:r>
            <a:b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краевого учебно-методического объединения</a:t>
            </a:r>
            <a:b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ru-RU" sz="18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92947" y="3748201"/>
            <a:ext cx="2997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915">
              <a:buClrTx/>
              <a:buFontTx/>
              <a:buNone/>
            </a:pPr>
            <a:r>
              <a:rPr lang="ru-RU" sz="1800" kern="12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биология, география, химия</a:t>
            </a:r>
            <a:endParaRPr lang="ru-RU" sz="18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55475" y="758288"/>
            <a:ext cx="2345514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9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Августовка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2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984" t="26380" r="50726" b="35627"/>
          <a:stretch/>
        </p:blipFill>
        <p:spPr>
          <a:xfrm>
            <a:off x="1769806" y="3696928"/>
            <a:ext cx="4628284" cy="3161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065" t="19212" r="19517" b="39212"/>
          <a:stretch/>
        </p:blipFill>
        <p:spPr>
          <a:xfrm>
            <a:off x="1644530" y="206476"/>
            <a:ext cx="9315896" cy="3490452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 rot="1624690">
            <a:off x="620289" y="243390"/>
            <a:ext cx="1189257" cy="497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4842737" y="4303562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3874260" y="5210277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3899052" y="6034139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6523366" y="6501072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3376164" y="3865871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2676" y="3733894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согласовываем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70864" y="4207226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обновляем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937672" y="5097814"/>
            <a:ext cx="110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наполняем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3543" y="5911580"/>
            <a:ext cx="1560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распространяем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026980" y="5532613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участвуем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473001" y="6347183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наполняем, применяем!!!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27500" y="629392"/>
            <a:ext cx="1473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2024 г. - 1125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3327" y="629391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марте 2025 г. - 1862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3001" y="629390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августе 2025 г. - 2165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7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9865" y="93632"/>
            <a:ext cx="661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Муниципальные методические объединения</a:t>
            </a: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59866"/>
              </p:ext>
            </p:extLst>
          </p:nvPr>
        </p:nvGraphicFramePr>
        <p:xfrm>
          <a:off x="218835" y="555297"/>
          <a:ext cx="11847872" cy="4523424"/>
        </p:xfrm>
        <a:graphic>
          <a:graphicData uri="http://schemas.openxmlformats.org/drawingml/2006/table">
            <a:tbl>
              <a:tblPr firstRow="1" firstCol="1" bandRow="1"/>
              <a:tblGrid>
                <a:gridCol w="463695"/>
                <a:gridCol w="1844131"/>
                <a:gridCol w="2631937"/>
                <a:gridCol w="3491914"/>
                <a:gridCol w="341619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b="1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b="1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b="1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b="1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b="1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Алейский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u="none" strike="noStrike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http://komitet-als.ucoz.ru/index/mo_uchitelej_edn/0-180</a:t>
                      </a:r>
                      <a:r>
                        <a:rPr lang="ru-RU" sz="1600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ru-RU" sz="1600" dirty="0" smtClean="0">
                        <a:solidFill>
                          <a:srgbClr val="55555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b="1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Алтайский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http://komaltobr.ru/mo-uchiteley/geografiya/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>
                          <a:solidFill>
                            <a:srgbClr val="555555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http://komaltobr.ru/mo-uchiteley/biologiya-i-himiya/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http://komaltobr.ru/mo-uchiteley/biologiya-i-himiya</a:t>
                      </a:r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/</a:t>
                      </a:r>
                      <a:endParaRPr lang="ru-RU" sz="160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b="1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Баевский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u="none" strike="noStrike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http://baevoobr.edu22.info/metodicheskaya-sluzhba/rmo/rmo-uchiteley-geografii-biologii-himii</a:t>
                      </a:r>
                      <a:r>
                        <a:rPr lang="ru-RU" sz="1600" u="none" strike="noStrike" dirty="0" smtClean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/</a:t>
                      </a:r>
                      <a:endParaRPr lang="ru-RU" sz="1600" u="none" strike="noStrike" dirty="0" smtClean="0">
                        <a:solidFill>
                          <a:srgbClr val="55555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b="1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Бийский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u="none" strike="noStrike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http://bsk.edu22.info/index.php/component/content/article/41-2012-01-25-09-38-54/6613-2016-05-10-03-06-44 - план на </a:t>
                      </a:r>
                      <a:r>
                        <a:rPr lang="ru-RU" sz="1600" u="none" strike="noStrike" dirty="0" smtClean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2017-2018</a:t>
                      </a:r>
                      <a:endParaRPr lang="ru-RU" sz="1600" u="none" strike="noStrike" dirty="0" smtClean="0">
                        <a:solidFill>
                          <a:srgbClr val="55555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600" u="none" strike="noStrike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http://bsk.edu22.info/index.php/component/content/article/41-2012-01-25-09-38-54/552-2015-09-28-02-43-27</a:t>
                      </a:r>
                      <a:r>
                        <a:rPr lang="ru-RU" sz="160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http://bsk.edu22.info/index.php/component/content/article/41-2012-01-25-09-38-54/621-2015-12-21-07-16-24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555555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555555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https://br-rmo-geo.nethouse.ru</a:t>
                      </a:r>
                      <a:r>
                        <a:rPr lang="ru-RU" sz="1600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(сайт учителей химии, биологии и географии </a:t>
                      </a:r>
                      <a:r>
                        <a:rPr lang="ru-RU" sz="1600" dirty="0" err="1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Бийского</a:t>
                      </a:r>
                      <a:r>
                        <a:rPr lang="ru-RU" sz="1600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0064" y="5379426"/>
            <a:ext cx="118007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Прошу руководителей округов </a:t>
            </a:r>
            <a:r>
              <a:rPr lang="ru-RU" dirty="0" smtClean="0"/>
              <a:t>до 30 сентября направить мне информацию о руководителях ММО по предметам. Собрать с этих руководителей планы работы ММО на учебный год. Прислать мне план работы округа с приложенными к нему планами работы ММО по предметам. Провести совещание с руководителями ММО по предметам и мне сообщить дату, прислать новость </a:t>
            </a:r>
            <a:r>
              <a:rPr lang="ru-RU" smtClean="0"/>
              <a:t>для сайта.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947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681" t="26420" r="18959" b="43210"/>
          <a:stretch/>
        </p:blipFill>
        <p:spPr>
          <a:xfrm>
            <a:off x="903527" y="431800"/>
            <a:ext cx="10230141" cy="2802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917" t="22469" r="18472" b="52099"/>
          <a:stretch/>
        </p:blipFill>
        <p:spPr>
          <a:xfrm>
            <a:off x="903527" y="3437465"/>
            <a:ext cx="7755467" cy="174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84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6164826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4765" lvl="0" algn="ctr">
              <a:lnSpc>
                <a:spcPct val="107000"/>
              </a:lnSpc>
              <a:spcAft>
                <a:spcPts val="800"/>
              </a:spcAft>
            </a:pPr>
            <a:endParaRPr lang="ru-RU" sz="2800" b="1" dirty="0">
              <a:solidFill>
                <a:srgbClr val="8A784A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reeform 23"/>
          <p:cNvSpPr/>
          <p:nvPr/>
        </p:nvSpPr>
        <p:spPr>
          <a:xfrm>
            <a:off x="366251" y="206771"/>
            <a:ext cx="620469" cy="619245"/>
          </a:xfrm>
          <a:custGeom>
            <a:avLst/>
            <a:gdLst/>
            <a:ahLst/>
            <a:cxnLst/>
            <a:rect l="l" t="t" r="r" b="b"/>
            <a:pathLst>
              <a:path w="930704" h="928867">
                <a:moveTo>
                  <a:pt x="0" y="0"/>
                </a:moveTo>
                <a:lnTo>
                  <a:pt x="930704" y="0"/>
                </a:lnTo>
                <a:lnTo>
                  <a:pt x="930704" y="928867"/>
                </a:lnTo>
                <a:lnTo>
                  <a:pt x="0" y="928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" name="Прямоугольник 1"/>
          <p:cNvSpPr/>
          <p:nvPr/>
        </p:nvSpPr>
        <p:spPr>
          <a:xfrm>
            <a:off x="272135" y="332015"/>
            <a:ext cx="6096000" cy="3687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765" lvl="0"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 smtClean="0">
                <a:solidFill>
                  <a:srgbClr val="8A784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Приоритетные задачи развития отделения</a:t>
            </a:r>
            <a:endParaRPr lang="ru-RU" sz="1800" b="1" dirty="0">
              <a:solidFill>
                <a:srgbClr val="8A784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/>
          <a:srcRect l="33791" t="42007" r="21371" b="20287"/>
          <a:stretch/>
        </p:blipFill>
        <p:spPr>
          <a:xfrm>
            <a:off x="51660" y="1158031"/>
            <a:ext cx="6061506" cy="28672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413" y="413268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Видение отделения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динамично развивающееся, конкурентоспособное образовательное, научное подразделение, имеющее партнерские связи с образовательными организациями и научными центрами регионов России и зарубежных стран, обеспечивающее высокий уровень подготовки педагогических кадров, занимающее лидирующие позиции на региональном рынке образовательных услуг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1077" y="206771"/>
            <a:ext cx="5320698" cy="3032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31077" y="3281379"/>
            <a:ext cx="5320698" cy="350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6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788" t="13598" r="4282" b="9835"/>
          <a:stretch/>
        </p:blipFill>
        <p:spPr>
          <a:xfrm>
            <a:off x="172994" y="0"/>
            <a:ext cx="11929877" cy="6678889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11652422" y="6227805"/>
            <a:ext cx="259492" cy="234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41261" r="7358"/>
          <a:stretch/>
        </p:blipFill>
        <p:spPr>
          <a:xfrm>
            <a:off x="6519137" y="5165124"/>
            <a:ext cx="1021559" cy="151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51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/>
          <a:srcRect l="24138" t="36993" r="25164" b="15491"/>
          <a:stretch/>
        </p:blipFill>
        <p:spPr bwMode="auto">
          <a:xfrm>
            <a:off x="0" y="247852"/>
            <a:ext cx="12101883" cy="63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227805" y="5764997"/>
            <a:ext cx="161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том числе ВПР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135" y="939114"/>
            <a:ext cx="11430000" cy="691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164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/>
          <a:srcRect l="24220" t="28793" r="26271" b="37127"/>
          <a:stretch/>
        </p:blipFill>
        <p:spPr bwMode="auto">
          <a:xfrm>
            <a:off x="0" y="113184"/>
            <a:ext cx="12128126" cy="469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47135" y="939114"/>
            <a:ext cx="11627708" cy="691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119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/>
          <a:srcRect l="24016" t="30628" r="26073" b="21464"/>
          <a:stretch/>
        </p:blipFill>
        <p:spPr bwMode="auto">
          <a:xfrm>
            <a:off x="203348" y="194161"/>
            <a:ext cx="11455313" cy="618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3346" y="2836445"/>
            <a:ext cx="3618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Для предметов непосредственного применения</a:t>
            </a:r>
            <a:endParaRPr lang="ru-RU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9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5" t="8488" r="25405" b="8277"/>
          <a:stretch/>
        </p:blipFill>
        <p:spPr bwMode="auto">
          <a:xfrm>
            <a:off x="311157" y="544611"/>
            <a:ext cx="3850830" cy="525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6572" y="48970"/>
            <a:ext cx="859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В 2025 г. во все ФРП внесены изменения в соответствии с Приказом № 704 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9" t="14823" r="27331" b="10684"/>
          <a:stretch/>
        </p:blipFill>
        <p:spPr bwMode="auto">
          <a:xfrm>
            <a:off x="3912266" y="690151"/>
            <a:ext cx="4112514" cy="553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0" t="27446" r="27763" b="53574"/>
          <a:stretch/>
        </p:blipFill>
        <p:spPr bwMode="auto">
          <a:xfrm>
            <a:off x="8080464" y="931218"/>
            <a:ext cx="4004444" cy="138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/>
          <a:srcRect l="15310" t="30716" r="11905" b="13758"/>
          <a:stretch/>
        </p:blipFill>
        <p:spPr bwMode="auto">
          <a:xfrm>
            <a:off x="7331075" y="2770404"/>
            <a:ext cx="4765762" cy="204406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288692" y="5788008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 классам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8363" y="1168285"/>
            <a:ext cx="2308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целом за уровень ООО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6550838" y="3456922"/>
            <a:ext cx="695497" cy="170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6587909" y="4644439"/>
            <a:ext cx="695497" cy="170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44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Приказ </a:t>
            </a:r>
            <a:r>
              <a:rPr lang="ru-RU" sz="1600" b="1" dirty="0"/>
              <a:t>Министерства просвещения Российской Федерации № 467 </a:t>
            </a:r>
            <a:r>
              <a:rPr lang="ru-RU" sz="1600" b="1" dirty="0" smtClean="0"/>
              <a:t>от 18.06.2025</a:t>
            </a:r>
            <a:r>
              <a:rPr lang="ru-RU" sz="1600" dirty="0" smtClean="0"/>
              <a:t> </a:t>
            </a:r>
            <a:r>
              <a:rPr lang="ru-RU" sz="1600" dirty="0"/>
              <a:t>"О внесении изменений в некоторые приказы Министерства образования и науки Российской Федерации и Министерства просвещения Российской Федерации, касающиеся федеральных государственных образовательных стандартов начального общего и основного общего образования"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5" y="1227608"/>
            <a:ext cx="7006559" cy="122518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t="13957" r="15966" b="53357"/>
          <a:stretch/>
        </p:blipFill>
        <p:spPr bwMode="auto">
          <a:xfrm>
            <a:off x="321275" y="2753921"/>
            <a:ext cx="7823388" cy="318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49905" y="1753024"/>
            <a:ext cx="3076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 smtClean="0"/>
              <a:t>В разработанные к учебному 2025-2026 году рабочие программы </a:t>
            </a:r>
            <a:r>
              <a:rPr lang="ru-RU" sz="1800" dirty="0" smtClean="0">
                <a:solidFill>
                  <a:srgbClr val="FF0000"/>
                </a:solidFill>
              </a:rPr>
              <a:t>не вносить изменения</a:t>
            </a:r>
            <a:r>
              <a:rPr lang="ru-RU" sz="1800" dirty="0" smtClean="0"/>
              <a:t>: не менять формулировку «предметная область» на «учебный предмет». А вот в программах 2026-2027 г. такие изменения должны быть осуществлены.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62486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Более 204 900 работ на тему «знак вопроса»: стоковые фото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72" y="1046445"/>
            <a:ext cx="58293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909" y="1349332"/>
            <a:ext cx="541845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 smtClean="0"/>
              <a:t>страница отделения по ЕНД КУМО на сайте АИРО, рубрика «Задать вопрос руководителю»</a:t>
            </a:r>
          </a:p>
          <a:p>
            <a:pPr marL="285750" indent="-285750">
              <a:buFontTx/>
              <a:buChar char="-"/>
            </a:pPr>
            <a:endParaRPr lang="ru-RU" sz="2000" dirty="0" smtClean="0"/>
          </a:p>
          <a:p>
            <a:pPr marL="285750" indent="-285750">
              <a:buFontTx/>
              <a:buChar char="-"/>
            </a:pPr>
            <a:r>
              <a:rPr lang="ru-RU" sz="2000" dirty="0" smtClean="0"/>
              <a:t>чат «Точка роста. Алтайский край» </a:t>
            </a:r>
            <a:r>
              <a:rPr lang="en-US" sz="2000" dirty="0">
                <a:hlinkClick r:id="rId3"/>
              </a:rPr>
              <a:t>https://sferum.ru/?p=messages&amp;join=UQxZJstsEWvWuzndhWn/Jus38M7zg0V4j2k</a:t>
            </a:r>
            <a:r>
              <a:rPr lang="en-US" sz="2000" dirty="0" smtClean="0"/>
              <a:t>=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электронная почта: </a:t>
            </a:r>
            <a:r>
              <a:rPr lang="en-US" sz="2000" dirty="0" smtClean="0">
                <a:hlinkClick r:id="rId4"/>
              </a:rPr>
              <a:t>gon@iro22.ru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03122" y="442573"/>
            <a:ext cx="2840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FF0000"/>
                </a:solidFill>
              </a:rPr>
              <a:t>Можно задать вопрос:</a:t>
            </a:r>
          </a:p>
        </p:txBody>
      </p:sp>
    </p:spTree>
    <p:extLst>
      <p:ext uri="{BB962C8B-B14F-4D97-AF65-F5344CB8AC3E}">
        <p14:creationId xmlns:p14="http://schemas.microsoft.com/office/powerpoint/2010/main" val="2666253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8042" y="396463"/>
            <a:ext cx="8927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В Москве обсудили проект нового ФГОС среднего общего образования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6570" y="1313934"/>
            <a:ext cx="4847549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 smtClean="0"/>
              <a:t>В июле 2025 г. на </a:t>
            </a:r>
            <a:r>
              <a:rPr lang="ru-RU" sz="1600" dirty="0"/>
              <a:t>базе Института содержания и методов обучения имени В.С. </a:t>
            </a:r>
            <a:r>
              <a:rPr lang="ru-RU" sz="1600" dirty="0" err="1"/>
              <a:t>Леднева</a:t>
            </a:r>
            <a:r>
              <a:rPr lang="ru-RU" sz="1600" dirty="0"/>
              <a:t> </a:t>
            </a:r>
            <a:r>
              <a:rPr lang="ru-RU" sz="1600" dirty="0" smtClean="0"/>
              <a:t>прошло </a:t>
            </a:r>
            <a:r>
              <a:rPr lang="ru-RU" sz="1600" dirty="0"/>
              <a:t>заседание экспертного совета под руководством замминистра просвещения РФ Ольги </a:t>
            </a:r>
            <a:r>
              <a:rPr lang="ru-RU" sz="1600" dirty="0" err="1"/>
              <a:t>Колударовой</a:t>
            </a:r>
            <a:r>
              <a:rPr lang="ru-RU" sz="1600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88042" y="5659735"/>
            <a:ext cx="9854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Предполагается, что </a:t>
            </a:r>
            <a:r>
              <a:rPr lang="ru-RU" sz="1800" dirty="0" smtClean="0"/>
              <a:t>ФГОС </a:t>
            </a:r>
            <a:r>
              <a:rPr lang="ru-RU" sz="1800" dirty="0"/>
              <a:t>СОО вступит в силу с 1 сентября 2026 года.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6571" y="2837528"/>
            <a:ext cx="4847549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/>
              <a:t>Работа </a:t>
            </a:r>
            <a:r>
              <a:rPr lang="ru-RU" sz="1600" dirty="0" err="1"/>
              <a:t>Минпросвещения</a:t>
            </a:r>
            <a:r>
              <a:rPr lang="ru-RU" sz="1600" dirty="0"/>
              <a:t> России с экспертным сообществом ведётся с целью обновить содержание образования в новых геополитических условиях и обеспечить качество общего образования в 10–11-х классах с учётом необходимости развития технологического суверенитета страны. </a:t>
            </a:r>
            <a:r>
              <a:rPr lang="ru-RU" sz="1600" dirty="0">
                <a:solidFill>
                  <a:srgbClr val="FF0000"/>
                </a:solidFill>
              </a:rPr>
              <a:t>Прежний федеральный государственный стандарт среднего общего образования был принят в 2012 году</a:t>
            </a:r>
            <a:r>
              <a:rPr lang="ru-RU" sz="1600" dirty="0"/>
              <a:t>.</a:t>
            </a: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028" y="1313934"/>
            <a:ext cx="6155694" cy="280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28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822" t="15340" r="25484" b="32186"/>
          <a:stretch/>
        </p:blipFill>
        <p:spPr>
          <a:xfrm>
            <a:off x="530942" y="884903"/>
            <a:ext cx="4473676" cy="3598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7984" t="14194" r="23387" b="39498"/>
          <a:stretch/>
        </p:blipFill>
        <p:spPr>
          <a:xfrm>
            <a:off x="6430297" y="147484"/>
            <a:ext cx="4709651" cy="31758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8307" t="21936" r="23225" b="28745"/>
          <a:stretch/>
        </p:blipFill>
        <p:spPr>
          <a:xfrm>
            <a:off x="6449960" y="3283974"/>
            <a:ext cx="4689988" cy="3382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0981" y="4775068"/>
            <a:ext cx="228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Учимся в АИРО!!!</a:t>
            </a:r>
            <a:endParaRPr lang="ru-RU" sz="2000" dirty="0">
              <a:solidFill>
                <a:srgbClr val="FF000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449960" y="2360141"/>
            <a:ext cx="459698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137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542559"/>
              </p:ext>
            </p:extLst>
          </p:nvPr>
        </p:nvGraphicFramePr>
        <p:xfrm>
          <a:off x="687680" y="1045087"/>
          <a:ext cx="10678987" cy="4554538"/>
        </p:xfrm>
        <a:graphic>
          <a:graphicData uri="http://schemas.openxmlformats.org/drawingml/2006/table">
            <a:tbl>
              <a:tblPr/>
              <a:tblGrid>
                <a:gridCol w="294740"/>
                <a:gridCol w="2257538"/>
                <a:gridCol w="2353649"/>
                <a:gridCol w="882084"/>
                <a:gridCol w="2844882"/>
                <a:gridCol w="783838"/>
                <a:gridCol w="687727"/>
                <a:gridCol w="574529"/>
              </a:tblGrid>
              <a:tr h="944335">
                <a:tc>
                  <a:txBody>
                    <a:bodyPr/>
                    <a:lstStyle/>
                    <a:p>
                      <a:pPr marL="107950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marR="47625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714" marR="167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885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обучения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714" marR="167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0485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обучения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714" marR="167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программ повышения квалификации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714" marR="167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часов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714" marR="167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714" marR="167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714" marR="167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401">
                <a:tc>
                  <a:txBody>
                    <a:bodyPr/>
                    <a:lstStyle/>
                    <a:p>
                      <a:pPr marL="107950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биологии, географии, физики и химии общеобразовательных организаций, работающие / планирующие работать в агротехнологических классах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19.09.2025-2.10.2025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Заочная часть 19-20.09.2025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 часть с применением ДОТ 22-25.09.2025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Заочная часть 26 09-1.10.2025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 часть 2.10.2025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Очно-заочная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Организационно-методические аспекты обучения школьников в агротехнологических классах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401">
                <a:tc>
                  <a:txBody>
                    <a:bodyPr/>
                    <a:lstStyle/>
                    <a:p>
                      <a:pPr marL="107950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географии общеобразовательных организаций, реализующие или планирующие реализовывать рабочие программы по предмету углубленного уровня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2-10.10.2025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Заочная часть 2.10.2025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 часть с применением ДОТ 3.10.2025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Заочная часть 4.10.2025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 часть 6.10.2025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Заочная часть 7-10.10.2025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Очно-заочная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организация обучения географии на углубленном уровне в условиях реализации ФГОС СОО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401">
                <a:tc>
                  <a:txBody>
                    <a:bodyPr/>
                    <a:lstStyle/>
                    <a:p>
                      <a:pPr marL="107950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химии общеобразовательных организаций, реализующие или планирующие реализовывать рабочие программы по предмету углубленного уровня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2-10.10.2025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Заочная часть 2.10.2025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 часть с применением ДОТ 3.10.2025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Заочная часть 4.10.2025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 часть 6.10.2025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8740" marR="95885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Заочная часть 7-10.10.2025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Очно-заочная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реализация ФРП по химии для углубленного уровня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6714" marR="167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66160" y="0"/>
            <a:ext cx="846898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226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График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226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курсов повышения квалификации в рамках государственной услуги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226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«Реализация дополнительных профессиональных программ повышения квалификации»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226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 2 полугодие 2025 года (бюджет)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226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(кафедра естественно-научного образования)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2263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859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403" t="22222" r="14758" b="43226"/>
          <a:stretch/>
        </p:blipFill>
        <p:spPr>
          <a:xfrm>
            <a:off x="120265" y="1376515"/>
            <a:ext cx="11929267" cy="4227871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66160" y="0"/>
            <a:ext cx="846898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226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График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226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курсов повышения квалификации в рамках государственной услуги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226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«Реализация дополнительных профессиональных программ повышения квалификации»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226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 2 полугодие 2025 года (бюджет)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2263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(кафедра естественно-научного образования)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2263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47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41852" y="4053421"/>
            <a:ext cx="3623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В сентябре буду размещены </a:t>
            </a:r>
          </a:p>
          <a:p>
            <a:pPr algn="ctr"/>
            <a:r>
              <a:rPr lang="ru-RU" sz="1600" b="1" dirty="0" smtClean="0"/>
              <a:t>в разделе сайта «Издания АИРО»</a:t>
            </a:r>
            <a:endParaRPr lang="ru-RU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56872" y="66765"/>
            <a:ext cx="6022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Результаты оценочных процедур 2025 г.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11403" r="4641" b="12420"/>
          <a:stretch/>
        </p:blipFill>
        <p:spPr bwMode="auto">
          <a:xfrm>
            <a:off x="530703" y="861545"/>
            <a:ext cx="4313145" cy="322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2358" y="4178411"/>
            <a:ext cx="5748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Подготовлены отчеты по результатам ГИА (ОГЭ+ЕГЭ)</a:t>
            </a:r>
            <a:endParaRPr lang="ru-RU" sz="16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t="16739" r="28345" b="7728"/>
          <a:stretch/>
        </p:blipFill>
        <p:spPr bwMode="auto">
          <a:xfrm>
            <a:off x="5232394" y="963091"/>
            <a:ext cx="2287312" cy="312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0" t="18391" r="21187" b="8762"/>
          <a:stretch/>
        </p:blipFill>
        <p:spPr bwMode="auto">
          <a:xfrm>
            <a:off x="7752540" y="963091"/>
            <a:ext cx="2004024" cy="272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0" t="16877" r="17518" b="8396"/>
          <a:stretch/>
        </p:blipFill>
        <p:spPr bwMode="auto">
          <a:xfrm>
            <a:off x="10107580" y="1188510"/>
            <a:ext cx="1885784" cy="266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2358" y="485551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По словам Г.С, Ковалевой, работа </a:t>
            </a:r>
            <a:r>
              <a:rPr lang="ru-RU" dirty="0">
                <a:solidFill>
                  <a:srgbClr val="FF0000"/>
                </a:solidFill>
              </a:rPr>
              <a:t>по функциональной грамотности </a:t>
            </a:r>
            <a:r>
              <a:rPr lang="ru-RU" dirty="0"/>
              <a:t>в </a:t>
            </a:r>
            <a:r>
              <a:rPr lang="ru-RU" dirty="0" smtClean="0"/>
              <a:t>2025-2026 </a:t>
            </a:r>
            <a:r>
              <a:rPr lang="ru-RU" dirty="0" err="1" smtClean="0"/>
              <a:t>у.г</a:t>
            </a:r>
            <a:r>
              <a:rPr lang="ru-RU" dirty="0" smtClean="0"/>
              <a:t>. будет вестись  </a:t>
            </a:r>
            <a:r>
              <a:rPr lang="ru-RU" dirty="0"/>
              <a:t>по двум направлениям:</a:t>
            </a:r>
          </a:p>
          <a:p>
            <a:r>
              <a:rPr lang="ru-RU" dirty="0"/>
              <a:t>- подведение итогов и внедрение результатов пятилетнего проекта </a:t>
            </a:r>
            <a:r>
              <a:rPr lang="ru-RU" dirty="0" err="1"/>
              <a:t>Минпросвещения</a:t>
            </a:r>
            <a:r>
              <a:rPr lang="ru-RU" dirty="0"/>
              <a:t> РФ «Формирование и оценка функциональной грамотности обучающихся» и</a:t>
            </a:r>
          </a:p>
          <a:p>
            <a:r>
              <a:rPr lang="ru-RU" dirty="0"/>
              <a:t>- подготовка и проведение национального сопоставительного исследования по функциональной грамотности. </a:t>
            </a:r>
          </a:p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68358" y="4864668"/>
            <a:ext cx="59236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9-10.04 2025 г. Всероссийский форум </a:t>
            </a:r>
            <a:r>
              <a:rPr lang="ru-RU" dirty="0"/>
              <a:t>экспертов по функциональной </a:t>
            </a:r>
            <a:r>
              <a:rPr lang="ru-RU" dirty="0" smtClean="0">
                <a:hlinkClick r:id="rId6"/>
              </a:rPr>
              <a:t>https</a:t>
            </a:r>
            <a:r>
              <a:rPr lang="ru-RU" dirty="0">
                <a:hlinkClick r:id="rId6"/>
              </a:rPr>
              <a:t>://</a:t>
            </a:r>
            <a:r>
              <a:rPr lang="ru-RU" dirty="0" smtClean="0">
                <a:hlinkClick r:id="rId6"/>
              </a:rPr>
              <a:t>rusacademedu.ru/news/11042025-1</a:t>
            </a:r>
            <a:r>
              <a:rPr lang="ru-RU" dirty="0" smtClean="0"/>
              <a:t> /</a:t>
            </a:r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89289" y="5481590"/>
            <a:ext cx="53807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11.07.2025 г. Конференция </a:t>
            </a:r>
            <a:r>
              <a:rPr lang="ru-RU" dirty="0" err="1"/>
              <a:t>Рособрнадзора</a:t>
            </a:r>
            <a:r>
              <a:rPr lang="ru-RU" dirty="0"/>
              <a:t> по оценке качества </a:t>
            </a:r>
            <a:r>
              <a:rPr lang="ru-RU" dirty="0" smtClean="0"/>
              <a:t>образования. Было </a:t>
            </a:r>
            <a:r>
              <a:rPr lang="ru-RU" dirty="0"/>
              <a:t>представлено новое исследование в рамках НИКО 2025 по функциональной грамотности. Ссылка на материалы конференции </a:t>
            </a:r>
            <a:r>
              <a:rPr lang="ru-RU" dirty="0">
                <a:hlinkClick r:id="rId7"/>
              </a:rPr>
              <a:t>https://</a:t>
            </a:r>
            <a:r>
              <a:rPr lang="ru-RU" dirty="0" smtClean="0">
                <a:hlinkClick r:id="rId7"/>
              </a:rPr>
              <a:t>www.fioco.ru/ru_conferenc</a:t>
            </a:r>
            <a:r>
              <a:rPr lang="ru-RU" dirty="0" smtClean="0"/>
              <a:t>e 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0" y="4638196"/>
            <a:ext cx="12192000" cy="914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474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855" y="154426"/>
            <a:ext cx="120471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PT Sans"/>
              </a:rPr>
              <a:t>Письмо </a:t>
            </a:r>
            <a:r>
              <a:rPr lang="ru-RU" b="1" dirty="0" err="1">
                <a:latin typeface="PT Sans"/>
              </a:rPr>
              <a:t>Минпросвещения</a:t>
            </a:r>
            <a:r>
              <a:rPr lang="ru-RU" b="1" dirty="0">
                <a:latin typeface="PT Sans"/>
              </a:rPr>
              <a:t> России от 05.06.2025 N ОК-1656/03 "О направлении рекомендаций" (вместе с "Рекомендациями по использованию результатов оценочных процедур в системе общего образования с целью повышения качества образования")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0479" y="677646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rgbClr val="FF9900"/>
                </a:solidFill>
                <a:latin typeface="Times New Roman" panose="02020603050405020304" pitchFamily="18" charset="0"/>
                <a:hlinkClick r:id="rId2"/>
              </a:rPr>
              <a:t>Приложение. </a:t>
            </a:r>
            <a:endParaRPr lang="ru-RU" u="sng" dirty="0" smtClean="0">
              <a:solidFill>
                <a:srgbClr val="FF9900"/>
              </a:solidFill>
              <a:latin typeface="Times New Roman" panose="02020603050405020304" pitchFamily="18" charset="0"/>
              <a:hlinkClick r:id="rId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u="sng" dirty="0" smtClean="0">
                <a:solidFill>
                  <a:srgbClr val="FF9900"/>
                </a:solidFill>
                <a:latin typeface="Times New Roman" panose="02020603050405020304" pitchFamily="18" charset="0"/>
                <a:hlinkClick r:id="rId2"/>
              </a:rPr>
              <a:t>Рекомендации </a:t>
            </a:r>
            <a:r>
              <a:rPr lang="ru-RU" u="sng" dirty="0">
                <a:solidFill>
                  <a:srgbClr val="FF9900"/>
                </a:solidFill>
                <a:latin typeface="Times New Roman" panose="02020603050405020304" pitchFamily="18" charset="0"/>
                <a:hlinkClick r:id="rId2"/>
              </a:rPr>
              <a:t>по использованию результатов оценочных процедур в системе общего образования с целью повышения качества образования</a:t>
            </a:r>
            <a:endParaRPr lang="ru-RU" dirty="0">
              <a:latin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0DAB"/>
                </a:solidFill>
                <a:latin typeface="Times New Roman" panose="02020603050405020304" pitchFamily="18" charset="0"/>
                <a:hlinkClick r:id="rId3"/>
              </a:rPr>
              <a:t>1. Общие положения</a:t>
            </a:r>
            <a:endParaRPr lang="ru-RU" dirty="0">
              <a:latin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0DAB"/>
                </a:solidFill>
                <a:latin typeface="Times New Roman" panose="02020603050405020304" pitchFamily="18" charset="0"/>
                <a:hlinkClick r:id="rId4"/>
              </a:rPr>
              <a:t>2. Перечень рекомендуемых мероприятий по использованию результатов оценочных процедур на региональном уровне</a:t>
            </a:r>
            <a:endParaRPr lang="ru-RU" dirty="0">
              <a:latin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0DAB"/>
                </a:solidFill>
                <a:latin typeface="Times New Roman" panose="02020603050405020304" pitchFamily="18" charset="0"/>
                <a:hlinkClick r:id="rId5"/>
              </a:rPr>
              <a:t>3. Перечень рекомендуемых мероприятий по использованию результатов оценочных процедур на муниципальном уровне</a:t>
            </a:r>
            <a:endParaRPr lang="ru-RU" dirty="0">
              <a:latin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0DAB"/>
                </a:solidFill>
                <a:latin typeface="Times New Roman" panose="02020603050405020304" pitchFamily="18" charset="0"/>
                <a:hlinkClick r:id="rId6"/>
              </a:rPr>
              <a:t>4. Перечень рекомендуемых мероприятий по использованию результатов оценочных процедур на уровне образовательной организации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95464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Настоящие Рекомендации формируют единые подходы к организационным мероприятиям по использованию результатов оценочных процедур, направленным на повышение качества образовательных результатов в системе общего образования Российской Федерации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1913822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Рекомендациях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 оценочными процедурами понимается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внутришкольная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система оценки достижения планируемых результатов освоения основной образовательной программы начального общего, основного общего и среднего общего образования (далее - внутреннее оценивание) и федеральные, региональные оценочные процедуры.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6158" y="3174940"/>
            <a:ext cx="119958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Внутреннее оценивание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предназначается для организации процесса обучения по учебным предметам, регулируется локальными нормативными актами образовательной организации &lt;1&gt; и должно включать &lt;2&gt;: 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стартовую диагностику, направленную на оценку готовности к обучению на соответствующем уровне общего образования, оценку готовности к изучению отдельных учебных предметов в начале учебного года;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текущую оценку, направленную на оценивание индивидуального продвижения обучающегося в освоении программы учебного предмета. Текущая оценка может быть формирующей (поддерживающей и направляющей усилия обучающегося, включающей его в самостоятельную оценочную деятельность) и диагностической, способствующей выявлению и осознанию педагогическим работником и обучающимся существующих проблем в обучении;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тематическую оценку, направленную на оценивание уровня достижения тематических планируемых результатов по учебному предмету;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итоговую оценку, направленную на оценивание уровня достижения итоговых планируемых результатов;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промежуточную аттестацию, представляющую собой процедуру аттестации обучающихся по предмету (предметам), которая может проводиться по итогам учебного года или иного учебного периода.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--------------------------------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&lt;1&gt; Федеральный закон от 29.12.2012 N 273-ФЗ "Об образовании в Российской Федерации", </a:t>
            </a:r>
            <a:r>
              <a:rPr lang="ru-RU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статья 30, часть 2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&lt;2&gt; Приказ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Минпросвещения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 от 18.05.2023 N 370 (ред. от 19.03.2024) "Об утверждении федеральной образовательной программы основного общего образования", </a:t>
            </a:r>
            <a:r>
              <a:rPr lang="ru-RU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п. 18.4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Приказ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Минпросвещения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 от 18.05.2023 N 371 (ред. от 19.03.2024) "Об утверждении федеральной образовательной программы среднего общего образования", </a:t>
            </a:r>
            <a:r>
              <a:rPr lang="ru-RU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п. 18.4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342900" algn="just">
              <a:lnSpc>
                <a:spcPts val="1440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464748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1211"/>
            <a:ext cx="6096000" cy="62991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федеральным и региональным оценочным процедурам относят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ся: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государственная итоговая аттестация &lt;3&gt; (только для уровней основного общего и среднего общего образования): основной государственный экзамен, единый государственный экзамен, государственный выпускной экзамен, включая процедуры допуска к государственной итоговой аттестации - итоговое собеседование по русскому языку, итоговое сочинение (изложение);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--------------------------------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&lt;3&gt; Федеральный закон от 29.12.2012 N 273-ФЗ "Об образовании в Российской Федерации", </a:t>
            </a:r>
            <a:r>
              <a:rPr lang="ru-RU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статья 59, часть 4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342900" algn="just">
              <a:lnSpc>
                <a:spcPts val="1440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</a:p>
          <a:p>
            <a:pPr indent="342900" algn="just">
              <a:lnSpc>
                <a:spcPts val="1440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всероссийские проверочные работы и национальные сопоставительные исследования качества общего образования &lt;4&gt;;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--------------------------------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&lt;4&gt; </a:t>
            </a:r>
            <a:r>
              <a:rPr lang="ru-RU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Постановление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Правительства Российской Федерации от 30.04.2024 N 556 "Об утверждении перечня мероприятий по оценке качества образования и Правил проведения мероприятий по оценке качества образования". </a:t>
            </a:r>
          </a:p>
          <a:p>
            <a:pPr indent="342900" algn="just">
              <a:lnSpc>
                <a:spcPts val="1440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</a:p>
          <a:p>
            <a:pPr indent="342900" algn="just">
              <a:lnSpc>
                <a:spcPts val="1440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региональные сопоставительные исследования качества общего образования &lt;5&gt;.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--------------------------------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&lt;5&gt; Федеральный закон от 29.12.2012 N 273-ФЗ "Об образовании в Российской Федерации", </a:t>
            </a:r>
            <a:r>
              <a:rPr lang="ru-RU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статья 97, часть 3.2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342900" algn="just">
              <a:lnSpc>
                <a:spcPts val="1440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</a:p>
          <a:p>
            <a:pPr indent="342900" algn="just">
              <a:lnSpc>
                <a:spcPts val="1440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Ориентация внутреннего и внешнего оценивания на требования федеральных государственных образовательных стандартов начального общего, основного общего и среднего общего образования, а также учет назначения каждой из процедур способствует преодолению разрыва между ними, объединяет их, представив как элементы единой системы оценки образовательных результатов обучающихся.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всероссийских проверочных работ могут использоваться в качестве мероприятий текущего контроля успеваемости и промежуточной аттестации обучающихся, проводимых в рамках реализации образовательной программы &lt;4&gt;.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111211"/>
            <a:ext cx="6096000" cy="57605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региональном уровне рекомендуется обеспечить проведение следующих основных мероприятий по использованию результатов оценочных процедур: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Анализ результатов федеральных и региональных оценочных процедур.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Разработка плана (дорожной карты) по результатам анализа результатов федеральных и региональных оценочных процедур, направленного на повышение качества образования в регионе.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Организация повышения квалификации управленческих и педагогических работников в части дефицитов, выявленных по результатам анализа.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Анализ результативности повышения квалификации управленческих и педагогических работников, при необходимости корректировка дополнительных профессиональных программ, форм и методов обучения.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Разработка комплекса мер, стимулирующих активное участие педагогических работников в деятельности региональных методических объединений по освоению технологий педагогической деятельности с низко мотивированными и слабоуспевающими обучающимися, технологий педагогического взаимодействия со сложным контингентом обучающихся (в том числе дети с ограниченными возможностями здоровья, дети с миграционной историей и др.).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Реализация управленческих проектов на муниципальном уровне и уровне образовательной организации, качественный анализ их результатов, в том числе влияющих на динамику результатов оценочных процедур.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Разработка и реализация региональных программ развития образования с учетом региональных социально-экономических, экологических, демографических, этнокультурных и других особенностей субъектов Российской Федерации, в том числе результатов федеральных и региональных оценочных процедур за последние пять лет.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8. Организация предоставления психолого-педагогической и социальной помощи обучающимся, испытывающим трудности в освоении основных общеобразовательных программ, в своем развитии и социальной адаптации.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38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205" y="743734"/>
            <a:ext cx="6709720" cy="427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муниципальном уровне рекомендуется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проведение следующих основных мероприятий по использованию результатов оценочных процедур: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Анализ результатов федеральных и региональных оценочных процедур.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Разработка плана (дорожной карты) по результатам анализа результатов федеральных и региональных оценочных процедур, направленного на повышение качества образования в муниципалитете.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Корректировка планов деятельности муниципальных методических служб по итогам анализа результатов оценочных процедур, в том числе включение в указанные планы мероприятий, направленных на совершенствование методики преподавания отдельных учебных предметов, сопровождение образовательных организаций с низкими образовательными результатами с целью компенсации дефицитов педагогических работников, привлечение педагогических работников, демонстрирующих стабильно высокие образовательные результаты обучающихся, для организации методической помощи на муниципальном уровне. </a:t>
            </a:r>
          </a:p>
          <a:p>
            <a:pPr indent="342900" algn="just">
              <a:lnSpc>
                <a:spcPts val="1440"/>
              </a:lnSpc>
              <a:spcBef>
                <a:spcPts val="840"/>
              </a:spcBef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Оценка эффективности принятых мер.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6" t="28261" r="5270" b="24657"/>
          <a:stretch/>
        </p:blipFill>
        <p:spPr bwMode="auto">
          <a:xfrm>
            <a:off x="7877213" y="424558"/>
            <a:ext cx="3923903" cy="459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177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2772" t="16634" r="28342" b="6139"/>
          <a:stretch/>
        </p:blipFill>
        <p:spPr>
          <a:xfrm>
            <a:off x="126749" y="262551"/>
            <a:ext cx="3820562" cy="57455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77751" y="6181274"/>
            <a:ext cx="5145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chiro74.ru/files/sections/2025-06-03-nauch-psih-ped.pdf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4109" t="19538" r="28787" b="10495"/>
          <a:stretch/>
        </p:blipFill>
        <p:spPr>
          <a:xfrm>
            <a:off x="3947311" y="262551"/>
            <a:ext cx="3956858" cy="5745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44406" t="17822" r="29975" b="14587"/>
          <a:stretch/>
        </p:blipFill>
        <p:spPr>
          <a:xfrm>
            <a:off x="8184331" y="488889"/>
            <a:ext cx="3719019" cy="55192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84760" y="62244"/>
            <a:ext cx="8718486" cy="332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4000"/>
              </a:lnSpc>
              <a:spcAft>
                <a:spcPts val="800"/>
              </a:spcAft>
            </a:pPr>
            <a:r>
              <a:rPr lang="ru-RU" sz="1600" kern="15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ШНОР: Риск </a:t>
            </a:r>
            <a:r>
              <a:rPr lang="ru-RU" sz="1600" kern="15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«Высокая доля обучающихся с </a:t>
            </a:r>
            <a:r>
              <a:rPr lang="ru-RU" sz="1600" kern="15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рисками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учебной </a:t>
            </a:r>
            <a:r>
              <a:rPr lang="ru-RU" sz="1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неуспешности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69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772" y="593124"/>
            <a:ext cx="3584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ЕДСОО к новому учебному году размещены методические письма по всем учебным предметам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/>
          <a:srcRect l="29730" t="15436" r="11175" b="34288"/>
          <a:stretch/>
        </p:blipFill>
        <p:spPr bwMode="auto">
          <a:xfrm>
            <a:off x="5339494" y="132815"/>
            <a:ext cx="63228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/>
          <a:srcRect l="14965" t="39697" r="12004" b="6826"/>
          <a:stretch/>
        </p:blipFill>
        <p:spPr bwMode="auto">
          <a:xfrm>
            <a:off x="222422" y="3409896"/>
            <a:ext cx="7169310" cy="295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367397" y="6219084"/>
            <a:ext cx="256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Обратить внимание</a:t>
            </a:r>
            <a:endParaRPr lang="ru-RU" sz="2000" dirty="0"/>
          </a:p>
        </p:txBody>
      </p:sp>
      <p:sp>
        <p:nvSpPr>
          <p:cNvPr id="6" name="Стрелка вправо 5"/>
          <p:cNvSpPr/>
          <p:nvPr/>
        </p:nvSpPr>
        <p:spPr>
          <a:xfrm rot="10800000">
            <a:off x="8953289" y="6109632"/>
            <a:ext cx="1390135" cy="215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901" y="3409895"/>
            <a:ext cx="3998913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913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479458" y="-1"/>
            <a:ext cx="5712542" cy="6839893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90548" y="0"/>
            <a:ext cx="446547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kern="1200" dirty="0" smtClean="0">
                <a:solidFill>
                  <a:srgbClr val="FF0000"/>
                </a:solidFill>
                <a:latin typeface="Times New Roman"/>
                <a:ea typeface="Calibri"/>
              </a:rPr>
              <a:t>Члены отделения могут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800" kern="1200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ru-RU" sz="1800" kern="1200" dirty="0" smtClean="0">
                <a:latin typeface="Times New Roman"/>
                <a:ea typeface="Calibri"/>
              </a:rPr>
              <a:t>вносить </a:t>
            </a:r>
            <a:r>
              <a:rPr lang="ru-RU" sz="1800" kern="1200" dirty="0">
                <a:latin typeface="Times New Roman"/>
                <a:ea typeface="Calibri"/>
              </a:rPr>
              <a:t>в органы государственной власти предложения по вопросам государственной политики и нормативного правового регулирования в сфере образования, содержания образования, кадрового, учебно-методического и материально-технического обеспечения образовательной </a:t>
            </a:r>
            <a:r>
              <a:rPr lang="ru-RU" sz="1800" kern="1200" dirty="0" smtClean="0">
                <a:latin typeface="Times New Roman"/>
                <a:ea typeface="Calibri"/>
              </a:rPr>
              <a:t>деятельности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endParaRPr lang="ru-RU" sz="1800" kern="1200" dirty="0">
              <a:latin typeface="Times New Roman"/>
              <a:ea typeface="Calibri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ru-RU" sz="1800" kern="1200" dirty="0" smtClean="0">
                <a:latin typeface="Times New Roman"/>
                <a:ea typeface="Calibri"/>
              </a:rPr>
              <a:t>участвовать </a:t>
            </a:r>
            <a:r>
              <a:rPr lang="ru-RU" sz="1800" kern="1200" dirty="0">
                <a:latin typeface="Times New Roman"/>
                <a:ea typeface="Calibri"/>
              </a:rPr>
              <a:t>в выработке решений органов государственной власти по вопросам деятельности системы общего </a:t>
            </a:r>
            <a:r>
              <a:rPr lang="ru-RU" sz="1800" kern="1200" dirty="0" smtClean="0">
                <a:latin typeface="Times New Roman"/>
                <a:ea typeface="Calibri"/>
              </a:rPr>
              <a:t>образования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endParaRPr lang="ru-RU" sz="1800" kern="1200" dirty="0">
              <a:latin typeface="Times New Roman"/>
              <a:ea typeface="Calibri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ru-RU" sz="1800" kern="1200" dirty="0" smtClean="0">
                <a:latin typeface="Times New Roman"/>
                <a:ea typeface="Calibri"/>
              </a:rPr>
              <a:t>участвовать </a:t>
            </a:r>
            <a:r>
              <a:rPr lang="ru-RU" sz="1800" kern="1200" dirty="0">
                <a:latin typeface="Times New Roman"/>
                <a:ea typeface="Calibri"/>
              </a:rPr>
              <a:t>в подготовке проектов нормативных правовых актов и иных документов по вопросам </a:t>
            </a:r>
            <a:r>
              <a:rPr lang="ru-RU" sz="1800" kern="1200" dirty="0" smtClean="0">
                <a:latin typeface="Times New Roman"/>
                <a:ea typeface="Calibri"/>
              </a:rPr>
              <a:t>образования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endParaRPr lang="ru-RU" sz="1800" kern="1200" dirty="0" smtClean="0">
              <a:latin typeface="Times New Roman"/>
              <a:ea typeface="Calibri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ru-RU" sz="1800" kern="1200" dirty="0">
                <a:latin typeface="Times New Roman"/>
                <a:ea typeface="Calibri"/>
              </a:rPr>
              <a:t> </a:t>
            </a:r>
            <a:r>
              <a:rPr lang="ru-RU" sz="1800" kern="1200" dirty="0" smtClean="0">
                <a:latin typeface="Times New Roman"/>
                <a:ea typeface="Calibri"/>
              </a:rPr>
              <a:t>оказывать </a:t>
            </a:r>
            <a:r>
              <a:rPr lang="ru-RU" sz="1800" kern="1200" dirty="0">
                <a:latin typeface="Times New Roman"/>
                <a:ea typeface="Calibri"/>
              </a:rPr>
              <a:t>информационные, консультационные и экспертные услуги в сфере своей </a:t>
            </a:r>
            <a:r>
              <a:rPr lang="ru-RU" sz="1800" kern="1200" dirty="0" smtClean="0">
                <a:latin typeface="Times New Roman"/>
                <a:ea typeface="Calibri"/>
              </a:rPr>
              <a:t>деятельности</a:t>
            </a:r>
            <a:endParaRPr lang="ru-RU" sz="1800" kern="1200" dirty="0">
              <a:latin typeface="Times New Roman"/>
              <a:ea typeface="Calibri"/>
            </a:endParaRPr>
          </a:p>
        </p:txBody>
      </p:sp>
      <p:sp>
        <p:nvSpPr>
          <p:cNvPr id="8" name="Freeform 24"/>
          <p:cNvSpPr/>
          <p:nvPr/>
        </p:nvSpPr>
        <p:spPr>
          <a:xfrm>
            <a:off x="6925769" y="538410"/>
            <a:ext cx="528799" cy="636410"/>
          </a:xfrm>
          <a:custGeom>
            <a:avLst/>
            <a:gdLst/>
            <a:ahLst/>
            <a:cxnLst/>
            <a:rect l="l" t="t" r="r" b="b"/>
            <a:pathLst>
              <a:path w="793198" h="954615">
                <a:moveTo>
                  <a:pt x="0" y="0"/>
                </a:moveTo>
                <a:lnTo>
                  <a:pt x="793198" y="0"/>
                </a:lnTo>
                <a:lnTo>
                  <a:pt x="793198" y="954614"/>
                </a:lnTo>
                <a:lnTo>
                  <a:pt x="0" y="954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5"/>
          <a:srcRect l="60446" t="17030" r="6287" b="11946"/>
          <a:stretch/>
        </p:blipFill>
        <p:spPr>
          <a:xfrm>
            <a:off x="253497" y="-18108"/>
            <a:ext cx="5739897" cy="6893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2107" y="57692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15.01.2024)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2875" y="5830432"/>
            <a:ext cx="1412341" cy="2534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16867" y="6171633"/>
            <a:ext cx="5665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В 2025 г. создан видеоролик о работе отделения</a:t>
            </a:r>
          </a:p>
        </p:txBody>
      </p:sp>
    </p:spTree>
    <p:extLst>
      <p:ext uri="{BB962C8B-B14F-4D97-AF65-F5344CB8AC3E}">
        <p14:creationId xmlns:p14="http://schemas.microsoft.com/office/powerpoint/2010/main" val="395997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564" t="15973" r="3540" b="9570"/>
          <a:stretch/>
        </p:blipFill>
        <p:spPr>
          <a:xfrm>
            <a:off x="1430447" y="371191"/>
            <a:ext cx="9497085" cy="5106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513" y="6409853"/>
            <a:ext cx="4028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Из презентации М.А. Костенко (июнь, 2025)</a:t>
            </a:r>
            <a:endParaRPr lang="ru-RU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4182701" y="4119327"/>
            <a:ext cx="1122630" cy="2209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58827" y="5576935"/>
            <a:ext cx="5845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конструкторе рабочих программ пока только по этим учебным предметам в поурочном планировании стоят значки «гиперссылка». Ссылки прикреплены к урокам обобщения и повторения  – прикреплены задания для проведения контрольных работ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982466" y="408913"/>
            <a:ext cx="3813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Материалы размещены на сайте ЕДСОО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85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827" t="13333" r="8515" b="12475"/>
          <a:stretch/>
        </p:blipFill>
        <p:spPr>
          <a:xfrm>
            <a:off x="329513" y="184003"/>
            <a:ext cx="10547442" cy="61426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8940" y="1307813"/>
            <a:ext cx="3525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</a:rPr>
              <a:t>Распоряжение Правительства РФ </a:t>
            </a:r>
          </a:p>
          <a:p>
            <a:pPr lvl="0" algn="ctr"/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</a:rPr>
              <a:t>от 19.11.2024 № 3333-р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60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238" t="15445" r="4654" b="12079"/>
          <a:stretch/>
        </p:blipFill>
        <p:spPr>
          <a:xfrm>
            <a:off x="197708" y="255786"/>
            <a:ext cx="11725108" cy="644998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423" y="6413671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241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6" name="object 32"/>
          <p:cNvPicPr/>
          <p:nvPr/>
        </p:nvPicPr>
        <p:blipFill>
          <a:blip r:embed="rId2"/>
          <a:stretch/>
        </p:blipFill>
        <p:spPr bwMode="auto">
          <a:xfrm>
            <a:off x="11790360" y="6344640"/>
            <a:ext cx="142920" cy="210240"/>
          </a:xfrm>
          <a:prstGeom prst="rect">
            <a:avLst/>
          </a:prstGeom>
          <a:ln w="0">
            <a:noFill/>
          </a:ln>
        </p:spPr>
      </p:pic>
      <p:sp>
        <p:nvSpPr>
          <p:cNvPr id="187" name="object 33"/>
          <p:cNvSpPr/>
          <p:nvPr/>
        </p:nvSpPr>
        <p:spPr bwMode="auto">
          <a:xfrm>
            <a:off x="802800" y="68040"/>
            <a:ext cx="11254680" cy="220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12600" rIns="36000" bIns="36000" anchor="t">
            <a:spAutoFit/>
          </a:bodyPr>
          <a:lstStyle/>
          <a:p>
            <a:pPr marL="2520" algn="ctr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  <a:defRPr/>
            </a:pPr>
            <a:r>
              <a:rPr lang="ru-RU" sz="2400" b="1" strike="noStrike" spc="199">
                <a:solidFill>
                  <a:srgbClr val="0D4697"/>
                </a:solidFill>
                <a:latin typeface="Century Gothic"/>
                <a:ea typeface="DejaVu Sans"/>
              </a:rPr>
              <a:t>КОМПЛЕКСНЫЙ</a:t>
            </a:r>
            <a:r>
              <a:rPr lang="ru-RU" sz="2400" b="1" strike="noStrike" spc="9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208">
                <a:solidFill>
                  <a:srgbClr val="0D4697"/>
                </a:solidFill>
                <a:latin typeface="Century Gothic"/>
                <a:ea typeface="DejaVu Sans"/>
              </a:rPr>
              <a:t>ПЛАН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2520" algn="ctr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strike="noStrike" spc="109">
                <a:solidFill>
                  <a:srgbClr val="0D4697"/>
                </a:solidFill>
                <a:latin typeface="Century Gothic"/>
                <a:ea typeface="DejaVu Sans"/>
              </a:rPr>
              <a:t>мероприятий</a:t>
            </a:r>
            <a:r>
              <a:rPr lang="ru-RU" sz="2400" b="1" strike="noStrike" spc="62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92">
                <a:solidFill>
                  <a:srgbClr val="0D4697"/>
                </a:solidFill>
                <a:latin typeface="Century Gothic"/>
                <a:ea typeface="DejaVu Sans"/>
              </a:rPr>
              <a:t>по</a:t>
            </a:r>
            <a:r>
              <a:rPr lang="ru-RU" sz="2400" b="1" strike="noStrike" spc="103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123">
                <a:solidFill>
                  <a:srgbClr val="0D4697"/>
                </a:solidFill>
                <a:latin typeface="Century Gothic"/>
                <a:ea typeface="DejaVu Sans"/>
              </a:rPr>
              <a:t>повышению</a:t>
            </a:r>
            <a:r>
              <a:rPr lang="ru-RU" sz="2400" b="1" strike="noStrike" spc="69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4697"/>
                </a:solidFill>
                <a:latin typeface="Century Gothic"/>
                <a:ea typeface="DejaVu Sans"/>
              </a:rPr>
              <a:t>качества</a:t>
            </a:r>
            <a:r>
              <a:rPr lang="ru-RU" sz="2400" b="1" strike="noStrike" spc="89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-11">
                <a:solidFill>
                  <a:srgbClr val="0D4697"/>
                </a:solidFill>
                <a:latin typeface="Century Gothic"/>
                <a:ea typeface="DejaVu Sans"/>
              </a:rPr>
              <a:t>математического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2520" algn="ctr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400" b="1" strike="noStrike" spc="233">
                <a:solidFill>
                  <a:srgbClr val="0D4697"/>
                </a:solidFill>
                <a:latin typeface="Century Gothic"/>
                <a:ea typeface="DejaVu Sans"/>
              </a:rPr>
              <a:t>и</a:t>
            </a:r>
            <a:r>
              <a:rPr lang="ru-RU" sz="2400" b="1" strike="noStrike" spc="38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4697"/>
                </a:solidFill>
                <a:latin typeface="Century Gothic"/>
                <a:ea typeface="DejaVu Sans"/>
              </a:rPr>
              <a:t>естественно-</a:t>
            </a:r>
            <a:r>
              <a:rPr lang="ru-RU" sz="2400" b="1" strike="noStrike" spc="89">
                <a:solidFill>
                  <a:srgbClr val="0D4697"/>
                </a:solidFill>
                <a:latin typeface="Century Gothic"/>
                <a:ea typeface="DejaVu Sans"/>
              </a:rPr>
              <a:t>научного</a:t>
            </a:r>
            <a:r>
              <a:rPr lang="ru-RU" sz="2400" b="1" strike="noStrike" spc="32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77">
                <a:solidFill>
                  <a:srgbClr val="0D4697"/>
                </a:solidFill>
                <a:latin typeface="Century Gothic"/>
                <a:ea typeface="DejaVu Sans"/>
              </a:rPr>
              <a:t>образования в Алтайском крае</a:t>
            </a:r>
            <a:r>
              <a:rPr lang="ru-RU" sz="2400" b="1" strike="noStrike" spc="18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4697"/>
                </a:solidFill>
                <a:latin typeface="Century Gothic"/>
                <a:ea typeface="DejaVu Sans"/>
              </a:rPr>
              <a:t>на</a:t>
            </a:r>
            <a:r>
              <a:rPr lang="ru-RU" sz="2400" b="1" strike="noStrike" spc="32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83">
                <a:solidFill>
                  <a:srgbClr val="0D4697"/>
                </a:solidFill>
                <a:latin typeface="Century Gothic"/>
                <a:ea typeface="DejaVu Sans"/>
              </a:rPr>
              <a:t>период</a:t>
            </a:r>
            <a:r>
              <a:rPr lang="ru-RU" sz="2400" b="1" strike="noStrike" spc="32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52">
                <a:solidFill>
                  <a:srgbClr val="0D4697"/>
                </a:solidFill>
                <a:latin typeface="Century Gothic"/>
                <a:ea typeface="DejaVu Sans"/>
              </a:rPr>
              <a:t>до </a:t>
            </a:r>
            <a:r>
              <a:rPr lang="ru-RU" sz="2400" b="1" strike="noStrike" spc="143">
                <a:solidFill>
                  <a:srgbClr val="0D4697"/>
                </a:solidFill>
                <a:latin typeface="Century Gothic"/>
                <a:ea typeface="DejaVu Sans"/>
              </a:rPr>
              <a:t>2030</a:t>
            </a:r>
            <a:r>
              <a:rPr lang="ru-RU" sz="2400" b="1" strike="noStrike" spc="43">
                <a:solidFill>
                  <a:srgbClr val="0D4697"/>
                </a:solidFill>
                <a:latin typeface="Century Gothic"/>
                <a:ea typeface="DejaVu Sans"/>
              </a:rPr>
              <a:t> </a:t>
            </a:r>
            <a:r>
              <a:rPr lang="ru-RU" sz="2400" b="1" strike="noStrike" spc="28">
                <a:solidFill>
                  <a:srgbClr val="0D4697"/>
                </a:solidFill>
                <a:latin typeface="Century Gothic"/>
                <a:ea typeface="DejaVu Sans"/>
              </a:rPr>
              <a:t>года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2520" algn="ctr">
              <a:lnSpc>
                <a:spcPct val="100000"/>
              </a:lnSpc>
              <a:tabLst>
                <a:tab pos="0" algn="l"/>
              </a:tabLst>
              <a:defRPr/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3503519" indent="2520">
              <a:lnSpc>
                <a:spcPct val="100000"/>
              </a:lnSpc>
              <a:tabLst>
                <a:tab pos="0" algn="l"/>
              </a:tabLst>
              <a:defRPr/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文本框 1"/>
          <p:cNvSpPr/>
          <p:nvPr/>
        </p:nvSpPr>
        <p:spPr bwMode="auto">
          <a:xfrm>
            <a:off x="5508000" y="3696120"/>
            <a:ext cx="161820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600" b="0" strike="noStrike" spc="-1">
                <a:solidFill>
                  <a:schemeClr val="accent5"/>
                </a:solidFill>
                <a:latin typeface="Calibri"/>
                <a:ea typeface="微软雅黑"/>
              </a:rPr>
              <a:t>Региональные показатели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9" name="组合 21"/>
          <p:cNvGrpSpPr/>
          <p:nvPr/>
        </p:nvGrpSpPr>
        <p:grpSpPr bwMode="auto">
          <a:xfrm>
            <a:off x="4152960" y="2701440"/>
            <a:ext cx="1672200" cy="1440360"/>
            <a:chOff x="4152960" y="2701440"/>
            <a:chExt cx="1672200" cy="1440360"/>
          </a:xfrm>
        </p:grpSpPr>
        <p:sp>
          <p:nvSpPr>
            <p:cNvPr id="190" name="梯形 19"/>
            <p:cNvSpPr/>
            <p:nvPr/>
          </p:nvSpPr>
          <p:spPr bwMode="auto">
            <a:xfrm>
              <a:off x="4560480" y="389268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191" name="六边形 13"/>
            <p:cNvSpPr/>
            <p:nvPr/>
          </p:nvSpPr>
          <p:spPr bwMode="auto">
            <a:xfrm>
              <a:off x="4152960" y="2701440"/>
              <a:ext cx="1672200" cy="1440360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F6F6F6"/>
                </a:gs>
                <a:gs pos="100000">
                  <a:srgbClr val="FFFFFF"/>
                </a:gs>
              </a:gsLst>
              <a:lin ang="13500000" scaled="1"/>
            </a:gradFill>
            <a:ln w="19050">
              <a:noFill/>
            </a:ln>
            <a:effectLst>
              <a:outerShdw blurRad="380880" dist="126249" dir="2394609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192" name="任意多边形 19"/>
            <p:cNvSpPr/>
            <p:nvPr/>
          </p:nvSpPr>
          <p:spPr bwMode="auto">
            <a:xfrm>
              <a:off x="4234680" y="2771280"/>
              <a:ext cx="1510560" cy="1301400"/>
            </a:xfrm>
            <a:custGeom>
              <a:avLst/>
              <a:gdLst>
                <a:gd name="textAreaLeft" fmla="*/ 0 w 1510560"/>
                <a:gd name="textAreaRight" fmla="*/ 1513800 w 1510560"/>
                <a:gd name="textAreaTop" fmla="*/ 0 h 1301400"/>
                <a:gd name="textAreaBottom" fmla="*/ 1304640 h 1301400"/>
              </a:gdLst>
              <a:ahLst/>
              <a:cxnLst/>
              <a:rect l="textAreaLeft" t="textAreaTop" r="textAreaRight" b="textAreaBottom"/>
              <a:pathLst>
                <a:path w="1381020" h="1190534" extrusionOk="0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F5F5F5"/>
                </a:gs>
                <a:gs pos="100000">
                  <a:srgbClr val="FFFFF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193" name="梯形 20"/>
            <p:cNvSpPr/>
            <p:nvPr/>
          </p:nvSpPr>
          <p:spPr bwMode="auto">
            <a:xfrm rot="14580000" flipH="1">
              <a:off x="5133240" y="3042360"/>
              <a:ext cx="727560" cy="185760"/>
            </a:xfrm>
            <a:custGeom>
              <a:avLst/>
              <a:gdLst>
                <a:gd name="textAreaLeft" fmla="*/ -1800 w 727560"/>
                <a:gd name="textAreaRight" fmla="*/ 729000 w 727560"/>
                <a:gd name="textAreaTop" fmla="*/ 0 h 185760"/>
                <a:gd name="textAreaBottom" fmla="*/ 188640 h 185760"/>
              </a:gdLst>
              <a:ahLst/>
              <a:cxnLst/>
              <a:rect l="textAreaLeft" t="textAreaTop" r="textAreaRight" b="textAreaBottom"/>
              <a:pathLst>
                <a:path w="667005" h="171628" extrusionOk="0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 rotWithShape="0"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108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194" name="任意多边形 20"/>
            <p:cNvSpPr/>
            <p:nvPr/>
          </p:nvSpPr>
          <p:spPr bwMode="auto">
            <a:xfrm>
              <a:off x="4235040" y="2775960"/>
              <a:ext cx="449640" cy="649080"/>
            </a:xfrm>
            <a:custGeom>
              <a:avLst/>
              <a:gdLst>
                <a:gd name="textAreaLeft" fmla="*/ 0 w 449640"/>
                <a:gd name="textAreaRight" fmla="*/ 452880 w 449640"/>
                <a:gd name="textAreaTop" fmla="*/ 0 h 649080"/>
                <a:gd name="textAreaBottom" fmla="*/ 652320 h 649080"/>
              </a:gdLst>
              <a:ahLst/>
              <a:cxnLst/>
              <a:rect l="textAreaLeft" t="textAreaTop" r="textAreaRight" b="textAreaBottom"/>
              <a:pathLst>
                <a:path w="413216" h="595267" extrusionOk="0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195" name="梯形 21"/>
            <p:cNvSpPr/>
            <p:nvPr/>
          </p:nvSpPr>
          <p:spPr bwMode="auto">
            <a:xfrm flipV="1">
              <a:off x="4560480" y="276768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196" name="组合 22"/>
          <p:cNvGrpSpPr/>
          <p:nvPr/>
        </p:nvGrpSpPr>
        <p:grpSpPr bwMode="auto">
          <a:xfrm>
            <a:off x="4430880" y="2954160"/>
            <a:ext cx="1121760" cy="935280"/>
            <a:chOff x="4430880" y="2954160"/>
            <a:chExt cx="1121760" cy="935280"/>
          </a:xfrm>
        </p:grpSpPr>
        <p:sp>
          <p:nvSpPr>
            <p:cNvPr id="197" name="六边形 14"/>
            <p:cNvSpPr/>
            <p:nvPr/>
          </p:nvSpPr>
          <p:spPr bwMode="auto">
            <a:xfrm>
              <a:off x="4446000" y="2954160"/>
              <a:ext cx="1085760" cy="9352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1ACBE"/>
            </a:solidFill>
            <a:ln w="19050">
              <a:noFill/>
            </a:ln>
            <a:effectLst>
              <a:innerShdw blurRad="76200" dist="63500" dir="13500000">
                <a:srgbClr val="000000">
                  <a:alpha val="4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198" name="文本框 2"/>
            <p:cNvSpPr/>
            <p:nvPr/>
          </p:nvSpPr>
          <p:spPr bwMode="auto">
            <a:xfrm>
              <a:off x="4430880" y="3135240"/>
              <a:ext cx="11217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200" b="0" strike="noStrike" spc="-1">
                  <a:solidFill>
                    <a:srgbClr val="FFFFFF"/>
                  </a:solidFill>
                  <a:latin typeface="Calibri"/>
                  <a:ea typeface="时尚中黑简体"/>
                </a:rPr>
                <a:t>01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99" name="组合 23"/>
          <p:cNvGrpSpPr/>
          <p:nvPr/>
        </p:nvGrpSpPr>
        <p:grpSpPr bwMode="auto">
          <a:xfrm>
            <a:off x="4152960" y="4141800"/>
            <a:ext cx="1672200" cy="1440360"/>
            <a:chOff x="4152960" y="4141800"/>
            <a:chExt cx="1672200" cy="1440360"/>
          </a:xfrm>
        </p:grpSpPr>
        <p:sp>
          <p:nvSpPr>
            <p:cNvPr id="200" name="梯形 22"/>
            <p:cNvSpPr/>
            <p:nvPr/>
          </p:nvSpPr>
          <p:spPr bwMode="auto">
            <a:xfrm>
              <a:off x="4560480" y="5333039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01" name="梯形 23"/>
            <p:cNvSpPr/>
            <p:nvPr/>
          </p:nvSpPr>
          <p:spPr bwMode="auto">
            <a:xfrm flipV="1">
              <a:off x="4560480" y="420804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02" name="六边形 15"/>
            <p:cNvSpPr/>
            <p:nvPr/>
          </p:nvSpPr>
          <p:spPr bwMode="auto">
            <a:xfrm>
              <a:off x="4152960" y="4141800"/>
              <a:ext cx="1672200" cy="1440360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F6F6F6"/>
                </a:gs>
                <a:gs pos="100000">
                  <a:srgbClr val="FFFFFF"/>
                </a:gs>
              </a:gsLst>
              <a:lin ang="13500000" scaled="1"/>
            </a:gradFill>
            <a:ln w="19050">
              <a:noFill/>
            </a:ln>
            <a:effectLst>
              <a:outerShdw blurRad="380880" dist="126249" dir="2394609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03" name="任意多边形 21"/>
            <p:cNvSpPr/>
            <p:nvPr/>
          </p:nvSpPr>
          <p:spPr bwMode="auto">
            <a:xfrm>
              <a:off x="4234680" y="4211640"/>
              <a:ext cx="1510560" cy="1301400"/>
            </a:xfrm>
            <a:custGeom>
              <a:avLst/>
              <a:gdLst>
                <a:gd name="textAreaLeft" fmla="*/ 0 w 1510560"/>
                <a:gd name="textAreaRight" fmla="*/ 1513800 w 1510560"/>
                <a:gd name="textAreaTop" fmla="*/ 0 h 1301400"/>
                <a:gd name="textAreaBottom" fmla="*/ 1304640 h 1301400"/>
              </a:gdLst>
              <a:ahLst/>
              <a:cxnLst/>
              <a:rect l="textAreaLeft" t="textAreaTop" r="textAreaRight" b="textAreaBottom"/>
              <a:pathLst>
                <a:path w="1381020" h="1190534" extrusionOk="0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F5F5F5"/>
                </a:gs>
                <a:gs pos="100000">
                  <a:srgbClr val="FFFFF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04" name="梯形 24"/>
            <p:cNvSpPr/>
            <p:nvPr/>
          </p:nvSpPr>
          <p:spPr bwMode="auto">
            <a:xfrm rot="14580000" flipH="1">
              <a:off x="5133240" y="4482720"/>
              <a:ext cx="727560" cy="185760"/>
            </a:xfrm>
            <a:custGeom>
              <a:avLst/>
              <a:gdLst>
                <a:gd name="textAreaLeft" fmla="*/ -1800 w 727560"/>
                <a:gd name="textAreaRight" fmla="*/ 729000 w 727560"/>
                <a:gd name="textAreaTop" fmla="*/ 0 h 185760"/>
                <a:gd name="textAreaBottom" fmla="*/ 188640 h 185760"/>
              </a:gdLst>
              <a:ahLst/>
              <a:cxnLst/>
              <a:rect l="textAreaLeft" t="textAreaTop" r="textAreaRight" b="textAreaBottom"/>
              <a:pathLst>
                <a:path w="667005" h="171628" extrusionOk="0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 rotWithShape="0"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108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05" name="任意多边形 22"/>
            <p:cNvSpPr/>
            <p:nvPr/>
          </p:nvSpPr>
          <p:spPr bwMode="auto">
            <a:xfrm>
              <a:off x="4235040" y="4216320"/>
              <a:ext cx="449640" cy="649080"/>
            </a:xfrm>
            <a:custGeom>
              <a:avLst/>
              <a:gdLst>
                <a:gd name="textAreaLeft" fmla="*/ 0 w 449640"/>
                <a:gd name="textAreaRight" fmla="*/ 452880 w 449640"/>
                <a:gd name="textAreaTop" fmla="*/ 0 h 649080"/>
                <a:gd name="textAreaBottom" fmla="*/ 652320 h 649080"/>
              </a:gdLst>
              <a:ahLst/>
              <a:cxnLst/>
              <a:rect l="textAreaLeft" t="textAreaTop" r="textAreaRight" b="textAreaBottom"/>
              <a:pathLst>
                <a:path w="413216" h="595267" extrusionOk="0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06" name="组合 24"/>
          <p:cNvGrpSpPr/>
          <p:nvPr/>
        </p:nvGrpSpPr>
        <p:grpSpPr bwMode="auto">
          <a:xfrm>
            <a:off x="4430880" y="4394520"/>
            <a:ext cx="1121760" cy="935280"/>
            <a:chOff x="4430880" y="4394520"/>
            <a:chExt cx="1121760" cy="935280"/>
          </a:xfrm>
        </p:grpSpPr>
        <p:sp>
          <p:nvSpPr>
            <p:cNvPr id="207" name="六边形 16"/>
            <p:cNvSpPr/>
            <p:nvPr/>
          </p:nvSpPr>
          <p:spPr bwMode="auto">
            <a:xfrm>
              <a:off x="4446000" y="4394520"/>
              <a:ext cx="1085760" cy="9352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7071"/>
            </a:solidFill>
            <a:ln w="19050">
              <a:noFill/>
            </a:ln>
            <a:effectLst>
              <a:innerShdw blurRad="76200" dist="63500" dir="13500000">
                <a:srgbClr val="000000">
                  <a:alpha val="4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08" name="文本框 22"/>
            <p:cNvSpPr/>
            <p:nvPr/>
          </p:nvSpPr>
          <p:spPr bwMode="auto">
            <a:xfrm>
              <a:off x="4430880" y="4555080"/>
              <a:ext cx="11217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200" b="0" strike="noStrike" spc="-1">
                  <a:solidFill>
                    <a:srgbClr val="FFFFFF"/>
                  </a:solidFill>
                  <a:latin typeface="Calibri"/>
                  <a:ea typeface="时尚中黑简体"/>
                </a:rPr>
                <a:t>02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09" name="组合 25"/>
          <p:cNvGrpSpPr/>
          <p:nvPr/>
        </p:nvGrpSpPr>
        <p:grpSpPr bwMode="auto">
          <a:xfrm>
            <a:off x="6793200" y="2701440"/>
            <a:ext cx="1672200" cy="1440360"/>
            <a:chOff x="6793200" y="2701440"/>
            <a:chExt cx="1672200" cy="1440360"/>
          </a:xfrm>
        </p:grpSpPr>
        <p:sp>
          <p:nvSpPr>
            <p:cNvPr id="210" name="梯形 25"/>
            <p:cNvSpPr/>
            <p:nvPr/>
          </p:nvSpPr>
          <p:spPr bwMode="auto">
            <a:xfrm>
              <a:off x="7200720" y="389268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11" name="梯形 26"/>
            <p:cNvSpPr/>
            <p:nvPr/>
          </p:nvSpPr>
          <p:spPr bwMode="auto">
            <a:xfrm flipV="1">
              <a:off x="7200720" y="276768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12" name="六边形 17"/>
            <p:cNvSpPr/>
            <p:nvPr/>
          </p:nvSpPr>
          <p:spPr bwMode="auto">
            <a:xfrm>
              <a:off x="6793200" y="2701440"/>
              <a:ext cx="1672200" cy="1440360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F6F6F6"/>
                </a:gs>
                <a:gs pos="100000">
                  <a:srgbClr val="FFFFFF"/>
                </a:gs>
              </a:gsLst>
              <a:lin ang="13500000" scaled="1"/>
            </a:gradFill>
            <a:ln w="19050">
              <a:noFill/>
            </a:ln>
            <a:effectLst>
              <a:outerShdw blurRad="380880" dist="126249" dir="2394609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13" name="任意多边形 23"/>
            <p:cNvSpPr/>
            <p:nvPr/>
          </p:nvSpPr>
          <p:spPr bwMode="auto">
            <a:xfrm>
              <a:off x="6874920" y="2771280"/>
              <a:ext cx="1510560" cy="1301400"/>
            </a:xfrm>
            <a:custGeom>
              <a:avLst/>
              <a:gdLst>
                <a:gd name="textAreaLeft" fmla="*/ 0 w 1510560"/>
                <a:gd name="textAreaRight" fmla="*/ 1513800 w 1510560"/>
                <a:gd name="textAreaTop" fmla="*/ 0 h 1301400"/>
                <a:gd name="textAreaBottom" fmla="*/ 1304640 h 1301400"/>
              </a:gdLst>
              <a:ahLst/>
              <a:cxnLst/>
              <a:rect l="textAreaLeft" t="textAreaTop" r="textAreaRight" b="textAreaBottom"/>
              <a:pathLst>
                <a:path w="1381020" h="1190534" extrusionOk="0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F5F5F5"/>
                </a:gs>
                <a:gs pos="100000">
                  <a:srgbClr val="FFFFF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14" name="梯形 27"/>
            <p:cNvSpPr/>
            <p:nvPr/>
          </p:nvSpPr>
          <p:spPr bwMode="auto">
            <a:xfrm rot="14580000" flipH="1">
              <a:off x="7773480" y="3042360"/>
              <a:ext cx="727560" cy="185760"/>
            </a:xfrm>
            <a:custGeom>
              <a:avLst/>
              <a:gdLst>
                <a:gd name="textAreaLeft" fmla="*/ -1800 w 727560"/>
                <a:gd name="textAreaRight" fmla="*/ 729000 w 727560"/>
                <a:gd name="textAreaTop" fmla="*/ 0 h 185760"/>
                <a:gd name="textAreaBottom" fmla="*/ 188640 h 185760"/>
              </a:gdLst>
              <a:ahLst/>
              <a:cxnLst/>
              <a:rect l="textAreaLeft" t="textAreaTop" r="textAreaRight" b="textAreaBottom"/>
              <a:pathLst>
                <a:path w="667005" h="171628" extrusionOk="0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 rotWithShape="0"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108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15" name="任意多边形 24"/>
            <p:cNvSpPr/>
            <p:nvPr/>
          </p:nvSpPr>
          <p:spPr bwMode="auto">
            <a:xfrm>
              <a:off x="6875640" y="2775960"/>
              <a:ext cx="449640" cy="649080"/>
            </a:xfrm>
            <a:custGeom>
              <a:avLst/>
              <a:gdLst>
                <a:gd name="textAreaLeft" fmla="*/ 0 w 449640"/>
                <a:gd name="textAreaRight" fmla="*/ 452880 w 449640"/>
                <a:gd name="textAreaTop" fmla="*/ 0 h 649080"/>
                <a:gd name="textAreaBottom" fmla="*/ 652320 h 649080"/>
              </a:gdLst>
              <a:ahLst/>
              <a:cxnLst/>
              <a:rect l="textAreaLeft" t="textAreaTop" r="textAreaRight" b="textAreaBottom"/>
              <a:pathLst>
                <a:path w="413216" h="595267" extrusionOk="0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16" name="组合 26"/>
          <p:cNvGrpSpPr/>
          <p:nvPr/>
        </p:nvGrpSpPr>
        <p:grpSpPr bwMode="auto">
          <a:xfrm>
            <a:off x="7066800" y="2954160"/>
            <a:ext cx="1121760" cy="935280"/>
            <a:chOff x="7066800" y="2954160"/>
            <a:chExt cx="1121760" cy="935280"/>
          </a:xfrm>
        </p:grpSpPr>
        <p:sp>
          <p:nvSpPr>
            <p:cNvPr id="217" name="六边形 18"/>
            <p:cNvSpPr/>
            <p:nvPr/>
          </p:nvSpPr>
          <p:spPr bwMode="auto">
            <a:xfrm>
              <a:off x="7086240" y="2954160"/>
              <a:ext cx="1085760" cy="9352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63A77"/>
            </a:solidFill>
            <a:ln w="19050">
              <a:noFill/>
            </a:ln>
            <a:effectLst>
              <a:innerShdw blurRad="76200" dist="63500" dir="13500000">
                <a:srgbClr val="000000">
                  <a:alpha val="4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18" name="文本框 23"/>
            <p:cNvSpPr/>
            <p:nvPr/>
          </p:nvSpPr>
          <p:spPr bwMode="auto">
            <a:xfrm>
              <a:off x="7066800" y="3135240"/>
              <a:ext cx="11217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200" b="0" strike="noStrike" spc="-1">
                  <a:solidFill>
                    <a:srgbClr val="FFFFFF"/>
                  </a:solidFill>
                  <a:latin typeface="Calibri"/>
                  <a:ea typeface="时尚中黑简体"/>
                </a:rPr>
                <a:t>05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19" name="组合 27"/>
          <p:cNvGrpSpPr/>
          <p:nvPr/>
        </p:nvGrpSpPr>
        <p:grpSpPr bwMode="auto">
          <a:xfrm>
            <a:off x="6793200" y="4141800"/>
            <a:ext cx="1672200" cy="1440360"/>
            <a:chOff x="6793200" y="4141800"/>
            <a:chExt cx="1672200" cy="1440360"/>
          </a:xfrm>
        </p:grpSpPr>
        <p:sp>
          <p:nvSpPr>
            <p:cNvPr id="220" name="梯形 28"/>
            <p:cNvSpPr/>
            <p:nvPr/>
          </p:nvSpPr>
          <p:spPr bwMode="auto">
            <a:xfrm>
              <a:off x="7200720" y="5333039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21" name="梯形 29"/>
            <p:cNvSpPr/>
            <p:nvPr/>
          </p:nvSpPr>
          <p:spPr bwMode="auto">
            <a:xfrm flipV="1">
              <a:off x="7200720" y="420804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22" name="六边形 19"/>
            <p:cNvSpPr/>
            <p:nvPr/>
          </p:nvSpPr>
          <p:spPr bwMode="auto">
            <a:xfrm>
              <a:off x="6793200" y="4141800"/>
              <a:ext cx="1672200" cy="1440360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F6F6F6"/>
                </a:gs>
                <a:gs pos="100000">
                  <a:srgbClr val="FFFFFF"/>
                </a:gs>
              </a:gsLst>
              <a:lin ang="13500000" scaled="1"/>
            </a:gradFill>
            <a:ln w="19050">
              <a:noFill/>
            </a:ln>
            <a:effectLst>
              <a:outerShdw blurRad="380880" dist="126249" dir="2394609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23" name="任意多边形 25"/>
            <p:cNvSpPr/>
            <p:nvPr/>
          </p:nvSpPr>
          <p:spPr bwMode="auto">
            <a:xfrm>
              <a:off x="6874920" y="4211640"/>
              <a:ext cx="1510560" cy="1301400"/>
            </a:xfrm>
            <a:custGeom>
              <a:avLst/>
              <a:gdLst>
                <a:gd name="textAreaLeft" fmla="*/ 0 w 1510560"/>
                <a:gd name="textAreaRight" fmla="*/ 1513800 w 1510560"/>
                <a:gd name="textAreaTop" fmla="*/ 0 h 1301400"/>
                <a:gd name="textAreaBottom" fmla="*/ 1304640 h 1301400"/>
              </a:gdLst>
              <a:ahLst/>
              <a:cxnLst/>
              <a:rect l="textAreaLeft" t="textAreaTop" r="textAreaRight" b="textAreaBottom"/>
              <a:pathLst>
                <a:path w="1381020" h="1190534" extrusionOk="0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F5F5F5"/>
                </a:gs>
                <a:gs pos="100000">
                  <a:srgbClr val="FFFFF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24" name="梯形 30"/>
            <p:cNvSpPr/>
            <p:nvPr/>
          </p:nvSpPr>
          <p:spPr bwMode="auto">
            <a:xfrm rot="14580000" flipH="1">
              <a:off x="7773480" y="4482720"/>
              <a:ext cx="727560" cy="185760"/>
            </a:xfrm>
            <a:custGeom>
              <a:avLst/>
              <a:gdLst>
                <a:gd name="textAreaLeft" fmla="*/ -1800 w 727560"/>
                <a:gd name="textAreaRight" fmla="*/ 729000 w 727560"/>
                <a:gd name="textAreaTop" fmla="*/ 0 h 185760"/>
                <a:gd name="textAreaBottom" fmla="*/ 188640 h 185760"/>
              </a:gdLst>
              <a:ahLst/>
              <a:cxnLst/>
              <a:rect l="textAreaLeft" t="textAreaTop" r="textAreaRight" b="textAreaBottom"/>
              <a:pathLst>
                <a:path w="667005" h="171628" extrusionOk="0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 rotWithShape="0"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108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25" name="任意多边形 26"/>
            <p:cNvSpPr/>
            <p:nvPr/>
          </p:nvSpPr>
          <p:spPr bwMode="auto">
            <a:xfrm>
              <a:off x="6875640" y="4216320"/>
              <a:ext cx="449640" cy="649080"/>
            </a:xfrm>
            <a:custGeom>
              <a:avLst/>
              <a:gdLst>
                <a:gd name="textAreaLeft" fmla="*/ 0 w 449640"/>
                <a:gd name="textAreaRight" fmla="*/ 452880 w 449640"/>
                <a:gd name="textAreaTop" fmla="*/ 0 h 649080"/>
                <a:gd name="textAreaBottom" fmla="*/ 652320 h 649080"/>
              </a:gdLst>
              <a:ahLst/>
              <a:cxnLst/>
              <a:rect l="textAreaLeft" t="textAreaTop" r="textAreaRight" b="textAreaBottom"/>
              <a:pathLst>
                <a:path w="413216" h="595267" extrusionOk="0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26" name="组合 28"/>
          <p:cNvGrpSpPr/>
          <p:nvPr/>
        </p:nvGrpSpPr>
        <p:grpSpPr bwMode="auto">
          <a:xfrm>
            <a:off x="7066800" y="4394520"/>
            <a:ext cx="1121760" cy="935280"/>
            <a:chOff x="7066800" y="4394520"/>
            <a:chExt cx="1121760" cy="935280"/>
          </a:xfrm>
        </p:grpSpPr>
        <p:sp>
          <p:nvSpPr>
            <p:cNvPr id="227" name="六边形 20"/>
            <p:cNvSpPr/>
            <p:nvPr/>
          </p:nvSpPr>
          <p:spPr bwMode="auto">
            <a:xfrm>
              <a:off x="7086240" y="4394520"/>
              <a:ext cx="1085760" cy="9352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65885"/>
            </a:solidFill>
            <a:ln w="19050">
              <a:noFill/>
            </a:ln>
            <a:effectLst>
              <a:innerShdw blurRad="76200" dist="63500" dir="13500000">
                <a:srgbClr val="000000">
                  <a:alpha val="4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28" name="文本框 24"/>
            <p:cNvSpPr/>
            <p:nvPr/>
          </p:nvSpPr>
          <p:spPr bwMode="auto">
            <a:xfrm>
              <a:off x="7066800" y="4555080"/>
              <a:ext cx="11217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200" b="0" strike="noStrike" spc="-1">
                  <a:solidFill>
                    <a:srgbClr val="FFFFFF"/>
                  </a:solidFill>
                  <a:latin typeface="Calibri"/>
                  <a:ea typeface="时尚中黑简体"/>
                </a:rPr>
                <a:t>04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29" name="组合 29"/>
          <p:cNvGrpSpPr/>
          <p:nvPr/>
        </p:nvGrpSpPr>
        <p:grpSpPr bwMode="auto">
          <a:xfrm>
            <a:off x="5473080" y="4849200"/>
            <a:ext cx="1672200" cy="1440360"/>
            <a:chOff x="5473080" y="4849200"/>
            <a:chExt cx="1672200" cy="1440360"/>
          </a:xfrm>
        </p:grpSpPr>
        <p:sp>
          <p:nvSpPr>
            <p:cNvPr id="230" name="梯形 31"/>
            <p:cNvSpPr/>
            <p:nvPr/>
          </p:nvSpPr>
          <p:spPr bwMode="auto">
            <a:xfrm>
              <a:off x="5880600" y="604044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31" name="梯形 32"/>
            <p:cNvSpPr/>
            <p:nvPr/>
          </p:nvSpPr>
          <p:spPr bwMode="auto">
            <a:xfrm flipV="1">
              <a:off x="5880600" y="491508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32" name="六边形 21"/>
            <p:cNvSpPr/>
            <p:nvPr/>
          </p:nvSpPr>
          <p:spPr bwMode="auto">
            <a:xfrm>
              <a:off x="5473080" y="4849200"/>
              <a:ext cx="1672200" cy="1440360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F6F6F6"/>
                </a:gs>
                <a:gs pos="100000">
                  <a:srgbClr val="FFFFFF"/>
                </a:gs>
              </a:gsLst>
              <a:lin ang="13500000" scaled="1"/>
            </a:gradFill>
            <a:ln w="19050">
              <a:noFill/>
            </a:ln>
            <a:effectLst>
              <a:outerShdw blurRad="380880" dist="126249" dir="2394609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33" name="任意多边形 27"/>
            <p:cNvSpPr/>
            <p:nvPr/>
          </p:nvSpPr>
          <p:spPr bwMode="auto">
            <a:xfrm>
              <a:off x="5554800" y="4918680"/>
              <a:ext cx="1510560" cy="1301400"/>
            </a:xfrm>
            <a:custGeom>
              <a:avLst/>
              <a:gdLst>
                <a:gd name="textAreaLeft" fmla="*/ 0 w 1510560"/>
                <a:gd name="textAreaRight" fmla="*/ 1513800 w 1510560"/>
                <a:gd name="textAreaTop" fmla="*/ 0 h 1301400"/>
                <a:gd name="textAreaBottom" fmla="*/ 1304640 h 1301400"/>
              </a:gdLst>
              <a:ahLst/>
              <a:cxnLst/>
              <a:rect l="textAreaLeft" t="textAreaTop" r="textAreaRight" b="textAreaBottom"/>
              <a:pathLst>
                <a:path w="1381020" h="1190534" extrusionOk="0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F5F5F5"/>
                </a:gs>
                <a:gs pos="100000">
                  <a:srgbClr val="FFFFF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34" name="梯形 33"/>
            <p:cNvSpPr/>
            <p:nvPr/>
          </p:nvSpPr>
          <p:spPr bwMode="auto">
            <a:xfrm rot="14580000" flipH="1">
              <a:off x="6453360" y="5190120"/>
              <a:ext cx="727560" cy="185760"/>
            </a:xfrm>
            <a:custGeom>
              <a:avLst/>
              <a:gdLst>
                <a:gd name="textAreaLeft" fmla="*/ -1800 w 727560"/>
                <a:gd name="textAreaRight" fmla="*/ 729000 w 727560"/>
                <a:gd name="textAreaTop" fmla="*/ 0 h 185760"/>
                <a:gd name="textAreaBottom" fmla="*/ 188640 h 185760"/>
              </a:gdLst>
              <a:ahLst/>
              <a:cxnLst/>
              <a:rect l="textAreaLeft" t="textAreaTop" r="textAreaRight" b="textAreaBottom"/>
              <a:pathLst>
                <a:path w="667005" h="171628" extrusionOk="0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 rotWithShape="0"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108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35" name="任意多边形 28"/>
            <p:cNvSpPr/>
            <p:nvPr/>
          </p:nvSpPr>
          <p:spPr bwMode="auto">
            <a:xfrm>
              <a:off x="5555160" y="4923360"/>
              <a:ext cx="449640" cy="649080"/>
            </a:xfrm>
            <a:custGeom>
              <a:avLst/>
              <a:gdLst>
                <a:gd name="textAreaLeft" fmla="*/ 0 w 449640"/>
                <a:gd name="textAreaRight" fmla="*/ 452880 w 449640"/>
                <a:gd name="textAreaTop" fmla="*/ 0 h 649080"/>
                <a:gd name="textAreaBottom" fmla="*/ 652320 h 649080"/>
              </a:gdLst>
              <a:ahLst/>
              <a:cxnLst/>
              <a:rect l="textAreaLeft" t="textAreaTop" r="textAreaRight" b="textAreaBottom"/>
              <a:pathLst>
                <a:path w="413216" h="595267" extrusionOk="0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36" name="组合 30"/>
          <p:cNvGrpSpPr/>
          <p:nvPr/>
        </p:nvGrpSpPr>
        <p:grpSpPr bwMode="auto">
          <a:xfrm>
            <a:off x="5726880" y="5101920"/>
            <a:ext cx="1125000" cy="935280"/>
            <a:chOff x="5726880" y="5101920"/>
            <a:chExt cx="1125000" cy="935280"/>
          </a:xfrm>
        </p:grpSpPr>
        <p:sp>
          <p:nvSpPr>
            <p:cNvPr id="237" name="六边形 22"/>
            <p:cNvSpPr/>
            <p:nvPr/>
          </p:nvSpPr>
          <p:spPr bwMode="auto">
            <a:xfrm>
              <a:off x="5766120" y="5101920"/>
              <a:ext cx="1085760" cy="9352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AF92"/>
            </a:solidFill>
            <a:ln w="19050">
              <a:noFill/>
            </a:ln>
            <a:effectLst>
              <a:innerShdw blurRad="76200" dist="63500" dir="13500000">
                <a:srgbClr val="000000">
                  <a:alpha val="4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38" name="文本框 25"/>
            <p:cNvSpPr/>
            <p:nvPr/>
          </p:nvSpPr>
          <p:spPr bwMode="auto">
            <a:xfrm>
              <a:off x="5726880" y="5281200"/>
              <a:ext cx="11217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200" b="0" strike="noStrike" spc="-1">
                  <a:solidFill>
                    <a:srgbClr val="FFFFFF"/>
                  </a:solidFill>
                  <a:latin typeface="Calibri"/>
                  <a:ea typeface="时尚中黑简体"/>
                </a:rPr>
                <a:t>03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39" name="组合 31"/>
          <p:cNvGrpSpPr/>
          <p:nvPr/>
        </p:nvGrpSpPr>
        <p:grpSpPr bwMode="auto">
          <a:xfrm>
            <a:off x="5473080" y="1980360"/>
            <a:ext cx="1672200" cy="1440360"/>
            <a:chOff x="5473080" y="1980360"/>
            <a:chExt cx="1672200" cy="1440360"/>
          </a:xfrm>
        </p:grpSpPr>
        <p:sp>
          <p:nvSpPr>
            <p:cNvPr id="240" name="梯形 34"/>
            <p:cNvSpPr/>
            <p:nvPr/>
          </p:nvSpPr>
          <p:spPr bwMode="auto">
            <a:xfrm flipV="1">
              <a:off x="5880600" y="204624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41" name="六边形 23"/>
            <p:cNvSpPr/>
            <p:nvPr/>
          </p:nvSpPr>
          <p:spPr bwMode="auto">
            <a:xfrm>
              <a:off x="5473080" y="1980360"/>
              <a:ext cx="1672200" cy="1440360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F6F6F6"/>
                </a:gs>
                <a:gs pos="100000">
                  <a:srgbClr val="FFFFFF"/>
                </a:gs>
              </a:gsLst>
              <a:lin ang="13500000" scaled="1"/>
            </a:gradFill>
            <a:ln w="19050">
              <a:noFill/>
            </a:ln>
            <a:effectLst>
              <a:outerShdw blurRad="380880" dist="126249" dir="2394609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42" name="任意多边形 29"/>
            <p:cNvSpPr/>
            <p:nvPr/>
          </p:nvSpPr>
          <p:spPr bwMode="auto">
            <a:xfrm>
              <a:off x="5554800" y="2049840"/>
              <a:ext cx="1510560" cy="1301400"/>
            </a:xfrm>
            <a:custGeom>
              <a:avLst/>
              <a:gdLst>
                <a:gd name="textAreaLeft" fmla="*/ 0 w 1510560"/>
                <a:gd name="textAreaRight" fmla="*/ 1513800 w 1510560"/>
                <a:gd name="textAreaTop" fmla="*/ 0 h 1301400"/>
                <a:gd name="textAreaBottom" fmla="*/ 1304640 h 1301400"/>
              </a:gdLst>
              <a:ahLst/>
              <a:cxnLst/>
              <a:rect l="textAreaLeft" t="textAreaTop" r="textAreaRight" b="textAreaBottom"/>
              <a:pathLst>
                <a:path w="1381020" h="1190534" extrusionOk="0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F5F5F5"/>
                </a:gs>
                <a:gs pos="100000">
                  <a:srgbClr val="FFFFF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43" name="梯形 35"/>
            <p:cNvSpPr/>
            <p:nvPr/>
          </p:nvSpPr>
          <p:spPr bwMode="auto">
            <a:xfrm>
              <a:off x="5880600" y="3171600"/>
              <a:ext cx="858240" cy="179640"/>
            </a:xfrm>
            <a:prstGeom prst="trapezoid">
              <a:avLst>
                <a:gd name="adj" fmla="val 66343"/>
              </a:avLst>
            </a:prstGeom>
            <a:gradFill rotWithShape="0"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44" name="梯形 36"/>
            <p:cNvSpPr/>
            <p:nvPr/>
          </p:nvSpPr>
          <p:spPr bwMode="auto">
            <a:xfrm rot="14580000" flipH="1">
              <a:off x="6453360" y="2321280"/>
              <a:ext cx="727560" cy="185760"/>
            </a:xfrm>
            <a:custGeom>
              <a:avLst/>
              <a:gdLst>
                <a:gd name="textAreaLeft" fmla="*/ -1800 w 727560"/>
                <a:gd name="textAreaRight" fmla="*/ 729000 w 727560"/>
                <a:gd name="textAreaTop" fmla="*/ 0 h 185760"/>
                <a:gd name="textAreaBottom" fmla="*/ 188640 h 185760"/>
              </a:gdLst>
              <a:ahLst/>
              <a:cxnLst/>
              <a:rect l="textAreaLeft" t="textAreaTop" r="textAreaRight" b="textAreaBottom"/>
              <a:pathLst>
                <a:path w="667005" h="171628" extrusionOk="0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 rotWithShape="0"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108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45" name="任意多边形 30"/>
            <p:cNvSpPr/>
            <p:nvPr/>
          </p:nvSpPr>
          <p:spPr bwMode="auto">
            <a:xfrm>
              <a:off x="5555160" y="2054520"/>
              <a:ext cx="449640" cy="649080"/>
            </a:xfrm>
            <a:custGeom>
              <a:avLst/>
              <a:gdLst>
                <a:gd name="textAreaLeft" fmla="*/ 0 w 449640"/>
                <a:gd name="textAreaRight" fmla="*/ 452880 w 449640"/>
                <a:gd name="textAreaTop" fmla="*/ 0 h 649080"/>
                <a:gd name="textAreaBottom" fmla="*/ 652320 h 649080"/>
              </a:gdLst>
              <a:ahLst/>
              <a:cxnLst/>
              <a:rect l="textAreaLeft" t="textAreaTop" r="textAreaRight" b="textAreaBottom"/>
              <a:pathLst>
                <a:path w="413216" h="595267" extrusionOk="0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 rotWithShape="0"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46" name="组合 32"/>
          <p:cNvGrpSpPr/>
          <p:nvPr/>
        </p:nvGrpSpPr>
        <p:grpSpPr bwMode="auto">
          <a:xfrm>
            <a:off x="5759640" y="2233080"/>
            <a:ext cx="1121760" cy="935280"/>
            <a:chOff x="5759640" y="2233080"/>
            <a:chExt cx="1121760" cy="935280"/>
          </a:xfrm>
        </p:grpSpPr>
        <p:sp>
          <p:nvSpPr>
            <p:cNvPr id="247" name="六边形 24"/>
            <p:cNvSpPr/>
            <p:nvPr/>
          </p:nvSpPr>
          <p:spPr bwMode="auto">
            <a:xfrm>
              <a:off x="5766120" y="2233080"/>
              <a:ext cx="1085760" cy="9352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B850"/>
            </a:solidFill>
            <a:ln w="19050">
              <a:noFill/>
            </a:ln>
            <a:effectLst>
              <a:innerShdw blurRad="76200" dist="63500" dir="13500000">
                <a:srgbClr val="000000">
                  <a:alpha val="4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48" name="文本框 26"/>
            <p:cNvSpPr/>
            <p:nvPr/>
          </p:nvSpPr>
          <p:spPr bwMode="auto">
            <a:xfrm>
              <a:off x="5759640" y="2420640"/>
              <a:ext cx="11217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200" b="0" strike="noStrike" spc="-1">
                  <a:solidFill>
                    <a:srgbClr val="FFFFFF"/>
                  </a:solidFill>
                  <a:latin typeface="Calibri"/>
                  <a:ea typeface="时尚中黑简体"/>
                </a:rPr>
                <a:t>06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49" name="组合 33"/>
          <p:cNvGrpSpPr/>
          <p:nvPr/>
        </p:nvGrpSpPr>
        <p:grpSpPr bwMode="auto">
          <a:xfrm>
            <a:off x="7061400" y="2224800"/>
            <a:ext cx="2891880" cy="396360"/>
            <a:chOff x="7061400" y="2224800"/>
            <a:chExt cx="2891880" cy="396360"/>
          </a:xfrm>
        </p:grpSpPr>
        <p:sp>
          <p:nvSpPr>
            <p:cNvPr id="250" name="任意多边形 31"/>
            <p:cNvSpPr/>
            <p:nvPr/>
          </p:nvSpPr>
          <p:spPr bwMode="auto">
            <a:xfrm flipH="1">
              <a:off x="7131600" y="2292840"/>
              <a:ext cx="2821680" cy="328320"/>
            </a:xfrm>
            <a:custGeom>
              <a:avLst/>
              <a:gdLst>
                <a:gd name="textAreaLeft" fmla="*/ 1800 w 2821680"/>
                <a:gd name="textAreaRight" fmla="*/ 2826720 w 2821680"/>
                <a:gd name="textAreaTop" fmla="*/ 0 h 328320"/>
                <a:gd name="textAreaBottom" fmla="*/ 331560 h 328320"/>
              </a:gdLst>
              <a:ahLst/>
              <a:cxnLst/>
              <a:rect l="textAreaLeft" t="textAreaTop" r="textAreaRight" b="textAreaBottom"/>
              <a:pathLst>
                <a:path w="1054100" h="488950" extrusionOk="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80808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51" name="椭圆 7"/>
            <p:cNvSpPr/>
            <p:nvPr/>
          </p:nvSpPr>
          <p:spPr bwMode="auto">
            <a:xfrm flipH="1">
              <a:off x="7061039" y="2224800"/>
              <a:ext cx="111960" cy="133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52" name="组合 34"/>
          <p:cNvGrpSpPr/>
          <p:nvPr/>
        </p:nvGrpSpPr>
        <p:grpSpPr bwMode="auto">
          <a:xfrm>
            <a:off x="8365320" y="3710160"/>
            <a:ext cx="1833480" cy="396360"/>
            <a:chOff x="8365320" y="3710160"/>
            <a:chExt cx="1833480" cy="396360"/>
          </a:xfrm>
        </p:grpSpPr>
        <p:sp>
          <p:nvSpPr>
            <p:cNvPr id="253" name="任意多边形 32"/>
            <p:cNvSpPr/>
            <p:nvPr/>
          </p:nvSpPr>
          <p:spPr bwMode="auto">
            <a:xfrm flipH="1">
              <a:off x="8445600" y="3778200"/>
              <a:ext cx="1752840" cy="328320"/>
            </a:xfrm>
            <a:custGeom>
              <a:avLst/>
              <a:gdLst>
                <a:gd name="textAreaLeft" fmla="*/ -1800 w 1752840"/>
                <a:gd name="textAreaRight" fmla="*/ 1754280 w 1752840"/>
                <a:gd name="textAreaTop" fmla="*/ 0 h 328320"/>
                <a:gd name="textAreaBottom" fmla="*/ 331560 h 328320"/>
              </a:gdLst>
              <a:ahLst/>
              <a:cxnLst/>
              <a:rect l="textAreaLeft" t="textAreaTop" r="textAreaRight" b="textAreaBottom"/>
              <a:pathLst>
                <a:path w="1054100" h="488950" extrusionOk="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80808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54" name="椭圆 8"/>
            <p:cNvSpPr/>
            <p:nvPr/>
          </p:nvSpPr>
          <p:spPr bwMode="auto">
            <a:xfrm flipH="1">
              <a:off x="8364960" y="3710160"/>
              <a:ext cx="129960" cy="133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55" name="组合 35"/>
          <p:cNvGrpSpPr/>
          <p:nvPr/>
        </p:nvGrpSpPr>
        <p:grpSpPr bwMode="auto">
          <a:xfrm>
            <a:off x="8365320" y="5178600"/>
            <a:ext cx="1833480" cy="396360"/>
            <a:chOff x="8365320" y="5178600"/>
            <a:chExt cx="1833480" cy="396360"/>
          </a:xfrm>
        </p:grpSpPr>
        <p:sp>
          <p:nvSpPr>
            <p:cNvPr id="256" name="任意多边形 33"/>
            <p:cNvSpPr/>
            <p:nvPr/>
          </p:nvSpPr>
          <p:spPr bwMode="auto">
            <a:xfrm flipH="1">
              <a:off x="8445600" y="5246640"/>
              <a:ext cx="1752840" cy="328320"/>
            </a:xfrm>
            <a:custGeom>
              <a:avLst/>
              <a:gdLst>
                <a:gd name="textAreaLeft" fmla="*/ -1800 w 1752840"/>
                <a:gd name="textAreaRight" fmla="*/ 1754280 w 1752840"/>
                <a:gd name="textAreaTop" fmla="*/ 0 h 328320"/>
                <a:gd name="textAreaBottom" fmla="*/ 331560 h 328320"/>
              </a:gdLst>
              <a:ahLst/>
              <a:cxnLst/>
              <a:rect l="textAreaLeft" t="textAreaTop" r="textAreaRight" b="textAreaBottom"/>
              <a:pathLst>
                <a:path w="1054100" h="488950" extrusionOk="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80808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57" name="椭圆 9"/>
            <p:cNvSpPr/>
            <p:nvPr/>
          </p:nvSpPr>
          <p:spPr bwMode="auto">
            <a:xfrm flipH="1">
              <a:off x="8364960" y="5178600"/>
              <a:ext cx="129960" cy="133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58" name="组合 36"/>
          <p:cNvGrpSpPr/>
          <p:nvPr/>
        </p:nvGrpSpPr>
        <p:grpSpPr bwMode="auto">
          <a:xfrm>
            <a:off x="2648160" y="5642640"/>
            <a:ext cx="2924640" cy="390240"/>
            <a:chOff x="2648160" y="5642640"/>
            <a:chExt cx="2924640" cy="390240"/>
          </a:xfrm>
        </p:grpSpPr>
        <p:sp>
          <p:nvSpPr>
            <p:cNvPr id="259" name="任意多边形 34"/>
            <p:cNvSpPr/>
            <p:nvPr/>
          </p:nvSpPr>
          <p:spPr bwMode="auto">
            <a:xfrm rot="10800000" flipH="1">
              <a:off x="2647800" y="5642640"/>
              <a:ext cx="2821320" cy="328320"/>
            </a:xfrm>
            <a:custGeom>
              <a:avLst/>
              <a:gdLst>
                <a:gd name="textAreaLeft" fmla="*/ -1800 w 2821320"/>
                <a:gd name="textAreaRight" fmla="*/ 2822760 w 2821320"/>
                <a:gd name="textAreaTop" fmla="*/ 0 h 328320"/>
                <a:gd name="textAreaBottom" fmla="*/ 331560 h 328320"/>
              </a:gdLst>
              <a:ahLst/>
              <a:cxnLst/>
              <a:rect l="textAreaLeft" t="textAreaTop" r="textAreaRight" b="textAreaBottom"/>
              <a:pathLst>
                <a:path w="1054100" h="488950" extrusionOk="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80808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60" name="椭圆 10"/>
            <p:cNvSpPr/>
            <p:nvPr/>
          </p:nvSpPr>
          <p:spPr bwMode="auto">
            <a:xfrm rot="10800000" flipH="1">
              <a:off x="5460480" y="5912280"/>
              <a:ext cx="111960" cy="120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2480" rIns="90000" bIns="4248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61" name="组合 37"/>
          <p:cNvGrpSpPr/>
          <p:nvPr/>
        </p:nvGrpSpPr>
        <p:grpSpPr bwMode="auto">
          <a:xfrm>
            <a:off x="2630160" y="4199400"/>
            <a:ext cx="1602720" cy="390240"/>
            <a:chOff x="2630160" y="4199400"/>
            <a:chExt cx="1602720" cy="390240"/>
          </a:xfrm>
        </p:grpSpPr>
        <p:sp>
          <p:nvSpPr>
            <p:cNvPr id="262" name="任意多边形 35"/>
            <p:cNvSpPr/>
            <p:nvPr/>
          </p:nvSpPr>
          <p:spPr bwMode="auto">
            <a:xfrm rot="10800000" flipH="1">
              <a:off x="2629800" y="4199400"/>
              <a:ext cx="1499400" cy="328320"/>
            </a:xfrm>
            <a:custGeom>
              <a:avLst/>
              <a:gdLst>
                <a:gd name="textAreaLeft" fmla="*/ -1800 w 1499400"/>
                <a:gd name="textAreaRight" fmla="*/ 1500840 w 1499400"/>
                <a:gd name="textAreaTop" fmla="*/ 0 h 328320"/>
                <a:gd name="textAreaBottom" fmla="*/ 331560 h 328320"/>
              </a:gdLst>
              <a:ahLst/>
              <a:cxnLst/>
              <a:rect l="textAreaLeft" t="textAreaTop" r="textAreaRight" b="textAreaBottom"/>
              <a:pathLst>
                <a:path w="1054100" h="488950" extrusionOk="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80808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63" name="椭圆 11"/>
            <p:cNvSpPr/>
            <p:nvPr/>
          </p:nvSpPr>
          <p:spPr bwMode="auto">
            <a:xfrm rot="10800000" flipH="1">
              <a:off x="4120560" y="4469040"/>
              <a:ext cx="111960" cy="120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2480" rIns="90000" bIns="4248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264" name="组合 38"/>
          <p:cNvGrpSpPr/>
          <p:nvPr/>
        </p:nvGrpSpPr>
        <p:grpSpPr bwMode="auto">
          <a:xfrm>
            <a:off x="2630160" y="2751840"/>
            <a:ext cx="1602720" cy="390240"/>
            <a:chOff x="2630160" y="2751840"/>
            <a:chExt cx="1602720" cy="390240"/>
          </a:xfrm>
        </p:grpSpPr>
        <p:sp>
          <p:nvSpPr>
            <p:cNvPr id="265" name="任意多边形 36"/>
            <p:cNvSpPr/>
            <p:nvPr/>
          </p:nvSpPr>
          <p:spPr bwMode="auto">
            <a:xfrm rot="10800000" flipH="1">
              <a:off x="2629800" y="2751840"/>
              <a:ext cx="1499400" cy="328320"/>
            </a:xfrm>
            <a:custGeom>
              <a:avLst/>
              <a:gdLst>
                <a:gd name="textAreaLeft" fmla="*/ -1800 w 1499400"/>
                <a:gd name="textAreaRight" fmla="*/ 1500840 w 1499400"/>
                <a:gd name="textAreaTop" fmla="*/ 0 h 328320"/>
                <a:gd name="textAreaBottom" fmla="*/ 331560 h 328320"/>
              </a:gdLst>
              <a:ahLst/>
              <a:cxnLst/>
              <a:rect l="textAreaLeft" t="textAreaTop" r="textAreaRight" b="textAreaBottom"/>
              <a:pathLst>
                <a:path w="1054100" h="488950" extrusionOk="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rgbClr val="80808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  <p:sp>
          <p:nvSpPr>
            <p:cNvPr id="266" name="椭圆 12"/>
            <p:cNvSpPr/>
            <p:nvPr/>
          </p:nvSpPr>
          <p:spPr bwMode="auto">
            <a:xfrm rot="10800000" flipH="1">
              <a:off x="4120560" y="3021480"/>
              <a:ext cx="111960" cy="120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2480" rIns="90000" bIns="42480" anchor="ctr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267" name="Freeform 5"/>
          <p:cNvSpPr/>
          <p:nvPr/>
        </p:nvSpPr>
        <p:spPr bwMode="auto">
          <a:xfrm>
            <a:off x="1726200" y="1875240"/>
            <a:ext cx="382320" cy="272520"/>
          </a:xfrm>
          <a:custGeom>
            <a:avLst/>
            <a:gdLst>
              <a:gd name="textAreaLeft" fmla="*/ 0 w 382320"/>
              <a:gd name="textAreaRight" fmla="*/ 385560 w 382320"/>
              <a:gd name="textAreaTop" fmla="*/ 0 h 272520"/>
              <a:gd name="textAreaBottom" fmla="*/ 275760 h 272520"/>
            </a:gdLst>
            <a:ahLst/>
            <a:cxnLst/>
            <a:rect l="textAreaLeft" t="textAreaTop" r="textAreaRight" b="textAreaBottom"/>
            <a:pathLst>
              <a:path w="244" h="175" extrusionOk="0">
                <a:moveTo>
                  <a:pt x="92" y="48"/>
                </a:moveTo>
                <a:cubicBezTo>
                  <a:pt x="98" y="43"/>
                  <a:pt x="102" y="36"/>
                  <a:pt x="102" y="27"/>
                </a:cubicBezTo>
                <a:cubicBezTo>
                  <a:pt x="102" y="12"/>
                  <a:pt x="90" y="0"/>
                  <a:pt x="75" y="0"/>
                </a:cubicBezTo>
                <a:cubicBezTo>
                  <a:pt x="60" y="0"/>
                  <a:pt x="48" y="12"/>
                  <a:pt x="48" y="27"/>
                </a:cubicBezTo>
                <a:cubicBezTo>
                  <a:pt x="48" y="36"/>
                  <a:pt x="52" y="43"/>
                  <a:pt x="58" y="48"/>
                </a:cubicBezTo>
                <a:cubicBezTo>
                  <a:pt x="31" y="58"/>
                  <a:pt x="0" y="113"/>
                  <a:pt x="10" y="123"/>
                </a:cubicBezTo>
                <a:cubicBezTo>
                  <a:pt x="19" y="131"/>
                  <a:pt x="34" y="114"/>
                  <a:pt x="46" y="97"/>
                </a:cubicBezTo>
                <a:cubicBezTo>
                  <a:pt x="39" y="123"/>
                  <a:pt x="34" y="151"/>
                  <a:pt x="32" y="175"/>
                </a:cubicBezTo>
                <a:cubicBezTo>
                  <a:pt x="57" y="175"/>
                  <a:pt x="57" y="175"/>
                  <a:pt x="57" y="175"/>
                </a:cubicBezTo>
                <a:cubicBezTo>
                  <a:pt x="57" y="161"/>
                  <a:pt x="66" y="142"/>
                  <a:pt x="75" y="142"/>
                </a:cubicBezTo>
                <a:cubicBezTo>
                  <a:pt x="84" y="142"/>
                  <a:pt x="93" y="161"/>
                  <a:pt x="93" y="175"/>
                </a:cubicBezTo>
                <a:cubicBezTo>
                  <a:pt x="118" y="175"/>
                  <a:pt x="118" y="175"/>
                  <a:pt x="118" y="175"/>
                </a:cubicBezTo>
                <a:cubicBezTo>
                  <a:pt x="116" y="151"/>
                  <a:pt x="111" y="123"/>
                  <a:pt x="104" y="97"/>
                </a:cubicBezTo>
                <a:cubicBezTo>
                  <a:pt x="116" y="114"/>
                  <a:pt x="131" y="131"/>
                  <a:pt x="140" y="123"/>
                </a:cubicBezTo>
                <a:cubicBezTo>
                  <a:pt x="150" y="113"/>
                  <a:pt x="119" y="58"/>
                  <a:pt x="92" y="48"/>
                </a:cubicBezTo>
                <a:close/>
                <a:moveTo>
                  <a:pt x="208" y="97"/>
                </a:moveTo>
                <a:cubicBezTo>
                  <a:pt x="212" y="94"/>
                  <a:pt x="214" y="89"/>
                  <a:pt x="214" y="84"/>
                </a:cubicBezTo>
                <a:cubicBezTo>
                  <a:pt x="214" y="75"/>
                  <a:pt x="207" y="68"/>
                  <a:pt x="198" y="68"/>
                </a:cubicBezTo>
                <a:cubicBezTo>
                  <a:pt x="188" y="68"/>
                  <a:pt x="181" y="75"/>
                  <a:pt x="181" y="84"/>
                </a:cubicBezTo>
                <a:cubicBezTo>
                  <a:pt x="181" y="89"/>
                  <a:pt x="183" y="94"/>
                  <a:pt x="187" y="97"/>
                </a:cubicBezTo>
                <a:cubicBezTo>
                  <a:pt x="170" y="103"/>
                  <a:pt x="151" y="137"/>
                  <a:pt x="158" y="143"/>
                </a:cubicBezTo>
                <a:cubicBezTo>
                  <a:pt x="163" y="148"/>
                  <a:pt x="172" y="137"/>
                  <a:pt x="180" y="127"/>
                </a:cubicBezTo>
                <a:cubicBezTo>
                  <a:pt x="176" y="143"/>
                  <a:pt x="173" y="160"/>
                  <a:pt x="171" y="175"/>
                </a:cubicBezTo>
                <a:cubicBezTo>
                  <a:pt x="186" y="175"/>
                  <a:pt x="186" y="175"/>
                  <a:pt x="186" y="175"/>
                </a:cubicBezTo>
                <a:cubicBezTo>
                  <a:pt x="186" y="167"/>
                  <a:pt x="192" y="155"/>
                  <a:pt x="198" y="155"/>
                </a:cubicBezTo>
                <a:cubicBezTo>
                  <a:pt x="203" y="155"/>
                  <a:pt x="209" y="167"/>
                  <a:pt x="209" y="175"/>
                </a:cubicBezTo>
                <a:cubicBezTo>
                  <a:pt x="224" y="175"/>
                  <a:pt x="224" y="175"/>
                  <a:pt x="224" y="175"/>
                </a:cubicBezTo>
                <a:cubicBezTo>
                  <a:pt x="223" y="160"/>
                  <a:pt x="219" y="143"/>
                  <a:pt x="216" y="127"/>
                </a:cubicBezTo>
                <a:cubicBezTo>
                  <a:pt x="223" y="137"/>
                  <a:pt x="232" y="148"/>
                  <a:pt x="237" y="143"/>
                </a:cubicBezTo>
                <a:cubicBezTo>
                  <a:pt x="244" y="137"/>
                  <a:pt x="225" y="103"/>
                  <a:pt x="208" y="97"/>
                </a:cubicBezTo>
                <a:close/>
              </a:path>
            </a:pathLst>
          </a:custGeom>
          <a:solidFill>
            <a:srgbClr val="01ACB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numCol="1" spcCol="0" anchor="t">
            <a:noAutofit/>
          </a:bodyPr>
          <a:lstStyle/>
          <a:p>
            <a:pPr>
              <a:defRPr/>
            </a:pPr>
            <a:endParaRPr lang="ru-RU" sz="12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68" name="文本框 27"/>
          <p:cNvSpPr/>
          <p:nvPr/>
        </p:nvSpPr>
        <p:spPr bwMode="auto">
          <a:xfrm>
            <a:off x="1791000" y="1585440"/>
            <a:ext cx="28864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时尚中黑简体"/>
              </a:rPr>
              <a:t>Ежегодное увеличение не менее 10 %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文本框 28"/>
          <p:cNvSpPr/>
          <p:nvPr/>
        </p:nvSpPr>
        <p:spPr bwMode="auto">
          <a:xfrm>
            <a:off x="1620000" y="2152080"/>
            <a:ext cx="2697480" cy="85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1000" b="1" strike="noStrike" spc="-1">
                <a:solidFill>
                  <a:srgbClr val="355269"/>
                </a:solidFill>
                <a:latin typeface="Calibri"/>
                <a:ea typeface="微软雅黑"/>
              </a:rPr>
              <a:t>количество обучающихся, изучающих математику и естественно-научные предметы углубленно или на профильном уровне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0" name="组合 39"/>
          <p:cNvGrpSpPr/>
          <p:nvPr/>
        </p:nvGrpSpPr>
        <p:grpSpPr bwMode="auto">
          <a:xfrm>
            <a:off x="1746000" y="3341880"/>
            <a:ext cx="310320" cy="280080"/>
            <a:chOff x="1746000" y="3341880"/>
            <a:chExt cx="310320" cy="280080"/>
          </a:xfrm>
        </p:grpSpPr>
        <p:sp>
          <p:nvSpPr>
            <p:cNvPr id="271" name="Freeform 6"/>
            <p:cNvSpPr/>
            <p:nvPr/>
          </p:nvSpPr>
          <p:spPr bwMode="auto">
            <a:xfrm>
              <a:off x="1746000" y="3435480"/>
              <a:ext cx="232920" cy="186480"/>
            </a:xfrm>
            <a:custGeom>
              <a:avLst/>
              <a:gdLst>
                <a:gd name="textAreaLeft" fmla="*/ 0 w 232920"/>
                <a:gd name="textAreaRight" fmla="*/ 236160 w 232920"/>
                <a:gd name="textAreaTop" fmla="*/ 0 h 186480"/>
                <a:gd name="textAreaBottom" fmla="*/ 189720 h 186480"/>
              </a:gdLst>
              <a:ahLst/>
              <a:cxnLst/>
              <a:rect l="textAreaLeft" t="textAreaTop" r="textAreaRight" b="textAreaBottom"/>
              <a:pathLst>
                <a:path w="164" h="132" extrusionOk="0">
                  <a:moveTo>
                    <a:pt x="164" y="59"/>
                  </a:moveTo>
                  <a:cubicBezTo>
                    <a:pt x="154" y="62"/>
                    <a:pt x="143" y="63"/>
                    <a:pt x="131" y="63"/>
                  </a:cubicBezTo>
                  <a:cubicBezTo>
                    <a:pt x="123" y="63"/>
                    <a:pt x="115" y="62"/>
                    <a:pt x="108" y="61"/>
                  </a:cubicBezTo>
                  <a:cubicBezTo>
                    <a:pt x="104" y="64"/>
                    <a:pt x="76" y="83"/>
                    <a:pt x="76" y="83"/>
                  </a:cubicBezTo>
                  <a:cubicBezTo>
                    <a:pt x="76" y="83"/>
                    <a:pt x="76" y="56"/>
                    <a:pt x="77" y="50"/>
                  </a:cubicBezTo>
                  <a:cubicBezTo>
                    <a:pt x="55" y="38"/>
                    <a:pt x="41" y="20"/>
                    <a:pt x="41" y="0"/>
                  </a:cubicBezTo>
                  <a:cubicBezTo>
                    <a:pt x="17" y="10"/>
                    <a:pt x="0" y="28"/>
                    <a:pt x="0" y="48"/>
                  </a:cubicBezTo>
                  <a:cubicBezTo>
                    <a:pt x="0" y="80"/>
                    <a:pt x="37" y="105"/>
                    <a:pt x="83" y="105"/>
                  </a:cubicBezTo>
                  <a:cubicBezTo>
                    <a:pt x="92" y="105"/>
                    <a:pt x="100" y="104"/>
                    <a:pt x="108" y="102"/>
                  </a:cubicBezTo>
                  <a:cubicBezTo>
                    <a:pt x="138" y="132"/>
                    <a:pt x="138" y="132"/>
                    <a:pt x="138" y="132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48" y="87"/>
                    <a:pt x="160" y="74"/>
                    <a:pt x="164" y="59"/>
                  </a:cubicBezTo>
                  <a:close/>
                </a:path>
              </a:pathLst>
            </a:custGeom>
            <a:solidFill>
              <a:srgbClr val="E8707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72" name="Freeform 7"/>
            <p:cNvSpPr/>
            <p:nvPr/>
          </p:nvSpPr>
          <p:spPr bwMode="auto">
            <a:xfrm>
              <a:off x="1822320" y="3341880"/>
              <a:ext cx="234000" cy="176760"/>
            </a:xfrm>
            <a:custGeom>
              <a:avLst/>
              <a:gdLst>
                <a:gd name="textAreaLeft" fmla="*/ 0 w 234000"/>
                <a:gd name="textAreaRight" fmla="*/ 237240 w 234000"/>
                <a:gd name="textAreaTop" fmla="*/ 0 h 176760"/>
                <a:gd name="textAreaBottom" fmla="*/ 180000 h 176760"/>
              </a:gdLst>
              <a:ahLst/>
              <a:cxnLst/>
              <a:rect l="textAreaLeft" t="textAreaTop" r="textAreaRight" b="textAreaBottom"/>
              <a:pathLst>
                <a:path w="165" h="125" extrusionOk="0">
                  <a:moveTo>
                    <a:pt x="83" y="0"/>
                  </a:moveTo>
                  <a:cubicBezTo>
                    <a:pt x="37" y="0"/>
                    <a:pt x="0" y="25"/>
                    <a:pt x="0" y="56"/>
                  </a:cubicBezTo>
                  <a:cubicBezTo>
                    <a:pt x="0" y="75"/>
                    <a:pt x="14" y="92"/>
                    <a:pt x="36" y="102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57" y="110"/>
                    <a:pt x="57" y="110"/>
                    <a:pt x="57" y="110"/>
                  </a:cubicBezTo>
                  <a:cubicBezTo>
                    <a:pt x="65" y="112"/>
                    <a:pt x="74" y="113"/>
                    <a:pt x="83" y="113"/>
                  </a:cubicBezTo>
                  <a:cubicBezTo>
                    <a:pt x="128" y="113"/>
                    <a:pt x="165" y="87"/>
                    <a:pt x="165" y="56"/>
                  </a:cubicBezTo>
                  <a:cubicBezTo>
                    <a:pt x="165" y="25"/>
                    <a:pt x="128" y="0"/>
                    <a:pt x="83" y="0"/>
                  </a:cubicBezTo>
                  <a:close/>
                </a:path>
              </a:pathLst>
            </a:custGeom>
            <a:solidFill>
              <a:srgbClr val="E8707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273" name="文本框 29"/>
          <p:cNvSpPr/>
          <p:nvPr/>
        </p:nvSpPr>
        <p:spPr bwMode="auto">
          <a:xfrm>
            <a:off x="2043000" y="3320640"/>
            <a:ext cx="24544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时尚中黑简体"/>
              </a:rPr>
              <a:t>Не менее 20 человек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文本框 30"/>
          <p:cNvSpPr/>
          <p:nvPr/>
        </p:nvSpPr>
        <p:spPr bwMode="auto">
          <a:xfrm>
            <a:off x="1472040" y="3641400"/>
            <a:ext cx="2657519" cy="66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1000" b="1" strike="noStrike" spc="-1">
                <a:solidFill>
                  <a:srgbClr val="355269"/>
                </a:solidFill>
                <a:latin typeface="Calibri"/>
                <a:ea typeface="微软雅黑"/>
              </a:rPr>
              <a:t>повышение квалификации  учителей на базе ведущих классических, инженерно-технических образовательных организаций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5" name="组合 40"/>
          <p:cNvGrpSpPr/>
          <p:nvPr/>
        </p:nvGrpSpPr>
        <p:grpSpPr bwMode="auto">
          <a:xfrm>
            <a:off x="1740960" y="4726080"/>
            <a:ext cx="297360" cy="335880"/>
            <a:chOff x="1740960" y="4726080"/>
            <a:chExt cx="297360" cy="335880"/>
          </a:xfrm>
        </p:grpSpPr>
        <p:sp>
          <p:nvSpPr>
            <p:cNvPr id="276" name="Freeform 8"/>
            <p:cNvSpPr/>
            <p:nvPr/>
          </p:nvSpPr>
          <p:spPr bwMode="auto">
            <a:xfrm>
              <a:off x="1740960" y="4726080"/>
              <a:ext cx="297360" cy="335880"/>
            </a:xfrm>
            <a:custGeom>
              <a:avLst/>
              <a:gdLst>
                <a:gd name="textAreaLeft" fmla="*/ 0 w 297360"/>
                <a:gd name="textAreaRight" fmla="*/ 300600 w 297360"/>
                <a:gd name="textAreaTop" fmla="*/ 0 h 335880"/>
                <a:gd name="textAreaBottom" fmla="*/ 339120 h 335880"/>
              </a:gdLst>
              <a:ahLst/>
              <a:cxnLst/>
              <a:rect l="textAreaLeft" t="textAreaTop" r="textAreaRight" b="textAreaBottom"/>
              <a:pathLst>
                <a:path w="194" h="219" extrusionOk="0">
                  <a:moveTo>
                    <a:pt x="103" y="26"/>
                  </a:moveTo>
                  <a:cubicBezTo>
                    <a:pt x="103" y="18"/>
                    <a:pt x="103" y="18"/>
                    <a:pt x="103" y="18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41" y="29"/>
                    <a:pt x="0" y="71"/>
                    <a:pt x="0" y="122"/>
                  </a:cubicBezTo>
                  <a:cubicBezTo>
                    <a:pt x="0" y="176"/>
                    <a:pt x="44" y="219"/>
                    <a:pt x="97" y="219"/>
                  </a:cubicBezTo>
                  <a:cubicBezTo>
                    <a:pt x="150" y="219"/>
                    <a:pt x="194" y="176"/>
                    <a:pt x="194" y="122"/>
                  </a:cubicBezTo>
                  <a:cubicBezTo>
                    <a:pt x="194" y="71"/>
                    <a:pt x="154" y="29"/>
                    <a:pt x="103" y="26"/>
                  </a:cubicBezTo>
                  <a:close/>
                  <a:moveTo>
                    <a:pt x="158" y="180"/>
                  </a:moveTo>
                  <a:cubicBezTo>
                    <a:pt x="145" y="167"/>
                    <a:pt x="145" y="167"/>
                    <a:pt x="145" y="167"/>
                  </a:cubicBezTo>
                  <a:cubicBezTo>
                    <a:pt x="142" y="171"/>
                    <a:pt x="142" y="171"/>
                    <a:pt x="142" y="171"/>
                  </a:cubicBezTo>
                  <a:cubicBezTo>
                    <a:pt x="154" y="183"/>
                    <a:pt x="154" y="183"/>
                    <a:pt x="154" y="183"/>
                  </a:cubicBezTo>
                  <a:cubicBezTo>
                    <a:pt x="140" y="197"/>
                    <a:pt x="121" y="205"/>
                    <a:pt x="100" y="206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95" y="206"/>
                    <a:pt x="95" y="206"/>
                    <a:pt x="95" y="206"/>
                  </a:cubicBezTo>
                  <a:cubicBezTo>
                    <a:pt x="73" y="205"/>
                    <a:pt x="54" y="197"/>
                    <a:pt x="40" y="183"/>
                  </a:cubicBezTo>
                  <a:cubicBezTo>
                    <a:pt x="52" y="171"/>
                    <a:pt x="52" y="171"/>
                    <a:pt x="52" y="171"/>
                  </a:cubicBezTo>
                  <a:cubicBezTo>
                    <a:pt x="49" y="167"/>
                    <a:pt x="49" y="167"/>
                    <a:pt x="49" y="167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23" y="165"/>
                    <a:pt x="14" y="146"/>
                    <a:pt x="14" y="125"/>
                  </a:cubicBezTo>
                  <a:cubicBezTo>
                    <a:pt x="31" y="125"/>
                    <a:pt x="31" y="125"/>
                    <a:pt x="31" y="125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99"/>
                    <a:pt x="23" y="80"/>
                    <a:pt x="36" y="65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54" y="48"/>
                    <a:pt x="73" y="40"/>
                    <a:pt x="95" y="39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21" y="40"/>
                    <a:pt x="140" y="48"/>
                    <a:pt x="154" y="62"/>
                  </a:cubicBezTo>
                  <a:cubicBezTo>
                    <a:pt x="142" y="74"/>
                    <a:pt x="142" y="74"/>
                    <a:pt x="142" y="74"/>
                  </a:cubicBezTo>
                  <a:cubicBezTo>
                    <a:pt x="145" y="78"/>
                    <a:pt x="145" y="78"/>
                    <a:pt x="145" y="78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71" y="80"/>
                    <a:pt x="180" y="99"/>
                    <a:pt x="180" y="120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80" y="125"/>
                    <a:pt x="180" y="125"/>
                    <a:pt x="180" y="125"/>
                  </a:cubicBezTo>
                  <a:cubicBezTo>
                    <a:pt x="180" y="146"/>
                    <a:pt x="171" y="165"/>
                    <a:pt x="158" y="180"/>
                  </a:cubicBezTo>
                  <a:close/>
                </a:path>
              </a:pathLst>
            </a:custGeom>
            <a:solidFill>
              <a:srgbClr val="00AF9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77" name="Freeform 12"/>
            <p:cNvSpPr/>
            <p:nvPr/>
          </p:nvSpPr>
          <p:spPr bwMode="auto">
            <a:xfrm>
              <a:off x="1880640" y="4820760"/>
              <a:ext cx="63000" cy="109440"/>
            </a:xfrm>
            <a:custGeom>
              <a:avLst/>
              <a:gdLst>
                <a:gd name="textAreaLeft" fmla="*/ 0 w 63000"/>
                <a:gd name="textAreaRight" fmla="*/ 66240 w 63000"/>
                <a:gd name="textAreaTop" fmla="*/ 0 h 109440"/>
                <a:gd name="textAreaBottom" fmla="*/ 112680 h 109440"/>
              </a:gdLst>
              <a:ahLst/>
              <a:cxnLst/>
              <a:rect l="textAreaLeft" t="textAreaTop" r="textAreaRight" b="textAreaBottom"/>
              <a:pathLst>
                <a:path w="101" h="172" extrusionOk="0">
                  <a:moveTo>
                    <a:pt x="101" y="66"/>
                  </a:moveTo>
                  <a:lnTo>
                    <a:pt x="94" y="59"/>
                  </a:lnTo>
                  <a:lnTo>
                    <a:pt x="21" y="132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11" y="141"/>
                  </a:lnTo>
                  <a:lnTo>
                    <a:pt x="0" y="153"/>
                  </a:lnTo>
                  <a:lnTo>
                    <a:pt x="7" y="163"/>
                  </a:lnTo>
                  <a:lnTo>
                    <a:pt x="11" y="158"/>
                  </a:lnTo>
                  <a:lnTo>
                    <a:pt x="11" y="172"/>
                  </a:lnTo>
                  <a:lnTo>
                    <a:pt x="21" y="172"/>
                  </a:lnTo>
                  <a:lnTo>
                    <a:pt x="21" y="146"/>
                  </a:lnTo>
                  <a:lnTo>
                    <a:pt x="101" y="66"/>
                  </a:lnTo>
                  <a:close/>
                </a:path>
              </a:pathLst>
            </a:custGeom>
            <a:solidFill>
              <a:srgbClr val="00AF9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278" name="文本框 31"/>
          <p:cNvSpPr/>
          <p:nvPr/>
        </p:nvSpPr>
        <p:spPr bwMode="auto">
          <a:xfrm>
            <a:off x="2043000" y="4763880"/>
            <a:ext cx="19144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800" b="0" strike="noStrike" spc="-1">
                <a:solidFill>
                  <a:srgbClr val="595959"/>
                </a:solidFill>
                <a:latin typeface="Calibri"/>
                <a:ea typeface="时尚中黑简体"/>
              </a:rPr>
              <a:t> </a:t>
            </a: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时尚中黑简体"/>
              </a:rPr>
              <a:t>Не менее 35 %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文本框 32"/>
          <p:cNvSpPr/>
          <p:nvPr/>
        </p:nvSpPr>
        <p:spPr bwMode="auto">
          <a:xfrm>
            <a:off x="1740960" y="5082840"/>
            <a:ext cx="242784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1000" b="1" strike="noStrike" spc="-1">
                <a:solidFill>
                  <a:srgbClr val="355269"/>
                </a:solidFill>
                <a:latin typeface="Calibri"/>
                <a:ea typeface="微软雅黑"/>
              </a:rPr>
              <a:t>доля учителей математики, физики, химии и биологии в возрасте до 35 лет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文本框 33"/>
          <p:cNvSpPr/>
          <p:nvPr/>
        </p:nvSpPr>
        <p:spPr bwMode="auto">
          <a:xfrm>
            <a:off x="9564480" y="2595240"/>
            <a:ext cx="18280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时尚中黑简体"/>
              </a:rPr>
              <a:t>Не менее 35%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1" name="Group 3"/>
          <p:cNvGrpSpPr/>
          <p:nvPr/>
        </p:nvGrpSpPr>
        <p:grpSpPr bwMode="auto">
          <a:xfrm>
            <a:off x="9266760" y="2621160"/>
            <a:ext cx="338760" cy="294120"/>
            <a:chOff x="9266760" y="2621160"/>
            <a:chExt cx="338760" cy="294120"/>
          </a:xfrm>
        </p:grpSpPr>
        <p:sp>
          <p:nvSpPr>
            <p:cNvPr id="282" name="Freeform 13"/>
            <p:cNvSpPr/>
            <p:nvPr/>
          </p:nvSpPr>
          <p:spPr bwMode="auto">
            <a:xfrm>
              <a:off x="9378720" y="2688120"/>
              <a:ext cx="226800" cy="227160"/>
            </a:xfrm>
            <a:custGeom>
              <a:avLst/>
              <a:gdLst>
                <a:gd name="textAreaLeft" fmla="*/ 0 w 226800"/>
                <a:gd name="textAreaRight" fmla="*/ 230040 w 226800"/>
                <a:gd name="textAreaTop" fmla="*/ 0 h 227160"/>
                <a:gd name="textAreaBottom" fmla="*/ 230400 h 227160"/>
              </a:gdLst>
              <a:ahLst/>
              <a:cxnLst/>
              <a:rect l="textAreaLeft" t="textAreaTop" r="textAreaRight" b="textAreaBottom"/>
              <a:pathLst>
                <a:path w="80" h="80" extrusionOk="0">
                  <a:moveTo>
                    <a:pt x="9" y="19"/>
                  </a:moveTo>
                  <a:cubicBezTo>
                    <a:pt x="11" y="21"/>
                    <a:pt x="10" y="25"/>
                    <a:pt x="10" y="26"/>
                  </a:cubicBezTo>
                  <a:cubicBezTo>
                    <a:pt x="9" y="27"/>
                    <a:pt x="7" y="27"/>
                    <a:pt x="5" y="27"/>
                  </a:cubicBezTo>
                  <a:cubicBezTo>
                    <a:pt x="3" y="26"/>
                    <a:pt x="1" y="28"/>
                    <a:pt x="0" y="31"/>
                  </a:cubicBezTo>
                  <a:cubicBezTo>
                    <a:pt x="0" y="34"/>
                    <a:pt x="1" y="37"/>
                    <a:pt x="3" y="37"/>
                  </a:cubicBezTo>
                  <a:cubicBezTo>
                    <a:pt x="5" y="38"/>
                    <a:pt x="7" y="41"/>
                    <a:pt x="7" y="42"/>
                  </a:cubicBezTo>
                  <a:cubicBezTo>
                    <a:pt x="7" y="44"/>
                    <a:pt x="5" y="45"/>
                    <a:pt x="3" y="46"/>
                  </a:cubicBezTo>
                  <a:cubicBezTo>
                    <a:pt x="1" y="47"/>
                    <a:pt x="0" y="49"/>
                    <a:pt x="1" y="52"/>
                  </a:cubicBezTo>
                  <a:cubicBezTo>
                    <a:pt x="2" y="55"/>
                    <a:pt x="4" y="57"/>
                    <a:pt x="7" y="56"/>
                  </a:cubicBezTo>
                  <a:cubicBezTo>
                    <a:pt x="9" y="55"/>
                    <a:pt x="11" y="56"/>
                    <a:pt x="11" y="57"/>
                  </a:cubicBezTo>
                  <a:cubicBezTo>
                    <a:pt x="12" y="58"/>
                    <a:pt x="13" y="62"/>
                    <a:pt x="11" y="63"/>
                  </a:cubicBezTo>
                  <a:cubicBezTo>
                    <a:pt x="10" y="65"/>
                    <a:pt x="10" y="68"/>
                    <a:pt x="13" y="70"/>
                  </a:cubicBezTo>
                  <a:cubicBezTo>
                    <a:pt x="15" y="72"/>
                    <a:pt x="18" y="72"/>
                    <a:pt x="19" y="70"/>
                  </a:cubicBezTo>
                  <a:cubicBezTo>
                    <a:pt x="20" y="69"/>
                    <a:pt x="24" y="69"/>
                    <a:pt x="25" y="70"/>
                  </a:cubicBezTo>
                  <a:cubicBezTo>
                    <a:pt x="27" y="70"/>
                    <a:pt x="27" y="72"/>
                    <a:pt x="27" y="74"/>
                  </a:cubicBezTo>
                  <a:cubicBezTo>
                    <a:pt x="26" y="76"/>
                    <a:pt x="28" y="78"/>
                    <a:pt x="31" y="79"/>
                  </a:cubicBezTo>
                  <a:cubicBezTo>
                    <a:pt x="34" y="80"/>
                    <a:pt x="37" y="79"/>
                    <a:pt x="37" y="76"/>
                  </a:cubicBezTo>
                  <a:cubicBezTo>
                    <a:pt x="37" y="74"/>
                    <a:pt x="41" y="73"/>
                    <a:pt x="42" y="73"/>
                  </a:cubicBezTo>
                  <a:cubicBezTo>
                    <a:pt x="43" y="72"/>
                    <a:pt x="45" y="74"/>
                    <a:pt x="46" y="76"/>
                  </a:cubicBezTo>
                  <a:cubicBezTo>
                    <a:pt x="46" y="78"/>
                    <a:pt x="49" y="79"/>
                    <a:pt x="52" y="78"/>
                  </a:cubicBezTo>
                  <a:cubicBezTo>
                    <a:pt x="55" y="77"/>
                    <a:pt x="56" y="75"/>
                    <a:pt x="56" y="73"/>
                  </a:cubicBezTo>
                  <a:cubicBezTo>
                    <a:pt x="55" y="71"/>
                    <a:pt x="57" y="68"/>
                    <a:pt x="58" y="67"/>
                  </a:cubicBezTo>
                  <a:cubicBezTo>
                    <a:pt x="59" y="66"/>
                    <a:pt x="61" y="67"/>
                    <a:pt x="63" y="68"/>
                  </a:cubicBezTo>
                  <a:cubicBezTo>
                    <a:pt x="65" y="70"/>
                    <a:pt x="67" y="69"/>
                    <a:pt x="69" y="67"/>
                  </a:cubicBezTo>
                  <a:cubicBezTo>
                    <a:pt x="71" y="65"/>
                    <a:pt x="72" y="62"/>
                    <a:pt x="70" y="60"/>
                  </a:cubicBezTo>
                  <a:cubicBezTo>
                    <a:pt x="69" y="59"/>
                    <a:pt x="69" y="55"/>
                    <a:pt x="69" y="54"/>
                  </a:cubicBezTo>
                  <a:cubicBezTo>
                    <a:pt x="70" y="53"/>
                    <a:pt x="72" y="52"/>
                    <a:pt x="74" y="53"/>
                  </a:cubicBezTo>
                  <a:cubicBezTo>
                    <a:pt x="76" y="53"/>
                    <a:pt x="78" y="51"/>
                    <a:pt x="79" y="48"/>
                  </a:cubicBezTo>
                  <a:cubicBezTo>
                    <a:pt x="80" y="45"/>
                    <a:pt x="78" y="43"/>
                    <a:pt x="76" y="42"/>
                  </a:cubicBezTo>
                  <a:cubicBezTo>
                    <a:pt x="74" y="42"/>
                    <a:pt x="72" y="38"/>
                    <a:pt x="72" y="37"/>
                  </a:cubicBezTo>
                  <a:cubicBezTo>
                    <a:pt x="72" y="36"/>
                    <a:pt x="74" y="34"/>
                    <a:pt x="76" y="34"/>
                  </a:cubicBezTo>
                  <a:cubicBezTo>
                    <a:pt x="78" y="33"/>
                    <a:pt x="79" y="30"/>
                    <a:pt x="78" y="27"/>
                  </a:cubicBezTo>
                  <a:cubicBezTo>
                    <a:pt x="77" y="25"/>
                    <a:pt x="75" y="23"/>
                    <a:pt x="73" y="24"/>
                  </a:cubicBezTo>
                  <a:cubicBezTo>
                    <a:pt x="71" y="24"/>
                    <a:pt x="67" y="22"/>
                    <a:pt x="67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69" y="15"/>
                    <a:pt x="69" y="12"/>
                    <a:pt x="67" y="10"/>
                  </a:cubicBezTo>
                  <a:cubicBezTo>
                    <a:pt x="64" y="8"/>
                    <a:pt x="61" y="8"/>
                    <a:pt x="60" y="9"/>
                  </a:cubicBezTo>
                  <a:cubicBezTo>
                    <a:pt x="59" y="11"/>
                    <a:pt x="55" y="10"/>
                    <a:pt x="54" y="10"/>
                  </a:cubicBezTo>
                  <a:cubicBezTo>
                    <a:pt x="52" y="9"/>
                    <a:pt x="52" y="7"/>
                    <a:pt x="52" y="5"/>
                  </a:cubicBezTo>
                  <a:cubicBezTo>
                    <a:pt x="53" y="3"/>
                    <a:pt x="51" y="1"/>
                    <a:pt x="48" y="0"/>
                  </a:cubicBezTo>
                  <a:cubicBezTo>
                    <a:pt x="45" y="0"/>
                    <a:pt x="42" y="1"/>
                    <a:pt x="42" y="3"/>
                  </a:cubicBezTo>
                  <a:cubicBezTo>
                    <a:pt x="42" y="5"/>
                    <a:pt x="38" y="7"/>
                    <a:pt x="37" y="7"/>
                  </a:cubicBezTo>
                  <a:cubicBezTo>
                    <a:pt x="36" y="7"/>
                    <a:pt x="34" y="5"/>
                    <a:pt x="33" y="3"/>
                  </a:cubicBezTo>
                  <a:cubicBezTo>
                    <a:pt x="33" y="1"/>
                    <a:pt x="30" y="1"/>
                    <a:pt x="27" y="1"/>
                  </a:cubicBezTo>
                  <a:cubicBezTo>
                    <a:pt x="24" y="2"/>
                    <a:pt x="23" y="5"/>
                    <a:pt x="23" y="7"/>
                  </a:cubicBezTo>
                  <a:cubicBezTo>
                    <a:pt x="24" y="9"/>
                    <a:pt x="22" y="12"/>
                    <a:pt x="21" y="13"/>
                  </a:cubicBezTo>
                  <a:cubicBezTo>
                    <a:pt x="20" y="13"/>
                    <a:pt x="18" y="13"/>
                    <a:pt x="16" y="11"/>
                  </a:cubicBezTo>
                  <a:cubicBezTo>
                    <a:pt x="15" y="10"/>
                    <a:pt x="12" y="11"/>
                    <a:pt x="10" y="13"/>
                  </a:cubicBezTo>
                  <a:cubicBezTo>
                    <a:pt x="8" y="15"/>
                    <a:pt x="7" y="18"/>
                    <a:pt x="9" y="19"/>
                  </a:cubicBezTo>
                  <a:close/>
                  <a:moveTo>
                    <a:pt x="32" y="18"/>
                  </a:moveTo>
                  <a:cubicBezTo>
                    <a:pt x="45" y="14"/>
                    <a:pt x="58" y="21"/>
                    <a:pt x="62" y="33"/>
                  </a:cubicBezTo>
                  <a:cubicBezTo>
                    <a:pt x="65" y="45"/>
                    <a:pt x="59" y="58"/>
                    <a:pt x="47" y="62"/>
                  </a:cubicBezTo>
                  <a:cubicBezTo>
                    <a:pt x="34" y="66"/>
                    <a:pt x="21" y="59"/>
                    <a:pt x="18" y="47"/>
                  </a:cubicBezTo>
                  <a:cubicBezTo>
                    <a:pt x="14" y="35"/>
                    <a:pt x="20" y="22"/>
                    <a:pt x="32" y="18"/>
                  </a:cubicBezTo>
                  <a:close/>
                </a:path>
              </a:pathLst>
            </a:custGeom>
            <a:solidFill>
              <a:srgbClr val="FFB85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83" name="Freeform 14"/>
            <p:cNvSpPr/>
            <p:nvPr/>
          </p:nvSpPr>
          <p:spPr bwMode="auto">
            <a:xfrm>
              <a:off x="9266760" y="2621160"/>
              <a:ext cx="146160" cy="144000"/>
            </a:xfrm>
            <a:custGeom>
              <a:avLst/>
              <a:gdLst>
                <a:gd name="textAreaLeft" fmla="*/ 0 w 146160"/>
                <a:gd name="textAreaRight" fmla="*/ 149400 w 146160"/>
                <a:gd name="textAreaTop" fmla="*/ 0 h 144000"/>
                <a:gd name="textAreaBottom" fmla="*/ 147240 h 144000"/>
              </a:gdLst>
              <a:ahLst/>
              <a:cxnLst/>
              <a:rect l="textAreaLeft" t="textAreaTop" r="textAreaRight" b="textAreaBottom"/>
              <a:pathLst>
                <a:path w="52" h="51" extrusionOk="0">
                  <a:moveTo>
                    <a:pt x="6" y="12"/>
                  </a:moveTo>
                  <a:cubicBezTo>
                    <a:pt x="7" y="13"/>
                    <a:pt x="7" y="16"/>
                    <a:pt x="7" y="16"/>
                  </a:cubicBezTo>
                  <a:cubicBezTo>
                    <a:pt x="7" y="17"/>
                    <a:pt x="5" y="18"/>
                    <a:pt x="4" y="17"/>
                  </a:cubicBezTo>
                  <a:cubicBezTo>
                    <a:pt x="3" y="17"/>
                    <a:pt x="1" y="18"/>
                    <a:pt x="1" y="20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4" y="24"/>
                    <a:pt x="5" y="26"/>
                    <a:pt x="5" y="27"/>
                  </a:cubicBezTo>
                  <a:cubicBezTo>
                    <a:pt x="5" y="28"/>
                    <a:pt x="4" y="29"/>
                    <a:pt x="3" y="29"/>
                  </a:cubicBezTo>
                  <a:cubicBezTo>
                    <a:pt x="1" y="30"/>
                    <a:pt x="1" y="32"/>
                    <a:pt x="1" y="33"/>
                  </a:cubicBezTo>
                  <a:cubicBezTo>
                    <a:pt x="2" y="35"/>
                    <a:pt x="4" y="36"/>
                    <a:pt x="5" y="36"/>
                  </a:cubicBezTo>
                  <a:cubicBezTo>
                    <a:pt x="6" y="36"/>
                    <a:pt x="8" y="36"/>
                    <a:pt x="8" y="36"/>
                  </a:cubicBezTo>
                  <a:cubicBezTo>
                    <a:pt x="8" y="37"/>
                    <a:pt x="9" y="40"/>
                    <a:pt x="8" y="41"/>
                  </a:cubicBezTo>
                  <a:cubicBezTo>
                    <a:pt x="7" y="42"/>
                    <a:pt x="7" y="43"/>
                    <a:pt x="9" y="45"/>
                  </a:cubicBezTo>
                  <a:cubicBezTo>
                    <a:pt x="10" y="46"/>
                    <a:pt x="12" y="46"/>
                    <a:pt x="13" y="45"/>
                  </a:cubicBezTo>
                  <a:cubicBezTo>
                    <a:pt x="14" y="44"/>
                    <a:pt x="16" y="44"/>
                    <a:pt x="17" y="45"/>
                  </a:cubicBezTo>
                  <a:cubicBezTo>
                    <a:pt x="18" y="45"/>
                    <a:pt x="18" y="46"/>
                    <a:pt x="18" y="48"/>
                  </a:cubicBezTo>
                  <a:cubicBezTo>
                    <a:pt x="18" y="49"/>
                    <a:pt x="19" y="50"/>
                    <a:pt x="21" y="51"/>
                  </a:cubicBezTo>
                  <a:cubicBezTo>
                    <a:pt x="22" y="51"/>
                    <a:pt x="24" y="50"/>
                    <a:pt x="25" y="49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9" y="47"/>
                    <a:pt x="30" y="48"/>
                    <a:pt x="30" y="49"/>
                  </a:cubicBezTo>
                  <a:cubicBezTo>
                    <a:pt x="30" y="50"/>
                    <a:pt x="32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6" y="45"/>
                    <a:pt x="38" y="43"/>
                    <a:pt x="38" y="43"/>
                  </a:cubicBezTo>
                  <a:cubicBezTo>
                    <a:pt x="39" y="42"/>
                    <a:pt x="40" y="43"/>
                    <a:pt x="41" y="44"/>
                  </a:cubicBezTo>
                  <a:cubicBezTo>
                    <a:pt x="42" y="45"/>
                    <a:pt x="44" y="44"/>
                    <a:pt x="45" y="43"/>
                  </a:cubicBezTo>
                  <a:cubicBezTo>
                    <a:pt x="47" y="42"/>
                    <a:pt x="47" y="40"/>
                    <a:pt x="46" y="39"/>
                  </a:cubicBezTo>
                  <a:cubicBezTo>
                    <a:pt x="45" y="38"/>
                    <a:pt x="45" y="35"/>
                    <a:pt x="45" y="35"/>
                  </a:cubicBezTo>
                  <a:cubicBezTo>
                    <a:pt x="46" y="34"/>
                    <a:pt x="47" y="34"/>
                    <a:pt x="48" y="34"/>
                  </a:cubicBezTo>
                  <a:cubicBezTo>
                    <a:pt x="50" y="34"/>
                    <a:pt x="51" y="33"/>
                    <a:pt x="51" y="31"/>
                  </a:cubicBezTo>
                  <a:cubicBezTo>
                    <a:pt x="52" y="29"/>
                    <a:pt x="51" y="27"/>
                    <a:pt x="50" y="27"/>
                  </a:cubicBezTo>
                  <a:cubicBezTo>
                    <a:pt x="48" y="27"/>
                    <a:pt x="47" y="25"/>
                    <a:pt x="47" y="24"/>
                  </a:cubicBezTo>
                  <a:cubicBezTo>
                    <a:pt x="47" y="23"/>
                    <a:pt x="48" y="22"/>
                    <a:pt x="49" y="22"/>
                  </a:cubicBezTo>
                  <a:cubicBezTo>
                    <a:pt x="51" y="21"/>
                    <a:pt x="51" y="19"/>
                    <a:pt x="51" y="18"/>
                  </a:cubicBezTo>
                  <a:cubicBezTo>
                    <a:pt x="50" y="16"/>
                    <a:pt x="49" y="15"/>
                    <a:pt x="47" y="15"/>
                  </a:cubicBezTo>
                  <a:cubicBezTo>
                    <a:pt x="46" y="16"/>
                    <a:pt x="44" y="14"/>
                    <a:pt x="44" y="13"/>
                  </a:cubicBezTo>
                  <a:cubicBezTo>
                    <a:pt x="43" y="13"/>
                    <a:pt x="43" y="11"/>
                    <a:pt x="44" y="10"/>
                  </a:cubicBezTo>
                  <a:cubicBezTo>
                    <a:pt x="45" y="9"/>
                    <a:pt x="45" y="8"/>
                    <a:pt x="43" y="6"/>
                  </a:cubicBezTo>
                  <a:cubicBezTo>
                    <a:pt x="42" y="5"/>
                    <a:pt x="40" y="5"/>
                    <a:pt x="39" y="6"/>
                  </a:cubicBezTo>
                  <a:cubicBezTo>
                    <a:pt x="38" y="7"/>
                    <a:pt x="36" y="7"/>
                    <a:pt x="35" y="6"/>
                  </a:cubicBezTo>
                  <a:cubicBezTo>
                    <a:pt x="34" y="6"/>
                    <a:pt x="34" y="5"/>
                    <a:pt x="34" y="3"/>
                  </a:cubicBezTo>
                  <a:cubicBezTo>
                    <a:pt x="35" y="2"/>
                    <a:pt x="33" y="1"/>
                    <a:pt x="32" y="0"/>
                  </a:cubicBezTo>
                  <a:cubicBezTo>
                    <a:pt x="30" y="0"/>
                    <a:pt x="28" y="1"/>
                    <a:pt x="28" y="2"/>
                  </a:cubicBezTo>
                  <a:cubicBezTo>
                    <a:pt x="27" y="3"/>
                    <a:pt x="25" y="4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2" y="1"/>
                    <a:pt x="20" y="0"/>
                    <a:pt x="18" y="1"/>
                  </a:cubicBezTo>
                  <a:cubicBezTo>
                    <a:pt x="16" y="1"/>
                    <a:pt x="15" y="3"/>
                    <a:pt x="16" y="4"/>
                  </a:cubicBezTo>
                  <a:cubicBezTo>
                    <a:pt x="16" y="6"/>
                    <a:pt x="15" y="8"/>
                    <a:pt x="14" y="8"/>
                  </a:cubicBezTo>
                  <a:cubicBezTo>
                    <a:pt x="13" y="9"/>
                    <a:pt x="12" y="8"/>
                    <a:pt x="11" y="7"/>
                  </a:cubicBezTo>
                  <a:cubicBezTo>
                    <a:pt x="10" y="6"/>
                    <a:pt x="8" y="7"/>
                    <a:pt x="7" y="8"/>
                  </a:cubicBezTo>
                  <a:cubicBezTo>
                    <a:pt x="6" y="10"/>
                    <a:pt x="5" y="11"/>
                    <a:pt x="6" y="12"/>
                  </a:cubicBezTo>
                  <a:close/>
                  <a:moveTo>
                    <a:pt x="22" y="11"/>
                  </a:moveTo>
                  <a:cubicBezTo>
                    <a:pt x="29" y="9"/>
                    <a:pt x="38" y="13"/>
                    <a:pt x="40" y="21"/>
                  </a:cubicBezTo>
                  <a:cubicBezTo>
                    <a:pt x="43" y="29"/>
                    <a:pt x="38" y="37"/>
                    <a:pt x="31" y="40"/>
                  </a:cubicBezTo>
                  <a:cubicBezTo>
                    <a:pt x="23" y="42"/>
                    <a:pt x="14" y="38"/>
                    <a:pt x="12" y="30"/>
                  </a:cubicBezTo>
                  <a:cubicBezTo>
                    <a:pt x="9" y="22"/>
                    <a:pt x="14" y="14"/>
                    <a:pt x="22" y="11"/>
                  </a:cubicBezTo>
                  <a:close/>
                </a:path>
              </a:pathLst>
            </a:custGeom>
            <a:solidFill>
              <a:srgbClr val="FFB85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84" name="Freeform 18"/>
            <p:cNvSpPr/>
            <p:nvPr/>
          </p:nvSpPr>
          <p:spPr bwMode="auto">
            <a:xfrm>
              <a:off x="9269280" y="2768760"/>
              <a:ext cx="109080" cy="112320"/>
            </a:xfrm>
            <a:custGeom>
              <a:avLst/>
              <a:gdLst>
                <a:gd name="textAreaLeft" fmla="*/ 0 w 109080"/>
                <a:gd name="textAreaRight" fmla="*/ 112320 w 109080"/>
                <a:gd name="textAreaTop" fmla="*/ 0 h 112320"/>
                <a:gd name="textAreaBottom" fmla="*/ 115560 h 112320"/>
              </a:gdLst>
              <a:ahLst/>
              <a:cxnLst/>
              <a:rect l="textAreaLeft" t="textAreaTop" r="textAreaRight" b="textAreaBottom"/>
              <a:pathLst>
                <a:path w="39" h="40" extrusionOk="0">
                  <a:moveTo>
                    <a:pt x="4" y="10"/>
                  </a:moveTo>
                  <a:cubicBezTo>
                    <a:pt x="5" y="10"/>
                    <a:pt x="5" y="12"/>
                    <a:pt x="5" y="13"/>
                  </a:cubicBezTo>
                  <a:cubicBezTo>
                    <a:pt x="4" y="13"/>
                    <a:pt x="3" y="14"/>
                    <a:pt x="2" y="13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2" y="19"/>
                    <a:pt x="3" y="20"/>
                    <a:pt x="3" y="21"/>
                  </a:cubicBezTo>
                  <a:cubicBezTo>
                    <a:pt x="3" y="22"/>
                    <a:pt x="3" y="22"/>
                    <a:pt x="2" y="23"/>
                  </a:cubicBezTo>
                  <a:cubicBezTo>
                    <a:pt x="1" y="23"/>
                    <a:pt x="0" y="24"/>
                    <a:pt x="1" y="26"/>
                  </a:cubicBezTo>
                  <a:cubicBezTo>
                    <a:pt x="1" y="27"/>
                    <a:pt x="2" y="28"/>
                    <a:pt x="3" y="28"/>
                  </a:cubicBezTo>
                  <a:cubicBezTo>
                    <a:pt x="4" y="27"/>
                    <a:pt x="5" y="28"/>
                    <a:pt x="5" y="28"/>
                  </a:cubicBezTo>
                  <a:cubicBezTo>
                    <a:pt x="6" y="29"/>
                    <a:pt x="6" y="31"/>
                    <a:pt x="5" y="31"/>
                  </a:cubicBezTo>
                  <a:cubicBezTo>
                    <a:pt x="5" y="32"/>
                    <a:pt x="5" y="34"/>
                    <a:pt x="6" y="35"/>
                  </a:cubicBezTo>
                  <a:cubicBezTo>
                    <a:pt x="7" y="35"/>
                    <a:pt x="9" y="36"/>
                    <a:pt x="9" y="35"/>
                  </a:cubicBezTo>
                  <a:cubicBezTo>
                    <a:pt x="10" y="34"/>
                    <a:pt x="12" y="34"/>
                    <a:pt x="13" y="34"/>
                  </a:cubicBezTo>
                  <a:cubicBezTo>
                    <a:pt x="13" y="35"/>
                    <a:pt x="13" y="36"/>
                    <a:pt x="13" y="37"/>
                  </a:cubicBezTo>
                  <a:cubicBezTo>
                    <a:pt x="13" y="38"/>
                    <a:pt x="14" y="39"/>
                    <a:pt x="15" y="39"/>
                  </a:cubicBezTo>
                  <a:cubicBezTo>
                    <a:pt x="17" y="40"/>
                    <a:pt x="18" y="39"/>
                    <a:pt x="18" y="38"/>
                  </a:cubicBezTo>
                  <a:cubicBezTo>
                    <a:pt x="18" y="37"/>
                    <a:pt x="20" y="36"/>
                    <a:pt x="21" y="36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3" y="39"/>
                    <a:pt x="24" y="39"/>
                    <a:pt x="26" y="39"/>
                  </a:cubicBezTo>
                  <a:cubicBezTo>
                    <a:pt x="27" y="38"/>
                    <a:pt x="28" y="37"/>
                    <a:pt x="27" y="36"/>
                  </a:cubicBezTo>
                  <a:cubicBezTo>
                    <a:pt x="27" y="35"/>
                    <a:pt x="28" y="33"/>
                    <a:pt x="29" y="33"/>
                  </a:cubicBezTo>
                  <a:cubicBezTo>
                    <a:pt x="29" y="33"/>
                    <a:pt x="30" y="33"/>
                    <a:pt x="31" y="34"/>
                  </a:cubicBezTo>
                  <a:cubicBezTo>
                    <a:pt x="32" y="34"/>
                    <a:pt x="33" y="34"/>
                    <a:pt x="34" y="33"/>
                  </a:cubicBezTo>
                  <a:cubicBezTo>
                    <a:pt x="35" y="32"/>
                    <a:pt x="35" y="31"/>
                    <a:pt x="35" y="30"/>
                  </a:cubicBezTo>
                  <a:cubicBezTo>
                    <a:pt x="34" y="29"/>
                    <a:pt x="34" y="27"/>
                    <a:pt x="34" y="27"/>
                  </a:cubicBezTo>
                  <a:cubicBezTo>
                    <a:pt x="34" y="26"/>
                    <a:pt x="35" y="26"/>
                    <a:pt x="36" y="26"/>
                  </a:cubicBezTo>
                  <a:cubicBezTo>
                    <a:pt x="38" y="26"/>
                    <a:pt x="39" y="25"/>
                    <a:pt x="39" y="24"/>
                  </a:cubicBezTo>
                  <a:cubicBezTo>
                    <a:pt x="39" y="23"/>
                    <a:pt x="39" y="21"/>
                    <a:pt x="38" y="21"/>
                  </a:cubicBezTo>
                  <a:cubicBezTo>
                    <a:pt x="37" y="21"/>
                    <a:pt x="36" y="19"/>
                    <a:pt x="36" y="18"/>
                  </a:cubicBezTo>
                  <a:cubicBezTo>
                    <a:pt x="36" y="18"/>
                    <a:pt x="36" y="17"/>
                    <a:pt x="37" y="17"/>
                  </a:cubicBezTo>
                  <a:cubicBezTo>
                    <a:pt x="38" y="16"/>
                    <a:pt x="39" y="15"/>
                    <a:pt x="38" y="14"/>
                  </a:cubicBezTo>
                  <a:cubicBezTo>
                    <a:pt x="38" y="12"/>
                    <a:pt x="37" y="11"/>
                    <a:pt x="36" y="12"/>
                  </a:cubicBezTo>
                  <a:cubicBezTo>
                    <a:pt x="35" y="12"/>
                    <a:pt x="33" y="11"/>
                    <a:pt x="33" y="10"/>
                  </a:cubicBezTo>
                  <a:cubicBezTo>
                    <a:pt x="32" y="10"/>
                    <a:pt x="33" y="9"/>
                    <a:pt x="33" y="8"/>
                  </a:cubicBezTo>
                  <a:cubicBezTo>
                    <a:pt x="34" y="7"/>
                    <a:pt x="34" y="6"/>
                    <a:pt x="33" y="5"/>
                  </a:cubicBezTo>
                  <a:cubicBezTo>
                    <a:pt x="32" y="4"/>
                    <a:pt x="30" y="4"/>
                    <a:pt x="30" y="5"/>
                  </a:cubicBezTo>
                  <a:cubicBezTo>
                    <a:pt x="29" y="5"/>
                    <a:pt x="27" y="5"/>
                    <a:pt x="26" y="5"/>
                  </a:cubicBezTo>
                  <a:cubicBezTo>
                    <a:pt x="26" y="5"/>
                    <a:pt x="26" y="4"/>
                    <a:pt x="26" y="3"/>
                  </a:cubicBezTo>
                  <a:cubicBezTo>
                    <a:pt x="26" y="2"/>
                    <a:pt x="25" y="1"/>
                    <a:pt x="24" y="0"/>
                  </a:cubicBezTo>
                  <a:cubicBezTo>
                    <a:pt x="22" y="0"/>
                    <a:pt x="21" y="1"/>
                    <a:pt x="21" y="2"/>
                  </a:cubicBezTo>
                  <a:cubicBezTo>
                    <a:pt x="20" y="3"/>
                    <a:pt x="19" y="3"/>
                    <a:pt x="18" y="4"/>
                  </a:cubicBezTo>
                  <a:cubicBezTo>
                    <a:pt x="18" y="4"/>
                    <a:pt x="17" y="3"/>
                    <a:pt x="16" y="2"/>
                  </a:cubicBezTo>
                  <a:cubicBezTo>
                    <a:pt x="16" y="1"/>
                    <a:pt x="15" y="0"/>
                    <a:pt x="13" y="1"/>
                  </a:cubicBezTo>
                  <a:cubicBezTo>
                    <a:pt x="12" y="1"/>
                    <a:pt x="11" y="2"/>
                    <a:pt x="11" y="3"/>
                  </a:cubicBezTo>
                  <a:cubicBezTo>
                    <a:pt x="12" y="4"/>
                    <a:pt x="11" y="6"/>
                    <a:pt x="10" y="6"/>
                  </a:cubicBezTo>
                  <a:cubicBezTo>
                    <a:pt x="10" y="7"/>
                    <a:pt x="9" y="6"/>
                    <a:pt x="8" y="6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4" y="7"/>
                    <a:pt x="4" y="9"/>
                    <a:pt x="4" y="10"/>
                  </a:cubicBezTo>
                  <a:close/>
                  <a:moveTo>
                    <a:pt x="16" y="9"/>
                  </a:moveTo>
                  <a:cubicBezTo>
                    <a:pt x="22" y="7"/>
                    <a:pt x="28" y="10"/>
                    <a:pt x="30" y="16"/>
                  </a:cubicBezTo>
                  <a:cubicBezTo>
                    <a:pt x="32" y="22"/>
                    <a:pt x="29" y="29"/>
                    <a:pt x="23" y="31"/>
                  </a:cubicBezTo>
                  <a:cubicBezTo>
                    <a:pt x="17" y="33"/>
                    <a:pt x="11" y="29"/>
                    <a:pt x="9" y="23"/>
                  </a:cubicBezTo>
                  <a:cubicBezTo>
                    <a:pt x="7" y="17"/>
                    <a:pt x="10" y="11"/>
                    <a:pt x="16" y="9"/>
                  </a:cubicBezTo>
                  <a:close/>
                </a:path>
              </a:pathLst>
            </a:custGeom>
            <a:solidFill>
              <a:srgbClr val="FFB85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285" name="文本框 34"/>
          <p:cNvSpPr/>
          <p:nvPr/>
        </p:nvSpPr>
        <p:spPr bwMode="auto">
          <a:xfrm>
            <a:off x="9309240" y="2965320"/>
            <a:ext cx="2748240" cy="66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1000" b="1" strike="noStrike" spc="-1">
                <a:solidFill>
                  <a:srgbClr val="355269"/>
                </a:solidFill>
                <a:latin typeface="Calibri"/>
                <a:ea typeface="微软雅黑"/>
              </a:rPr>
              <a:t>доля выбравших единый государственный экзамен по профильной математике, физике, химии, биологии, информатике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文本框 35"/>
          <p:cNvSpPr/>
          <p:nvPr/>
        </p:nvSpPr>
        <p:spPr bwMode="auto">
          <a:xfrm>
            <a:off x="9564480" y="3828600"/>
            <a:ext cx="23151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时尚中黑简体"/>
              </a:rPr>
              <a:t>Не менее 60 человек ежегодно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Freeform 22"/>
          <p:cNvSpPr/>
          <p:nvPr/>
        </p:nvSpPr>
        <p:spPr bwMode="auto">
          <a:xfrm>
            <a:off x="9258120" y="4125240"/>
            <a:ext cx="335160" cy="249120"/>
          </a:xfrm>
          <a:custGeom>
            <a:avLst/>
            <a:gdLst>
              <a:gd name="textAreaLeft" fmla="*/ 0 w 335160"/>
              <a:gd name="textAreaRight" fmla="*/ 338400 w 335160"/>
              <a:gd name="textAreaTop" fmla="*/ 0 h 249120"/>
              <a:gd name="textAreaBottom" fmla="*/ 252360 h 249120"/>
            </a:gdLst>
            <a:ahLst/>
            <a:cxnLst/>
            <a:rect l="textAreaLeft" t="textAreaTop" r="textAreaRight" b="textAreaBottom"/>
            <a:pathLst>
              <a:path w="112" h="83" extrusionOk="0">
                <a:moveTo>
                  <a:pt x="82" y="53"/>
                </a:moveTo>
                <a:cubicBezTo>
                  <a:pt x="82" y="44"/>
                  <a:pt x="90" y="36"/>
                  <a:pt x="99" y="36"/>
                </a:cubicBezTo>
                <a:cubicBezTo>
                  <a:pt x="100" y="36"/>
                  <a:pt x="102" y="37"/>
                  <a:pt x="104" y="37"/>
                </a:cubicBezTo>
                <a:cubicBezTo>
                  <a:pt x="104" y="24"/>
                  <a:pt x="104" y="24"/>
                  <a:pt x="104" y="24"/>
                </a:cubicBezTo>
                <a:cubicBezTo>
                  <a:pt x="104" y="17"/>
                  <a:pt x="99" y="12"/>
                  <a:pt x="92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8" y="5"/>
                  <a:pt x="43" y="0"/>
                  <a:pt x="39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8" y="0"/>
                  <a:pt x="4" y="2"/>
                  <a:pt x="2" y="6"/>
                </a:cubicBezTo>
                <a:cubicBezTo>
                  <a:pt x="1" y="8"/>
                  <a:pt x="0" y="10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8"/>
                  <a:pt x="5" y="83"/>
                  <a:pt x="12" y="83"/>
                </a:cubicBezTo>
                <a:cubicBezTo>
                  <a:pt x="92" y="83"/>
                  <a:pt x="92" y="83"/>
                  <a:pt x="92" y="83"/>
                </a:cubicBezTo>
                <a:cubicBezTo>
                  <a:pt x="99" y="83"/>
                  <a:pt x="104" y="78"/>
                  <a:pt x="104" y="71"/>
                </a:cubicBezTo>
                <a:cubicBezTo>
                  <a:pt x="104" y="69"/>
                  <a:pt x="104" y="69"/>
                  <a:pt x="104" y="69"/>
                </a:cubicBezTo>
                <a:cubicBezTo>
                  <a:pt x="102" y="69"/>
                  <a:pt x="100" y="69"/>
                  <a:pt x="99" y="69"/>
                </a:cubicBezTo>
                <a:cubicBezTo>
                  <a:pt x="90" y="69"/>
                  <a:pt x="82" y="62"/>
                  <a:pt x="82" y="53"/>
                </a:cubicBezTo>
                <a:close/>
                <a:moveTo>
                  <a:pt x="104" y="40"/>
                </a:moveTo>
                <a:cubicBezTo>
                  <a:pt x="102" y="40"/>
                  <a:pt x="101" y="39"/>
                  <a:pt x="99" y="39"/>
                </a:cubicBezTo>
                <a:cubicBezTo>
                  <a:pt x="91" y="39"/>
                  <a:pt x="85" y="45"/>
                  <a:pt x="85" y="53"/>
                </a:cubicBezTo>
                <a:cubicBezTo>
                  <a:pt x="85" y="60"/>
                  <a:pt x="91" y="66"/>
                  <a:pt x="99" y="66"/>
                </a:cubicBezTo>
                <a:cubicBezTo>
                  <a:pt x="101" y="66"/>
                  <a:pt x="102" y="66"/>
                  <a:pt x="104" y="65"/>
                </a:cubicBezTo>
                <a:cubicBezTo>
                  <a:pt x="109" y="63"/>
                  <a:pt x="112" y="59"/>
                  <a:pt x="112" y="53"/>
                </a:cubicBezTo>
                <a:cubicBezTo>
                  <a:pt x="112" y="47"/>
                  <a:pt x="109" y="42"/>
                  <a:pt x="104" y="40"/>
                </a:cubicBezTo>
                <a:close/>
                <a:moveTo>
                  <a:pt x="104" y="56"/>
                </a:moveTo>
                <a:cubicBezTo>
                  <a:pt x="99" y="63"/>
                  <a:pt x="99" y="63"/>
                  <a:pt x="99" y="63"/>
                </a:cubicBezTo>
                <a:cubicBezTo>
                  <a:pt x="99" y="63"/>
                  <a:pt x="99" y="64"/>
                  <a:pt x="98" y="64"/>
                </a:cubicBezTo>
                <a:cubicBezTo>
                  <a:pt x="98" y="64"/>
                  <a:pt x="98" y="64"/>
                  <a:pt x="98" y="64"/>
                </a:cubicBezTo>
                <a:cubicBezTo>
                  <a:pt x="97" y="64"/>
                  <a:pt x="97" y="63"/>
                  <a:pt x="97" y="63"/>
                </a:cubicBezTo>
                <a:cubicBezTo>
                  <a:pt x="89" y="53"/>
                  <a:pt x="89" y="53"/>
                  <a:pt x="89" y="53"/>
                </a:cubicBezTo>
                <a:cubicBezTo>
                  <a:pt x="89" y="53"/>
                  <a:pt x="89" y="53"/>
                  <a:pt x="89" y="53"/>
                </a:cubicBezTo>
                <a:cubicBezTo>
                  <a:pt x="93" y="53"/>
                  <a:pt x="93" y="53"/>
                  <a:pt x="93" y="53"/>
                </a:cubicBezTo>
                <a:cubicBezTo>
                  <a:pt x="98" y="59"/>
                  <a:pt x="98" y="59"/>
                  <a:pt x="98" y="59"/>
                </a:cubicBezTo>
                <a:cubicBezTo>
                  <a:pt x="104" y="50"/>
                  <a:pt x="104" y="50"/>
                  <a:pt x="104" y="50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107" y="44"/>
                  <a:pt x="108" y="44"/>
                  <a:pt x="109" y="45"/>
                </a:cubicBezTo>
                <a:cubicBezTo>
                  <a:pt x="110" y="45"/>
                  <a:pt x="110" y="46"/>
                  <a:pt x="110" y="47"/>
                </a:cubicBezTo>
                <a:lnTo>
                  <a:pt x="104" y="56"/>
                </a:lnTo>
                <a:close/>
              </a:path>
            </a:pathLst>
          </a:custGeom>
          <a:solidFill>
            <a:srgbClr val="663A7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numCol="1" spcCol="0" anchor="t">
            <a:noAutofit/>
          </a:bodyPr>
          <a:lstStyle/>
          <a:p>
            <a:pPr>
              <a:defRPr/>
            </a:pPr>
            <a:endParaRPr lang="ru-RU" sz="12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88" name="文本框 36"/>
          <p:cNvSpPr/>
          <p:nvPr/>
        </p:nvSpPr>
        <p:spPr bwMode="auto">
          <a:xfrm>
            <a:off x="9389160" y="4382640"/>
            <a:ext cx="2668320" cy="66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1000" b="1" strike="noStrike" spc="-1">
                <a:solidFill>
                  <a:srgbClr val="355269"/>
                </a:solidFill>
                <a:latin typeface="Calibri"/>
                <a:ea typeface="微软雅黑"/>
              </a:rPr>
              <a:t>повышение квалификации учителей, ведущих математику, физику, химию, биологию на углубленном уровне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文本框 37"/>
          <p:cNvSpPr/>
          <p:nvPr/>
        </p:nvSpPr>
        <p:spPr bwMode="auto">
          <a:xfrm>
            <a:off x="9288000" y="5549400"/>
            <a:ext cx="28774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时尚中黑简体"/>
              </a:rPr>
              <a:t>Не менее чем в 3 раза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0" name="Group 4"/>
          <p:cNvGrpSpPr/>
          <p:nvPr/>
        </p:nvGrpSpPr>
        <p:grpSpPr bwMode="auto">
          <a:xfrm>
            <a:off x="9276840" y="5513039"/>
            <a:ext cx="236880" cy="349200"/>
            <a:chOff x="9276840" y="5513039"/>
            <a:chExt cx="236880" cy="349200"/>
          </a:xfrm>
        </p:grpSpPr>
        <p:sp>
          <p:nvSpPr>
            <p:cNvPr id="291" name="Freeform 23"/>
            <p:cNvSpPr/>
            <p:nvPr/>
          </p:nvSpPr>
          <p:spPr bwMode="auto">
            <a:xfrm>
              <a:off x="9276840" y="5699160"/>
              <a:ext cx="236880" cy="163080"/>
            </a:xfrm>
            <a:custGeom>
              <a:avLst/>
              <a:gdLst>
                <a:gd name="textAreaLeft" fmla="*/ 0 w 236880"/>
                <a:gd name="textAreaRight" fmla="*/ 240120 w 236880"/>
                <a:gd name="textAreaTop" fmla="*/ 0 h 163080"/>
                <a:gd name="textAreaBottom" fmla="*/ 166320 h 163080"/>
              </a:gdLst>
              <a:ahLst/>
              <a:cxnLst/>
              <a:rect l="textAreaLeft" t="textAreaTop" r="textAreaRight" b="textAreaBottom"/>
              <a:pathLst>
                <a:path w="97" h="68" extrusionOk="0">
                  <a:moveTo>
                    <a:pt x="78" y="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8" y="8"/>
                    <a:pt x="0" y="23"/>
                    <a:pt x="0" y="3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3" y="61"/>
                    <a:pt x="30" y="68"/>
                    <a:pt x="49" y="68"/>
                  </a:cubicBezTo>
                  <a:cubicBezTo>
                    <a:pt x="67" y="68"/>
                    <a:pt x="84" y="61"/>
                    <a:pt x="97" y="50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7" y="23"/>
                    <a:pt x="90" y="9"/>
                    <a:pt x="78" y="0"/>
                  </a:cubicBezTo>
                  <a:close/>
                </a:path>
              </a:pathLst>
            </a:custGeom>
            <a:solidFill>
              <a:srgbClr val="C6588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92" name="Freeform 24"/>
            <p:cNvSpPr/>
            <p:nvPr/>
          </p:nvSpPr>
          <p:spPr bwMode="auto">
            <a:xfrm>
              <a:off x="9378360" y="5721480"/>
              <a:ext cx="36720" cy="104400"/>
            </a:xfrm>
            <a:custGeom>
              <a:avLst/>
              <a:gdLst>
                <a:gd name="textAreaLeft" fmla="*/ 0 w 36720"/>
                <a:gd name="textAreaRight" fmla="*/ 39960 w 36720"/>
                <a:gd name="textAreaTop" fmla="*/ 0 h 104400"/>
                <a:gd name="textAreaBottom" fmla="*/ 107640 h 104400"/>
              </a:gdLst>
              <a:ahLst/>
              <a:cxnLst/>
              <a:rect l="textAreaLeft" t="textAreaTop" r="textAreaRight" b="textAreaBottom"/>
              <a:pathLst>
                <a:path w="16" h="44" extrusionOk="0">
                  <a:moveTo>
                    <a:pt x="0" y="0"/>
                  </a:moveTo>
                  <a:cubicBezTo>
                    <a:pt x="0" y="3"/>
                    <a:pt x="1" y="5"/>
                    <a:pt x="3" y="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4" y="5"/>
                    <a:pt x="15" y="3"/>
                    <a:pt x="16" y="0"/>
                  </a:cubicBezTo>
                  <a:cubicBezTo>
                    <a:pt x="13" y="1"/>
                    <a:pt x="10" y="1"/>
                    <a:pt x="8" y="1"/>
                  </a:cubicBezTo>
                  <a:cubicBezTo>
                    <a:pt x="5" y="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C6588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93" name="Freeform 25"/>
            <p:cNvSpPr/>
            <p:nvPr/>
          </p:nvSpPr>
          <p:spPr bwMode="auto">
            <a:xfrm>
              <a:off x="9324720" y="5596560"/>
              <a:ext cx="145080" cy="121680"/>
            </a:xfrm>
            <a:custGeom>
              <a:avLst/>
              <a:gdLst>
                <a:gd name="textAreaLeft" fmla="*/ 0 w 145080"/>
                <a:gd name="textAreaRight" fmla="*/ 148320 w 145080"/>
                <a:gd name="textAreaTop" fmla="*/ 0 h 121680"/>
                <a:gd name="textAreaBottom" fmla="*/ 124920 h 121680"/>
              </a:gdLst>
              <a:ahLst/>
              <a:cxnLst/>
              <a:rect l="textAreaLeft" t="textAreaTop" r="textAreaRight" b="textAreaBottom"/>
              <a:pathLst>
                <a:path w="60" h="51" extrusionOk="0">
                  <a:moveTo>
                    <a:pt x="30" y="5"/>
                  </a:moveTo>
                  <a:cubicBezTo>
                    <a:pt x="22" y="5"/>
                    <a:pt x="15" y="3"/>
                    <a:pt x="1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6"/>
                    <a:pt x="9" y="47"/>
                    <a:pt x="22" y="50"/>
                  </a:cubicBezTo>
                  <a:cubicBezTo>
                    <a:pt x="24" y="51"/>
                    <a:pt x="27" y="51"/>
                    <a:pt x="30" y="51"/>
                  </a:cubicBezTo>
                  <a:cubicBezTo>
                    <a:pt x="32" y="51"/>
                    <a:pt x="35" y="51"/>
                    <a:pt x="38" y="50"/>
                  </a:cubicBezTo>
                  <a:cubicBezTo>
                    <a:pt x="50" y="47"/>
                    <a:pt x="60" y="36"/>
                    <a:pt x="60" y="24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4"/>
                    <a:pt x="59" y="2"/>
                    <a:pt x="59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3"/>
                    <a:pt x="38" y="5"/>
                    <a:pt x="30" y="5"/>
                  </a:cubicBezTo>
                  <a:close/>
                </a:path>
              </a:pathLst>
            </a:custGeom>
            <a:solidFill>
              <a:srgbClr val="C6588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94" name="Freeform 26"/>
            <p:cNvSpPr/>
            <p:nvPr/>
          </p:nvSpPr>
          <p:spPr bwMode="auto">
            <a:xfrm>
              <a:off x="9317160" y="5513039"/>
              <a:ext cx="162360" cy="84960"/>
            </a:xfrm>
            <a:custGeom>
              <a:avLst/>
              <a:gdLst>
                <a:gd name="textAreaLeft" fmla="*/ 0 w 162360"/>
                <a:gd name="textAreaRight" fmla="*/ 165600 w 162360"/>
                <a:gd name="textAreaTop" fmla="*/ 0 h 84960"/>
                <a:gd name="textAreaBottom" fmla="*/ 88200 h 84960"/>
              </a:gdLst>
              <a:ahLst/>
              <a:cxnLst/>
              <a:rect l="textAreaLeft" t="textAreaTop" r="textAreaRight" b="textAreaBottom"/>
              <a:pathLst>
                <a:path w="67" h="36" extrusionOk="0">
                  <a:moveTo>
                    <a:pt x="33" y="0"/>
                  </a:moveTo>
                  <a:cubicBezTo>
                    <a:pt x="15" y="0"/>
                    <a:pt x="1" y="14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8" y="34"/>
                    <a:pt x="25" y="36"/>
                    <a:pt x="33" y="36"/>
                  </a:cubicBezTo>
                  <a:cubicBezTo>
                    <a:pt x="42" y="36"/>
                    <a:pt x="49" y="34"/>
                    <a:pt x="51" y="31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6" y="14"/>
                    <a:pt x="51" y="0"/>
                    <a:pt x="33" y="0"/>
                  </a:cubicBezTo>
                  <a:close/>
                  <a:moveTo>
                    <a:pt x="33" y="26"/>
                  </a:moveTo>
                  <a:cubicBezTo>
                    <a:pt x="30" y="26"/>
                    <a:pt x="27" y="24"/>
                    <a:pt x="27" y="20"/>
                  </a:cubicBezTo>
                  <a:cubicBezTo>
                    <a:pt x="27" y="17"/>
                    <a:pt x="30" y="14"/>
                    <a:pt x="33" y="14"/>
                  </a:cubicBezTo>
                  <a:cubicBezTo>
                    <a:pt x="37" y="14"/>
                    <a:pt x="40" y="17"/>
                    <a:pt x="40" y="20"/>
                  </a:cubicBezTo>
                  <a:cubicBezTo>
                    <a:pt x="40" y="24"/>
                    <a:pt x="37" y="26"/>
                    <a:pt x="33" y="26"/>
                  </a:cubicBezTo>
                  <a:close/>
                </a:path>
              </a:pathLst>
            </a:custGeom>
            <a:solidFill>
              <a:srgbClr val="C6588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34200" rIns="68760" bIns="34200" numCol="1" spcCol="0" anchor="t">
              <a:noAutofit/>
            </a:bodyPr>
            <a:lstStyle/>
            <a:p>
              <a:pPr>
                <a:defRPr/>
              </a:pPr>
              <a:endParaRPr lang="ru-RU" sz="12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295" name="文本框 38"/>
          <p:cNvSpPr/>
          <p:nvPr/>
        </p:nvSpPr>
        <p:spPr bwMode="auto">
          <a:xfrm>
            <a:off x="9430200" y="6004440"/>
            <a:ext cx="243756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1000" b="1" strike="noStrike" spc="-1">
                <a:solidFill>
                  <a:srgbClr val="355269"/>
                </a:solidFill>
                <a:latin typeface="Calibri"/>
                <a:ea typeface="微软雅黑"/>
              </a:rPr>
              <a:t>количество договоров о целевом обучении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TextBox 111"/>
          <p:cNvSpPr txBox="1"/>
          <p:nvPr/>
        </p:nvSpPr>
        <p:spPr bwMode="auto">
          <a:xfrm>
            <a:off x="153893" y="6400991"/>
            <a:ext cx="2932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 презентации </a:t>
            </a:r>
            <a:r>
              <a:rPr lang="ru-RU" dirty="0" err="1" smtClean="0"/>
              <a:t>Чибряковой</a:t>
            </a:r>
            <a:r>
              <a:rPr lang="ru-RU" dirty="0" smtClean="0"/>
              <a:t> Т.Е.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72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96" name="Диаграмма 295"/>
          <p:cNvGraphicFramePr>
            <a:graphicFrameLocks/>
          </p:cNvGraphicFramePr>
          <p:nvPr/>
        </p:nvGraphicFramePr>
        <p:xfrm>
          <a:off x="180000" y="720360"/>
          <a:ext cx="5757480" cy="5757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7" name="Прямоугольник 296"/>
          <p:cNvSpPr/>
          <p:nvPr/>
        </p:nvSpPr>
        <p:spPr bwMode="auto">
          <a:xfrm>
            <a:off x="900000" y="279360"/>
            <a:ext cx="3063240" cy="79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500" b="1" strike="noStrike" spc="-1">
                <a:solidFill>
                  <a:srgbClr val="0D4697"/>
                </a:solidFill>
                <a:latin typeface="Century Gothic"/>
                <a:ea typeface="DejaVu Sans"/>
              </a:rPr>
              <a:t>Профильное обучение в 2024/25 учебном году</a:t>
            </a:r>
            <a:endParaRPr lang="ru-RU" sz="1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98" name="Диаграмма 297"/>
          <p:cNvGraphicFramePr>
            <a:graphicFrameLocks/>
          </p:cNvGraphicFramePr>
          <p:nvPr/>
        </p:nvGraphicFramePr>
        <p:xfrm>
          <a:off x="6088320" y="942480"/>
          <a:ext cx="5753160" cy="452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9" name="Прямоугольник 298"/>
          <p:cNvSpPr/>
          <p:nvPr/>
        </p:nvSpPr>
        <p:spPr bwMode="auto">
          <a:xfrm>
            <a:off x="6012000" y="324000"/>
            <a:ext cx="5505840" cy="79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500" b="1" strike="noStrike" spc="-1">
                <a:solidFill>
                  <a:srgbClr val="0D4697"/>
                </a:solidFill>
                <a:latin typeface="Century Gothic"/>
                <a:ea typeface="DejaVu Sans"/>
              </a:rPr>
              <a:t>Углубленное изучение отдельных предметов в 5-11 классах в 2024/25 учебном году</a:t>
            </a:r>
            <a:endParaRPr lang="ru-RU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92166" y="6323951"/>
            <a:ext cx="2932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 презентации </a:t>
            </a:r>
            <a:r>
              <a:rPr lang="ru-RU" dirty="0" err="1" smtClean="0"/>
              <a:t>Чибряковой</a:t>
            </a:r>
            <a:r>
              <a:rPr lang="ru-RU" dirty="0" smtClean="0"/>
              <a:t> Т.Е.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12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045" t="16633" r="3243" b="10364"/>
          <a:stretch/>
        </p:blipFill>
        <p:spPr>
          <a:xfrm>
            <a:off x="950002" y="271849"/>
            <a:ext cx="10439973" cy="5446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5978" y="6102075"/>
            <a:ext cx="4028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Из презентации М.А. Костенко (июнь, 2025)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64771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901" t="13993" r="3762" b="18673"/>
          <a:stretch/>
        </p:blipFill>
        <p:spPr>
          <a:xfrm>
            <a:off x="350882" y="213735"/>
            <a:ext cx="11672910" cy="5791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4259" y="6442478"/>
            <a:ext cx="4028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Из презентации М.А. Костенко (июнь, 2025)</a:t>
            </a:r>
            <a:endParaRPr lang="ru-RU" b="1" dirty="0"/>
          </a:p>
        </p:txBody>
      </p:sp>
      <p:sp>
        <p:nvSpPr>
          <p:cNvPr id="9" name="Полилиния 8"/>
          <p:cNvSpPr/>
          <p:nvPr/>
        </p:nvSpPr>
        <p:spPr>
          <a:xfrm>
            <a:off x="5270558" y="4798976"/>
            <a:ext cx="1920895" cy="1277195"/>
          </a:xfrm>
          <a:custGeom>
            <a:avLst/>
            <a:gdLst>
              <a:gd name="connsiteX0" fmla="*/ 67561 w 1920895"/>
              <a:gd name="connsiteY0" fmla="*/ 168440 h 1277195"/>
              <a:gd name="connsiteX1" fmla="*/ 327053 w 1920895"/>
              <a:gd name="connsiteY1" fmla="*/ 20159 h 1277195"/>
              <a:gd name="connsiteX2" fmla="*/ 833680 w 1920895"/>
              <a:gd name="connsiteY2" fmla="*/ 7802 h 1277195"/>
              <a:gd name="connsiteX3" fmla="*/ 1451518 w 1920895"/>
              <a:gd name="connsiteY3" fmla="*/ 7802 h 1277195"/>
              <a:gd name="connsiteX4" fmla="*/ 1686296 w 1920895"/>
              <a:gd name="connsiteY4" fmla="*/ 106656 h 1277195"/>
              <a:gd name="connsiteX5" fmla="*/ 1908718 w 1920895"/>
              <a:gd name="connsiteY5" fmla="*/ 440289 h 1277195"/>
              <a:gd name="connsiteX6" fmla="*/ 1859291 w 1920895"/>
              <a:gd name="connsiteY6" fmla="*/ 823348 h 1277195"/>
              <a:gd name="connsiteX7" fmla="*/ 1587442 w 1920895"/>
              <a:gd name="connsiteY7" fmla="*/ 1156981 h 1277195"/>
              <a:gd name="connsiteX8" fmla="*/ 1093172 w 1920895"/>
              <a:gd name="connsiteY8" fmla="*/ 1268192 h 1277195"/>
              <a:gd name="connsiteX9" fmla="*/ 351766 w 1920895"/>
              <a:gd name="connsiteY9" fmla="*/ 1218765 h 1277195"/>
              <a:gd name="connsiteX10" fmla="*/ 18134 w 1920895"/>
              <a:gd name="connsiteY10" fmla="*/ 810992 h 1277195"/>
              <a:gd name="connsiteX11" fmla="*/ 67561 w 1920895"/>
              <a:gd name="connsiteY11" fmla="*/ 168440 h 1277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20895" h="1277195">
                <a:moveTo>
                  <a:pt x="67561" y="168440"/>
                </a:moveTo>
                <a:cubicBezTo>
                  <a:pt x="119048" y="36634"/>
                  <a:pt x="199367" y="46932"/>
                  <a:pt x="327053" y="20159"/>
                </a:cubicBezTo>
                <a:cubicBezTo>
                  <a:pt x="454739" y="-6614"/>
                  <a:pt x="646269" y="9861"/>
                  <a:pt x="833680" y="7802"/>
                </a:cubicBezTo>
                <a:cubicBezTo>
                  <a:pt x="1021091" y="5743"/>
                  <a:pt x="1309415" y="-8674"/>
                  <a:pt x="1451518" y="7802"/>
                </a:cubicBezTo>
                <a:cubicBezTo>
                  <a:pt x="1593621" y="24278"/>
                  <a:pt x="1610096" y="34575"/>
                  <a:pt x="1686296" y="106656"/>
                </a:cubicBezTo>
                <a:cubicBezTo>
                  <a:pt x="1762496" y="178737"/>
                  <a:pt x="1879886" y="320840"/>
                  <a:pt x="1908718" y="440289"/>
                </a:cubicBezTo>
                <a:cubicBezTo>
                  <a:pt x="1937550" y="559738"/>
                  <a:pt x="1912837" y="703899"/>
                  <a:pt x="1859291" y="823348"/>
                </a:cubicBezTo>
                <a:cubicBezTo>
                  <a:pt x="1805745" y="942797"/>
                  <a:pt x="1715129" y="1082840"/>
                  <a:pt x="1587442" y="1156981"/>
                </a:cubicBezTo>
                <a:cubicBezTo>
                  <a:pt x="1459756" y="1231122"/>
                  <a:pt x="1299118" y="1257895"/>
                  <a:pt x="1093172" y="1268192"/>
                </a:cubicBezTo>
                <a:cubicBezTo>
                  <a:pt x="887226" y="1278489"/>
                  <a:pt x="530939" y="1294965"/>
                  <a:pt x="351766" y="1218765"/>
                </a:cubicBezTo>
                <a:cubicBezTo>
                  <a:pt x="172593" y="1142565"/>
                  <a:pt x="61383" y="990165"/>
                  <a:pt x="18134" y="810992"/>
                </a:cubicBezTo>
                <a:cubicBezTo>
                  <a:pt x="-25115" y="631819"/>
                  <a:pt x="16074" y="300246"/>
                  <a:pt x="67561" y="16844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587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6" t="7876" r="35152" b="29666"/>
          <a:stretch/>
        </p:blipFill>
        <p:spPr bwMode="auto">
          <a:xfrm>
            <a:off x="1359244" y="333633"/>
            <a:ext cx="4285735" cy="6091882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3" t="24599" r="36149" b="15857"/>
          <a:stretch/>
        </p:blipFill>
        <p:spPr bwMode="auto">
          <a:xfrm>
            <a:off x="6458670" y="191852"/>
            <a:ext cx="4415276" cy="633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604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4" t="27365" r="36554" b="13218"/>
          <a:stretch/>
        </p:blipFill>
        <p:spPr bwMode="auto">
          <a:xfrm>
            <a:off x="234777" y="111210"/>
            <a:ext cx="4127157" cy="667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8" t="48902" r="36554" b="21706"/>
          <a:stretch/>
        </p:blipFill>
        <p:spPr bwMode="auto">
          <a:xfrm>
            <a:off x="6152084" y="111210"/>
            <a:ext cx="4229172" cy="333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3" t="16078" r="13529" b="6798"/>
          <a:stretch/>
        </p:blipFill>
        <p:spPr bwMode="auto">
          <a:xfrm>
            <a:off x="5115698" y="3583954"/>
            <a:ext cx="2533133" cy="302787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66670" y="3583954"/>
            <a:ext cx="31386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Calibri"/>
              </a:rPr>
              <a:t>Задача конкурса в 2025 г.</a:t>
            </a:r>
            <a:r>
              <a:rPr lang="ru-RU" sz="2000" dirty="0" smtClean="0">
                <a:latin typeface="Times New Roman"/>
                <a:ea typeface="Calibri"/>
              </a:rPr>
              <a:t>: создание </a:t>
            </a:r>
            <a:r>
              <a:rPr lang="ru-RU" sz="2000" dirty="0">
                <a:latin typeface="Times New Roman"/>
                <a:ea typeface="Calibri"/>
              </a:rPr>
              <a:t>банка заданий разного уровня </a:t>
            </a:r>
            <a:r>
              <a:rPr lang="ru-RU" sz="2000" dirty="0" smtClean="0">
                <a:latin typeface="Times New Roman"/>
                <a:ea typeface="Calibri"/>
              </a:rPr>
              <a:t>сложности, </a:t>
            </a:r>
            <a:r>
              <a:rPr lang="ru-RU" sz="2000" dirty="0">
                <a:latin typeface="Times New Roman"/>
                <a:ea typeface="Calibri"/>
              </a:rPr>
              <a:t>разработанных с учетом проблемных, жизненных ситуаций, характерных для Алтайского края.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77107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599" y="257980"/>
            <a:ext cx="2436943" cy="3301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005" y="2599004"/>
            <a:ext cx="2955717" cy="4208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6614" t="17801" r="35037" b="8001"/>
          <a:stretch/>
        </p:blipFill>
        <p:spPr>
          <a:xfrm>
            <a:off x="303862" y="159658"/>
            <a:ext cx="4513943" cy="6645528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260258" y="4129548"/>
            <a:ext cx="2185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Готовится к публикации</a:t>
            </a:r>
            <a:endParaRPr lang="ru-RU" dirty="0"/>
          </a:p>
        </p:txBody>
      </p:sp>
      <p:sp>
        <p:nvSpPr>
          <p:cNvPr id="3" name="Стрелка влево 2"/>
          <p:cNvSpPr/>
          <p:nvPr/>
        </p:nvSpPr>
        <p:spPr>
          <a:xfrm>
            <a:off x="5359807" y="4600069"/>
            <a:ext cx="1986116" cy="2064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937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479458" y="0"/>
            <a:ext cx="5712542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07090" y="3795251"/>
            <a:ext cx="4916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800" kern="1200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kern="1200" dirty="0" smtClean="0">
                <a:latin typeface="Times New Roman"/>
                <a:ea typeface="Calibri"/>
              </a:rPr>
              <a:t>От каждого образовательного округа в состав отделения входят два человека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endParaRPr lang="ru-RU" sz="1800" kern="1200" dirty="0">
              <a:latin typeface="Times New Roman"/>
              <a:ea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42" y="216554"/>
            <a:ext cx="5339862" cy="36573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541" y="6119806"/>
            <a:ext cx="365792" cy="3596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651" y="4126456"/>
            <a:ext cx="365792" cy="359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351" y="4895668"/>
            <a:ext cx="365792" cy="3596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202790" y="4726460"/>
            <a:ext cx="4916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kern="1200" dirty="0" smtClean="0">
                <a:latin typeface="Times New Roman"/>
                <a:ea typeface="Calibri"/>
              </a:rPr>
              <a:t>Также в состав отделения входят сотрудники кафедры естественно-научного образования и председатели краевых предметных комиссий по ГИА</a:t>
            </a:r>
            <a:endParaRPr lang="ru-RU" sz="1800" kern="1200" dirty="0">
              <a:latin typeface="Times New Roman"/>
              <a:ea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29857" y="5926789"/>
            <a:ext cx="48835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kern="1200" dirty="0" smtClean="0">
                <a:latin typeface="Times New Roman"/>
                <a:ea typeface="Calibri"/>
              </a:rPr>
              <a:t>Состав отделения ежегодно утверждается приказом АИРО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endParaRPr lang="ru-RU" sz="1800" kern="1200" dirty="0">
              <a:latin typeface="Times New Roman"/>
              <a:ea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41935" t="13782" r="23065" b="4523"/>
          <a:stretch/>
        </p:blipFill>
        <p:spPr>
          <a:xfrm>
            <a:off x="700134" y="64249"/>
            <a:ext cx="4931121" cy="646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467" t="12187" r="15323" b="6237"/>
          <a:stretch/>
        </p:blipFill>
        <p:spPr>
          <a:xfrm>
            <a:off x="1074523" y="89971"/>
            <a:ext cx="10157769" cy="654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23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10227" r="35713" b="35227"/>
          <a:stretch/>
        </p:blipFill>
        <p:spPr bwMode="auto">
          <a:xfrm>
            <a:off x="542337" y="101238"/>
            <a:ext cx="3687745" cy="532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37546" y="22070"/>
            <a:ext cx="590141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  <a:latin typeface="Times New Roman"/>
              </a:rPr>
              <a:t>Учитывает и развивает идеи </a:t>
            </a:r>
            <a:r>
              <a:rPr lang="ru-RU" dirty="0">
                <a:latin typeface="Times New Roman"/>
              </a:rPr>
              <a:t>Концепции развития математического образования Российской Федерации (утверждена распоряжением Правительства Российской Федерации от 24 декабря 2013 г. № 2506–р, ред. от 08.10.2020 г.), Концепций преподавания учебных предметов «Физика», «Химия» (утверждены решением Коллегии </a:t>
            </a:r>
            <a:r>
              <a:rPr lang="ru-RU" dirty="0" err="1">
                <a:latin typeface="Times New Roman"/>
              </a:rPr>
              <a:t>Минпросвещения</a:t>
            </a:r>
            <a:r>
              <a:rPr lang="ru-RU" dirty="0">
                <a:latin typeface="Times New Roman"/>
              </a:rPr>
              <a:t> России, протокол от 3 декабря 2019 г. № ПК–4вн), «Биология» (одобрена решением федерального учебно-методического объединения по общему образованию, протокол от 29 апреля 2022 г. № 2/22), Концепции преподавания предметной области «Технология» (утверждена решением Коллегии Министерства просвещения Российской Федерации, протокол от 24 декабря 2018 г. № ПК–1вн) в образовательных организациях Российской Федерации, реализующих основные общеобразовательные программы.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20611" y="2761312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/>
              </a:rPr>
              <a:t>Приоритетные направления развития технологий в РФ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4841" y="3069073"/>
            <a:ext cx="575953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− </a:t>
            </a:r>
            <a:r>
              <a:rPr lang="ru-RU" dirty="0">
                <a:solidFill>
                  <a:srgbClr val="FF0000"/>
                </a:solidFill>
                <a:latin typeface="Times New Roman"/>
              </a:rPr>
              <a:t>новые технологии </a:t>
            </a:r>
            <a:r>
              <a:rPr lang="ru-RU" dirty="0">
                <a:latin typeface="Times New Roman"/>
              </a:rPr>
              <a:t>–новые материалы, создание систем обработки больших объемов данных, искусственный интеллект; </a:t>
            </a:r>
          </a:p>
          <a:p>
            <a:pPr algn="just"/>
            <a:r>
              <a:rPr lang="ru-RU" dirty="0">
                <a:latin typeface="Times New Roman"/>
              </a:rPr>
              <a:t>− </a:t>
            </a:r>
            <a:r>
              <a:rPr lang="ru-RU" dirty="0">
                <a:solidFill>
                  <a:srgbClr val="FF0000"/>
                </a:solidFill>
                <a:latin typeface="Times New Roman"/>
              </a:rPr>
              <a:t>энергетика</a:t>
            </a:r>
            <a:r>
              <a:rPr lang="ru-RU" dirty="0">
                <a:latin typeface="Times New Roman"/>
              </a:rPr>
              <a:t> – экологически чистая и ресурсосберегающая энергетика, формирование новых источников, способов генерации, транспортировки и хранения энергии; </a:t>
            </a:r>
          </a:p>
          <a:p>
            <a:pPr algn="just"/>
            <a:r>
              <a:rPr lang="ru-RU" dirty="0">
                <a:latin typeface="Times New Roman"/>
              </a:rPr>
              <a:t>− </a:t>
            </a:r>
            <a:r>
              <a:rPr lang="ru-RU" dirty="0">
                <a:solidFill>
                  <a:srgbClr val="FF0000"/>
                </a:solidFill>
                <a:latin typeface="Times New Roman"/>
              </a:rPr>
              <a:t>медицина</a:t>
            </a:r>
            <a:r>
              <a:rPr lang="ru-RU" dirty="0">
                <a:latin typeface="Times New Roman"/>
              </a:rPr>
              <a:t> – персонализированная медицина, высокотехнологичное здравоохранение и технологии </a:t>
            </a:r>
            <a:r>
              <a:rPr lang="ru-RU" dirty="0" err="1">
                <a:latin typeface="Times New Roman"/>
              </a:rPr>
              <a:t>здоровьесбережения</a:t>
            </a:r>
            <a:r>
              <a:rPr lang="ru-RU" dirty="0">
                <a:latin typeface="Times New Roman"/>
              </a:rPr>
              <a:t>; </a:t>
            </a:r>
          </a:p>
          <a:p>
            <a:pPr algn="just"/>
            <a:r>
              <a:rPr lang="ru-RU" dirty="0">
                <a:latin typeface="Times New Roman"/>
              </a:rPr>
              <a:t>− </a:t>
            </a:r>
            <a:r>
              <a:rPr lang="ru-RU" dirty="0">
                <a:solidFill>
                  <a:srgbClr val="FF0000"/>
                </a:solidFill>
                <a:latin typeface="Times New Roman"/>
              </a:rPr>
              <a:t>агропромышленный комплекс </a:t>
            </a:r>
            <a:r>
              <a:rPr lang="ru-RU" dirty="0">
                <a:latin typeface="Times New Roman"/>
              </a:rPr>
              <a:t>– высокопродуктивное и экологически чистое </a:t>
            </a:r>
            <a:r>
              <a:rPr lang="ru-RU" dirty="0" err="1">
                <a:latin typeface="Times New Roman"/>
              </a:rPr>
              <a:t>агро</a:t>
            </a:r>
            <a:r>
              <a:rPr lang="ru-RU" dirty="0">
                <a:latin typeface="Times New Roman"/>
              </a:rPr>
              <a:t>- и </a:t>
            </a:r>
            <a:r>
              <a:rPr lang="ru-RU" dirty="0" err="1">
                <a:latin typeface="Times New Roman"/>
              </a:rPr>
              <a:t>аквахозяйство</a:t>
            </a:r>
            <a:r>
              <a:rPr lang="ru-RU" dirty="0">
                <a:latin typeface="Times New Roman"/>
              </a:rPr>
              <a:t>, создание безопасных и качественных, в том числе функциональных, продуктов питания; </a:t>
            </a:r>
          </a:p>
          <a:p>
            <a:pPr algn="just"/>
            <a:r>
              <a:rPr lang="ru-RU" dirty="0">
                <a:latin typeface="Times New Roman"/>
              </a:rPr>
              <a:t>− </a:t>
            </a:r>
            <a:r>
              <a:rPr lang="ru-RU" dirty="0">
                <a:solidFill>
                  <a:srgbClr val="FF0000"/>
                </a:solidFill>
                <a:latin typeface="Times New Roman"/>
              </a:rPr>
              <a:t>безопасность</a:t>
            </a:r>
            <a:r>
              <a:rPr lang="ru-RU" dirty="0">
                <a:latin typeface="Times New Roman"/>
              </a:rPr>
              <a:t> – противодействие техногенным, биогенным, социокультурным угрозам и источникам опасности для общества, экономики и государства; </a:t>
            </a:r>
          </a:p>
          <a:p>
            <a:pPr algn="just"/>
            <a:r>
              <a:rPr lang="ru-RU" dirty="0">
                <a:latin typeface="Times New Roman"/>
              </a:rPr>
              <a:t>− </a:t>
            </a:r>
            <a:r>
              <a:rPr lang="ru-RU" dirty="0">
                <a:solidFill>
                  <a:srgbClr val="FF0000"/>
                </a:solidFill>
                <a:latin typeface="Times New Roman"/>
              </a:rPr>
              <a:t>освоение пространства </a:t>
            </a:r>
            <a:r>
              <a:rPr lang="ru-RU" dirty="0">
                <a:latin typeface="Times New Roman"/>
              </a:rPr>
              <a:t>– интеллектуальные транспортные и телекоммуникационные системы, освоение и использование космического и воздушного пространства, Мирового океана, Арктики и Антарктики.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32384" y="5782338"/>
            <a:ext cx="3297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https://edsoo.ru/proekty-konczepczij-2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207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4DF42026-8230-4E14-AA12-7007772BEDD8}"/>
              </a:ext>
            </a:extLst>
          </p:cNvPr>
          <p:cNvSpPr/>
          <p:nvPr/>
        </p:nvSpPr>
        <p:spPr>
          <a:xfrm>
            <a:off x="5683674" y="298810"/>
            <a:ext cx="6260380" cy="6260380"/>
          </a:xfrm>
          <a:custGeom>
            <a:avLst/>
            <a:gdLst/>
            <a:ahLst/>
            <a:cxnLst/>
            <a:rect l="l" t="t" r="r" b="b"/>
            <a:pathLst>
              <a:path w="9390570" h="9390570">
                <a:moveTo>
                  <a:pt x="0" y="0"/>
                </a:moveTo>
                <a:lnTo>
                  <a:pt x="9390570" y="0"/>
                </a:lnTo>
                <a:lnTo>
                  <a:pt x="9390570" y="9390570"/>
                </a:lnTo>
                <a:lnTo>
                  <a:pt x="0" y="9390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xmlns="" id="{1A15A809-6A39-4120-B0C9-1B3D76AABF1E}"/>
              </a:ext>
            </a:extLst>
          </p:cNvPr>
          <p:cNvSpPr/>
          <p:nvPr/>
        </p:nvSpPr>
        <p:spPr>
          <a:xfrm>
            <a:off x="6012870" y="628006"/>
            <a:ext cx="5601989" cy="5601989"/>
          </a:xfrm>
          <a:custGeom>
            <a:avLst/>
            <a:gdLst/>
            <a:ahLst/>
            <a:cxnLst/>
            <a:rect l="l" t="t" r="r" b="b"/>
            <a:pathLst>
              <a:path w="8402983" h="8402983">
                <a:moveTo>
                  <a:pt x="0" y="0"/>
                </a:moveTo>
                <a:lnTo>
                  <a:pt x="8402983" y="0"/>
                </a:lnTo>
                <a:lnTo>
                  <a:pt x="8402983" y="8402984"/>
                </a:lnTo>
                <a:lnTo>
                  <a:pt x="0" y="8402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xmlns="" id="{A4937814-85F3-489C-9FBA-B11EDDBD9480}"/>
              </a:ext>
            </a:extLst>
          </p:cNvPr>
          <p:cNvSpPr/>
          <p:nvPr/>
        </p:nvSpPr>
        <p:spPr>
          <a:xfrm>
            <a:off x="6322479" y="937615"/>
            <a:ext cx="4982771" cy="4982771"/>
          </a:xfrm>
          <a:custGeom>
            <a:avLst/>
            <a:gdLst/>
            <a:ahLst/>
            <a:cxnLst/>
            <a:rect l="l" t="t" r="r" b="b"/>
            <a:pathLst>
              <a:path w="7474157" h="7474157">
                <a:moveTo>
                  <a:pt x="0" y="0"/>
                </a:moveTo>
                <a:lnTo>
                  <a:pt x="7474157" y="0"/>
                </a:lnTo>
                <a:lnTo>
                  <a:pt x="7474157" y="7474158"/>
                </a:lnTo>
                <a:lnTo>
                  <a:pt x="0" y="7474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xmlns="" id="{FCF539F1-85DE-421E-82EB-69FE237BABF3}"/>
              </a:ext>
            </a:extLst>
          </p:cNvPr>
          <p:cNvGrpSpPr/>
          <p:nvPr/>
        </p:nvGrpSpPr>
        <p:grpSpPr>
          <a:xfrm>
            <a:off x="6603658" y="1225526"/>
            <a:ext cx="4420414" cy="4420414"/>
            <a:chOff x="0" y="0"/>
            <a:chExt cx="812800" cy="81280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xmlns="" id="{5890D503-B33A-4CBB-8FF3-50427EE831E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xmlns="" id="{345E6BD1-32C2-4F3D-AE7B-069D825CC42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28" name="Freeform 10">
            <a:extLst>
              <a:ext uri="{FF2B5EF4-FFF2-40B4-BE49-F238E27FC236}">
                <a16:creationId xmlns:a16="http://schemas.microsoft.com/office/drawing/2014/main" xmlns="" id="{28463452-D960-4D7F-A353-3B1F44CB76D1}"/>
              </a:ext>
            </a:extLst>
          </p:cNvPr>
          <p:cNvSpPr/>
          <p:nvPr/>
        </p:nvSpPr>
        <p:spPr>
          <a:xfrm>
            <a:off x="10928214" y="185263"/>
            <a:ext cx="1001074" cy="1001074"/>
          </a:xfrm>
          <a:custGeom>
            <a:avLst/>
            <a:gdLst/>
            <a:ahLst/>
            <a:cxnLst/>
            <a:rect l="l" t="t" r="r" b="b"/>
            <a:pathLst>
              <a:path w="1501611" h="1501611">
                <a:moveTo>
                  <a:pt x="0" y="0"/>
                </a:moveTo>
                <a:lnTo>
                  <a:pt x="1501612" y="0"/>
                </a:lnTo>
                <a:lnTo>
                  <a:pt x="1501612" y="1501612"/>
                </a:lnTo>
                <a:lnTo>
                  <a:pt x="0" y="150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xmlns="" id="{FDFC66F0-EC56-4BA4-A1D9-64147B81841E}"/>
              </a:ext>
            </a:extLst>
          </p:cNvPr>
          <p:cNvSpPr/>
          <p:nvPr/>
        </p:nvSpPr>
        <p:spPr>
          <a:xfrm>
            <a:off x="5940372" y="5080823"/>
            <a:ext cx="839563" cy="839563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3" y="0"/>
                </a:lnTo>
                <a:lnTo>
                  <a:pt x="1259343" y="1259344"/>
                </a:lnTo>
                <a:lnTo>
                  <a:pt x="0" y="1259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xmlns="" id="{8CE67E90-E75C-453D-82D2-290987AE63D4}"/>
              </a:ext>
            </a:extLst>
          </p:cNvPr>
          <p:cNvSpPr/>
          <p:nvPr/>
        </p:nvSpPr>
        <p:spPr>
          <a:xfrm>
            <a:off x="11008969" y="5332637"/>
            <a:ext cx="839563" cy="839563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4" y="0"/>
                </a:lnTo>
                <a:lnTo>
                  <a:pt x="1259344" y="1259344"/>
                </a:lnTo>
                <a:lnTo>
                  <a:pt x="0" y="1259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0171" y="85933"/>
            <a:ext cx="1616563" cy="11340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11338" y="5598530"/>
            <a:ext cx="2683095" cy="307771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r>
              <a:rPr lang="ru-RU" sz="1600" dirty="0"/>
              <a:t>01.05.2025 г. -28.11.2025 г.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63" y="5281511"/>
            <a:ext cx="528366" cy="634039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xmlns="" id="{9971F194-4F14-4940-876D-7B0B6BCF7B6C}"/>
              </a:ext>
            </a:extLst>
          </p:cNvPr>
          <p:cNvSpPr/>
          <p:nvPr/>
        </p:nvSpPr>
        <p:spPr>
          <a:xfrm>
            <a:off x="355600" y="2112016"/>
            <a:ext cx="4707652" cy="2163729"/>
          </a:xfrm>
          <a:custGeom>
            <a:avLst/>
            <a:gdLst/>
            <a:ahLst/>
            <a:cxnLst/>
            <a:rect l="l" t="t" r="r" b="b"/>
            <a:pathLst>
              <a:path w="2118720" h="924292">
                <a:moveTo>
                  <a:pt x="0" y="0"/>
                </a:moveTo>
                <a:lnTo>
                  <a:pt x="2118720" y="0"/>
                </a:lnTo>
                <a:lnTo>
                  <a:pt x="2118720" y="924292"/>
                </a:lnTo>
                <a:lnTo>
                  <a:pt x="0" y="92429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xmlns="" id="{B65C66DB-DF5E-43EC-8343-336CE9DB06F7}"/>
              </a:ext>
            </a:extLst>
          </p:cNvPr>
          <p:cNvSpPr/>
          <p:nvPr/>
        </p:nvSpPr>
        <p:spPr>
          <a:xfrm>
            <a:off x="586823" y="374697"/>
            <a:ext cx="1007101" cy="633215"/>
          </a:xfrm>
          <a:custGeom>
            <a:avLst/>
            <a:gdLst/>
            <a:ahLst/>
            <a:cxnLst/>
            <a:rect l="l" t="t" r="r" b="b"/>
            <a:pathLst>
              <a:path w="1510652" h="949822">
                <a:moveTo>
                  <a:pt x="0" y="0"/>
                </a:moveTo>
                <a:lnTo>
                  <a:pt x="1510652" y="0"/>
                </a:lnTo>
                <a:lnTo>
                  <a:pt x="1510652" y="949823"/>
                </a:lnTo>
                <a:lnTo>
                  <a:pt x="0" y="9498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xmlns="" id="{555D7B48-D49D-4A5D-99EA-AA5A0438E4B5}"/>
              </a:ext>
            </a:extLst>
          </p:cNvPr>
          <p:cNvSpPr/>
          <p:nvPr/>
        </p:nvSpPr>
        <p:spPr>
          <a:xfrm>
            <a:off x="1712898" y="368114"/>
            <a:ext cx="2645705" cy="622777"/>
          </a:xfrm>
          <a:custGeom>
            <a:avLst/>
            <a:gdLst/>
            <a:ahLst/>
            <a:cxnLst/>
            <a:rect l="l" t="t" r="r" b="b"/>
            <a:pathLst>
              <a:path w="3968558" h="934166">
                <a:moveTo>
                  <a:pt x="0" y="0"/>
                </a:moveTo>
                <a:lnTo>
                  <a:pt x="3968558" y="0"/>
                </a:lnTo>
                <a:lnTo>
                  <a:pt x="3968558" y="934167"/>
                </a:lnTo>
                <a:lnTo>
                  <a:pt x="0" y="9341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578" t="-36985" r="-3151" b="-39846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99300D-DF4E-4D64-97CE-620B9130A4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10537" y="1007911"/>
            <a:ext cx="5850153" cy="48052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4488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77065" y="0"/>
            <a:ext cx="2903155" cy="6880010"/>
            <a:chOff x="0" y="0"/>
            <a:chExt cx="4690663" cy="11116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sp>
        <p:nvSpPr>
          <p:cNvPr id="12" name="Freeform 12"/>
          <p:cNvSpPr/>
          <p:nvPr/>
        </p:nvSpPr>
        <p:spPr>
          <a:xfrm rot="-10800000">
            <a:off x="0" y="0"/>
            <a:ext cx="1263211" cy="1255816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59028" y="5868018"/>
            <a:ext cx="608365" cy="608365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18107" y="6451795"/>
            <a:ext cx="428215" cy="428215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20137" y="6060663"/>
            <a:ext cx="738244" cy="738244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1605" y="471591"/>
            <a:ext cx="672267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Для участия в проекте нужно…</a:t>
            </a:r>
            <a:endParaRPr lang="en-US" sz="3200" b="1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" y="1176184"/>
            <a:ext cx="5515479" cy="4247317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marL="228577" indent="-228577" algn="just">
              <a:buFont typeface="+mj-lt"/>
              <a:buAutoNum type="arabicPeriod"/>
            </a:pPr>
            <a:r>
              <a:rPr lang="ru-RU" sz="1600" dirty="0"/>
              <a:t>Пройти регистрацию образовательной организации до 10 сентября по ссылке:</a:t>
            </a:r>
          </a:p>
          <a:p>
            <a:pPr algn="just"/>
            <a:r>
              <a:rPr lang="en-US" sz="1600" dirty="0">
                <a:hlinkClick r:id="rId10"/>
              </a:rPr>
              <a:t>https://forms.yandex.ru/u/68a34f0f5056901c14fd94a7/</a:t>
            </a:r>
            <a:r>
              <a:rPr lang="ru-RU" sz="1600" dirty="0"/>
              <a:t> </a:t>
            </a:r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2. Заполнить календарный план мероприятий до 15 сентября по ссылке:</a:t>
            </a:r>
          </a:p>
          <a:p>
            <a:pPr algn="just"/>
            <a:r>
              <a:rPr lang="en-US" sz="1600" dirty="0">
                <a:hlinkClick r:id="rId11"/>
              </a:rPr>
              <a:t>https://forms.yandex.ru/admin/68a353c1f47e731c168fc874/edit?preview=true</a:t>
            </a:r>
            <a:r>
              <a:rPr lang="ru-RU" sz="1600" dirty="0"/>
              <a:t> </a:t>
            </a:r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18EF0E6-6AD6-4B30-8402-ECFF245F84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87" y="2020350"/>
            <a:ext cx="1924007" cy="19240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C90DE2B-B5D0-4C47-82EC-CDEED9CF66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13" y="4710518"/>
            <a:ext cx="1983041" cy="19830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3186ADA-8712-4E07-980F-377F182FA6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9322" y="1145559"/>
            <a:ext cx="2903155" cy="21773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B224AB3-0300-428D-9A57-B7E097ECFC9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30761"/>
          <a:stretch/>
        </p:blipFill>
        <p:spPr>
          <a:xfrm>
            <a:off x="9277317" y="1159335"/>
            <a:ext cx="2343613" cy="21635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0994EB2C-77E0-48E8-ACD3-2CCFFA4873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5850" y="3452833"/>
            <a:ext cx="2899811" cy="21773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6B344AA-6DFA-4F6F-87DC-B73244F3BFB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2134" t="348" r="-773" b="30394"/>
          <a:stretch/>
        </p:blipFill>
        <p:spPr>
          <a:xfrm>
            <a:off x="9277317" y="3429000"/>
            <a:ext cx="2435849" cy="309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0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77065" y="0"/>
            <a:ext cx="2903155" cy="6880010"/>
            <a:chOff x="0" y="0"/>
            <a:chExt cx="4690663" cy="11116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sp>
        <p:nvSpPr>
          <p:cNvPr id="12" name="Freeform 12"/>
          <p:cNvSpPr/>
          <p:nvPr/>
        </p:nvSpPr>
        <p:spPr>
          <a:xfrm rot="-10800000">
            <a:off x="0" y="0"/>
            <a:ext cx="1263211" cy="1255816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59028" y="5868018"/>
            <a:ext cx="608365" cy="608365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18107" y="6451795"/>
            <a:ext cx="428215" cy="428215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20137" y="6060663"/>
            <a:ext cx="738244" cy="738244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1605" y="471591"/>
            <a:ext cx="672267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Для участия в проекте нужно…</a:t>
            </a:r>
            <a:endParaRPr lang="en-US" sz="3200" b="1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" y="1176184"/>
            <a:ext cx="5515479" cy="3508647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just"/>
            <a:r>
              <a:rPr lang="ru-RU" sz="1600" dirty="0"/>
              <a:t>3. Провести мероприятие и заполнить ссылку:</a:t>
            </a:r>
          </a:p>
          <a:p>
            <a:pPr algn="just"/>
            <a:r>
              <a:rPr lang="en-US" sz="1600" dirty="0">
                <a:hlinkClick r:id="rId10"/>
              </a:rPr>
              <a:t>https://forms.yandex.ru/u/68a359f2068ff01c99ba16cf</a:t>
            </a:r>
            <a:r>
              <a:rPr lang="ru-RU" sz="1600" dirty="0"/>
              <a:t> </a:t>
            </a:r>
          </a:p>
          <a:p>
            <a:pPr algn="just"/>
            <a:r>
              <a:rPr lang="ru-RU" sz="1600" i="1" dirty="0"/>
              <a:t>(ссылка на новость, количество участников, фото, списки) </a:t>
            </a:r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3186ADA-8712-4E07-980F-377F182FA6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9322" y="1145559"/>
            <a:ext cx="2903155" cy="21773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B224AB3-0300-428D-9A57-B7E097ECFC9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0761"/>
          <a:stretch/>
        </p:blipFill>
        <p:spPr>
          <a:xfrm>
            <a:off x="9277317" y="1159335"/>
            <a:ext cx="2343613" cy="21635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0994EB2C-77E0-48E8-ACD3-2CCFFA487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5850" y="3452833"/>
            <a:ext cx="2899811" cy="21773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6B344AA-6DFA-4F6F-87DC-B73244F3BFB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134" t="348" r="-773" b="30394"/>
          <a:stretch/>
        </p:blipFill>
        <p:spPr>
          <a:xfrm>
            <a:off x="9277317" y="3429000"/>
            <a:ext cx="2435849" cy="3093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A3D895-18F7-4A67-9DCB-308CB12769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31" y="2162341"/>
            <a:ext cx="2164107" cy="216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7803" y="0"/>
            <a:ext cx="12847605" cy="2138680"/>
            <a:chOff x="0" y="0"/>
            <a:chExt cx="5075597" cy="8449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5597" cy="844911"/>
            </a:xfrm>
            <a:custGeom>
              <a:avLst/>
              <a:gdLst/>
              <a:ahLst/>
              <a:cxnLst/>
              <a:rect l="l" t="t" r="r" b="b"/>
              <a:pathLst>
                <a:path w="5075597" h="844911">
                  <a:moveTo>
                    <a:pt x="0" y="0"/>
                  </a:moveTo>
                  <a:lnTo>
                    <a:pt x="5075597" y="0"/>
                  </a:lnTo>
                  <a:lnTo>
                    <a:pt x="5075597" y="844911"/>
                  </a:lnTo>
                  <a:lnTo>
                    <a:pt x="0" y="844911"/>
                  </a:ln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5075597" cy="104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dirty="0">
                <a:solidFill>
                  <a:prstClr val="black"/>
                </a:solidFill>
                <a:latin typeface="PT Sans" panose="020B0503020203020204" pitchFamily="34" charset="-52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41444" flipH="1" flipV="1">
            <a:off x="9773116" y="5536406"/>
            <a:ext cx="4837769" cy="3825869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39463" y="5756983"/>
            <a:ext cx="4837769" cy="3825869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832900" y="-69942"/>
            <a:ext cx="451687" cy="368125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8"/>
                </a:lnTo>
                <a:lnTo>
                  <a:pt x="0" y="552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1088603" y="3069776"/>
            <a:ext cx="1800395" cy="718450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357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58933" y="6706852"/>
            <a:ext cx="2519707" cy="799464"/>
          </a:xfrm>
          <a:custGeom>
            <a:avLst/>
            <a:gdLst/>
            <a:ahLst/>
            <a:cxnLst/>
            <a:rect l="l" t="t" r="r" b="b"/>
            <a:pathLst>
              <a:path w="5178481" h="1199196">
                <a:moveTo>
                  <a:pt x="0" y="0"/>
                </a:moveTo>
                <a:lnTo>
                  <a:pt x="5178481" y="0"/>
                </a:lnTo>
                <a:lnTo>
                  <a:pt x="5178481" y="1199196"/>
                </a:lnTo>
                <a:lnTo>
                  <a:pt x="0" y="1199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50590" r="-5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96495" y="-1075302"/>
            <a:ext cx="3130928" cy="3196545"/>
          </a:xfrm>
          <a:custGeom>
            <a:avLst/>
            <a:gdLst/>
            <a:ahLst/>
            <a:cxnLst/>
            <a:rect l="l" t="t" r="r" b="b"/>
            <a:pathLst>
              <a:path w="4696392" h="4794818">
                <a:moveTo>
                  <a:pt x="0" y="0"/>
                </a:moveTo>
                <a:lnTo>
                  <a:pt x="4696392" y="0"/>
                </a:lnTo>
                <a:lnTo>
                  <a:pt x="4696392" y="4794818"/>
                </a:lnTo>
                <a:lnTo>
                  <a:pt x="0" y="4794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999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b="-21296"/>
            </a:stretch>
          </a:blipFill>
          <a:ln cap="sq">
            <a:noFill/>
            <a:prstDash val="solid"/>
            <a:miter/>
          </a:ln>
        </p:spPr>
      </p:sp>
      <p:sp>
        <p:nvSpPr>
          <p:cNvPr id="25" name="TextBox 25"/>
          <p:cNvSpPr txBox="1"/>
          <p:nvPr/>
        </p:nvSpPr>
        <p:spPr>
          <a:xfrm>
            <a:off x="1016000" y="1188195"/>
            <a:ext cx="4905123" cy="41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2"/>
              </a:lnSpc>
            </a:pPr>
            <a:r>
              <a:rPr lang="ru-RU" sz="3200" b="1" dirty="0">
                <a:solidFill>
                  <a:srgbClr val="FFFFFF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Что получает школа?</a:t>
            </a:r>
            <a:endParaRPr lang="en-US" sz="3200" b="1" dirty="0">
              <a:solidFill>
                <a:srgbClr val="FFFFFF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26" name="Freeform 26"/>
          <p:cNvSpPr/>
          <p:nvPr/>
        </p:nvSpPr>
        <p:spPr>
          <a:xfrm rot="560423" flipH="1" flipV="1">
            <a:off x="-775252" y="-275749"/>
            <a:ext cx="1536523" cy="1555973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2304785" y="2333959"/>
                </a:moveTo>
                <a:lnTo>
                  <a:pt x="0" y="2333959"/>
                </a:lnTo>
                <a:lnTo>
                  <a:pt x="0" y="0"/>
                </a:lnTo>
                <a:lnTo>
                  <a:pt x="2304785" y="0"/>
                </a:lnTo>
                <a:lnTo>
                  <a:pt x="2304785" y="2333959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Прямоугольник 17"/>
          <p:cNvSpPr/>
          <p:nvPr/>
        </p:nvSpPr>
        <p:spPr>
          <a:xfrm>
            <a:off x="282827" y="2422218"/>
            <a:ext cx="6628096" cy="4001095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marL="228577" indent="-228577">
              <a:buFont typeface="Arial" panose="020B0604020202020204" pitchFamily="34" charset="0"/>
              <a:buChar char="•"/>
            </a:pPr>
            <a:r>
              <a:rPr lang="ru-RU" sz="2100" dirty="0"/>
              <a:t>Новый импульс для развития и повышения качества математического и естественно-научного образования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ru-RU" sz="2100" dirty="0"/>
              <a:t>Методический комплект материалов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ru-RU" sz="2100" dirty="0"/>
              <a:t>Консультации, методическую поддержку и сопровождение, инструктаж/обучение школьников-волонтеров (при необходимости)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ru-RU" sz="2100" dirty="0"/>
              <a:t>Шаблон пресс-релиза для новости, шаблон письма для оформления списков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ru-RU" sz="2100" dirty="0"/>
              <a:t>Поощрительные материалы для активных участников проекта (благодарственные письма/сертификаты, атрибутика)</a:t>
            </a:r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22ECC6B3-FE1C-44A2-BF0A-E0E984D7FC44}"/>
              </a:ext>
            </a:extLst>
          </p:cNvPr>
          <p:cNvGrpSpPr/>
          <p:nvPr/>
        </p:nvGrpSpPr>
        <p:grpSpPr>
          <a:xfrm>
            <a:off x="6672063" y="726621"/>
            <a:ext cx="5001899" cy="5980231"/>
            <a:chOff x="0" y="0"/>
            <a:chExt cx="4661491" cy="5573243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xmlns="" id="{41DB5871-C5E7-43F9-9132-D9BB19B23491}"/>
                </a:ext>
              </a:extLst>
            </p:cNvPr>
            <p:cNvSpPr/>
            <p:nvPr/>
          </p:nvSpPr>
          <p:spPr>
            <a:xfrm rot="54000">
              <a:off x="-22903" y="-35238"/>
              <a:ext cx="4727087" cy="5651938"/>
            </a:xfrm>
            <a:custGeom>
              <a:avLst/>
              <a:gdLst/>
              <a:ahLst/>
              <a:cxnLst/>
              <a:rect l="l" t="t" r="r" b="b"/>
              <a:pathLst>
                <a:path w="4727087" h="5651938">
                  <a:moveTo>
                    <a:pt x="1597368" y="2824089"/>
                  </a:moveTo>
                  <a:cubicBezTo>
                    <a:pt x="1593846" y="2599858"/>
                    <a:pt x="1591874" y="2375603"/>
                    <a:pt x="1586801" y="2151396"/>
                  </a:cubicBezTo>
                  <a:cubicBezTo>
                    <a:pt x="1578400" y="1715416"/>
                    <a:pt x="1232341" y="1413497"/>
                    <a:pt x="743586" y="1410099"/>
                  </a:cubicBezTo>
                  <a:cubicBezTo>
                    <a:pt x="326048" y="1397275"/>
                    <a:pt x="0" y="1085350"/>
                    <a:pt x="15844" y="711291"/>
                  </a:cubicBezTo>
                  <a:cubicBezTo>
                    <a:pt x="30528" y="362170"/>
                    <a:pt x="342573" y="78987"/>
                    <a:pt x="733243" y="60390"/>
                  </a:cubicBezTo>
                  <a:cubicBezTo>
                    <a:pt x="1144232" y="51393"/>
                    <a:pt x="1483887" y="340724"/>
                    <a:pt x="1500572" y="711503"/>
                  </a:cubicBezTo>
                  <a:cubicBezTo>
                    <a:pt x="1518214" y="1143185"/>
                    <a:pt x="1856387" y="1436921"/>
                    <a:pt x="2340533" y="1443160"/>
                  </a:cubicBezTo>
                  <a:cubicBezTo>
                    <a:pt x="2768820" y="1448893"/>
                    <a:pt x="3089779" y="1733208"/>
                    <a:pt x="3097353" y="2116591"/>
                  </a:cubicBezTo>
                  <a:cubicBezTo>
                    <a:pt x="3106014" y="2569181"/>
                    <a:pt x="3111595" y="3023204"/>
                    <a:pt x="3118705" y="3475818"/>
                  </a:cubicBezTo>
                  <a:cubicBezTo>
                    <a:pt x="3125816" y="3928433"/>
                    <a:pt x="3467178" y="4227656"/>
                    <a:pt x="3969959" y="4234988"/>
                  </a:cubicBezTo>
                  <a:cubicBezTo>
                    <a:pt x="4387257" y="4232585"/>
                    <a:pt x="4723008" y="4533282"/>
                    <a:pt x="4725048" y="4905676"/>
                  </a:cubicBezTo>
                  <a:cubicBezTo>
                    <a:pt x="4727087" y="5278070"/>
                    <a:pt x="4389818" y="5580689"/>
                    <a:pt x="3972525" y="5583434"/>
                  </a:cubicBezTo>
                  <a:cubicBezTo>
                    <a:pt x="3561495" y="5589891"/>
                    <a:pt x="3224938" y="5300283"/>
                    <a:pt x="3208232" y="4928119"/>
                  </a:cubicBezTo>
                  <a:cubicBezTo>
                    <a:pt x="3190699" y="4503358"/>
                    <a:pt x="2844662" y="4202823"/>
                    <a:pt x="2371417" y="4199182"/>
                  </a:cubicBezTo>
                  <a:cubicBezTo>
                    <a:pt x="1943195" y="4197602"/>
                    <a:pt x="1619134" y="3913336"/>
                    <a:pt x="1610009" y="3529977"/>
                  </a:cubicBezTo>
                  <a:cubicBezTo>
                    <a:pt x="1603210" y="3294722"/>
                    <a:pt x="1602616" y="3059369"/>
                    <a:pt x="1597368" y="2824089"/>
                  </a:cubicBezTo>
                  <a:close/>
                  <a:moveTo>
                    <a:pt x="4674341" y="2082126"/>
                  </a:moveTo>
                  <a:lnTo>
                    <a:pt x="4696107" y="3467652"/>
                  </a:lnTo>
                  <a:cubicBezTo>
                    <a:pt x="4701034" y="3862153"/>
                    <a:pt x="4378502" y="4169037"/>
                    <a:pt x="3950389" y="4174377"/>
                  </a:cubicBezTo>
                  <a:cubicBezTo>
                    <a:pt x="3522277" y="4179719"/>
                    <a:pt x="3193410" y="3885836"/>
                    <a:pt x="3185727" y="3495532"/>
                  </a:cubicBezTo>
                  <a:cubicBezTo>
                    <a:pt x="3171072" y="2562621"/>
                    <a:pt x="3156416" y="1629709"/>
                    <a:pt x="3143334" y="698157"/>
                  </a:cubicBezTo>
                  <a:cubicBezTo>
                    <a:pt x="3134404" y="327256"/>
                    <a:pt x="3464648" y="17481"/>
                    <a:pt x="3880291" y="8412"/>
                  </a:cubicBezTo>
                  <a:cubicBezTo>
                    <a:pt x="4254055" y="0"/>
                    <a:pt x="4575797" y="235388"/>
                    <a:pt x="4639912" y="563888"/>
                  </a:cubicBezTo>
                  <a:cubicBezTo>
                    <a:pt x="4648363" y="608059"/>
                    <a:pt x="4651902" y="653691"/>
                    <a:pt x="4651328" y="698004"/>
                  </a:cubicBezTo>
                  <a:cubicBezTo>
                    <a:pt x="4659860" y="1160287"/>
                    <a:pt x="4668371" y="1621187"/>
                    <a:pt x="4674341" y="2082126"/>
                  </a:cubicBezTo>
                  <a:close/>
                  <a:moveTo>
                    <a:pt x="782079" y="2872893"/>
                  </a:moveTo>
                  <a:cubicBezTo>
                    <a:pt x="1196276" y="2870540"/>
                    <a:pt x="1529731" y="3160197"/>
                    <a:pt x="1544973" y="3537922"/>
                  </a:cubicBezTo>
                  <a:cubicBezTo>
                    <a:pt x="1558056" y="3876914"/>
                    <a:pt x="1795062" y="4150088"/>
                    <a:pt x="2157871" y="4234380"/>
                  </a:cubicBezTo>
                  <a:cubicBezTo>
                    <a:pt x="2235707" y="4251155"/>
                    <a:pt x="2314941" y="4258218"/>
                    <a:pt x="2395617" y="4258335"/>
                  </a:cubicBezTo>
                  <a:cubicBezTo>
                    <a:pt x="2794477" y="4267298"/>
                    <a:pt x="3118343" y="4539107"/>
                    <a:pt x="3140884" y="4887643"/>
                  </a:cubicBezTo>
                  <a:cubicBezTo>
                    <a:pt x="3166658" y="5244435"/>
                    <a:pt x="2875256" y="5557753"/>
                    <a:pt x="2477244" y="5602770"/>
                  </a:cubicBezTo>
                  <a:cubicBezTo>
                    <a:pt x="2037408" y="5651938"/>
                    <a:pt x="1652692" y="5358210"/>
                    <a:pt x="1632253" y="4945955"/>
                  </a:cubicBezTo>
                  <a:cubicBezTo>
                    <a:pt x="1614995" y="4637486"/>
                    <a:pt x="1454751" y="4411563"/>
                    <a:pt x="1137887" y="4289168"/>
                  </a:cubicBezTo>
                  <a:cubicBezTo>
                    <a:pt x="1031719" y="4246533"/>
                    <a:pt x="905801" y="4230513"/>
                    <a:pt x="787834" y="4226828"/>
                  </a:cubicBezTo>
                  <a:cubicBezTo>
                    <a:pt x="393606" y="4216407"/>
                    <a:pt x="73081" y="3959775"/>
                    <a:pt x="38197" y="3615586"/>
                  </a:cubicBezTo>
                  <a:cubicBezTo>
                    <a:pt x="6802" y="3269959"/>
                    <a:pt x="265180" y="2954391"/>
                    <a:pt x="647333" y="2887470"/>
                  </a:cubicBezTo>
                  <a:cubicBezTo>
                    <a:pt x="692205" y="2879843"/>
                    <a:pt x="737164" y="2877752"/>
                    <a:pt x="782079" y="2872893"/>
                  </a:cubicBezTo>
                  <a:close/>
                  <a:moveTo>
                    <a:pt x="13663" y="2152573"/>
                  </a:moveTo>
                  <a:cubicBezTo>
                    <a:pt x="9365" y="1780214"/>
                    <a:pt x="342754" y="1473159"/>
                    <a:pt x="760009" y="1467989"/>
                  </a:cubicBezTo>
                  <a:cubicBezTo>
                    <a:pt x="1177265" y="1462819"/>
                    <a:pt x="1520134" y="1759250"/>
                    <a:pt x="1524432" y="2131609"/>
                  </a:cubicBezTo>
                  <a:cubicBezTo>
                    <a:pt x="1528730" y="2503967"/>
                    <a:pt x="1196870" y="2809613"/>
                    <a:pt x="779637" y="2816168"/>
                  </a:cubicBezTo>
                  <a:cubicBezTo>
                    <a:pt x="362403" y="2822722"/>
                    <a:pt x="19533" y="2526291"/>
                    <a:pt x="13684" y="2153957"/>
                  </a:cubicBezTo>
                  <a:cubicBezTo>
                    <a:pt x="13684" y="2153957"/>
                    <a:pt x="13663" y="2152573"/>
                    <a:pt x="13663" y="2152573"/>
                  </a:cubicBezTo>
                  <a:close/>
                  <a:moveTo>
                    <a:pt x="2310664" y="35610"/>
                  </a:moveTo>
                  <a:cubicBezTo>
                    <a:pt x="1891860" y="40919"/>
                    <a:pt x="1556896" y="346499"/>
                    <a:pt x="1561216" y="720242"/>
                  </a:cubicBezTo>
                  <a:cubicBezTo>
                    <a:pt x="1565535" y="1093985"/>
                    <a:pt x="1906876" y="1391824"/>
                    <a:pt x="2325682" y="1386630"/>
                  </a:cubicBezTo>
                  <a:cubicBezTo>
                    <a:pt x="2744488" y="1381435"/>
                    <a:pt x="3079451" y="1075740"/>
                    <a:pt x="3075131" y="701997"/>
                  </a:cubicBezTo>
                  <a:cubicBezTo>
                    <a:pt x="3075088" y="699229"/>
                    <a:pt x="3075066" y="697845"/>
                    <a:pt x="3075022" y="695077"/>
                  </a:cubicBezTo>
                  <a:cubicBezTo>
                    <a:pt x="3066114" y="325559"/>
                    <a:pt x="2724839" y="31872"/>
                    <a:pt x="2310664" y="35610"/>
                  </a:cubicBezTo>
                  <a:close/>
                  <a:moveTo>
                    <a:pt x="802685" y="4283359"/>
                  </a:moveTo>
                  <a:cubicBezTo>
                    <a:pt x="383879" y="4288553"/>
                    <a:pt x="49198" y="4594244"/>
                    <a:pt x="53799" y="4967982"/>
                  </a:cubicBezTo>
                  <a:cubicBezTo>
                    <a:pt x="58400" y="5341720"/>
                    <a:pt x="398897" y="5639573"/>
                    <a:pt x="817701" y="5634264"/>
                  </a:cubicBezTo>
                  <a:cubicBezTo>
                    <a:pt x="1236506" y="5628956"/>
                    <a:pt x="1571472" y="5323489"/>
                    <a:pt x="1567152" y="4949746"/>
                  </a:cubicBezTo>
                  <a:cubicBezTo>
                    <a:pt x="1567108" y="4946978"/>
                    <a:pt x="1567087" y="4945594"/>
                    <a:pt x="1567043" y="4942826"/>
                  </a:cubicBezTo>
                  <a:cubicBezTo>
                    <a:pt x="1558135" y="4573308"/>
                    <a:pt x="1216860" y="4279621"/>
                    <a:pt x="802685" y="4283359"/>
                  </a:cubicBezTo>
                  <a:close/>
                </a:path>
              </a:pathLst>
            </a:custGeom>
            <a:blipFill>
              <a:blip r:embed="rId14"/>
              <a:stretch>
                <a:fillRect l="-4704" t="-3733" r="-19188" b="-16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58622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3538" y="0"/>
            <a:ext cx="11938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 smtClean="0">
                <a:solidFill>
                  <a:srgbClr val="FF0000"/>
                </a:solidFill>
                <a:latin typeface="TimesNewRomanPSMT"/>
              </a:rPr>
              <a:t>С 1 января 2025 г. запущены Национальный проект </a:t>
            </a:r>
            <a:r>
              <a:rPr lang="ru-RU" sz="1800" dirty="0">
                <a:solidFill>
                  <a:srgbClr val="FF0000"/>
                </a:solidFill>
                <a:latin typeface="TimesNewRomanPSMT"/>
              </a:rPr>
              <a:t>по обеспечению технологического </a:t>
            </a:r>
            <a:r>
              <a:rPr lang="ru-RU" sz="1800" dirty="0" smtClean="0">
                <a:solidFill>
                  <a:srgbClr val="FF0000"/>
                </a:solidFill>
                <a:latin typeface="TimesNewRomanPSMT"/>
              </a:rPr>
              <a:t>лидерства РФ «</a:t>
            </a:r>
            <a:r>
              <a:rPr lang="ru-RU" sz="1800" dirty="0">
                <a:solidFill>
                  <a:srgbClr val="FF0000"/>
                </a:solidFill>
                <a:latin typeface="TimesNewRomanPSMT"/>
              </a:rPr>
              <a:t>Технологическое обеспечение продовольственной безопасности</a:t>
            </a:r>
            <a:r>
              <a:rPr lang="ru-RU" sz="1800" dirty="0" smtClean="0">
                <a:solidFill>
                  <a:srgbClr val="FF0000"/>
                </a:solidFill>
                <a:latin typeface="TimesNewRomanPSMT"/>
              </a:rPr>
              <a:t>», федеральный проект </a:t>
            </a:r>
            <a:r>
              <a:rPr lang="ru-RU" sz="1800" dirty="0">
                <a:solidFill>
                  <a:srgbClr val="FF0000"/>
                </a:solidFill>
                <a:latin typeface="TimesNewRomanPSMT"/>
              </a:rPr>
              <a:t>«Кадры в АПК» </a:t>
            </a:r>
            <a:endParaRPr lang="ru-RU" sz="18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7580" y="5949281"/>
            <a:ext cx="110412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</a:t>
            </a:r>
            <a:r>
              <a:rPr lang="ru-RU" dirty="0" err="1">
                <a:hlinkClick r:id="rId2"/>
              </a:rPr>
              <a:t>национальныепроекты.рф</a:t>
            </a:r>
            <a:r>
              <a:rPr lang="ru-RU" dirty="0">
                <a:hlinkClick r:id="rId2"/>
              </a:rPr>
              <a:t>/</a:t>
            </a:r>
            <a:r>
              <a:rPr lang="en-US" dirty="0">
                <a:hlinkClick r:id="rId2"/>
              </a:rPr>
              <a:t>new-projects/</a:t>
            </a:r>
            <a:r>
              <a:rPr lang="en-US" dirty="0" err="1">
                <a:hlinkClick r:id="rId2"/>
              </a:rPr>
              <a:t>tekhnologicheskoe-obespechenie-prodovolstvennoy-bezopasnosti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9" t="17496" r="11098" b="19587"/>
          <a:stretch/>
        </p:blipFill>
        <p:spPr bwMode="auto">
          <a:xfrm>
            <a:off x="1925220" y="923330"/>
            <a:ext cx="808190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1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33164" r="18973" b="24450"/>
          <a:stretch/>
        </p:blipFill>
        <p:spPr bwMode="auto">
          <a:xfrm>
            <a:off x="71531" y="548680"/>
            <a:ext cx="9648395" cy="321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1584" y="37660"/>
            <a:ext cx="6808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Определены задачи школьного аграрного образования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09" y="3857629"/>
            <a:ext cx="11475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0000"/>
                </a:solidFill>
              </a:rPr>
              <a:t>Приказ </a:t>
            </a:r>
            <a:r>
              <a:rPr lang="ru-RU" sz="2000" dirty="0" err="1">
                <a:solidFill>
                  <a:srgbClr val="FF0000"/>
                </a:solidFill>
              </a:rPr>
              <a:t>Минпросвещения</a:t>
            </a:r>
            <a:r>
              <a:rPr lang="ru-RU" sz="2000" dirty="0">
                <a:solidFill>
                  <a:srgbClr val="FF0000"/>
                </a:solidFill>
              </a:rPr>
              <a:t> России от 12.02.2025 г. № 93 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с 1.09.2025 г. в школах вводится «агротехнологический, естественно-научный профиль» (уровень СОО) </a:t>
            </a:r>
          </a:p>
        </p:txBody>
      </p:sp>
      <p:sp>
        <p:nvSpPr>
          <p:cNvPr id="8" name="Стрелка вправо 7"/>
          <p:cNvSpPr/>
          <p:nvPr/>
        </p:nvSpPr>
        <p:spPr bwMode="auto">
          <a:xfrm>
            <a:off x="9719925" y="1794544"/>
            <a:ext cx="335360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94837" y="753910"/>
            <a:ext cx="2097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При разработке рабочих  программ нужно учитывать эти задачи!!!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0114" y="4914939"/>
            <a:ext cx="6455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Корректное название: 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агротехнологические классы! </a:t>
            </a:r>
            <a:endParaRPr lang="ru-RU" sz="20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1" t="9703" r="8464" b="6052"/>
          <a:stretch/>
        </p:blipFill>
        <p:spPr bwMode="auto">
          <a:xfrm>
            <a:off x="136862" y="234778"/>
            <a:ext cx="4436197" cy="492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7" t="28066" r="10075" b="15448"/>
          <a:stretch/>
        </p:blipFill>
        <p:spPr bwMode="auto">
          <a:xfrm>
            <a:off x="4983281" y="543946"/>
            <a:ext cx="7061376" cy="550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603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t="26449" r="1629" b="32489"/>
          <a:stretch/>
        </p:blipFill>
        <p:spPr bwMode="auto">
          <a:xfrm>
            <a:off x="636340" y="160513"/>
            <a:ext cx="10828542" cy="527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9223" y="5865125"/>
            <a:ext cx="6862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sym typeface="Arial"/>
              </a:rPr>
              <a:t>Национальный проект «Молодежь и дети» продолжает 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sym typeface="Arial"/>
              </a:rPr>
              <a:t>национальный проект «Образование»</a:t>
            </a:r>
          </a:p>
        </p:txBody>
      </p:sp>
    </p:spTree>
    <p:extLst>
      <p:ext uri="{BB962C8B-B14F-4D97-AF65-F5344CB8AC3E}">
        <p14:creationId xmlns:p14="http://schemas.microsoft.com/office/powerpoint/2010/main" val="123634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247" y="1"/>
            <a:ext cx="4847549" cy="5418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7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СОСТАВ </a:t>
            </a:r>
            <a:endParaRPr lang="ru-RU" sz="127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127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отделения по ЕНД краевого УМО на </a:t>
            </a:r>
            <a:r>
              <a:rPr lang="ru-RU" sz="127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2025–2026 </a:t>
            </a:r>
            <a:r>
              <a:rPr lang="ru-RU" sz="127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учебный год</a:t>
            </a:r>
            <a:endParaRPr lang="ru-RU" sz="127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341712"/>
              </p:ext>
            </p:extLst>
          </p:nvPr>
        </p:nvGraphicFramePr>
        <p:xfrm>
          <a:off x="98855" y="625487"/>
          <a:ext cx="11961340" cy="5459288"/>
        </p:xfrm>
        <a:graphic>
          <a:graphicData uri="http://schemas.openxmlformats.org/drawingml/2006/table">
            <a:tbl>
              <a:tblPr firstRow="1" firstCol="1" bandRow="1"/>
              <a:tblGrid>
                <a:gridCol w="105297"/>
                <a:gridCol w="1684038"/>
                <a:gridCol w="2164826"/>
                <a:gridCol w="8007179"/>
              </a:tblGrid>
              <a:tr h="222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 в отделении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 и место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8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Горбатова Ольга Николаевна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отделения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 кафедрой естественно-научного образования КАУ ДПО «АИРО имени А.М.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Топорова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8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Сачкова Ирина Анатольевна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химии МБОУ «СОШ № 3», г. Бийск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8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Панкратова Светлана Владимировна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биологии МБОУ «СОШ №55», г. Барнаул.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8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Колткова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Лариса Григорьевна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МАОУ «СОШ № 132» им. Н.М. Малахова г. Барнаула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8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Стукалова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Ирина Николаевна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Выбывает из состава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37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Маркин Вадим Иванович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отделения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Доцент кафедры органической химии ФГБОУ ВО «Алтайский государственный университет», председатель краевой предметной комиссии государственной итоговой аттестации по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16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Шапетько Елена Васильевна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отделения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Доцент кафедры зоологии и физиологии ФГБОУ ВО «Алтайский государственный университет», председатель краевой предметной комиссии государственной итоговой аттестации по биологии, член предметного жюри регионального этапа Всероссийской олимпиады школьников по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47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Отто Ольга Витальевна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отделения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Доцент кафедры природопользования и геоэкологии ФГБОУ ВО «Алтайский государственный университет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62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Слажнева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Светлана Сергеевна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отделения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Доцент кафедры природопользования и геоэкологии ФГБОУ ВО «Алтайский государственный университет», председатель краевой предметной комиссии государственной итоговой аттестации по географии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19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Леенсон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Ирина Валерьевна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Барнаульского образовательного округа по ЕНД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«Павловская СОШ» Павловского района, руководитель ММО учителей географии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862173"/>
              </p:ext>
            </p:extLst>
          </p:nvPr>
        </p:nvGraphicFramePr>
        <p:xfrm>
          <a:off x="97112" y="6033643"/>
          <a:ext cx="11963083" cy="630936"/>
        </p:xfrm>
        <a:graphic>
          <a:graphicData uri="http://schemas.openxmlformats.org/drawingml/2006/table">
            <a:tbl>
              <a:tblPr firstRow="1" firstCol="1" bandRow="1"/>
              <a:tblGrid>
                <a:gridCol w="105312"/>
                <a:gridCol w="1695601"/>
                <a:gridCol w="2183812"/>
                <a:gridCol w="7978358"/>
              </a:tblGrid>
              <a:tr h="57237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Аверина-Куценко Елена Владимировна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Барнаульского образовательного округа по ЕНД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МБОУ «Лицей № 86» г.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Барнаула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556" marR="29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6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t="47742" r="4583" b="32680"/>
          <a:stretch/>
        </p:blipFill>
        <p:spPr bwMode="auto">
          <a:xfrm>
            <a:off x="2022927" y="260665"/>
            <a:ext cx="8227669" cy="170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67706" y="1954623"/>
            <a:ext cx="588014" cy="342418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882136">
              <a:buClrTx/>
            </a:pPr>
            <a:r>
              <a:rPr lang="ru-RU" sz="1700" kern="1200" dirty="0">
                <a:ea typeface="+mn-ea"/>
                <a:cs typeface="+mn-cs"/>
              </a:rPr>
              <a:t>464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74554" y="1965509"/>
            <a:ext cx="283443" cy="342418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882136">
              <a:buClrTx/>
            </a:pPr>
            <a:r>
              <a:rPr lang="ru-RU" sz="1700" kern="1200" dirty="0"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5365" y="1844833"/>
            <a:ext cx="918232" cy="773305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algn="ctr" defTabSz="882136">
              <a:buClrTx/>
            </a:pPr>
            <a:r>
              <a:rPr lang="ru-RU" sz="1500" kern="1200" dirty="0">
                <a:ea typeface="+mn-ea"/>
                <a:cs typeface="+mn-cs"/>
              </a:rPr>
              <a:t>2</a:t>
            </a:r>
          </a:p>
          <a:p>
            <a:pPr algn="ctr" defTabSz="882136">
              <a:buClrTx/>
            </a:pPr>
            <a:r>
              <a:rPr lang="ru-RU" sz="1500" kern="1200" dirty="0">
                <a:ea typeface="+mn-ea"/>
                <a:cs typeface="+mn-cs"/>
              </a:rPr>
              <a:t>Барнаул</a:t>
            </a:r>
          </a:p>
          <a:p>
            <a:pPr algn="ctr" defTabSz="882136">
              <a:buClrTx/>
            </a:pPr>
            <a:r>
              <a:rPr lang="ru-RU" sz="1500" kern="1200" dirty="0">
                <a:ea typeface="+mn-ea"/>
                <a:cs typeface="+mn-cs"/>
              </a:rPr>
              <a:t>Бийск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54632" r="43344" b="32775"/>
          <a:stretch/>
        </p:blipFill>
        <p:spPr bwMode="auto">
          <a:xfrm>
            <a:off x="2639126" y="3179456"/>
            <a:ext cx="4277080" cy="122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015038" y="1556797"/>
            <a:ext cx="1271745" cy="40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882136">
              <a:buClrTx/>
            </a:pPr>
            <a:endParaRPr lang="ru-RU" sz="1700" kern="120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2744" y="4250769"/>
            <a:ext cx="2234603" cy="1742801"/>
          </a:xfrm>
          <a:prstGeom prst="rect">
            <a:avLst/>
          </a:prstGeom>
          <a:noFill/>
        </p:spPr>
        <p:txBody>
          <a:bodyPr wrap="square" lIns="80026" tIns="40013" rIns="80026" bIns="40013" rtlCol="0">
            <a:spAutoFit/>
          </a:bodyPr>
          <a:lstStyle/>
          <a:p>
            <a:pPr algn="ctr" defTabSz="882136">
              <a:buClrTx/>
            </a:pPr>
            <a:r>
              <a:rPr lang="ru-RU" sz="1200" kern="1200" dirty="0">
                <a:ea typeface="+mn-ea"/>
                <a:cs typeface="+mn-cs"/>
              </a:rPr>
              <a:t>4</a:t>
            </a:r>
          </a:p>
          <a:p>
            <a:pPr algn="ctr" defTabSz="882136">
              <a:buClrTx/>
            </a:pPr>
            <a:r>
              <a:rPr lang="ru-RU" sz="1200" kern="1200" dirty="0">
                <a:ea typeface="+mn-ea"/>
                <a:cs typeface="+mn-cs"/>
              </a:rPr>
              <a:t>Барнаул (</a:t>
            </a:r>
            <a:r>
              <a:rPr lang="ru-RU" sz="1200" kern="1200" dirty="0" err="1">
                <a:ea typeface="+mn-ea"/>
                <a:cs typeface="+mn-cs"/>
              </a:rPr>
              <a:t>АИЦТиОКО</a:t>
            </a:r>
            <a:r>
              <a:rPr lang="ru-RU" sz="1200" kern="1200" dirty="0">
                <a:ea typeface="+mn-ea"/>
                <a:cs typeface="+mn-cs"/>
              </a:rPr>
              <a:t>)</a:t>
            </a:r>
          </a:p>
          <a:p>
            <a:pPr algn="ctr" defTabSz="882136">
              <a:buClrTx/>
            </a:pPr>
            <a:r>
              <a:rPr lang="ru-RU" sz="1200" kern="1200" dirty="0" err="1">
                <a:ea typeface="+mn-ea"/>
                <a:cs typeface="+mn-cs"/>
              </a:rPr>
              <a:t>Бийский</a:t>
            </a:r>
            <a:r>
              <a:rPr lang="ru-RU" sz="1200" kern="1200" dirty="0">
                <a:ea typeface="+mn-ea"/>
                <a:cs typeface="+mn-cs"/>
              </a:rPr>
              <a:t> педагогический колледж имени Д.И. Кузнецова</a:t>
            </a:r>
          </a:p>
          <a:p>
            <a:pPr algn="ctr" defTabSz="882136">
              <a:buClrTx/>
            </a:pPr>
            <a:r>
              <a:rPr lang="ru-RU" sz="1200" kern="1200" dirty="0" err="1">
                <a:ea typeface="+mn-ea"/>
                <a:cs typeface="+mn-cs"/>
              </a:rPr>
              <a:t>Славгородский</a:t>
            </a:r>
            <a:r>
              <a:rPr lang="ru-RU" sz="1200" kern="1200" dirty="0">
                <a:ea typeface="+mn-ea"/>
                <a:cs typeface="+mn-cs"/>
              </a:rPr>
              <a:t> аграрный техникум</a:t>
            </a:r>
          </a:p>
          <a:p>
            <a:pPr algn="ctr" defTabSz="882136">
              <a:buClrTx/>
            </a:pPr>
            <a:r>
              <a:rPr lang="ru-RU" sz="1200" kern="1200" dirty="0">
                <a:solidFill>
                  <a:srgbClr val="FF0000"/>
                </a:solidFill>
                <a:ea typeface="Calibri" panose="020F0502020204030204" pitchFamily="34" charset="0"/>
                <a:cs typeface="+mn-cs"/>
              </a:rPr>
              <a:t>Центр детского творчества города Заринска</a:t>
            </a:r>
            <a:endParaRPr lang="ru-RU" sz="1200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66777" y="4725149"/>
            <a:ext cx="283443" cy="342418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882136">
              <a:buClrTx/>
            </a:pPr>
            <a:r>
              <a:rPr lang="ru-RU" sz="1700" kern="1200" dirty="0">
                <a:ea typeface="+mn-ea"/>
                <a:cs typeface="+mn-cs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28126" y="4725149"/>
            <a:ext cx="283443" cy="342418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882136">
              <a:buClrTx/>
            </a:pPr>
            <a:r>
              <a:rPr lang="ru-RU" sz="1700" kern="1200" dirty="0">
                <a:ea typeface="+mn-ea"/>
                <a:cs typeface="+mn-cs"/>
              </a:rPr>
              <a:t>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538343" y="246976"/>
            <a:ext cx="2950736" cy="1750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400129">
              <a:buClrTx/>
            </a:pPr>
            <a:endParaRPr lang="ru-RU" sz="1800" kern="120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1221" y="2220094"/>
            <a:ext cx="3376101" cy="1312275"/>
          </a:xfrm>
          <a:prstGeom prst="rect">
            <a:avLst/>
          </a:prstGeom>
          <a:noFill/>
        </p:spPr>
        <p:txBody>
          <a:bodyPr wrap="square" lIns="80026" tIns="40013" rIns="80026" bIns="40013" rtlCol="0">
            <a:spAutoFit/>
          </a:bodyPr>
          <a:lstStyle/>
          <a:p>
            <a:pPr algn="ctr" defTabSz="400129">
              <a:buClrTx/>
            </a:pPr>
            <a:r>
              <a:rPr lang="ru-RU" sz="1200" kern="1200" dirty="0">
                <a:ea typeface="+mn-ea"/>
                <a:cs typeface="+mn-cs"/>
              </a:rPr>
              <a:t>Барнаул, </a:t>
            </a:r>
            <a:r>
              <a:rPr lang="ru-RU" sz="1200" kern="1200" dirty="0" err="1">
                <a:ea typeface="+mn-ea"/>
                <a:cs typeface="+mn-cs"/>
              </a:rPr>
              <a:t>Бийский</a:t>
            </a:r>
            <a:r>
              <a:rPr lang="ru-RU" sz="1200" kern="1200" dirty="0">
                <a:ea typeface="+mn-ea"/>
                <a:cs typeface="+mn-cs"/>
              </a:rPr>
              <a:t> промышленно-технологический колледж, ш</a:t>
            </a:r>
            <a:r>
              <a:rPr lang="ru-RU" sz="1200" kern="1200" dirty="0">
                <a:ea typeface="+mn-ea"/>
                <a:cs typeface="Times New Roman" panose="02020603050405020304" pitchFamily="18" charset="0"/>
              </a:rPr>
              <a:t>кольные </a:t>
            </a:r>
            <a:r>
              <a:rPr lang="ru-RU" sz="1200" kern="1200" dirty="0" err="1">
                <a:ea typeface="+mn-ea"/>
                <a:cs typeface="Times New Roman" panose="02020603050405020304" pitchFamily="18" charset="0"/>
              </a:rPr>
              <a:t>кванториумы</a:t>
            </a:r>
            <a:r>
              <a:rPr lang="ru-RU" sz="1200" kern="1200" dirty="0">
                <a:ea typeface="+mn-ea"/>
                <a:cs typeface="Times New Roman" panose="02020603050405020304" pitchFamily="18" charset="0"/>
              </a:rPr>
              <a:t>  (Новоалтайск - СОШ № 15, Рубцовск - лицей № 6, </a:t>
            </a:r>
            <a:r>
              <a:rPr lang="ru-RU" sz="12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Бийск - СОШ № 1, Барнаул - СОШ №126, СОШ №136</a:t>
            </a:r>
            <a:r>
              <a:rPr lang="ru-RU" sz="1200" kern="1200" dirty="0">
                <a:ea typeface="+mn-ea"/>
                <a:cs typeface="Times New Roman" panose="02020603050405020304" pitchFamily="18" charset="0"/>
              </a:rPr>
              <a:t>)</a:t>
            </a:r>
          </a:p>
          <a:p>
            <a:pPr defTabSz="400129">
              <a:buClrTx/>
            </a:pPr>
            <a:endParaRPr lang="ru-RU" sz="1800" kern="1200" dirty="0"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49975" y="1770337"/>
            <a:ext cx="283443" cy="342418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882136">
              <a:buClrTx/>
            </a:pPr>
            <a:r>
              <a:rPr lang="ru-RU" sz="1700" kern="1200" dirty="0">
                <a:ea typeface="+mn-ea"/>
                <a:cs typeface="+mn-cs"/>
              </a:rPr>
              <a:t>7</a:t>
            </a:r>
          </a:p>
        </p:txBody>
      </p:sp>
      <p:pic>
        <p:nvPicPr>
          <p:cNvPr id="1028" name="Picture 4" descr="Детский технопарк &quot;Кванториум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846" y="907860"/>
            <a:ext cx="1390827" cy="83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151957" y="935633"/>
            <a:ext cx="725591" cy="101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400129">
              <a:buClrTx/>
            </a:pPr>
            <a:endParaRPr lang="ru-RU" sz="1800" kern="1200">
              <a:solidFill>
                <a:srgbClr val="FFFFFF"/>
              </a:solidFill>
            </a:endParaRPr>
          </a:p>
        </p:txBody>
      </p:sp>
      <p:pic>
        <p:nvPicPr>
          <p:cNvPr id="1029" name="Picture 5" descr="https://sun9-8.userapi.com/impf/WsT6gY8HR7zRxlhkqkP5NtqYAmOLLCp6Fc89Hw/Gd5tw_HcCcA.jpg?size=1920x768&amp;quality=95&amp;crop=0,17,1090,435&amp;sign=518f2727c0ae01f39ec0a7d4f465d239&amp;type=cover_grou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20" y="1072768"/>
            <a:ext cx="1113611" cy="4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32029" y="1960067"/>
            <a:ext cx="283443" cy="342418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882136">
              <a:buClrTx/>
            </a:pPr>
            <a:r>
              <a:rPr lang="ru-RU" sz="1700" kern="1200" dirty="0"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37296" y="3544790"/>
            <a:ext cx="2494754" cy="357806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400129">
              <a:buClrTx/>
            </a:pPr>
            <a:r>
              <a:rPr lang="ru-RU" sz="180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Новые сущности 2024 г.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17893" y="269116"/>
            <a:ext cx="2051107" cy="357806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400129">
              <a:buClrTx/>
            </a:pPr>
            <a:r>
              <a:rPr lang="ru-RU" sz="1800" b="1" kern="1200" dirty="0">
                <a:solidFill>
                  <a:srgbClr val="FF0000"/>
                </a:solidFill>
                <a:ea typeface="+mn-ea"/>
                <a:cs typeface="+mn-cs"/>
              </a:rPr>
              <a:t>2024 г</a:t>
            </a:r>
            <a:r>
              <a:rPr lang="ru-RU" sz="1800" b="1" kern="1200" dirty="0" smtClean="0">
                <a:solidFill>
                  <a:srgbClr val="FF0000"/>
                </a:solidFill>
                <a:ea typeface="+mn-ea"/>
                <a:cs typeface="+mn-cs"/>
              </a:rPr>
              <a:t>. и далее…</a:t>
            </a:r>
            <a:endParaRPr lang="ru-RU" sz="18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2123" y="2326274"/>
            <a:ext cx="1951643" cy="819471"/>
          </a:xfrm>
          <a:prstGeom prst="rect">
            <a:avLst/>
          </a:prstGeom>
          <a:noFill/>
        </p:spPr>
        <p:txBody>
          <a:bodyPr wrap="square" lIns="80026" tIns="40013" rIns="80026" bIns="40013" rtlCol="0">
            <a:spAutoFit/>
          </a:bodyPr>
          <a:lstStyle/>
          <a:p>
            <a:pPr algn="ctr" defTabSz="400129">
              <a:buClrTx/>
            </a:pPr>
            <a:r>
              <a:rPr lang="ru-RU" sz="1200" kern="1200" dirty="0">
                <a:solidFill>
                  <a:srgbClr val="FF0000"/>
                </a:solidFill>
                <a:ea typeface="+mn-ea"/>
                <a:cs typeface="+mn-cs"/>
              </a:rPr>
              <a:t>73 новых Точки роста естественно-научной и технологической направленностей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6916205" y="3979746"/>
          <a:ext cx="5000491" cy="2755519"/>
        </p:xfrm>
        <a:graphic>
          <a:graphicData uri="http://schemas.openxmlformats.org/drawingml/2006/table">
            <a:tbl>
              <a:tblPr firstRow="1" firstCol="1" bandRow="1"/>
              <a:tblGrid>
                <a:gridCol w="311699"/>
                <a:gridCol w="3021592"/>
                <a:gridCol w="1667200"/>
              </a:tblGrid>
              <a:tr h="211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Школьный «Кванториум» на базе СОШ № 1 (Бийск)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Рудакова Лариса Ивановна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Школьный «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на базе СОШ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126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(Барнаул)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Бойкова Виктория Владимировна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Школьный «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на базе СОШ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136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(Барнаул)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Шнайдер Александр Александрович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ru-RU" sz="1300" kern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-куб на базе Центра детского творчества (Заринск)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Жукова Татьяна Викторовна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9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420" t="25232" r="16129" b="14266"/>
          <a:stretch/>
        </p:blipFill>
        <p:spPr>
          <a:xfrm>
            <a:off x="430561" y="268396"/>
            <a:ext cx="6272980" cy="414921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9" t="4604" r="1071" b="7003"/>
          <a:stretch/>
        </p:blipFill>
        <p:spPr bwMode="auto">
          <a:xfrm>
            <a:off x="8902493" y="466872"/>
            <a:ext cx="1960830" cy="51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19269" y="5532256"/>
            <a:ext cx="4569963" cy="634755"/>
          </a:xfrm>
          <a:prstGeom prst="rect">
            <a:avLst/>
          </a:prstGeom>
        </p:spPr>
        <p:txBody>
          <a:bodyPr lIns="79976" tIns="39988" rIns="79976" bIns="39988">
            <a:spAutoFit/>
          </a:bodyPr>
          <a:lstStyle/>
          <a:p>
            <a:pPr defTabSz="399631">
              <a:buClrTx/>
            </a:pP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https://sferum.ru/?p=messages&amp;join=UQxZJstsEWvWuzndhWn/Jus38M7zg0V4j2k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lang="ru-RU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383" y="0"/>
            <a:ext cx="2109399" cy="829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29006" y="6222668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1000 участников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26917" y="868456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2025-2026 </a:t>
            </a:r>
            <a:r>
              <a:rPr lang="ru-RU" sz="1800" dirty="0" err="1" smtClean="0">
                <a:solidFill>
                  <a:srgbClr val="FF0000"/>
                </a:solidFill>
              </a:rPr>
              <a:t>у.г</a:t>
            </a:r>
            <a:r>
              <a:rPr lang="ru-RU" sz="1800" dirty="0" smtClean="0">
                <a:solidFill>
                  <a:srgbClr val="FF0000"/>
                </a:solidFill>
              </a:rPr>
              <a:t>.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85" y="4512509"/>
            <a:ext cx="2017936" cy="20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21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920" t="10895" r="15726" b="4229"/>
          <a:stretch/>
        </p:blipFill>
        <p:spPr>
          <a:xfrm>
            <a:off x="1425679" y="157316"/>
            <a:ext cx="9312744" cy="641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80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1968" y="32230"/>
            <a:ext cx="847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Результативность</a:t>
            </a:r>
            <a:r>
              <a:rPr lang="ru-RU" sz="1800" dirty="0" smtClean="0"/>
              <a:t> участия школьников в краевых и всероссийских конкурсах</a:t>
            </a: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628592" y="1230694"/>
            <a:ext cx="46826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2020 г. Из 42 ТР подали информацию 26% школ</a:t>
            </a:r>
          </a:p>
          <a:p>
            <a:r>
              <a:rPr lang="ru-RU" dirty="0" smtClean="0"/>
              <a:t>2021 г. из 140 ТР подали информацию 31% школ </a:t>
            </a:r>
          </a:p>
          <a:p>
            <a:r>
              <a:rPr lang="ru-RU" dirty="0" smtClean="0"/>
              <a:t>2022 г. из 142 ТР подали информацию 30% школ</a:t>
            </a:r>
          </a:p>
          <a:p>
            <a:r>
              <a:rPr lang="ru-RU" dirty="0" smtClean="0"/>
              <a:t>2023 г. из 67 ТР подали информацию 37%</a:t>
            </a:r>
          </a:p>
          <a:p>
            <a:r>
              <a:rPr lang="ru-RU" dirty="0" smtClean="0"/>
              <a:t>2024 г. из 73 ТР подали информацию 36%</a:t>
            </a:r>
          </a:p>
          <a:p>
            <a:r>
              <a:rPr lang="ru-RU" dirty="0" smtClean="0"/>
              <a:t>Школьные «</a:t>
            </a:r>
            <a:r>
              <a:rPr lang="ru-RU" dirty="0" err="1" smtClean="0"/>
              <a:t>Кванториумы</a:t>
            </a:r>
            <a:r>
              <a:rPr lang="ru-RU" dirty="0" smtClean="0"/>
              <a:t>» из 5 подал информацию 1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359" y="2777671"/>
            <a:ext cx="121486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Замечания:</a:t>
            </a:r>
          </a:p>
          <a:p>
            <a:pPr marL="342900" indent="-342900">
              <a:buAutoNum type="arabicPeriod"/>
            </a:pPr>
            <a:r>
              <a:rPr lang="ru-RU" dirty="0" smtClean="0"/>
              <a:t>Ошибки, опечатки. Знаки препинания стоят так, что невозможно понять смысл фразы.</a:t>
            </a:r>
          </a:p>
          <a:p>
            <a:pPr marL="342900" indent="-342900">
              <a:buAutoNum type="arabicPeriod"/>
            </a:pPr>
            <a:r>
              <a:rPr lang="ru-RU" dirty="0" smtClean="0"/>
              <a:t>Указаны данные ниже краевого уровня / указаны данные за прошлый год.</a:t>
            </a:r>
          </a:p>
          <a:p>
            <a:pPr marL="342900" indent="-342900">
              <a:buAutoNum type="arabicPeriod"/>
            </a:pPr>
            <a:r>
              <a:rPr lang="ru-RU" dirty="0" smtClean="0"/>
              <a:t>Указаны результаты по всем конкурсам, в которых принимала участие школа  (нужно показывать только те, где использовалось оборудование ТР).</a:t>
            </a:r>
          </a:p>
          <a:p>
            <a:pPr marL="342900" indent="-342900">
              <a:buAutoNum type="arabicPeriod"/>
            </a:pPr>
            <a:r>
              <a:rPr lang="ru-RU" dirty="0" smtClean="0"/>
              <a:t>Не указан руководитель, дата, организатор конкурса, либо неверно указаны.</a:t>
            </a:r>
          </a:p>
          <a:p>
            <a:pPr marL="342900" indent="-342900">
              <a:buAutoNum type="arabicPeriod"/>
            </a:pPr>
            <a:r>
              <a:rPr lang="ru-RU" dirty="0" smtClean="0"/>
              <a:t>Данные указаны и в своей строке и в строке «соседа» / стерты данные «соседа».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Показаны платные конкурсы.</a:t>
            </a:r>
          </a:p>
          <a:p>
            <a:pPr marL="342900" indent="-342900">
              <a:buAutoNum type="arabicPeriod"/>
            </a:pPr>
            <a:r>
              <a:rPr lang="ru-RU" dirty="0" smtClean="0"/>
              <a:t>ТР естественно-научной направленности отчитывается конкурсами чтецов, по футболу, по сбор макулатуры и др.</a:t>
            </a:r>
          </a:p>
          <a:p>
            <a:pPr marL="342900" indent="-342900">
              <a:buAutoNum type="arabicPeriod"/>
            </a:pPr>
            <a:r>
              <a:rPr lang="ru-RU" dirty="0" smtClean="0"/>
              <a:t>Неверно указан руководитель: к естественно-научной олимпиаде школьников готовил учитель музыки, учитель русского языка и др.</a:t>
            </a:r>
          </a:p>
          <a:p>
            <a:pPr marL="342900" indent="-342900">
              <a:buAutoNum type="arabicPeriod"/>
            </a:pPr>
            <a:r>
              <a:rPr lang="ru-RU" dirty="0" smtClean="0"/>
              <a:t>Указаны не дипломы, а сертификаты о прохождении школьниками летних школ, дистанционных курсов и др.</a:t>
            </a:r>
          </a:p>
          <a:p>
            <a:pPr marL="342900" indent="-342900">
              <a:buAutoNum type="arabicPeriod"/>
            </a:pPr>
            <a:r>
              <a:rPr lang="ru-RU" dirty="0" smtClean="0"/>
              <a:t>Ссылки при водят не на страницу с новостью, а на сайт школы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359" y="483937"/>
            <a:ext cx="11705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Краткое описание результата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(ДАТА, наименование конкурса, олимпиады и др.; уровень результата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(только краевые и всероссийские)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ФИО, класс ученика, ФИО и должность подготовившего учителя)</a:t>
            </a:r>
            <a:endParaRPr lang="ru-RU" sz="1600" dirty="0"/>
          </a:p>
        </p:txBody>
      </p:sp>
      <p:pic>
        <p:nvPicPr>
          <p:cNvPr id="6146" name="Picture 2" descr="Картинки про запас - Наши победител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84" y="1059475"/>
            <a:ext cx="3880716" cy="21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359" y="5523345"/>
            <a:ext cx="12074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Наилучшие результаты: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МБОУ «Средняя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общеобразовательная школа №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2» (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Локтевский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район)</a:t>
            </a:r>
          </a:p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МКОУ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Поспелихинская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средняя общеобразовательная школа №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2» (</a:t>
            </a: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Поспелихинский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район)</a:t>
            </a:r>
          </a:p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МБОУ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Бродковская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средняя общеобразовательная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школа» (Павловский район)</a:t>
            </a:r>
          </a:p>
          <a:p>
            <a:endParaRPr lang="ru-RU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0448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6695" y="153360"/>
            <a:ext cx="818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Результативность</a:t>
            </a:r>
            <a:r>
              <a:rPr lang="ru-RU" sz="1800" dirty="0" smtClean="0"/>
              <a:t> участия учителей в краевых и всероссийских конкурсах</a:t>
            </a:r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884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Краткое описание результата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(ДАТА, наименование (конкурс проф. мастерства, выступление на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вебинаре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семинаре, конференции, мастер-классе, публикация в СМИ и журналах и др.), уровень результата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(только краевые и всероссийские)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ФИО и должность учителя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87050" y="1311303"/>
            <a:ext cx="63434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2020 г. Из 42 ТР подали информацию </a:t>
            </a:r>
            <a:r>
              <a:rPr lang="ru-RU" dirty="0" smtClean="0"/>
              <a:t>4 школы</a:t>
            </a:r>
            <a:endParaRPr lang="ru-RU" dirty="0"/>
          </a:p>
          <a:p>
            <a:pPr lvl="0"/>
            <a:r>
              <a:rPr lang="ru-RU" dirty="0"/>
              <a:t>2021 г. из 140 ТР </a:t>
            </a:r>
            <a:r>
              <a:rPr lang="ru-RU" dirty="0" smtClean="0"/>
              <a:t>подала </a:t>
            </a:r>
            <a:r>
              <a:rPr lang="ru-RU" dirty="0"/>
              <a:t>информацию </a:t>
            </a:r>
            <a:r>
              <a:rPr lang="ru-RU" dirty="0" smtClean="0"/>
              <a:t>21 школа </a:t>
            </a:r>
            <a:endParaRPr lang="ru-RU" dirty="0"/>
          </a:p>
          <a:p>
            <a:pPr lvl="0"/>
            <a:r>
              <a:rPr lang="ru-RU" dirty="0"/>
              <a:t>2022 г. из 142 ТР подали информацию </a:t>
            </a:r>
            <a:r>
              <a:rPr lang="ru-RU" dirty="0" smtClean="0"/>
              <a:t>18 </a:t>
            </a:r>
            <a:r>
              <a:rPr lang="ru-RU" dirty="0"/>
              <a:t>школ</a:t>
            </a:r>
          </a:p>
          <a:p>
            <a:pPr lvl="0"/>
            <a:r>
              <a:rPr lang="ru-RU" dirty="0"/>
              <a:t>2023 г. из 67 ТР подали информацию </a:t>
            </a:r>
            <a:r>
              <a:rPr lang="ru-RU" dirty="0" smtClean="0"/>
              <a:t>9 школ</a:t>
            </a:r>
            <a:endParaRPr lang="ru-RU" dirty="0"/>
          </a:p>
          <a:p>
            <a:pPr lvl="0"/>
            <a:r>
              <a:rPr lang="ru-RU" dirty="0"/>
              <a:t>2024 г. из 73 ТР подали информацию </a:t>
            </a:r>
            <a:r>
              <a:rPr lang="ru-RU" dirty="0" smtClean="0"/>
              <a:t>10 школ</a:t>
            </a:r>
            <a:endParaRPr lang="ru-RU" dirty="0"/>
          </a:p>
          <a:p>
            <a:pPr lvl="0"/>
            <a:r>
              <a:rPr lang="ru-RU" dirty="0"/>
              <a:t>Школьные </a:t>
            </a:r>
            <a:r>
              <a:rPr lang="ru-RU" dirty="0" err="1"/>
              <a:t>Кванториумы</a:t>
            </a:r>
            <a:r>
              <a:rPr lang="ru-RU" dirty="0"/>
              <a:t> из 5 подал информацию 1 </a:t>
            </a:r>
            <a:r>
              <a:rPr lang="ru-RU" dirty="0" smtClean="0"/>
              <a:t>(но результатов нет)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3211111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FF0000"/>
                </a:solidFill>
              </a:rPr>
              <a:t>Замечания:</a:t>
            </a:r>
          </a:p>
          <a:p>
            <a:pPr marL="342900" lvl="0" indent="-342900">
              <a:buAutoNum type="arabicPeriod"/>
            </a:pPr>
            <a:r>
              <a:rPr lang="ru-RU" dirty="0" smtClean="0"/>
              <a:t>Участник </a:t>
            </a:r>
            <a:r>
              <a:rPr lang="ru-RU" dirty="0"/>
              <a:t>круглого стола или выступление на круглом столе? </a:t>
            </a:r>
            <a:endParaRPr lang="ru-RU" dirty="0" smtClean="0"/>
          </a:p>
          <a:p>
            <a:pPr marL="342900" lvl="0" indent="-342900">
              <a:buAutoNum type="arabicPeriod"/>
            </a:pPr>
            <a:r>
              <a:rPr lang="ru-RU" dirty="0" smtClean="0"/>
              <a:t>ТР естественно-научной направленности. Показаны </a:t>
            </a:r>
            <a:r>
              <a:rPr lang="ru-RU" dirty="0"/>
              <a:t>результаты учителя истории, по финансовой грамотности; приводятся проф</a:t>
            </a:r>
            <a:r>
              <a:rPr lang="ru-RU" dirty="0" smtClean="0"/>
              <a:t>. конкурсы</a:t>
            </a:r>
            <a:r>
              <a:rPr lang="ru-RU" dirty="0"/>
              <a:t>, не относящиеся к ТР. </a:t>
            </a:r>
            <a:endParaRPr lang="ru-RU" dirty="0" smtClean="0"/>
          </a:p>
          <a:p>
            <a:pPr marL="342900" lvl="0" indent="-342900">
              <a:buAutoNum type="arabicPeriod"/>
            </a:pPr>
            <a:r>
              <a:rPr lang="ru-RU" dirty="0" smtClean="0"/>
              <a:t>Указаны курсы повышения квалификации.</a:t>
            </a:r>
          </a:p>
          <a:p>
            <a:pPr marL="342900" lvl="0" indent="-342900">
              <a:buAutoNum type="arabicPeriod"/>
            </a:pPr>
            <a:r>
              <a:rPr lang="ru-RU" dirty="0" smtClean="0"/>
              <a:t>Несогласованность фраз, ошибки в словах, например:  </a:t>
            </a:r>
            <a:r>
              <a:rPr lang="ru-RU" dirty="0"/>
              <a:t>«подготовили </a:t>
            </a:r>
            <a:r>
              <a:rPr lang="ru-RU" dirty="0" err="1" smtClean="0"/>
              <a:t>учасников</a:t>
            </a:r>
            <a:r>
              <a:rPr lang="ru-RU" dirty="0" smtClean="0"/>
              <a:t> </a:t>
            </a:r>
            <a:r>
              <a:rPr lang="ru-RU" dirty="0" err="1"/>
              <a:t>удостоиных</a:t>
            </a:r>
            <a:r>
              <a:rPr lang="ru-RU" dirty="0"/>
              <a:t> "</a:t>
            </a:r>
            <a:r>
              <a:rPr lang="ru-RU" dirty="0" err="1"/>
              <a:t>Пахвальным</a:t>
            </a:r>
            <a:r>
              <a:rPr lang="ru-RU" dirty="0"/>
              <a:t> </a:t>
            </a:r>
            <a:r>
              <a:rPr lang="ru-RU" dirty="0" smtClean="0"/>
              <a:t>листом»</a:t>
            </a:r>
          </a:p>
          <a:p>
            <a:pPr marL="342900" lvl="0" indent="-342900">
              <a:buAutoNum type="arabicPeriod"/>
            </a:pPr>
            <a:r>
              <a:rPr lang="ru-RU" dirty="0" smtClean="0"/>
              <a:t>Придуманы несуществующие конкурсы: «</a:t>
            </a:r>
            <a:r>
              <a:rPr lang="ru-RU" dirty="0"/>
              <a:t>Краевой чемпионат по естественнонаучной грамотности для педагогов АИРО им </a:t>
            </a:r>
            <a:r>
              <a:rPr lang="ru-RU" dirty="0" err="1" smtClean="0"/>
              <a:t>М.Топорова</a:t>
            </a:r>
            <a:r>
              <a:rPr lang="ru-RU" dirty="0" smtClean="0"/>
              <a:t>»</a:t>
            </a:r>
          </a:p>
          <a:p>
            <a:pPr marL="342900" lvl="0" indent="-342900">
              <a:buAutoNum type="arabicPeriod"/>
            </a:pPr>
            <a:r>
              <a:rPr lang="ru-RU" dirty="0" err="1" smtClean="0"/>
              <a:t>Арбузовская</a:t>
            </a:r>
            <a:r>
              <a:rPr lang="ru-RU" dirty="0" smtClean="0"/>
              <a:t> СОШ вставила новую строку в таблицу для Точек роста 2024 г., </a:t>
            </a:r>
            <a:r>
              <a:rPr lang="ru-RU" dirty="0"/>
              <a:t>хотя была открыта в 2021 </a:t>
            </a:r>
            <a:r>
              <a:rPr lang="ru-RU" dirty="0" smtClean="0"/>
              <a:t>г.</a:t>
            </a:r>
            <a:endParaRPr lang="ru-RU" dirty="0"/>
          </a:p>
        </p:txBody>
      </p:sp>
      <p:pic>
        <p:nvPicPr>
          <p:cNvPr id="7170" name="Picture 2" descr="Победитель конкурса «Угадай героя» » Официальный сайт Северского  Музыкального Теат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446" y="82986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359" y="5523345"/>
            <a:ext cx="12074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Наилучшие результаты:</a:t>
            </a:r>
          </a:p>
          <a:p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МКОУ «</a:t>
            </a: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Ельцовская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средняя общеобразовательная школа имени Героя Советского Союза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Елесина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М.В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.»</a:t>
            </a:r>
          </a:p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МБОУ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«Смоленская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средняя общеобразовательная школа №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2»</a:t>
            </a:r>
          </a:p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МБОУ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Новичихинская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средняя общеобразовательная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школа» </a:t>
            </a:r>
          </a:p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МБОУ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Славгородская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средняя общеобразовательная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школа»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70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0548" y="2159440"/>
            <a:ext cx="8365749" cy="13257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Объявления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301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D45FD5-B454-4BEA-AB56-2392A660042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50097" y="2833110"/>
            <a:ext cx="9552942" cy="104387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631" b="1" dirty="0">
                <a:solidFill>
                  <a:srgbClr val="C00000"/>
                </a:solidFill>
                <a:latin typeface="Century Gothic" panose="020B0502020202020204" pitchFamily="34" charset="0"/>
              </a:rPr>
              <a:t>Нормативно-правовые основы и технология аттестации педагогических работников</a:t>
            </a:r>
            <a:br>
              <a:rPr lang="ru-RU" sz="2631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ru-RU" sz="1452" b="1" dirty="0">
                <a:latin typeface="Century Gothic" panose="020B0502020202020204" pitchFamily="34" charset="0"/>
              </a:rPr>
              <a:t/>
            </a:r>
            <a:br>
              <a:rPr lang="ru-RU" sz="1452" b="1" dirty="0">
                <a:latin typeface="Century Gothic" panose="020B0502020202020204" pitchFamily="34" charset="0"/>
              </a:rPr>
            </a:br>
            <a:r>
              <a:rPr lang="ru-RU" sz="1633" b="1" dirty="0">
                <a:latin typeface="Century Gothic" panose="020B0502020202020204" pitchFamily="34" charset="0"/>
              </a:rPr>
              <a:t/>
            </a:r>
            <a:br>
              <a:rPr lang="ru-RU" sz="1633" b="1" dirty="0">
                <a:latin typeface="Century Gothic" panose="020B0502020202020204" pitchFamily="34" charset="0"/>
              </a:rPr>
            </a:br>
            <a:endParaRPr lang="ru-RU" sz="1633" b="1" dirty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83064" y="4061645"/>
            <a:ext cx="4847549" cy="18512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829544" fontAlgn="base">
              <a:spcBef>
                <a:spcPct val="0"/>
              </a:spcBef>
              <a:spcAft>
                <a:spcPct val="0"/>
              </a:spcAft>
            </a:pPr>
            <a:r>
              <a:rPr lang="ru-RU" sz="1270" b="1" dirty="0">
                <a:latin typeface="Times New Roman"/>
                <a:ea typeface="Calibri"/>
              </a:rPr>
              <a:t>Горбатова Ольга Николаевна</a:t>
            </a:r>
            <a:r>
              <a:rPr lang="ru-RU" sz="1270" dirty="0">
                <a:latin typeface="Times New Roman"/>
                <a:ea typeface="Calibri"/>
              </a:rPr>
              <a:t>, </a:t>
            </a:r>
          </a:p>
          <a:p>
            <a:pPr algn="r" defTabSz="829544" fontAlgn="base">
              <a:spcBef>
                <a:spcPct val="0"/>
              </a:spcBef>
              <a:spcAft>
                <a:spcPct val="0"/>
              </a:spcAft>
            </a:pPr>
            <a:r>
              <a:rPr lang="ru-RU" sz="1270" dirty="0">
                <a:latin typeface="Times New Roman"/>
                <a:ea typeface="Calibri"/>
              </a:rPr>
              <a:t>кандидат педагогических наук, </a:t>
            </a:r>
            <a:r>
              <a:rPr lang="ru-RU" sz="1270" dirty="0" smtClean="0">
                <a:latin typeface="Times New Roman"/>
                <a:ea typeface="Calibri"/>
              </a:rPr>
              <a:t>доцент, заведующий </a:t>
            </a:r>
            <a:r>
              <a:rPr lang="ru-RU" sz="1270" dirty="0">
                <a:latin typeface="Times New Roman"/>
                <a:ea typeface="Calibri"/>
              </a:rPr>
              <a:t>кафедрой естественно-научного образования </a:t>
            </a:r>
          </a:p>
          <a:p>
            <a:pPr algn="r" defTabSz="829544" fontAlgn="base">
              <a:spcBef>
                <a:spcPct val="0"/>
              </a:spcBef>
              <a:spcAft>
                <a:spcPct val="0"/>
              </a:spcAft>
            </a:pPr>
            <a:r>
              <a:rPr lang="ru-RU" sz="1270" dirty="0">
                <a:latin typeface="Times New Roman"/>
                <a:ea typeface="Calibri"/>
              </a:rPr>
              <a:t>КАУ ДПО «АИРО имени А.М. </a:t>
            </a:r>
            <a:r>
              <a:rPr lang="ru-RU" sz="1270" dirty="0" err="1">
                <a:latin typeface="Times New Roman"/>
                <a:ea typeface="Calibri"/>
              </a:rPr>
              <a:t>Топорова</a:t>
            </a:r>
            <a:r>
              <a:rPr lang="ru-RU" sz="1270" dirty="0">
                <a:latin typeface="Times New Roman"/>
                <a:ea typeface="Calibri"/>
              </a:rPr>
              <a:t>», </a:t>
            </a:r>
          </a:p>
          <a:p>
            <a:pPr algn="r" defTabSz="829544" fontAlgn="base">
              <a:spcBef>
                <a:spcPct val="0"/>
              </a:spcBef>
              <a:spcAft>
                <a:spcPct val="0"/>
              </a:spcAft>
            </a:pPr>
            <a:r>
              <a:rPr lang="ru-RU" sz="1270" dirty="0">
                <a:latin typeface="Times New Roman"/>
                <a:ea typeface="Calibri"/>
              </a:rPr>
              <a:t>руководитель отделения </a:t>
            </a:r>
          </a:p>
          <a:p>
            <a:pPr algn="r" defTabSz="829544" fontAlgn="base">
              <a:spcBef>
                <a:spcPct val="0"/>
              </a:spcBef>
              <a:spcAft>
                <a:spcPct val="0"/>
              </a:spcAft>
            </a:pPr>
            <a:r>
              <a:rPr lang="ru-RU" sz="1270" dirty="0">
                <a:latin typeface="Times New Roman"/>
                <a:ea typeface="Calibri"/>
              </a:rPr>
              <a:t>по естественнонаучным дисциплинам </a:t>
            </a:r>
          </a:p>
          <a:p>
            <a:pPr algn="r" defTabSz="829544" fontAlgn="base">
              <a:spcBef>
                <a:spcPct val="0"/>
              </a:spcBef>
              <a:spcAft>
                <a:spcPct val="0"/>
              </a:spcAft>
            </a:pPr>
            <a:r>
              <a:rPr lang="ru-RU" sz="1270" dirty="0">
                <a:latin typeface="Times New Roman"/>
                <a:ea typeface="Calibri"/>
              </a:rPr>
              <a:t>краевого УМО, руководитель групп специалистов  «география и биология» и «физика и химия» </a:t>
            </a:r>
            <a:r>
              <a:rPr lang="ru-RU" sz="1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Аттестационной комиссии Министерства образования  и науки Алтайского края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7" t="9629" r="2436" b="23323"/>
          <a:stretch/>
        </p:blipFill>
        <p:spPr bwMode="auto">
          <a:xfrm>
            <a:off x="9002634" y="270063"/>
            <a:ext cx="2149229" cy="230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311" y="267703"/>
            <a:ext cx="810885" cy="81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136" y="4281587"/>
            <a:ext cx="6096000" cy="12090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9232" lvl="0" indent="-259232" algn="just" defTabSz="82954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sz="1814" dirty="0" smtClean="0">
                <a:solidFill>
                  <a:srgbClr val="002060"/>
                </a:solidFill>
                <a:latin typeface="Arial" pitchFamily="34" charset="0"/>
              </a:rPr>
              <a:t>ликвидация профессиональных дефицитов в </a:t>
            </a:r>
            <a:r>
              <a:rPr lang="ru-RU" sz="1814" dirty="0">
                <a:solidFill>
                  <a:srgbClr val="002060"/>
                </a:solidFill>
                <a:latin typeface="Arial" pitchFamily="34" charset="0"/>
              </a:rPr>
              <a:t>части подготовки приложения к </a:t>
            </a:r>
            <a:r>
              <a:rPr lang="ru-RU" sz="1814" dirty="0" smtClean="0">
                <a:solidFill>
                  <a:srgbClr val="002060"/>
                </a:solidFill>
                <a:latin typeface="Arial" pitchFamily="34" charset="0"/>
              </a:rPr>
              <a:t>заявлению</a:t>
            </a:r>
          </a:p>
          <a:p>
            <a:pPr marL="259232" lvl="0" indent="-259232" algn="just" defTabSz="82954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sz="1814" dirty="0" smtClean="0">
                <a:solidFill>
                  <a:srgbClr val="002060"/>
                </a:solidFill>
                <a:latin typeface="Arial" pitchFamily="34" charset="0"/>
              </a:rPr>
              <a:t>изменения в составе групп специалистов</a:t>
            </a:r>
          </a:p>
          <a:p>
            <a:pPr marL="259232" lvl="0" indent="-259232" algn="just" defTabSz="82954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ru-RU" sz="1814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9656" y="3617621"/>
            <a:ext cx="2483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Вебинар</a:t>
            </a:r>
            <a:r>
              <a:rPr lang="ru-RU" dirty="0" smtClean="0"/>
              <a:t> в сентябре 2025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70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517" y="85088"/>
            <a:ext cx="6096000" cy="69557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9280" marR="669290" algn="ctr"/>
            <a:r>
              <a:rPr lang="ru-RU" sz="1600" b="1" spc="-5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Третья Международная</a:t>
            </a:r>
            <a:r>
              <a:rPr lang="ru-RU" sz="1600" b="1" spc="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конференция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«Краеведение</a:t>
            </a:r>
            <a:r>
              <a:rPr lang="ru-RU" sz="1600" b="1" spc="-7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600" b="1" spc="-6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туризм», </a:t>
            </a:r>
            <a:r>
              <a:rPr lang="ru-RU" sz="1600" b="1" spc="-4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spc="-4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посвященная </a:t>
            </a:r>
            <a:r>
              <a:rPr lang="ru-RU" sz="1600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95-летию</a:t>
            </a:r>
            <a:r>
              <a:rPr lang="ru-RU" sz="1600" spc="-6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историка</a:t>
            </a:r>
            <a:r>
              <a:rPr lang="ru-RU" sz="1600" spc="-7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600" spc="-6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краеведа </a:t>
            </a:r>
            <a:r>
              <a:rPr lang="ru-RU" sz="1600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Алексея</a:t>
            </a:r>
            <a:r>
              <a:rPr lang="ru-RU" sz="1600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Дмитриевича</a:t>
            </a:r>
            <a:r>
              <a:rPr lang="ru-RU" sz="1600" spc="-6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Сергеева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07440" marR="1189355" algn="ctr"/>
            <a:r>
              <a:rPr lang="ru-RU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805" algn="ctr">
              <a:spcBef>
                <a:spcPts val="625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Уважаемые коллеги!</a:t>
            </a:r>
          </a:p>
          <a:p>
            <a:pPr marL="90170" algn="just">
              <a:spcBef>
                <a:spcPts val="625"/>
              </a:spcBef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Приглашаем Вас принять участие в Третьей Международной конференции «Краеведение и туризм», которая состоится в г. Барнауле на базе Алтайского государственного педагогического университета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25 сентября 2025 г.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727075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just">
              <a:tabLst>
                <a:tab pos="727075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участию в работе конференции приглашаются исследователи, краеведы, работники государственных, муниципальных, школьных музеев, научно-педагогические работники высших и средних специальных учебных заведений, учителя школ, сотрудники научно-исследовательских организаций, представители общественных организаций.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just">
              <a:tabLst>
                <a:tab pos="727075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just"/>
            <a:r>
              <a:rPr lang="ru-RU" sz="1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</a:t>
            </a:r>
            <a:r>
              <a:rPr lang="ru-RU" sz="1200" b="1" i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направления</a:t>
            </a:r>
            <a:r>
              <a:rPr lang="ru-RU" sz="12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работы</a:t>
            </a:r>
            <a:r>
              <a:rPr lang="ru-RU" sz="12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конференции связаны с изучением, сохранением и популяризацией исторической памяти, природного и историко-культурного наследия региона; состоянию культурного и </a:t>
            </a:r>
            <a:r>
              <a:rPr lang="ru-RU" sz="1200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меморативного</a:t>
            </a:r>
            <a:r>
              <a:rPr lang="ru-RU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ландшафта; традициями памятования и </a:t>
            </a:r>
            <a:r>
              <a:rPr lang="ru-RU" sz="1200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коммеморациям</a:t>
            </a:r>
            <a:r>
              <a:rPr lang="ru-RU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just"/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78435" lvl="0" indent="-342900" algn="just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Музеи как площадки по репрезентации природного и историко-культурного наследия; их место и роль в формировании исторической и культурной памяти;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78435" lvl="0" indent="-342900" algn="just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Детско-молодежное поисково-исследовательское движение, его формы и значение для выявления, сохранения и популяризации природного и историко-культурного наследия в прошлом и настоящем;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78435" lvl="0" indent="-342900" algn="just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Памятники и памятные места в культурном и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меморативном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ландшафте населенных пунктов: история их создания, особенности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мемориализации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памятования и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коммеморации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78435" lvl="0" indent="-342900" algn="just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Познавательно-культурный туризм (этнографический, историко-культурный, археологический, природно-экологический): развитие, опыт, перспективы;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78435" lvl="0" indent="-342900" algn="just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краеведения</a:t>
            </a:r>
            <a:r>
              <a:rPr lang="ru-RU" sz="1200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200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краеведческого</a:t>
            </a:r>
            <a:r>
              <a:rPr lang="ru-RU" sz="1200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движения и их результаты в образовательной, культурно-просветительной и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туристко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-познавательной практике;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78435" lvl="0" indent="-342900" algn="just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Региональные аспекты развития географии, истории, этнографии в Алтайском крае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260921"/>
            <a:ext cx="6096000" cy="4514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0385">
              <a:lnSpc>
                <a:spcPts val="1370"/>
              </a:lnSpc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Формы</a:t>
            </a:r>
            <a:r>
              <a:rPr lang="ru-RU" sz="12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участия: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очное</a:t>
            </a:r>
            <a:r>
              <a:rPr lang="ru-RU" sz="12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</a:t>
            </a:r>
            <a:r>
              <a:rPr lang="ru-RU" sz="12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докладом</a:t>
            </a:r>
            <a:r>
              <a:rPr lang="ru-RU" sz="12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2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публикацией;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очное</a:t>
            </a:r>
            <a:r>
              <a:rPr lang="ru-RU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</a:t>
            </a:r>
            <a:r>
              <a:rPr lang="ru-RU" sz="1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без</a:t>
            </a:r>
            <a:r>
              <a:rPr lang="ru-RU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доклада;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заочное</a:t>
            </a:r>
            <a:r>
              <a:rPr lang="ru-RU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</a:t>
            </a:r>
            <a:r>
              <a:rPr lang="ru-RU" sz="1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2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публикацией</a:t>
            </a:r>
            <a:r>
              <a:rPr lang="ru-RU" sz="12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Участие бесплатное.</a:t>
            </a:r>
            <a:endParaRPr lang="ru-RU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58116" y="1090821"/>
            <a:ext cx="54470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 marR="2540" algn="just">
              <a:tabLst>
                <a:tab pos="6031230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результатам конференции планируется издание редактируемого сборника статей. Сборнику будет присвоен ISBN, статьи размещены</a:t>
            </a:r>
            <a:r>
              <a:rPr lang="ru-RU" sz="1200" spc="3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200" spc="3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РИНЦ.</a:t>
            </a:r>
            <a:r>
              <a:rPr lang="ru-RU" sz="1200" spc="3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Желающих</a:t>
            </a:r>
            <a:r>
              <a:rPr lang="ru-RU" sz="1200" spc="39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участвовать</a:t>
            </a:r>
            <a:r>
              <a:rPr lang="ru-RU" sz="1200" spc="3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200" spc="3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конференции</a:t>
            </a:r>
            <a:r>
              <a:rPr lang="ru-RU" sz="1200" spc="3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просим</a:t>
            </a:r>
            <a:r>
              <a:rPr lang="ru-RU" sz="1200" spc="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ru-RU" sz="1200" b="1" spc="3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позднее 1 сентября 2025 г.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заполнить заявку в Яндекс-форме по ссылке </a:t>
            </a:r>
            <a:r>
              <a:rPr lang="ru-RU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https://forms.yandex.ru/u/67b01055f47e73d39ca520ef/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Материалы</a:t>
            </a:r>
            <a:r>
              <a:rPr lang="ru-RU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форме статьи</a:t>
            </a:r>
            <a:r>
              <a:rPr lang="ru-RU" sz="12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публикации, оформленные согласно требованиям</a:t>
            </a:r>
            <a:r>
              <a:rPr lang="ru-RU" sz="12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(Приложение</a:t>
            </a:r>
            <a:r>
              <a:rPr lang="ru-RU" sz="12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№ 1) </a:t>
            </a:r>
            <a:r>
              <a:rPr lang="ru-RU" sz="12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позднее</a:t>
            </a:r>
            <a:r>
              <a:rPr lang="ru-RU" sz="1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15 сентября 2025 г.</a:t>
            </a:r>
            <a:r>
              <a:rPr lang="ru-RU" sz="1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805" marR="2540" algn="just">
              <a:tabLst>
                <a:tab pos="6031230" algn="l"/>
              </a:tabLst>
            </a:pPr>
            <a:r>
              <a:rPr lang="ru-RU" sz="1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805" marR="2540" algn="just">
              <a:tabLst>
                <a:tab pos="6031230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Статьи направляются по адресу </a:t>
            </a:r>
            <a:r>
              <a:rPr lang="en-US" sz="12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kraeved</a:t>
            </a:r>
            <a:r>
              <a:rPr lang="ru-RU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-</a:t>
            </a:r>
            <a:r>
              <a:rPr lang="en-US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tur</a:t>
            </a:r>
            <a:r>
              <a:rPr lang="ru-RU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@mail.ru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(секретарь, Рыков Алексей Викторович, раб. тел. 8(3852) 205-433, моб. тел. +7 913-087-25-04)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6" name="Picture 2" descr="http://rgo-altay.ru/www/wp-content/uploads/2020/02/2020-02-29_20-25-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396" y="3237470"/>
            <a:ext cx="2585775" cy="317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2227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353" y="2718855"/>
            <a:ext cx="11736381" cy="3111694"/>
          </a:xfrm>
          <a:prstGeom prst="rect">
            <a:avLst/>
          </a:prstGeom>
        </p:spPr>
        <p:txBody>
          <a:bodyPr wrap="square" lIns="94561" tIns="47280" rIns="94561" bIns="47280">
            <a:spAutoFit/>
          </a:bodyPr>
          <a:lstStyle/>
          <a:p>
            <a:pPr marL="342900" indent="-342900" defTabSz="945744" fontAlgn="base">
              <a:spcBef>
                <a:spcPct val="0"/>
              </a:spcBef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Научно-практическая 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конференция 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краевых 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профессиональных 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сообществ. Секция естественно-научных дисциплин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.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Прошу выступить с докладами всех руководителей округов. </a:t>
            </a:r>
          </a:p>
          <a:p>
            <a:pPr marL="342900" indent="-342900" defTabSz="945744" fontAlgn="base">
              <a:spcBef>
                <a:spcPct val="0"/>
              </a:spcBef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Конференция по математическому и естественно-научному образованию</a:t>
            </a:r>
          </a:p>
          <a:p>
            <a:pPr marL="342900" indent="-342900" defTabSz="945744" fontAlgn="base">
              <a:spcBef>
                <a:spcPct val="0"/>
              </a:spcBef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Парад площадок («Точки роста», школьные «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Кванториумы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»)</a:t>
            </a:r>
            <a:endParaRPr lang="ru-RU" sz="2800" b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 defTabSz="945744" fontAlgn="base">
              <a:spcBef>
                <a:spcPct val="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sz="28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125413"/>
            <a:ext cx="145491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6491" y="2042229"/>
            <a:ext cx="7159023" cy="542209"/>
          </a:xfrm>
          <a:prstGeom prst="rect">
            <a:avLst/>
          </a:prstGeom>
        </p:spPr>
        <p:txBody>
          <a:bodyPr wrap="square" lIns="94561" tIns="47280" rIns="94561" bIns="47280">
            <a:spAutoFit/>
          </a:bodyPr>
          <a:lstStyle/>
          <a:p>
            <a:pPr defTabSz="945744" fontAlgn="base">
              <a:spcBef>
                <a:spcPct val="0"/>
              </a:spcBef>
              <a:spcAft>
                <a:spcPct val="0"/>
              </a:spcAft>
            </a:pPr>
            <a:r>
              <a:rPr lang="ru-RU" sz="2903" dirty="0">
                <a:solidFill>
                  <a:srgbClr val="C00000"/>
                </a:solidFill>
                <a:latin typeface="Times New Roman"/>
                <a:ea typeface="Times New Roman"/>
              </a:rPr>
              <a:t>Дни образования и науки на </a:t>
            </a:r>
            <a:r>
              <a:rPr lang="ru-RU" sz="2903" dirty="0" smtClean="0">
                <a:solidFill>
                  <a:srgbClr val="C00000"/>
                </a:solidFill>
                <a:latin typeface="Times New Roman"/>
                <a:ea typeface="Times New Roman"/>
              </a:rPr>
              <a:t>Алтае–2025</a:t>
            </a:r>
            <a:endParaRPr lang="ru-RU" sz="127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1" name="Рисунок 10" descr="Преза обл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462" y="85464"/>
            <a:ext cx="2861900" cy="16046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429243" y="1140600"/>
            <a:ext cx="876659" cy="245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21" tIns="41461" rIns="82921" bIns="41461" spcCol="0" rtlCol="0" anchor="ctr"/>
          <a:lstStyle/>
          <a:p>
            <a:pPr algn="ctr"/>
            <a:endParaRPr lang="ru-RU" sz="1270"/>
          </a:p>
        </p:txBody>
      </p:sp>
      <p:pic>
        <p:nvPicPr>
          <p:cNvPr id="12" name="Picture 3" descr="mino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24" y="215749"/>
            <a:ext cx="2127134" cy="82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1059" y="5722411"/>
            <a:ext cx="8336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Просим заявиться для </a:t>
            </a:r>
            <a:r>
              <a:rPr lang="ru-RU" sz="1600" dirty="0" smtClean="0"/>
              <a:t>выступлений на мероприятиях  </a:t>
            </a:r>
            <a:r>
              <a:rPr lang="ru-RU" sz="1600" dirty="0"/>
              <a:t>до </a:t>
            </a:r>
            <a:r>
              <a:rPr lang="ru-RU" sz="1600" dirty="0" smtClean="0"/>
              <a:t>10 </a:t>
            </a:r>
            <a:r>
              <a:rPr lang="ru-RU" sz="1600" dirty="0"/>
              <a:t>сентября </a:t>
            </a:r>
            <a:r>
              <a:rPr lang="ru-RU" sz="1600" dirty="0" smtClean="0"/>
              <a:t>2025 </a:t>
            </a:r>
            <a:r>
              <a:rPr lang="ru-RU" sz="1600" dirty="0"/>
              <a:t>г. </a:t>
            </a:r>
          </a:p>
          <a:p>
            <a:pPr algn="ctr"/>
            <a:r>
              <a:rPr lang="ru-RU" sz="1600" dirty="0"/>
              <a:t>Заявки присылать на почту Горбатовой О.Н. – </a:t>
            </a:r>
            <a:r>
              <a:rPr lang="en-US" sz="1600" dirty="0">
                <a:hlinkClick r:id="rId5"/>
              </a:rPr>
              <a:t>gon@iro22.ru</a:t>
            </a:r>
            <a:r>
              <a:rPr lang="en-US" sz="1600" dirty="0"/>
              <a:t> </a:t>
            </a:r>
            <a:endParaRPr lang="ru-RU" sz="1600" dirty="0"/>
          </a:p>
        </p:txBody>
      </p:sp>
      <p:pic>
        <p:nvPicPr>
          <p:cNvPr id="6146" name="Picture 2" descr="Стартовал I этап регионального конкурса «Молодой педагог + наставник» - Алтайский  институт развития образования имени Адриана Митрофановича Топоров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91" y="123421"/>
            <a:ext cx="2507537" cy="9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1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65515"/>
              </p:ext>
            </p:extLst>
          </p:nvPr>
        </p:nvGraphicFramePr>
        <p:xfrm>
          <a:off x="651851" y="921064"/>
          <a:ext cx="11108600" cy="4757380"/>
        </p:xfrm>
        <a:graphic>
          <a:graphicData uri="http://schemas.openxmlformats.org/drawingml/2006/table">
            <a:tbl>
              <a:tblPr firstRow="1" firstCol="1" bandRow="1"/>
              <a:tblGrid>
                <a:gridCol w="1642633"/>
                <a:gridCol w="1349424"/>
                <a:gridCol w="2203506"/>
                <a:gridCol w="1731485"/>
                <a:gridCol w="1749255"/>
                <a:gridCol w="2432297"/>
              </a:tblGrid>
              <a:tr h="10810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проведения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Формат проведения: онлайн/офлайн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направление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аудитория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Примерное кол-во участников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645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октября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Межпредметный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подход как инструмент повышения качества естественно-научного образования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естественно-научное образование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педагоги, ведущие предметы естественно-научного цикла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7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ноября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Как спланировать и провести современный урок. (мастер класс)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учителя технологии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08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октябрь, ноябрь, декабрь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Серия вебинаров «Учитель настоящего – для инженеров будущего»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естественно-научное образование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центров "Точка роста"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58" marR="57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43203" y="289711"/>
            <a:ext cx="9082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</a:rPr>
              <a:t>Вебинары</a:t>
            </a:r>
            <a:r>
              <a:rPr lang="ru-RU" sz="2000" dirty="0" smtClean="0">
                <a:solidFill>
                  <a:srgbClr val="FF0000"/>
                </a:solidFill>
              </a:rPr>
              <a:t> издательства «Просвещение» для учителей «Алтайского края»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792" y="5799177"/>
            <a:ext cx="11123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Необходимо подключаться к </a:t>
            </a:r>
            <a:r>
              <a:rPr lang="ru-RU" b="1" dirty="0" err="1" smtClean="0"/>
              <a:t>вебинарам</a:t>
            </a:r>
            <a:r>
              <a:rPr lang="ru-RU" b="1" dirty="0" smtClean="0"/>
              <a:t>, задавать вопросы спикерам. </a:t>
            </a:r>
          </a:p>
          <a:p>
            <a:pPr algn="ctr"/>
            <a:r>
              <a:rPr lang="ru-RU" b="1" dirty="0" smtClean="0"/>
              <a:t>Заранее будут составлены информационные письма, отправлены в округа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16181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947956"/>
              </p:ext>
            </p:extLst>
          </p:nvPr>
        </p:nvGraphicFramePr>
        <p:xfrm>
          <a:off x="160638" y="566745"/>
          <a:ext cx="12031363" cy="6285424"/>
        </p:xfrm>
        <a:graphic>
          <a:graphicData uri="http://schemas.openxmlformats.org/drawingml/2006/table">
            <a:tbl>
              <a:tblPr firstRow="1" firstCol="1" bandRow="1"/>
              <a:tblGrid>
                <a:gridCol w="2674722"/>
                <a:gridCol w="2829598"/>
                <a:gridCol w="6527043"/>
              </a:tblGrid>
              <a:tr h="381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Шалофастова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Елена Владимировна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Заринского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образовательного округа по ЕНД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и химии МКОУ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Ларичихинская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Тальменского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района, руководитель ММО учителей географии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Тальменского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Фатуева Юлия Ивановна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Заринского образовательного округа 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МБОУ «СОШ № 2» г. Заринска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Чепрасова Людмила Владимировна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Бийского образовательного округа 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химии и биологии МБОУ «Первомайская СОШ»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cheprasowa.mila@yandex.ru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Лопатина Наталья Витальевна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Бийского образовательного округа 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биологии МБОУ «Гимназия 11» г. Бийска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natali.lopatina.80@mail.ru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Царицына Елена Ильинична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Алейского образовательного округа 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биологии МКОУ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Топчихинская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 № 1 им. Героя России Д. Ерофеева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Топчихинского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муниципального УМО учителей ЕНД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Топчихинского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Табатадзе Елена Владимировна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Алейского образовательного округа 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химии МКОУ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Топчихинская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 № 1 им. Героя России Д. Ерофеева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Топчихинского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Николаенко Екатерина Петровна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Каменского образовательного округа по ЕНД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биологии и химии МБОУ «СОШ № 1» г. </a:t>
                      </a:r>
                      <a:r>
                        <a:rPr lang="ru-RU" sz="120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Камень-на </a:t>
                      </a:r>
                      <a:r>
                        <a:rPr lang="ru-RU" sz="120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Оби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Жесткова Ольга Владимировна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Каменского образовательного округа 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МБОУ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Луговская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СОШ», руководитель ШМО научно-естественного цикла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Копать Валентина Николаевна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Славгородского образовательного округа 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МБОУ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Хабарская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 № 1»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Хабарский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  район, руководитель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Славгородского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  образовательного округа по ЕНД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Храмова Наталья Григорьевна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Славгородского образовательного округа 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Плесо-Курьинская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ООШ филиал МБОУ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Хабарская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 № 2»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Ветлугина Любовь Ивановна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Рубцовского образовательного округа по ЕНД</a:t>
                      </a:r>
                      <a:endParaRPr lang="ru-RU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биологии и химии МБОУ «Барановская СОШ», руководитель ММО учителей биологии и химии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Змеиногорского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</a:t>
                      </a:r>
                      <a:r>
                        <a:rPr lang="ru-RU" sz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Рубцовского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образовательного округа по ЕНД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95" marR="25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563247" y="1"/>
            <a:ext cx="4847549" cy="5418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7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СОСТАВ </a:t>
            </a:r>
            <a:endParaRPr lang="ru-RU" sz="127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127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отделения по ЕНД краевого УМО на </a:t>
            </a:r>
            <a:r>
              <a:rPr lang="ru-RU" sz="127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2025–2026 </a:t>
            </a:r>
            <a:r>
              <a:rPr lang="ru-RU" sz="127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учебный год</a:t>
            </a:r>
            <a:endParaRPr lang="ru-RU" sz="127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158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10622" y="3363075"/>
            <a:ext cx="2569876" cy="638928"/>
          </a:xfrm>
          <a:prstGeom prst="rect">
            <a:avLst/>
          </a:prstGeom>
        </p:spPr>
        <p:txBody>
          <a:bodyPr wrap="square" lIns="82901" tIns="41451" rIns="82901" bIns="41451">
            <a:spAutoFit/>
          </a:bodyPr>
          <a:lstStyle/>
          <a:p>
            <a:pPr marL="414513" algn="just">
              <a:lnSpc>
                <a:spcPct val="107000"/>
              </a:lnSpc>
            </a:pPr>
            <a:endParaRPr lang="ru-RU" sz="99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70" dirty="0">
                <a:latin typeface="Times New Roman" panose="02020603050405020304" pitchFamily="18" charset="0"/>
                <a:ea typeface="Calibri" panose="020F0502020204030204" pitchFamily="34" charset="0"/>
              </a:rPr>
              <a:t> Прием статей в журнал «Учитель Алтая».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796485" y="1312251"/>
            <a:ext cx="4210552" cy="670026"/>
          </a:xfrm>
          <a:prstGeom prst="rect">
            <a:avLst/>
          </a:prstGeom>
        </p:spPr>
        <p:txBody>
          <a:bodyPr wrap="square" lIns="82901" tIns="41451" rIns="82901" bIns="41451">
            <a:spAutoFit/>
          </a:bodyPr>
          <a:lstStyle/>
          <a:p>
            <a:r>
              <a:rPr lang="en-US" sz="1270" dirty="0">
                <a:hlinkClick r:id="rId2"/>
              </a:rPr>
              <a:t>https://iro22.ru/dejatelnost/redakcionno-izdatelskaja-i-bibliotechno-informacionnaja-dejatelnost/nauchno-pedagogicheskij-zhurnal-uchitel-altaja/</a:t>
            </a:r>
            <a:r>
              <a:rPr lang="ru-RU" sz="1270" dirty="0"/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t="10784" b="5831"/>
          <a:stretch/>
        </p:blipFill>
        <p:spPr bwMode="auto">
          <a:xfrm>
            <a:off x="8738054" y="4191806"/>
            <a:ext cx="3170660" cy="248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 rot="10800000">
            <a:off x="7415370" y="3689715"/>
            <a:ext cx="565586" cy="226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1" tIns="41451" rIns="82901" bIns="41451" spcCol="0" rtlCol="0" anchor="ctr"/>
          <a:lstStyle/>
          <a:p>
            <a:pPr algn="ctr"/>
            <a:endParaRPr lang="ru-RU" sz="1270"/>
          </a:p>
        </p:txBody>
      </p:sp>
      <p:sp>
        <p:nvSpPr>
          <p:cNvPr id="5" name="TextBox 4"/>
          <p:cNvSpPr txBox="1"/>
          <p:nvPr/>
        </p:nvSpPr>
        <p:spPr>
          <a:xfrm>
            <a:off x="1433389" y="4727690"/>
            <a:ext cx="485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Опубликовано 17 статей педагогов в № 1 за 2025 г.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4999" t="12187" r="16210" b="18136"/>
          <a:stretch/>
        </p:blipFill>
        <p:spPr>
          <a:xfrm>
            <a:off x="186813" y="171593"/>
            <a:ext cx="7098890" cy="4044619"/>
          </a:xfrm>
          <a:prstGeom prst="rect">
            <a:avLst/>
          </a:prstGeom>
        </p:spPr>
      </p:pic>
      <p:sp>
        <p:nvSpPr>
          <p:cNvPr id="7" name="Стрелка углом 6"/>
          <p:cNvSpPr/>
          <p:nvPr/>
        </p:nvSpPr>
        <p:spPr>
          <a:xfrm rot="10800000" flipH="1">
            <a:off x="8123958" y="4164848"/>
            <a:ext cx="481781" cy="568608"/>
          </a:xfrm>
          <a:prstGeom prst="bentArrow">
            <a:avLst>
              <a:gd name="adj1" fmla="val 25000"/>
              <a:gd name="adj2" fmla="val 24038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467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449" y="4157239"/>
            <a:ext cx="118789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/>
          </a:p>
          <a:p>
            <a:pPr algn="ctr"/>
            <a:r>
              <a:rPr lang="ru-RU" sz="1600" dirty="0"/>
              <a:t>Спикер: Струкова Мария Михайловна, ведущий методист по химии и биологии</a:t>
            </a:r>
          </a:p>
          <a:p>
            <a:pPr algn="ctr"/>
            <a:endParaRPr lang="ru-RU" sz="1600" dirty="0"/>
          </a:p>
          <a:p>
            <a:pPr algn="ctr"/>
            <a:r>
              <a:rPr lang="ru-RU" sz="1600" dirty="0"/>
              <a:t>Центр методической </a:t>
            </a:r>
            <a:r>
              <a:rPr lang="ru-RU" sz="1600" dirty="0" smtClean="0"/>
              <a:t>поддержки Группа </a:t>
            </a:r>
            <a:r>
              <a:rPr lang="ru-RU" sz="1600" dirty="0"/>
              <a:t>компаний «Просвещение»</a:t>
            </a:r>
          </a:p>
          <a:p>
            <a:pPr algn="ctr"/>
            <a:endParaRPr lang="ru-RU" sz="1600" dirty="0"/>
          </a:p>
          <a:p>
            <a:pPr algn="ctr"/>
            <a:r>
              <a:rPr lang="ru-RU" sz="1600" dirty="0"/>
              <a:t>Презентация </a:t>
            </a:r>
            <a:r>
              <a:rPr lang="ru-RU" sz="1600" dirty="0">
                <a:hlinkClick r:id="rId2"/>
              </a:rPr>
              <a:t>https://</a:t>
            </a:r>
            <a:r>
              <a:rPr lang="ru-RU" sz="1600" dirty="0" smtClean="0">
                <a:hlinkClick r:id="rId2"/>
              </a:rPr>
              <a:t>cloud.prosv.ru/s/ZXrioikywzWmDQj</a:t>
            </a:r>
            <a:r>
              <a:rPr lang="ru-RU" sz="1600" dirty="0" smtClean="0"/>
              <a:t> </a:t>
            </a:r>
            <a:endParaRPr lang="ru-RU" sz="1600" dirty="0"/>
          </a:p>
          <a:p>
            <a:pPr algn="ctr"/>
            <a:endParaRPr lang="ru-RU" sz="1600" dirty="0"/>
          </a:p>
          <a:p>
            <a:pPr algn="ctr"/>
            <a:r>
              <a:rPr lang="ru-RU" sz="1600" dirty="0"/>
              <a:t>Запись </a:t>
            </a:r>
            <a:r>
              <a:rPr lang="ru-RU" sz="1600" dirty="0">
                <a:hlinkClick r:id="rId3"/>
              </a:rPr>
              <a:t>https://</a:t>
            </a:r>
            <a:r>
              <a:rPr lang="ru-RU" sz="1600" dirty="0" smtClean="0">
                <a:hlinkClick r:id="rId3"/>
              </a:rPr>
              <a:t>cloud.prosv.ru/s/XqDL6HeJiSeo5fJ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0" t="22424" r="4021" b="33699"/>
          <a:stretch/>
        </p:blipFill>
        <p:spPr bwMode="auto">
          <a:xfrm>
            <a:off x="2075934" y="0"/>
            <a:ext cx="9144001" cy="427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8678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Более 204 900 работ на тему «знак вопроса»: стоковые фото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72" y="1046445"/>
            <a:ext cx="58293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909" y="1349332"/>
            <a:ext cx="541845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 smtClean="0"/>
              <a:t>страница отделения по ЕНД КУМО на сайте АИРО, рубрика «Задать вопрос руководителю»</a:t>
            </a:r>
          </a:p>
          <a:p>
            <a:pPr marL="285750" indent="-285750">
              <a:buFontTx/>
              <a:buChar char="-"/>
            </a:pPr>
            <a:endParaRPr lang="ru-RU" sz="2000" dirty="0" smtClean="0"/>
          </a:p>
          <a:p>
            <a:pPr marL="285750" indent="-285750">
              <a:buFontTx/>
              <a:buChar char="-"/>
            </a:pPr>
            <a:r>
              <a:rPr lang="ru-RU" sz="2000" smtClean="0"/>
              <a:t>чат </a:t>
            </a:r>
            <a:r>
              <a:rPr lang="ru-RU" sz="2000" dirty="0" smtClean="0"/>
              <a:t>«Точка роста. Алтайский край» </a:t>
            </a:r>
            <a:r>
              <a:rPr lang="en-US" sz="2000" dirty="0">
                <a:hlinkClick r:id="rId3"/>
              </a:rPr>
              <a:t>https://sferum.ru/?p=messages&amp;join=UQxZJstsEWvWuzndhWn/Jus38M7zg0V4j2k</a:t>
            </a:r>
            <a:r>
              <a:rPr lang="en-US" sz="2000" dirty="0" smtClean="0"/>
              <a:t>=</a:t>
            </a:r>
            <a:r>
              <a:rPr lang="ru-RU" sz="20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электронная почта: </a:t>
            </a:r>
            <a:r>
              <a:rPr lang="en-US" sz="2000" dirty="0" smtClean="0">
                <a:hlinkClick r:id="rId4"/>
              </a:rPr>
              <a:t>gon@iro22.ru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03122" y="442573"/>
            <a:ext cx="2004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solidFill>
                  <a:srgbClr val="FF0000"/>
                </a:solidFill>
              </a:rPr>
              <a:t>Ваши вопросы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362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2475" y="265434"/>
            <a:ext cx="937169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77" dirty="0">
                <a:solidFill>
                  <a:srgbClr val="C00000"/>
                </a:solidFill>
              </a:rPr>
              <a:t>Поздравляем с началом нового учебного года!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8231" y="5579427"/>
            <a:ext cx="7754141" cy="849318"/>
          </a:xfrm>
          <a:prstGeom prst="rect">
            <a:avLst/>
          </a:prstGeom>
        </p:spPr>
        <p:txBody>
          <a:bodyPr wrap="square" lIns="94595" tIns="47299" rIns="94595" bIns="47299">
            <a:spAutoFit/>
          </a:bodyPr>
          <a:lstStyle/>
          <a:p>
            <a:pPr algn="ctr" defTabSz="946094"/>
            <a:r>
              <a:rPr lang="ru-RU" sz="2449" b="1" dirty="0">
                <a:solidFill>
                  <a:srgbClr val="C00000"/>
                </a:solidFill>
              </a:rPr>
              <a:t>Желаем  здоровья, благополучия и новых творческих достижений!</a:t>
            </a:r>
          </a:p>
        </p:txBody>
      </p:sp>
      <p:pic>
        <p:nvPicPr>
          <p:cNvPr id="4098" name="Picture 2" descr="ДЕНЬ ЗНАН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990" y="692795"/>
            <a:ext cx="6504660" cy="46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371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5712542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2924" y="3509493"/>
            <a:ext cx="49162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800" kern="1200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kern="1200" dirty="0" smtClean="0">
                <a:latin typeface="Times New Roman"/>
                <a:ea typeface="Calibri"/>
              </a:rPr>
              <a:t>В январе каждого года разрабатывается и утверждается план работы КУМО, структурной частью которого является и план работы отделения по ЕНД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endParaRPr lang="ru-RU" sz="1800" kern="1200" dirty="0">
              <a:latin typeface="Times New Roman"/>
              <a:ea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92" y="3929811"/>
            <a:ext cx="365792" cy="359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92" y="5393905"/>
            <a:ext cx="365792" cy="35969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95656" y="5251924"/>
            <a:ext cx="48835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kern="1200" dirty="0" smtClean="0">
                <a:latin typeface="Times New Roman"/>
                <a:ea typeface="Calibri"/>
              </a:rPr>
              <a:t>Разделы планов: информационно-методическая деятельность, организационно-методическая деятельность, экспертная, консультационная, организационно-управленческая деятельность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endParaRPr lang="ru-RU" sz="1800" kern="1200" dirty="0">
              <a:latin typeface="Times New Roman"/>
              <a:ea typeface="Calibri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32258" t="21792" r="16290" b="22151"/>
          <a:stretch/>
        </p:blipFill>
        <p:spPr>
          <a:xfrm>
            <a:off x="88490" y="268664"/>
            <a:ext cx="5535561" cy="3392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9436" t="14767" r="22258" b="4229"/>
          <a:stretch/>
        </p:blipFill>
        <p:spPr>
          <a:xfrm>
            <a:off x="6823586" y="110898"/>
            <a:ext cx="4670323" cy="55552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06834" y="5990588"/>
            <a:ext cx="4198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При составлении планов работы ММО, округов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прошу использовать краевой план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11445" r="1623" b="21834"/>
          <a:stretch/>
        </p:blipFill>
        <p:spPr bwMode="auto">
          <a:xfrm>
            <a:off x="225631" y="195943"/>
            <a:ext cx="10343407" cy="650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9"/>
          <p:cNvSpPr/>
          <p:nvPr/>
        </p:nvSpPr>
        <p:spPr>
          <a:xfrm rot="10800000">
            <a:off x="6885005" y="2006293"/>
            <a:ext cx="5131929" cy="216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9193" t="7742" r="20161" b="4373"/>
          <a:stretch/>
        </p:blipFill>
        <p:spPr>
          <a:xfrm>
            <a:off x="5320146" y="22570"/>
            <a:ext cx="6167889" cy="50278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1040" y="4008074"/>
            <a:ext cx="32672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https://iro22.ru/kumo/natural-sciences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8226" t="20215" r="21048" b="13549"/>
          <a:stretch/>
        </p:blipFill>
        <p:spPr>
          <a:xfrm>
            <a:off x="209506" y="719733"/>
            <a:ext cx="4490311" cy="2755012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9433977">
            <a:off x="2635901" y="391124"/>
            <a:ext cx="1189257" cy="497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41322" r="5644" b="37230"/>
          <a:stretch/>
        </p:blipFill>
        <p:spPr bwMode="auto">
          <a:xfrm>
            <a:off x="5191302" y="5229299"/>
            <a:ext cx="6201731" cy="133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95050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4040</TotalTime>
  <Words>4188</Words>
  <Application>Microsoft Office PowerPoint</Application>
  <PresentationFormat>Широкоэкранный</PresentationFormat>
  <Paragraphs>532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63</vt:i4>
      </vt:variant>
    </vt:vector>
  </HeadingPairs>
  <TitlesOfParts>
    <vt:vector size="80" baseType="lpstr">
      <vt:lpstr>时尚中黑简体</vt:lpstr>
      <vt:lpstr>SimSun</vt:lpstr>
      <vt:lpstr>Montserrat 1 Bold</vt:lpstr>
      <vt:lpstr>DejaVu Sans</vt:lpstr>
      <vt:lpstr>Calibri</vt:lpstr>
      <vt:lpstr>Century Gothic</vt:lpstr>
      <vt:lpstr>Helvetica</vt:lpstr>
      <vt:lpstr>Times New Roman</vt:lpstr>
      <vt:lpstr>Open Sans Bold</vt:lpstr>
      <vt:lpstr>Arial</vt:lpstr>
      <vt:lpstr>PT Sans</vt:lpstr>
      <vt:lpstr>TimesNewRomanPSMT</vt:lpstr>
      <vt:lpstr>微软雅黑</vt:lpstr>
      <vt:lpstr>Simple Light</vt:lpstr>
      <vt:lpstr>Office Theme</vt:lpstr>
      <vt:lpstr>2_Simple Light</vt:lpstr>
      <vt:lpstr>3_Simple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Объявления </vt:lpstr>
      <vt:lpstr>Нормативно-правовые основы и технология аттестации педагогических работников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Райских Т.Н.</dc:creator>
  <cp:lastModifiedBy>Горбатова О.Н.</cp:lastModifiedBy>
  <cp:revision>418</cp:revision>
  <dcterms:modified xsi:type="dcterms:W3CDTF">2025-08-28T00:41:17Z</dcterms:modified>
</cp:coreProperties>
</file>