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2"/>
  </p:notesMasterIdLst>
  <p:sldIdLst>
    <p:sldId id="353" r:id="rId2"/>
    <p:sldId id="317" r:id="rId3"/>
    <p:sldId id="351" r:id="rId4"/>
    <p:sldId id="319" r:id="rId5"/>
    <p:sldId id="334" r:id="rId6"/>
    <p:sldId id="327" r:id="rId7"/>
    <p:sldId id="335" r:id="rId8"/>
    <p:sldId id="326" r:id="rId9"/>
    <p:sldId id="275" r:id="rId10"/>
    <p:sldId id="343" r:id="rId11"/>
    <p:sldId id="280" r:id="rId12"/>
    <p:sldId id="281" r:id="rId13"/>
    <p:sldId id="282" r:id="rId14"/>
    <p:sldId id="277" r:id="rId15"/>
    <p:sldId id="349" r:id="rId16"/>
    <p:sldId id="350" r:id="rId17"/>
    <p:sldId id="294" r:id="rId18"/>
    <p:sldId id="283" r:id="rId19"/>
    <p:sldId id="287" r:id="rId20"/>
    <p:sldId id="270" r:id="rId21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EC3"/>
    <a:srgbClr val="7DC9A0"/>
    <a:srgbClr val="FEDC78"/>
    <a:srgbClr val="10BFF2"/>
    <a:srgbClr val="9293C8"/>
    <a:srgbClr val="EE1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6" autoAdjust="0"/>
  </p:normalViewPr>
  <p:slideViewPr>
    <p:cSldViewPr snapToGrid="0" showGuides="1">
      <p:cViewPr varScale="1">
        <p:scale>
          <a:sx n="86" d="100"/>
          <a:sy n="86" d="100"/>
        </p:scale>
        <p:origin x="69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3993F-B2BC-4F39-BB19-EA3125FA391D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9ED67-1E80-481C-9691-3FFC05C98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34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9ED67-1E80-481C-9691-3FFC05C9886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171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c6f0a5e03a_0_948:notes"/>
          <p:cNvSpPr txBox="1">
            <a:spLocks noGrp="1"/>
          </p:cNvSpPr>
          <p:nvPr>
            <p:ph type="body" idx="1"/>
          </p:nvPr>
        </p:nvSpPr>
        <p:spPr>
          <a:xfrm>
            <a:off x="680244" y="4778673"/>
            <a:ext cx="5437200" cy="3908400"/>
          </a:xfrm>
          <a:prstGeom prst="rect">
            <a:avLst/>
          </a:prstGeom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g2c6f0a5e03a_0_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3794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BBB298-2922-4145-940C-78B0D33D7ED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74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85BF996-D066-02D3-8574-788E97653B9C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7658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7C03064-1F9E-821F-4E91-E944FEE919D8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948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102864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403011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703158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003305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003305" y="90270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403011" y="90733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403011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303452" y="61442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112840" y="609782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22669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30512" y="60436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39348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30512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22669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112840" y="31223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112840" y="14680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30512" y="15275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32510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354157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22375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-67796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-359953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459511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0759658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1059805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1359952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1359952" y="668100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0759658" y="668563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0759658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1660099" y="639271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0469487" y="6388079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0179316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9887159" y="638266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9595995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9887159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0179316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469487" y="609052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0469487" y="5792977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9887159" y="5793572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9889157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0710804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9579022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9288851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-932118" y="1512545"/>
            <a:ext cx="12717347" cy="3907553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3526" y="2840909"/>
            <a:ext cx="9144000" cy="1250823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542DF3A-1AFC-8390-CC83-112537ED13C6}"/>
              </a:ext>
            </a:extLst>
          </p:cNvPr>
          <p:cNvSpPr txBox="1"/>
          <p:nvPr/>
        </p:nvSpPr>
        <p:spPr>
          <a:xfrm>
            <a:off x="550863" y="5924618"/>
            <a:ext cx="6217799" cy="564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права защищены. Никакая часть презентации не может быть воспроизведена в какой </a:t>
            </a:r>
            <a:b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 то ни было форме и какими бы то ни было средствами, включая размещение в Интернете </a:t>
            </a:r>
            <a:b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корпоративных сетях, а также запись в память ЭВМ,  для частного или публичного использования, </a:t>
            </a:r>
            <a:b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письменного разрешения владельца авторских прав. © АО «Издательство «Просвещение», 20</a:t>
            </a:r>
            <a:r>
              <a:rPr lang="en-US" sz="1000" dirty="0" smtClean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00" dirty="0" smtClean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000" dirty="0">
                <a:solidFill>
                  <a:schemeClr val="bg1">
                    <a:lumMod val="5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102864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1403011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703158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2003305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2003305" y="90270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03011" y="90733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403011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2303452" y="61442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112840" y="609782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22669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530512" y="60436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239348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530512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822669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1112840" y="31223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1112840" y="14680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530512" y="15275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532510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354157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222375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-67796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-359953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10459511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10759658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11059805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11359952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11359952" y="668100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10759658" y="668563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0759658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11660099" y="639271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10469487" y="6388079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10179316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9887159" y="638266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9595995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9887159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10179316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10469487" y="609052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Скругленный прямоугольник 108"/>
          <p:cNvSpPr/>
          <p:nvPr/>
        </p:nvSpPr>
        <p:spPr>
          <a:xfrm>
            <a:off x="10469487" y="5792977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9887159" y="5793572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9889157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10710804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Скругленный прямоугольник 112"/>
          <p:cNvSpPr/>
          <p:nvPr/>
        </p:nvSpPr>
        <p:spPr>
          <a:xfrm>
            <a:off x="9579022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9288851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-932118" y="1512545"/>
            <a:ext cx="12717347" cy="3907553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00" y="164215"/>
            <a:ext cx="2653860" cy="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94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роткая_пла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7872663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06470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97634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15306" y="206344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8509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38951" y="-91802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574962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84791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92634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1481019" y="5965345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781166" y="5965344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781166" y="567746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2020735" y="539575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1481019" y="656044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481019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1190848" y="6262898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900677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608520" y="625747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9474773" y="6267536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03064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97849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60655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9474774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9184603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889244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9015053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8704918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41474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122590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704918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9015053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9329107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9329107" y="507040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6579F0-636D-87BE-75CE-8A1809F74046}"/>
              </a:ext>
            </a:extLst>
          </p:cNvPr>
          <p:cNvSpPr txBox="1"/>
          <p:nvPr/>
        </p:nvSpPr>
        <p:spPr>
          <a:xfrm>
            <a:off x="377472" y="6408384"/>
            <a:ext cx="25802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  <a:alpha val="4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872663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106470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7397634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6815306" y="206344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8509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638951" y="-91802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574962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6284791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5992634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1481019" y="5965345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1781166" y="5965344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11781166" y="567746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2020735" y="539575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1481019" y="656044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1481019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1190848" y="6262898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10900677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10608520" y="625747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9474773" y="6267536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103064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97849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1060655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9474774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9184603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889244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9015053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704918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41474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8122590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8704918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9015053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9329107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9329107" y="507040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Рисунок 8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81" y="164215"/>
            <a:ext cx="2441779" cy="72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короткая_пла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7872663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06470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97634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15306" y="206344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8509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38951" y="-91802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574962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84791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92634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1481019" y="5965345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781166" y="5965344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781166" y="567746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2020735" y="539575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1481019" y="656044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481019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1190848" y="6262898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900677" y="6262897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608520" y="625747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9474773" y="6267536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03064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9784909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60655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9474774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9184603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8892446" y="6555819"/>
            <a:ext cx="221373" cy="22137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9015053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8704918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414747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122590" y="-110687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704918" y="205749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9015053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9329107" y="204161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9329107" y="507040"/>
            <a:ext cx="221373" cy="221373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6579F0-636D-87BE-75CE-8A1809F74046}"/>
              </a:ext>
            </a:extLst>
          </p:cNvPr>
          <p:cNvSpPr txBox="1"/>
          <p:nvPr/>
        </p:nvSpPr>
        <p:spPr>
          <a:xfrm>
            <a:off x="377472" y="6408384"/>
            <a:ext cx="25802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  <a:alpha val="4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81" y="164215"/>
            <a:ext cx="2441779" cy="724820"/>
          </a:xfrm>
          <a:prstGeom prst="rect">
            <a:avLst/>
          </a:prstGeom>
        </p:spPr>
      </p:pic>
      <p:sp>
        <p:nvSpPr>
          <p:cNvPr id="55" name="Скругленный прямоугольник 54"/>
          <p:cNvSpPr/>
          <p:nvPr userDrawn="1"/>
        </p:nvSpPr>
        <p:spPr>
          <a:xfrm>
            <a:off x="-870857" y="164215"/>
            <a:ext cx="9528874" cy="1127556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970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54993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55140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55287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55434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2494" y="138037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3810" y="200565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2493" y="167731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2689" y="109377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4651" y="800850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2494" y="79543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-108670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2494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4651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64822" y="503300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4822" y="205749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82494" y="20634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84492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54992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-125643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-415814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-707971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112773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412920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713067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781166" y="6858000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781166" y="655581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1481019" y="656044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481019" y="626289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2081313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1190848" y="6262898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900677" y="626289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608520" y="625747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317356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608520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900677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1190848" y="596534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1190848" y="5667796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608520" y="566839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0317356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1432165" y="5370245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007221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9717050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0317356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6579F0-636D-87BE-75CE-8A1809F74046}"/>
              </a:ext>
            </a:extLst>
          </p:cNvPr>
          <p:cNvSpPr txBox="1"/>
          <p:nvPr/>
        </p:nvSpPr>
        <p:spPr>
          <a:xfrm>
            <a:off x="365142" y="6432708"/>
            <a:ext cx="25802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ГК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  <a:alpha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  <a:alpha val="4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054993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355140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655287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955434" y="20393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82494" y="138037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73810" y="200565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82493" y="167731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72689" y="109377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74651" y="800850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82494" y="79543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-108670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82494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474651" y="502826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764822" y="503300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764822" y="205749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182494" y="206344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84492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054992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-125643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-415814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-707971" y="-91802"/>
            <a:ext cx="221373" cy="22137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9112773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9412920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9713067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1781166" y="6858000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11781166" y="655581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11481019" y="656044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1481019" y="626289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2081313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1190848" y="6262898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0900677" y="626289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0608520" y="6257479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0317356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10608520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10900677" y="5964873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11190848" y="596534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11190848" y="5667796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10608520" y="566839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10317356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11432165" y="5370245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0007221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9717050" y="6570201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10317356" y="6267537"/>
            <a:ext cx="221373" cy="22137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3" name="Рисунок 9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81" y="164215"/>
            <a:ext cx="2441779" cy="72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8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02864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03011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03158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03305" y="1204884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03305" y="90270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03011" y="90733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03011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03452" y="61442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12840" y="609782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2669" y="60978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0512" y="604363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9348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0512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22669" y="311757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12840" y="31223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112840" y="14680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30512" y="15275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32510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54157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2375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-67796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-359953" y="-282871"/>
            <a:ext cx="221373" cy="22137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459511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759658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059805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1359952" y="6983181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359952" y="668100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9658" y="668563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9658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1660099" y="639271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469487" y="6388079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179316" y="638807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887159" y="6382660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595995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9887159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0179316" y="6090054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469487" y="6090528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0469487" y="5792977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9887159" y="5793572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9889157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710804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9579022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9288851" y="5495426"/>
            <a:ext cx="221373" cy="2213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-944818" y="1512545"/>
            <a:ext cx="12717347" cy="3907553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Заголовок 1"/>
          <p:cNvSpPr>
            <a:spLocks noGrp="1"/>
          </p:cNvSpPr>
          <p:nvPr>
            <p:ph type="ctrTitle"/>
          </p:nvPr>
        </p:nvSpPr>
        <p:spPr>
          <a:xfrm>
            <a:off x="1223526" y="2840909"/>
            <a:ext cx="9144000" cy="1250823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2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-243540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67977E9-A96B-492B-926E-41C72ED724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-59974" y="6349936"/>
            <a:ext cx="371539" cy="371539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81" y="164215"/>
            <a:ext cx="2441779" cy="72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64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кругленный прямоугольник 2"/>
          <p:cNvSpPr/>
          <p:nvPr userDrawn="1"/>
        </p:nvSpPr>
        <p:spPr>
          <a:xfrm>
            <a:off x="-188686" y="21772"/>
            <a:ext cx="12670972" cy="6836228"/>
          </a:xfrm>
          <a:prstGeom prst="roundRect">
            <a:avLst>
              <a:gd name="adj" fmla="val 6483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5" y="122896"/>
            <a:ext cx="5281590" cy="1567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42DF3A-1AFC-8390-CC83-112537ED13C6}"/>
              </a:ext>
            </a:extLst>
          </p:cNvPr>
          <p:cNvSpPr txBox="1"/>
          <p:nvPr userDrawn="1"/>
        </p:nvSpPr>
        <p:spPr>
          <a:xfrm>
            <a:off x="550863" y="5924618"/>
            <a:ext cx="6217799" cy="5642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права защищены. Никакая часть презентации не может быть воспроизведена в какой </a:t>
            </a:r>
            <a:b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 то ни было форме и какими бы то ни было средствами, включая размещение в Интернете </a:t>
            </a:r>
            <a:b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корпоративных сетях, а также запись в память ЭВМ,  для частного или публичного использования, </a:t>
            </a:r>
            <a:b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письменного разрешения владельца авторских прав. © АО «Издательство «Просвещение», 20</a:t>
            </a:r>
            <a:r>
              <a:rPr lang="en-US" sz="1000" dirty="0" smtClean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00" dirty="0" smtClean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000" dirty="0">
                <a:solidFill>
                  <a:schemeClr val="bg1">
                    <a:lumMod val="85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840140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1399B-39BD-C4DC-B289-A7EC11384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1522" r="488" b="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4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2776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9.png"/><Relationship Id="rId7" Type="http://schemas.openxmlformats.org/officeDocument/2006/relationships/hyperlink" Target="https://go.prosv.ru/smqrEc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o.prosv.ru/smqrEc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o.prosv.ru/smqrEc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o.prosv.ru/smqrEc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hyperlink" Target="https://go.prosv.ru/smqrEc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o.prosv.ru/smqrEc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hyperlink" Target="https://go.prosv.ru/smqrEc" TargetMode="Externa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go.prosv.ru/smqrEc" TargetMode="External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shop.prosv.ru/formirovanie-funkcionalnoj-gramotnosti-sbornik-zadach-po-russkomu-yazyku-dlya-8-11-klassov2781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edsoo.ru/mr-agroklassy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o.prosv.ru/GX3ADc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hyperlink" Target="https://go.prosv.ru/9t7PHm" TargetMode="External"/><Relationship Id="rId4" Type="http://schemas.openxmlformats.org/officeDocument/2006/relationships/hyperlink" Target="https://go.prosv.ru/ahRrYA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2.png"/><Relationship Id="rId5" Type="http://schemas.openxmlformats.org/officeDocument/2006/relationships/image" Target="../media/image14.png"/><Relationship Id="rId15" Type="http://schemas.openxmlformats.org/officeDocument/2006/relationships/hyperlink" Target="https://prosv.ru/product/biologiya-fizika-himiya-sbornik-zadach-i-uprazhnenii-7-9-klassi01/" TargetMode="External"/><Relationship Id="rId23" Type="http://schemas.openxmlformats.org/officeDocument/2006/relationships/image" Target="../media/image31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6.png"/><Relationship Id="rId5" Type="http://schemas.openxmlformats.org/officeDocument/2006/relationships/image" Target="../media/image13.png"/><Relationship Id="rId10" Type="http://schemas.openxmlformats.org/officeDocument/2006/relationships/hyperlink" Target="https://go.prosv.ru/smqrEc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s://multibook.lecta.ru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g"/><Relationship Id="rId18" Type="http://schemas.openxmlformats.org/officeDocument/2006/relationships/image" Target="../media/image54.png"/><Relationship Id="rId3" Type="http://schemas.openxmlformats.org/officeDocument/2006/relationships/image" Target="../media/image39.jpg"/><Relationship Id="rId21" Type="http://schemas.openxmlformats.org/officeDocument/2006/relationships/image" Target="../media/image57.jpg"/><Relationship Id="rId7" Type="http://schemas.openxmlformats.org/officeDocument/2006/relationships/image" Target="../media/image43.jp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20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7.png"/><Relationship Id="rId5" Type="http://schemas.openxmlformats.org/officeDocument/2006/relationships/image" Target="../media/image41.jp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jpg"/><Relationship Id="rId4" Type="http://schemas.openxmlformats.org/officeDocument/2006/relationships/image" Target="../media/image40.jp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07349" y="3174462"/>
            <a:ext cx="104538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95 ЛЕТ ДЛЯ ОТЕЧЕСТВЕННОГО ОБРАЗОВАНИЯ</a:t>
            </a:r>
            <a:endParaRPr lang="ru-RU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081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-520998" y="110539"/>
            <a:ext cx="9676015" cy="1318774"/>
          </a:xfrm>
          <a:prstGeom prst="roundRect">
            <a:avLst>
              <a:gd name="adj" fmla="val 14679"/>
            </a:avLst>
          </a:prstGeom>
          <a:gradFill flip="none" rotWithShape="1"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cs typeface="Arial"/>
            </a:endParaRPr>
          </a:p>
        </p:txBody>
      </p:sp>
      <p:sp>
        <p:nvSpPr>
          <p:cNvPr id="2" name="Text 0"/>
          <p:cNvSpPr/>
          <p:nvPr/>
        </p:nvSpPr>
        <p:spPr bwMode="auto">
          <a:xfrm>
            <a:off x="218006" y="487741"/>
            <a:ext cx="8645726" cy="6393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 dirty="0" smtClean="0">
                <a:ln>
                  <a:noFill/>
                </a:ln>
                <a:solidFill>
                  <a:srgbClr val="FFFFFF"/>
                </a:solidFill>
                <a:latin typeface="+mj-lt"/>
                <a:ea typeface="Arial Bold"/>
                <a:cs typeface="+mn-cs"/>
              </a:rPr>
              <a:t>ЕСТЕСТВЕННО-НАУЧНЫЙ </a:t>
            </a:r>
            <a:r>
              <a:rPr lang="ru-RU" sz="2000" b="1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+mj-lt"/>
                <a:ea typeface="Arial Bold"/>
                <a:cs typeface="+mn-cs"/>
              </a:rPr>
              <a:t>ПРОФИЛЬ.</a:t>
            </a:r>
            <a:endParaRPr dirty="0"/>
          </a:p>
          <a:p>
            <a:pPr marL="0" marR="0" lvl="0" indent="0" algn="l" defTabSz="91440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 dirty="0">
                <a:ln>
                  <a:noFill/>
                </a:ln>
                <a:solidFill>
                  <a:srgbClr val="FFFFFF"/>
                </a:solidFill>
                <a:latin typeface="+mj-lt"/>
                <a:ea typeface="Arial Bold"/>
                <a:cs typeface="+mn-cs"/>
              </a:rPr>
              <a:t>АГРОТЕХНОЛОГИЧЕСКИЕ КЛАССЫ</a:t>
            </a:r>
            <a:endParaRPr lang="en-US" sz="2000" b="0" i="0" u="none" strike="noStrike" cap="none" spc="0" baseline="30000" dirty="0">
              <a:ln>
                <a:noFill/>
              </a:ln>
              <a:solidFill>
                <a:prstClr val="black"/>
              </a:solidFill>
              <a:latin typeface="+mj-lt"/>
              <a:cs typeface="+mn-cs"/>
            </a:endParaRPr>
          </a:p>
        </p:txBody>
      </p:sp>
      <p:sp>
        <p:nvSpPr>
          <p:cNvPr id="3" name="Скругленный прямоугольник 29"/>
          <p:cNvSpPr/>
          <p:nvPr/>
        </p:nvSpPr>
        <p:spPr bwMode="auto">
          <a:xfrm>
            <a:off x="497700" y="3491535"/>
            <a:ext cx="7611901" cy="2107820"/>
          </a:xfrm>
          <a:prstGeom prst="roundRect">
            <a:avLst>
              <a:gd name="adj" fmla="val 1159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2523" y="2116718"/>
            <a:ext cx="1575596" cy="2193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531410" y="2151613"/>
            <a:ext cx="1604050" cy="2225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 bwMode="auto">
          <a:xfrm>
            <a:off x="651432" y="4639004"/>
            <a:ext cx="2045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</a:rPr>
              <a:t>М. В. </a:t>
            </a:r>
            <a:r>
              <a:rPr lang="ru-RU" sz="1400" dirty="0" smtClean="0">
                <a:solidFill>
                  <a:schemeClr val="bg1"/>
                </a:solidFill>
              </a:rPr>
              <a:t>Тихонова,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И</a:t>
            </a:r>
            <a:r>
              <a:rPr lang="ru-RU" sz="1400" dirty="0">
                <a:solidFill>
                  <a:schemeClr val="bg1"/>
                </a:solidFill>
              </a:rPr>
              <a:t>. И. </a:t>
            </a:r>
            <a:r>
              <a:rPr lang="ru-RU" sz="1400" dirty="0" err="1" smtClean="0">
                <a:solidFill>
                  <a:schemeClr val="bg1"/>
                </a:solidFill>
              </a:rPr>
              <a:t>Васенев</a:t>
            </a:r>
            <a:r>
              <a:rPr lang="ru-RU" sz="1400" dirty="0" smtClean="0">
                <a:solidFill>
                  <a:schemeClr val="bg1"/>
                </a:solidFill>
              </a:rPr>
              <a:t>,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Е</a:t>
            </a:r>
            <a:r>
              <a:rPr lang="ru-RU" sz="1400" dirty="0">
                <a:solidFill>
                  <a:schemeClr val="bg1"/>
                </a:solidFill>
              </a:rPr>
              <a:t>. Б. </a:t>
            </a:r>
            <a:r>
              <a:rPr lang="ru-RU" sz="1400" dirty="0" err="1">
                <a:solidFill>
                  <a:schemeClr val="bg1"/>
                </a:solidFill>
              </a:rPr>
              <a:t>Таллер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2747378" y="4647320"/>
            <a:ext cx="1556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</a:rPr>
              <a:t>С. А. </a:t>
            </a:r>
            <a:r>
              <a:rPr lang="ru-RU" sz="1400" dirty="0" err="1" smtClean="0">
                <a:solidFill>
                  <a:schemeClr val="bg1"/>
                </a:solidFill>
              </a:rPr>
              <a:t>Пузаков</a:t>
            </a:r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317010" y="2151613"/>
            <a:ext cx="1599095" cy="2225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143068" y="2151613"/>
            <a:ext cx="1613458" cy="2225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 bwMode="auto">
          <a:xfrm>
            <a:off x="6200254" y="4647318"/>
            <a:ext cx="1556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bg1"/>
                </a:solidFill>
              </a:rPr>
              <a:t>И. В. Хомутова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4290908" y="4650617"/>
            <a:ext cx="1556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solidFill>
                  <a:schemeClr val="bg1"/>
                </a:solidFill>
              </a:rPr>
              <a:t>Н.В. Горбенко</a:t>
            </a:r>
          </a:p>
        </p:txBody>
      </p:sp>
      <p:sp>
        <p:nvSpPr>
          <p:cNvPr id="14" name="Прямоугольник 14"/>
          <p:cNvSpPr/>
          <p:nvPr/>
        </p:nvSpPr>
        <p:spPr bwMode="auto">
          <a:xfrm>
            <a:off x="8863732" y="2151613"/>
            <a:ext cx="2972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u="sng" spc="100">
                <a:solidFill>
                  <a:srgbClr val="FF0000"/>
                </a:solidFill>
                <a:latin typeface="+mj-lt"/>
              </a:rPr>
              <a:t>Готовятся к выпуску</a:t>
            </a:r>
            <a:endParaRPr u="sng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8490146" y="2646772"/>
            <a:ext cx="34920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/>
              <a:buChar char="Ø"/>
              <a:defRPr/>
            </a:pPr>
            <a:r>
              <a:rPr lang="ru-RU">
                <a:ea typeface="Calibri"/>
              </a:rPr>
              <a:t>Генетика, селекция и биотехнология домашних животных. Учебное пособие;</a:t>
            </a:r>
            <a:endParaRPr/>
          </a:p>
          <a:p>
            <a:pPr marL="285750" indent="-285750" algn="just">
              <a:buFont typeface="Wingdings"/>
              <a:buChar char="Ø"/>
              <a:defRPr/>
            </a:pPr>
            <a:endParaRPr lang="ru-RU">
              <a:ea typeface="Calibri"/>
            </a:endParaRPr>
          </a:p>
          <a:p>
            <a:pPr marL="285750" indent="-285750" algn="just">
              <a:buFont typeface="Wingdings"/>
              <a:buChar char="Ø"/>
              <a:defRPr/>
            </a:pPr>
            <a:r>
              <a:rPr lang="ru-RU"/>
              <a:t>Генетика, селекция  и агробиология растений. Учебное пособие</a:t>
            </a:r>
          </a:p>
        </p:txBody>
      </p:sp>
      <p:pic>
        <p:nvPicPr>
          <p:cNvPr id="18" name="Рисунок 17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906" y="5217823"/>
            <a:ext cx="1266497" cy="12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5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93323" y="1729252"/>
            <a:ext cx="69683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Курс знакомит с: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функционированием экологически сбалансированных </a:t>
            </a:r>
            <a:r>
              <a:rPr lang="ru-RU" sz="2000" dirty="0" err="1" smtClean="0">
                <a:solidFill>
                  <a:srgbClr val="002060"/>
                </a:solidFill>
                <a:latin typeface="+mn-lt"/>
              </a:rPr>
              <a:t>агроэкосистем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оценкой экологических рисков производства сельскохозяйственной продукции;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степенью безопасности сельхозпродукции;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концепцией по снижению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негативного воздействия сельского хозяйства на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окружающую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среду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.</a:t>
            </a:r>
          </a:p>
          <a:p>
            <a:endParaRPr lang="ru-RU" sz="2000" dirty="0">
              <a:latin typeface="SchoolBookSanPin-Regular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SchoolBookSanPin-Regular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SchoolBookSanPin-Regular"/>
              </a:rPr>
              <a:t>Также материал курса поможет понять значимость </a:t>
            </a:r>
            <a:r>
              <a:rPr lang="ru-RU" sz="2000" dirty="0" smtClean="0">
                <a:solidFill>
                  <a:srgbClr val="002060"/>
                </a:solidFill>
                <a:latin typeface="SchoolBookSanPin-Regular"/>
              </a:rPr>
              <a:t>профессии </a:t>
            </a:r>
            <a:r>
              <a:rPr lang="ru-RU" sz="2000" dirty="0">
                <a:solidFill>
                  <a:srgbClr val="002060"/>
                </a:solidFill>
                <a:latin typeface="SchoolBookSanPin-Regular"/>
              </a:rPr>
              <a:t>эколога в </a:t>
            </a:r>
            <a:r>
              <a:rPr lang="ru-RU" sz="2000" dirty="0" smtClean="0">
                <a:solidFill>
                  <a:srgbClr val="002060"/>
                </a:solidFill>
                <a:latin typeface="SchoolBookSanPin-Regular"/>
              </a:rPr>
              <a:t>сельскохозяйственном производстве.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9CDA04-4C11-6201-D129-B831AC463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84" y="580106"/>
            <a:ext cx="7313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ru-RU" altLang="ru-RU" sz="2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КУРС «АГРОЭКОЛОГИЯ»</a:t>
            </a:r>
            <a:endParaRPr lang="ru-RU" altLang="ru-RU" sz="2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753" y="1509619"/>
            <a:ext cx="2836871" cy="3948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2" y="4813600"/>
            <a:ext cx="1266497" cy="12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67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9CDA04-4C11-6201-D129-B831AC463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25" y="565940"/>
            <a:ext cx="7313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ru-RU" altLang="ru-RU" sz="2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КУРС «АГРОЭКОЛОГИЯ»</a:t>
            </a:r>
            <a:endParaRPr lang="ru-RU" altLang="ru-RU" sz="2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682" y="1659592"/>
            <a:ext cx="4781550" cy="1790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901" y="1394098"/>
            <a:ext cx="4505325" cy="1649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22" y="3242934"/>
            <a:ext cx="4505325" cy="34956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833" y="4236167"/>
            <a:ext cx="46386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37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839CDA04-4C11-6201-D129-B831AC463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94" y="576450"/>
            <a:ext cx="7313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ru-RU" altLang="ru-RU" sz="2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КУРС «АГРОХИМИЯ»</a:t>
            </a:r>
            <a:endParaRPr lang="ru-RU" altLang="ru-RU" sz="2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616" y="1505490"/>
            <a:ext cx="3262523" cy="4527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824247" y="1645428"/>
            <a:ext cx="666355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Курс знакомит с: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ролью агрохимии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в системе естественных наук и основным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направлениям работы агрохимика;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агрохимией почв;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с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биологической химии растений,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фитогормонами, стимуляторами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замедлителями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(</a:t>
            </a:r>
            <a:r>
              <a:rPr lang="ru-RU" dirty="0" err="1" smtClean="0">
                <a:solidFill>
                  <a:srgbClr val="002060"/>
                </a:solidFill>
                <a:latin typeface="+mn-lt"/>
              </a:rPr>
              <a:t>ретардантами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)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роста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растений;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видами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удобрений и их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маркировкой, физическими свойствами,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применением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эффективностью удобрений;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классификацией пестицидов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по целевому назначению и степени опасности,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химическим строением пестицидов,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их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биологическим значением;</a:t>
            </a:r>
            <a:endParaRPr lang="ru-RU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применением изученного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на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конкретных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примерах выращивания зерновых, овощных и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плодовых культур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.</a:t>
            </a:r>
          </a:p>
        </p:txBody>
      </p:sp>
      <p:pic>
        <p:nvPicPr>
          <p:cNvPr id="6" name="Рисунок 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7" y="5103531"/>
            <a:ext cx="1266497" cy="12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3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839CDA04-4C11-6201-D129-B831AC463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2" y="397775"/>
            <a:ext cx="731369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ru-RU" altLang="ru-RU" sz="2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КУРС «ЭКОЛОГИЧЕСКАЯ БЕЗОПАСНОСТЬ. ШКОЛЬНЫЙ ЭКОЛОГИЧЕСКИЙ МОНИТОРИНГ. ПРАКТИКУМ»</a:t>
            </a:r>
            <a:endParaRPr lang="ru-RU" altLang="ru-RU" sz="2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42" y="1716711"/>
            <a:ext cx="2484867" cy="3428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2" y="5007536"/>
            <a:ext cx="1266497" cy="12664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64581" y="1872828"/>
            <a:ext cx="83218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SchoolBookCSanPin-Regular"/>
              </a:rPr>
              <a:t>Практикум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содержит</a:t>
            </a:r>
            <a:r>
              <a:rPr lang="ru-RU" sz="2000" dirty="0">
                <a:solidFill>
                  <a:srgbClr val="002060"/>
                </a:solidFill>
                <a:latin typeface="SchoolBookCSanPin-Regular"/>
              </a:rPr>
              <a:t> учебный материал по вопросам организации и </a:t>
            </a:r>
            <a:r>
              <a:rPr lang="ru-RU" sz="2000" dirty="0" smtClean="0">
                <a:solidFill>
                  <a:srgbClr val="002060"/>
                </a:solidFill>
                <a:latin typeface="SchoolBookCSanPin-Regular"/>
              </a:rPr>
              <a:t>проведения </a:t>
            </a:r>
            <a:r>
              <a:rPr lang="ru-RU" sz="2000" dirty="0">
                <a:solidFill>
                  <a:srgbClr val="002060"/>
                </a:solidFill>
                <a:latin typeface="SchoolBookCSanPin-Regular"/>
              </a:rPr>
              <a:t>экологического мониторинга школьниками как одного из </a:t>
            </a:r>
            <a:r>
              <a:rPr lang="ru-RU" sz="2000" dirty="0" smtClean="0">
                <a:solidFill>
                  <a:srgbClr val="002060"/>
                </a:solidFill>
                <a:latin typeface="SchoolBookCSanPin-Regular"/>
              </a:rPr>
              <a:t>механизмов экологической безопасности.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SchoolBookCSanPin-Regular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SchoolBookCSanPin-Regular"/>
              </a:rPr>
              <a:t>пособии рассматриваются возможности </a:t>
            </a:r>
            <a:r>
              <a:rPr lang="ru-RU" sz="2000" dirty="0" smtClean="0">
                <a:solidFill>
                  <a:srgbClr val="002060"/>
                </a:solidFill>
                <a:latin typeface="SchoolBookCSanPin-Regular"/>
              </a:rPr>
              <a:t>использования </a:t>
            </a:r>
            <a:r>
              <a:rPr lang="ru-RU" sz="2000" dirty="0">
                <a:solidFill>
                  <a:srgbClr val="002060"/>
                </a:solidFill>
                <a:latin typeface="SchoolBookCSanPin-Regular"/>
              </a:rPr>
              <a:t>организмов-индикаторов при проведении биомониторинга </a:t>
            </a:r>
            <a:r>
              <a:rPr lang="ru-RU" sz="2000" dirty="0" smtClean="0">
                <a:solidFill>
                  <a:srgbClr val="002060"/>
                </a:solidFill>
                <a:latin typeface="SchoolBookCSanPin-Regular"/>
              </a:rPr>
              <a:t>различных сред </a:t>
            </a:r>
            <a:r>
              <a:rPr lang="ru-RU" sz="2000" dirty="0">
                <a:solidFill>
                  <a:srgbClr val="002060"/>
                </a:solidFill>
                <a:latin typeface="SchoolBookCSanPin-Regular"/>
              </a:rPr>
              <a:t>жизни, их специфические особенности, а также методы и методики </a:t>
            </a:r>
            <a:r>
              <a:rPr lang="ru-RU" sz="2000" dirty="0" smtClean="0">
                <a:solidFill>
                  <a:srgbClr val="002060"/>
                </a:solidFill>
                <a:latin typeface="SchoolBookCSanPin-Regular"/>
              </a:rPr>
              <a:t>работы </a:t>
            </a:r>
            <a:r>
              <a:rPr lang="ru-RU" sz="2000" dirty="0">
                <a:solidFill>
                  <a:srgbClr val="002060"/>
                </a:solidFill>
                <a:latin typeface="SchoolBookCSanPin-Regular"/>
              </a:rPr>
              <a:t>по проведению биоиндикационных исследований.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SchoolBookCSanPin-Regular"/>
              </a:rPr>
              <a:t>Наряду с основным теоретическим материалом представлены </a:t>
            </a:r>
            <a:r>
              <a:rPr lang="ru-RU" sz="2000" dirty="0" smtClean="0">
                <a:solidFill>
                  <a:srgbClr val="002060"/>
                </a:solidFill>
                <a:latin typeface="SchoolBookCSanPin-Regular"/>
              </a:rPr>
              <a:t>практические и </a:t>
            </a:r>
            <a:r>
              <a:rPr lang="ru-RU" sz="2000" dirty="0">
                <a:solidFill>
                  <a:srgbClr val="002060"/>
                </a:solidFill>
                <a:latin typeface="SchoolBookCSanPin-Regular"/>
              </a:rPr>
              <a:t>лабораторные работы, направленные на закрепление теории и </a:t>
            </a:r>
            <a:r>
              <a:rPr lang="ru-RU" sz="2000" dirty="0" smtClean="0">
                <a:solidFill>
                  <a:srgbClr val="002060"/>
                </a:solidFill>
                <a:latin typeface="SchoolBookCSanPin-Regular"/>
              </a:rPr>
              <a:t>приобретение научно-исследовательских </a:t>
            </a:r>
            <a:r>
              <a:rPr lang="ru-RU" sz="2000" dirty="0">
                <a:solidFill>
                  <a:srgbClr val="002060"/>
                </a:solidFill>
                <a:latin typeface="SchoolBookCSanPin-Regular"/>
              </a:rPr>
              <a:t>умений, а также творческие работы, вопросы и </a:t>
            </a:r>
            <a:r>
              <a:rPr lang="ru-RU" sz="2000" dirty="0" smtClean="0">
                <a:solidFill>
                  <a:srgbClr val="002060"/>
                </a:solidFill>
                <a:latin typeface="SchoolBookCSanPin-Regular"/>
              </a:rPr>
              <a:t>задания </a:t>
            </a:r>
            <a:r>
              <a:rPr lang="ru-RU" sz="2000" dirty="0">
                <a:solidFill>
                  <a:srgbClr val="002060"/>
                </a:solidFill>
                <a:latin typeface="SchoolBookCSanPin-Regular"/>
              </a:rPr>
              <a:t>для проверки усвоения материала.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35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839CDA04-4C11-6201-D129-B831AC463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44" y="621860"/>
            <a:ext cx="37106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ru-RU" altLang="ru-RU" sz="20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КУРС «БИОТЕХНОЛОГИЯ»</a:t>
            </a:r>
            <a:endParaRPr lang="ru-RU" altLang="ru-RU" sz="2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3" y="2074573"/>
            <a:ext cx="2516783" cy="33467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3FC4B90-D7A1-9AE6-6B9B-62ECE1CF76DA}"/>
              </a:ext>
            </a:extLst>
          </p:cNvPr>
          <p:cNvGrpSpPr>
            <a:grpSpLocks/>
          </p:cNvGrpSpPr>
          <p:nvPr/>
        </p:nvGrpSpPr>
        <p:grpSpPr bwMode="auto">
          <a:xfrm>
            <a:off x="170326" y="5691176"/>
            <a:ext cx="2791367" cy="568836"/>
            <a:chOff x="5140060" y="4977390"/>
            <a:chExt cx="2860359" cy="594278"/>
          </a:xfrm>
          <a:solidFill>
            <a:srgbClr val="D0E1E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EB090330-E5FD-1D23-A644-D6231FC23B32}"/>
                </a:ext>
              </a:extLst>
            </p:cNvPr>
            <p:cNvSpPr/>
            <p:nvPr/>
          </p:nvSpPr>
          <p:spPr>
            <a:xfrm>
              <a:off x="5140060" y="4977390"/>
              <a:ext cx="2860359" cy="594278"/>
            </a:xfrm>
            <a:prstGeom prst="roundRect">
              <a:avLst>
                <a:gd name="adj" fmla="val 5000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Прямоугольник 6">
              <a:extLst>
                <a:ext uri="{FF2B5EF4-FFF2-40B4-BE49-F238E27FC236}">
                  <a16:creationId xmlns:a16="http://schemas.microsoft.com/office/drawing/2014/main" id="{FDBC53A7-3631-B540-C553-89B4E2352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3330" y="5113757"/>
              <a:ext cx="2333817" cy="3215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 eaLnBrk="1" fontAlgn="t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400" b="1" dirty="0">
                  <a:solidFill>
                    <a:srgbClr val="28458D"/>
                  </a:solidFill>
                </a:rPr>
                <a:t>Н. В. Горбенко</a:t>
              </a:r>
              <a:endPara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845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70326" y="1424801"/>
            <a:ext cx="1025441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00" b="1" dirty="0" smtClean="0">
                <a:solidFill>
                  <a:srgbClr val="002060"/>
                </a:solidFill>
                <a:latin typeface="+mn-lt"/>
              </a:rPr>
              <a:t>Направления «Фармацевтическая 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биотехнология</a:t>
            </a:r>
            <a:r>
              <a:rPr lang="ru-RU" sz="1900" b="1" dirty="0" smtClean="0">
                <a:solidFill>
                  <a:srgbClr val="002060"/>
                </a:solidFill>
                <a:latin typeface="+mn-lt"/>
              </a:rPr>
              <a:t>», «Медицинская биотехнология»</a:t>
            </a:r>
            <a:endParaRPr lang="ru-RU" sz="1900" b="1" i="0" u="none" strike="noStrike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39503" y="2079354"/>
            <a:ext cx="39696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Содержание пособия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направлено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на: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знакомство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учащихся с основами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биотехнологии;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углубление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знаний в области молекулярной биологии, генетики, эмбриологии 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+mn-lt"/>
              </a:rPr>
              <a:t>клеточной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биологии;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оказание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помощи в профессиональном самоопределении.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040" y="2001295"/>
            <a:ext cx="4130250" cy="4549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2127" y="950776"/>
            <a:ext cx="1123797" cy="112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64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115" y="1553994"/>
            <a:ext cx="2624375" cy="39182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Пример заголовка…"/>
          <p:cNvSpPr txBox="1">
            <a:spLocks/>
          </p:cNvSpPr>
          <p:nvPr/>
        </p:nvSpPr>
        <p:spPr>
          <a:xfrm>
            <a:off x="563329" y="664793"/>
            <a:ext cx="315002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1" hangingPunct="1">
              <a:lnSpc>
                <a:spcPct val="85000"/>
              </a:lnSpc>
              <a:tabLst>
                <a:tab pos="7416800" algn="l"/>
              </a:tabLst>
              <a:defRPr sz="2400" b="1">
                <a:solidFill>
                  <a:srgbClr val="28458D"/>
                </a:solidFill>
                <a:cs typeface="Open Sans Condensed" pitchFamily="2" charset="0"/>
              </a:defRPr>
            </a:lvl1pPr>
            <a:lvl2pPr marL="742950" indent="-285750">
              <a:tabLst>
                <a:tab pos="7416800" algn="l"/>
              </a:tabLst>
            </a:lvl2pPr>
            <a:lvl3pPr marL="1143000" indent="-228600">
              <a:tabLst>
                <a:tab pos="7416800" algn="l"/>
              </a:tabLst>
            </a:lvl3pPr>
            <a:lvl4pPr marL="1600200" indent="-228600">
              <a:tabLst>
                <a:tab pos="7416800" algn="l"/>
              </a:tabLst>
            </a:lvl4pPr>
            <a:lvl5pPr marL="2057400" indent="-228600">
              <a:tabLst>
                <a:tab pos="7416800" algn="l"/>
              </a:tabLst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16800" algn="l"/>
              </a:tabLst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4168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КУРС «ГЕНЕТИКА»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3FC4B90-D7A1-9AE6-6B9B-62ECE1CF76DA}"/>
              </a:ext>
            </a:extLst>
          </p:cNvPr>
          <p:cNvGrpSpPr>
            <a:grpSpLocks/>
          </p:cNvGrpSpPr>
          <p:nvPr/>
        </p:nvGrpSpPr>
        <p:grpSpPr bwMode="auto">
          <a:xfrm>
            <a:off x="8850123" y="5818894"/>
            <a:ext cx="2791367" cy="568836"/>
            <a:chOff x="5316106" y="4832148"/>
            <a:chExt cx="2860359" cy="594278"/>
          </a:xfrm>
          <a:solidFill>
            <a:srgbClr val="D0E1EE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EB090330-E5FD-1D23-A644-D6231FC23B32}"/>
                </a:ext>
              </a:extLst>
            </p:cNvPr>
            <p:cNvSpPr/>
            <p:nvPr/>
          </p:nvSpPr>
          <p:spPr>
            <a:xfrm>
              <a:off x="5316106" y="4832148"/>
              <a:ext cx="2860359" cy="594278"/>
            </a:xfrm>
            <a:prstGeom prst="roundRect">
              <a:avLst>
                <a:gd name="adj" fmla="val 5000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Прямоугольник 6">
              <a:extLst>
                <a:ext uri="{FF2B5EF4-FFF2-40B4-BE49-F238E27FC236}">
                  <a16:creationId xmlns:a16="http://schemas.microsoft.com/office/drawing/2014/main" id="{FDBC53A7-3631-B540-C553-89B4E2352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4494" y="4968515"/>
              <a:ext cx="2643581" cy="3215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 eaLnBrk="1" fontAlgn="t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400" b="1" dirty="0" smtClean="0">
                  <a:solidFill>
                    <a:srgbClr val="28458D"/>
                  </a:solidFill>
                </a:rPr>
                <a:t>И. В. Кузьмин</a:t>
              </a:r>
              <a:endPara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845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538769" y="2271513"/>
            <a:ext cx="80988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В пособии наряду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с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фундаментальными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вопросами детально рассматриваются области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практического применения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: генная инженерия, генетика человека, генетика спорта и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др.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Большое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количество уникальных красочных иллюстраций и многоуровневый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методический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аппарат будут способствовать эффективному усвоению учебного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материала.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Подробный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лабораторный практикум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даст возможность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освоить 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>основные </a:t>
            </a:r>
            <a:r>
              <a:rPr lang="ru-RU" sz="2000" dirty="0">
                <a:solidFill>
                  <a:srgbClr val="002060"/>
                </a:solidFill>
                <a:latin typeface="+mn-lt"/>
              </a:rPr>
              <a:t>современные методы молекулярной и цитологической генетики.</a:t>
            </a:r>
          </a:p>
        </p:txBody>
      </p:sp>
      <p:pic>
        <p:nvPicPr>
          <p:cNvPr id="26" name="Рисунок 2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16" y="5387524"/>
            <a:ext cx="1123797" cy="112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6381" y="5167847"/>
            <a:ext cx="2151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М. В. </a:t>
            </a:r>
            <a:r>
              <a:rPr lang="ru-RU" sz="1600" b="1" dirty="0" err="1" smtClean="0">
                <a:solidFill>
                  <a:schemeClr val="accent5">
                    <a:lumMod val="75000"/>
                  </a:schemeClr>
                </a:solidFill>
              </a:rPr>
              <a:t>Половкова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А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. В.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Носов,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Т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. В. </a:t>
            </a:r>
            <a:r>
              <a:rPr lang="ru-RU" sz="1600" b="1" dirty="0" err="1">
                <a:solidFill>
                  <a:schemeClr val="accent5">
                    <a:lumMod val="75000"/>
                  </a:schemeClr>
                </a:solidFill>
              </a:rPr>
              <a:t>Половкова</a:t>
            </a: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1" y="1638308"/>
            <a:ext cx="2467480" cy="32400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0"/>
          <p:cNvSpPr/>
          <p:nvPr/>
        </p:nvSpPr>
        <p:spPr>
          <a:xfrm>
            <a:off x="294376" y="528223"/>
            <a:ext cx="7819610" cy="4050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950"/>
              </a:lnSpc>
            </a:pPr>
            <a:r>
              <a:rPr lang="ru-RU" sz="2000" b="1" dirty="0" smtClean="0">
                <a:solidFill>
                  <a:srgbClr val="FFFFFF"/>
                </a:solidFill>
                <a:latin typeface="+mj-lt"/>
                <a:ea typeface="Arial Bold" pitchFamily="34" charset="-122"/>
              </a:rPr>
              <a:t>ПРОЕКТНАЯ ДЕЯТЕЛЬНОСТЬ. ЭКОЛОГИЧЕСКИЕ ПРОЕКТЫ</a:t>
            </a:r>
            <a:endParaRPr lang="en-US" sz="2000" baseline="300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43" y="3146708"/>
            <a:ext cx="2488056" cy="346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136250" y="1707049"/>
            <a:ext cx="2580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М. В. </a:t>
            </a:r>
            <a:r>
              <a:rPr lang="ru-RU" sz="1600" b="1" dirty="0" err="1" smtClean="0">
                <a:solidFill>
                  <a:schemeClr val="accent5">
                    <a:lumMod val="75000"/>
                  </a:schemeClr>
                </a:solidFill>
              </a:rPr>
              <a:t>Половкова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А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. В.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Носов,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Т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. В. </a:t>
            </a:r>
            <a:r>
              <a:rPr lang="ru-RU" sz="1600" b="1" dirty="0" err="1">
                <a:solidFill>
                  <a:schemeClr val="accent5">
                    <a:lumMod val="75000"/>
                  </a:schemeClr>
                </a:solidFill>
              </a:rPr>
              <a:t>Половкова</a:t>
            </a: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51A85-4911-DB18-4A74-5011DA8D6A47}"/>
              </a:ext>
            </a:extLst>
          </p:cNvPr>
          <p:cNvSpPr txBox="1"/>
          <p:nvPr/>
        </p:nvSpPr>
        <p:spPr>
          <a:xfrm>
            <a:off x="2881158" y="1522383"/>
            <a:ext cx="6299696" cy="1015663"/>
          </a:xfrm>
          <a:prstGeom prst="rect">
            <a:avLst/>
          </a:prstGeom>
          <a:noFill/>
          <a:ln>
            <a:solidFill>
              <a:srgbClr val="28458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Индивидуальный проект – это отдельный курс,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который реализуется в соответствии с ФГОС среднего общего образования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007" y="2789869"/>
            <a:ext cx="6310542" cy="2636050"/>
          </a:xfrm>
          <a:prstGeom prst="rect">
            <a:avLst/>
          </a:prstGeom>
        </p:spPr>
      </p:pic>
      <p:pic>
        <p:nvPicPr>
          <p:cNvPr id="10" name="Рисунок 9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526" y="5247500"/>
            <a:ext cx="1266497" cy="12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54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2146736"/>
            <a:ext cx="2231402" cy="3105967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839CDA04-4C11-6201-D129-B831AC463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035" y="1641691"/>
            <a:ext cx="73136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Сборники задач и упражнений. Задачники</a:t>
            </a:r>
            <a:endParaRPr lang="ru-RU" altLang="ru-RU" sz="20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9" y="4986480"/>
            <a:ext cx="1266497" cy="12664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635" y="3124708"/>
            <a:ext cx="2341900" cy="3105967"/>
          </a:xfrm>
          <a:prstGeom prst="rect">
            <a:avLst/>
          </a:prstGeom>
          <a:effectLst>
            <a:outerShdw blurRad="1143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952" y="3275213"/>
            <a:ext cx="2289774" cy="3105967"/>
          </a:xfrm>
          <a:prstGeom prst="rect">
            <a:avLst/>
          </a:prstGeom>
          <a:effectLst>
            <a:outerShdw blurRad="215900" dist="38100" dir="2700000" sx="103000" sy="103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19" y="2146736"/>
            <a:ext cx="2326370" cy="3105967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 0"/>
          <p:cNvSpPr/>
          <p:nvPr/>
        </p:nvSpPr>
        <p:spPr>
          <a:xfrm>
            <a:off x="440751" y="544146"/>
            <a:ext cx="7819610" cy="4050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950"/>
              </a:lnSpc>
            </a:pPr>
            <a:r>
              <a:rPr lang="ru-RU" sz="2000" b="1" dirty="0" smtClean="0">
                <a:solidFill>
                  <a:srgbClr val="FFFFFF"/>
                </a:solidFill>
                <a:latin typeface="+mj-lt"/>
                <a:ea typeface="Arial Bold" pitchFamily="34" charset="-122"/>
              </a:rPr>
              <a:t>ПРАКТИКУМ ПО РЕШЕНИЮ ЗАДАЧ</a:t>
            </a:r>
            <a:endParaRPr lang="en-US" sz="2000" baseline="30000" dirty="0">
              <a:latin typeface="+mj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747283" y="2146736"/>
            <a:ext cx="2323266" cy="3105967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253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55"/>
          <p:cNvSpPr/>
          <p:nvPr/>
        </p:nvSpPr>
        <p:spPr bwMode="auto">
          <a:xfrm>
            <a:off x="-1656820" y="377049"/>
            <a:ext cx="11497236" cy="976669"/>
          </a:xfrm>
          <a:prstGeom prst="roundRect">
            <a:avLst>
              <a:gd name="adj" fmla="val 14679"/>
            </a:avLst>
          </a:prstGeom>
          <a:gradFill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кругленный прямоугольник 32"/>
          <p:cNvSpPr/>
          <p:nvPr/>
        </p:nvSpPr>
        <p:spPr bwMode="auto">
          <a:xfrm>
            <a:off x="9444038" y="5288979"/>
            <a:ext cx="1439361" cy="1356522"/>
          </a:xfrm>
          <a:prstGeom prst="roundRect">
            <a:avLst>
              <a:gd name="adj" fmla="val 1613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7"/>
          <p:cNvPicPr>
            <a:picLocks noChangeAspect="1"/>
          </p:cNvPicPr>
          <p:nvPr/>
        </p:nvPicPr>
        <p:blipFill>
          <a:blip r:embed="rId2"/>
          <a:srcRect l="7047" t="24947" r="6944" b="24537"/>
          <a:stretch/>
        </p:blipFill>
        <p:spPr bwMode="auto">
          <a:xfrm>
            <a:off x="217766" y="3071895"/>
            <a:ext cx="5960159" cy="3500618"/>
          </a:xfrm>
          <a:prstGeom prst="rect">
            <a:avLst/>
          </a:prstGeom>
        </p:spPr>
      </p:pic>
      <p:sp>
        <p:nvSpPr>
          <p:cNvPr id="7" name="Скругленный прямоугольник 72"/>
          <p:cNvSpPr/>
          <p:nvPr/>
        </p:nvSpPr>
        <p:spPr bwMode="auto">
          <a:xfrm>
            <a:off x="371473" y="1859647"/>
            <a:ext cx="5275493" cy="1026501"/>
          </a:xfrm>
          <a:prstGeom prst="roundRect">
            <a:avLst>
              <a:gd name="adj" fmla="val 151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3"/>
          <p:cNvSpPr/>
          <p:nvPr/>
        </p:nvSpPr>
        <p:spPr bwMode="auto">
          <a:xfrm>
            <a:off x="279510" y="570975"/>
            <a:ext cx="7540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defRPr/>
            </a:pPr>
            <a:r>
              <a:rPr lang="ru-RU" cap="all" dirty="0">
                <a:solidFill>
                  <a:schemeClr val="bg1"/>
                </a:solidFill>
                <a:latin typeface="Helvetica Bold"/>
                <a:ea typeface="Helvetica Bold"/>
              </a:rPr>
              <a:t>ПОМОЩЬ ПЕДАГОГУ В ВЫБОРЕ ПУТЕЙ РЕШЕНИЯ ПРОФЕССИНАЛЬНЫХ ЗАДАЧ</a:t>
            </a:r>
            <a:endParaRPr dirty="0"/>
          </a:p>
        </p:txBody>
      </p:sp>
      <p:sp>
        <p:nvSpPr>
          <p:cNvPr id="9" name="Google Shape;1196;g2c6f0a5e03a_0_1659"/>
          <p:cNvSpPr>
            <a:spLocks/>
          </p:cNvSpPr>
          <p:nvPr/>
        </p:nvSpPr>
        <p:spPr bwMode="auto">
          <a:xfrm>
            <a:off x="496342" y="1957399"/>
            <a:ext cx="452074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ts val="667"/>
              </a:spcBef>
              <a:spcAft>
                <a:spcPts val="0"/>
              </a:spcAft>
              <a:buClr>
                <a:srgbClr val="294790"/>
              </a:buClr>
              <a:buSzPts val="1100"/>
              <a:defRPr spc="10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sz="1600" dirty="0" err="1">
                <a:solidFill>
                  <a:schemeClr val="bg1"/>
                </a:solidFill>
              </a:rPr>
              <a:t>Учитель.Club</a:t>
            </a:r>
            <a:r>
              <a:rPr lang="ru-RU" sz="1600" dirty="0">
                <a:solidFill>
                  <a:schemeClr val="bg1"/>
                </a:solidFill>
              </a:rPr>
              <a:t>: официальный портал издательства для методического сопровождения педагогов</a:t>
            </a:r>
          </a:p>
        </p:txBody>
      </p:sp>
      <p:grpSp>
        <p:nvGrpSpPr>
          <p:cNvPr id="10" name="Группа 51"/>
          <p:cNvGrpSpPr/>
          <p:nvPr/>
        </p:nvGrpSpPr>
        <p:grpSpPr bwMode="auto">
          <a:xfrm rot="10800000">
            <a:off x="4981646" y="2152408"/>
            <a:ext cx="440978" cy="440978"/>
            <a:chOff x="3488848" y="5793572"/>
            <a:chExt cx="440978" cy="440978"/>
          </a:xfrm>
        </p:grpSpPr>
        <p:sp>
          <p:nvSpPr>
            <p:cNvPr id="11" name="Овал 52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2" name="Группа 53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13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14" name="Прямая соединительная линия 55"/>
              <p:cNvCxnSpPr>
                <a:cxnSpLocks/>
                <a:stCxn id="13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Рисунок 5"/>
          <p:cNvPicPr>
            <a:picLocks noChangeAspect="1"/>
          </p:cNvPicPr>
          <p:nvPr/>
        </p:nvPicPr>
        <p:blipFill>
          <a:blip r:embed="rId3"/>
          <a:srcRect l="5231" r="4462"/>
          <a:stretch/>
        </p:blipFill>
        <p:spPr bwMode="auto">
          <a:xfrm>
            <a:off x="1048712" y="3372649"/>
            <a:ext cx="4347890" cy="2693935"/>
          </a:xfrm>
          <a:prstGeom prst="rect">
            <a:avLst/>
          </a:prstGeom>
        </p:spPr>
      </p:pic>
      <p:pic>
        <p:nvPicPr>
          <p:cNvPr id="16" name="Picture 2" descr="http://qrcoder.ru/code/?https%3A%2F%2Fuchitel.club%2F&amp;4&amp;0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627921" y="5431442"/>
            <a:ext cx="1071594" cy="1071595"/>
          </a:xfrm>
          <a:prstGeom prst="rect">
            <a:avLst/>
          </a:prstGeom>
          <a:noFill/>
        </p:spPr>
      </p:pic>
      <p:sp>
        <p:nvSpPr>
          <p:cNvPr id="17" name="Прямоугольник 12"/>
          <p:cNvSpPr/>
          <p:nvPr/>
        </p:nvSpPr>
        <p:spPr bwMode="auto">
          <a:xfrm>
            <a:off x="6933437" y="1932676"/>
            <a:ext cx="21857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spc="100">
                <a:solidFill>
                  <a:schemeClr val="tx2"/>
                </a:solidFill>
              </a:rPr>
              <a:t>Как работать </a:t>
            </a:r>
            <a:br>
              <a:rPr lang="ru-RU" sz="1400" spc="100">
                <a:solidFill>
                  <a:schemeClr val="tx2"/>
                </a:solidFill>
              </a:rPr>
            </a:br>
            <a:r>
              <a:rPr lang="ru-RU" sz="1400" spc="100">
                <a:solidFill>
                  <a:schemeClr val="tx2"/>
                </a:solidFill>
              </a:rPr>
              <a:t>по обновлённым ФОП и ФРП?</a:t>
            </a:r>
            <a:endParaRPr/>
          </a:p>
        </p:txBody>
      </p:sp>
      <p:sp>
        <p:nvSpPr>
          <p:cNvPr id="18" name="Прямоугольник 58"/>
          <p:cNvSpPr/>
          <p:nvPr/>
        </p:nvSpPr>
        <p:spPr bwMode="auto">
          <a:xfrm>
            <a:off x="6928851" y="3077319"/>
            <a:ext cx="1809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spc="100">
                <a:solidFill>
                  <a:schemeClr val="tx2"/>
                </a:solidFill>
              </a:rPr>
              <a:t>Как вводить ОБЗР?</a:t>
            </a:r>
            <a:endParaRPr/>
          </a:p>
        </p:txBody>
      </p:sp>
      <p:sp>
        <p:nvSpPr>
          <p:cNvPr id="19" name="Прямоугольник 69"/>
          <p:cNvSpPr/>
          <p:nvPr/>
        </p:nvSpPr>
        <p:spPr bwMode="auto">
          <a:xfrm>
            <a:off x="6928851" y="4115423"/>
            <a:ext cx="22699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spc="100">
                <a:solidFill>
                  <a:schemeClr val="tx2"/>
                </a:solidFill>
              </a:rPr>
              <a:t>Какие учебники использовать </a:t>
            </a:r>
            <a:br>
              <a:rPr lang="ru-RU" sz="1400" spc="100">
                <a:solidFill>
                  <a:schemeClr val="tx2"/>
                </a:solidFill>
              </a:rPr>
            </a:br>
            <a:r>
              <a:rPr lang="ru-RU" sz="1400" spc="100">
                <a:solidFill>
                  <a:schemeClr val="tx2"/>
                </a:solidFill>
              </a:rPr>
              <a:t>для профильного обучения?</a:t>
            </a:r>
            <a:endParaRPr/>
          </a:p>
        </p:txBody>
      </p:sp>
      <p:sp>
        <p:nvSpPr>
          <p:cNvPr id="20" name="Прямоугольник 18"/>
          <p:cNvSpPr/>
          <p:nvPr/>
        </p:nvSpPr>
        <p:spPr bwMode="auto">
          <a:xfrm>
            <a:off x="9341520" y="1933732"/>
            <a:ext cx="26067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spc="100">
                <a:solidFill>
                  <a:schemeClr val="tx2"/>
                </a:solidFill>
              </a:rPr>
              <a:t>Где взять методические рекомендации </a:t>
            </a:r>
            <a:br>
              <a:rPr lang="ru-RU" sz="1400" spc="100">
                <a:solidFill>
                  <a:schemeClr val="tx2"/>
                </a:solidFill>
              </a:rPr>
            </a:br>
            <a:r>
              <a:rPr lang="ru-RU" sz="1400" spc="100">
                <a:solidFill>
                  <a:schemeClr val="tx2"/>
                </a:solidFill>
              </a:rPr>
              <a:t>по введению учебного предмета «Труд»?</a:t>
            </a:r>
            <a:endParaRPr/>
          </a:p>
        </p:txBody>
      </p:sp>
      <p:sp>
        <p:nvSpPr>
          <p:cNvPr id="21" name="Прямоугольник 85"/>
          <p:cNvSpPr/>
          <p:nvPr/>
        </p:nvSpPr>
        <p:spPr bwMode="auto">
          <a:xfrm>
            <a:off x="9337416" y="3031963"/>
            <a:ext cx="2231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spc="100">
                <a:solidFill>
                  <a:schemeClr val="tx2"/>
                </a:solidFill>
              </a:rPr>
              <a:t>Как формировать функциональную грамотность учащихся?</a:t>
            </a:r>
            <a:endParaRPr/>
          </a:p>
        </p:txBody>
      </p:sp>
      <p:grpSp>
        <p:nvGrpSpPr>
          <p:cNvPr id="22" name="Группа 86"/>
          <p:cNvGrpSpPr/>
          <p:nvPr/>
        </p:nvGrpSpPr>
        <p:grpSpPr bwMode="auto">
          <a:xfrm>
            <a:off x="6444067" y="2028326"/>
            <a:ext cx="440978" cy="440978"/>
            <a:chOff x="3488848" y="5793572"/>
            <a:chExt cx="440978" cy="440978"/>
          </a:xfrm>
        </p:grpSpPr>
        <p:sp>
          <p:nvSpPr>
            <p:cNvPr id="23" name="Овал 87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4" name="Группа 88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25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26" name="Прямая соединительная линия 90"/>
              <p:cNvCxnSpPr>
                <a:cxnSpLocks/>
                <a:stCxn id="25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Группа 91"/>
          <p:cNvGrpSpPr/>
          <p:nvPr/>
        </p:nvGrpSpPr>
        <p:grpSpPr bwMode="auto">
          <a:xfrm>
            <a:off x="6430419" y="3136055"/>
            <a:ext cx="440978" cy="440978"/>
            <a:chOff x="3488848" y="5793572"/>
            <a:chExt cx="440978" cy="440978"/>
          </a:xfrm>
        </p:grpSpPr>
        <p:sp>
          <p:nvSpPr>
            <p:cNvPr id="28" name="Овал 92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9" name="Группа 93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30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31" name="Прямая соединительная линия 95"/>
              <p:cNvCxnSpPr>
                <a:cxnSpLocks/>
                <a:stCxn id="30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Группа 96"/>
          <p:cNvGrpSpPr/>
          <p:nvPr/>
        </p:nvGrpSpPr>
        <p:grpSpPr bwMode="auto">
          <a:xfrm>
            <a:off x="6430419" y="4224270"/>
            <a:ext cx="440978" cy="440978"/>
            <a:chOff x="3488848" y="5793572"/>
            <a:chExt cx="440978" cy="440978"/>
          </a:xfrm>
        </p:grpSpPr>
        <p:sp>
          <p:nvSpPr>
            <p:cNvPr id="33" name="Овал 97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34" name="Группа 98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35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36" name="Прямая соединительная линия 100"/>
              <p:cNvCxnSpPr>
                <a:cxnSpLocks/>
                <a:stCxn id="35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Группа 101"/>
          <p:cNvGrpSpPr/>
          <p:nvPr/>
        </p:nvGrpSpPr>
        <p:grpSpPr bwMode="auto">
          <a:xfrm>
            <a:off x="8838398" y="2030795"/>
            <a:ext cx="440978" cy="440978"/>
            <a:chOff x="3488848" y="5793572"/>
            <a:chExt cx="440978" cy="440978"/>
          </a:xfrm>
        </p:grpSpPr>
        <p:sp>
          <p:nvSpPr>
            <p:cNvPr id="38" name="Овал 102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39" name="Группа 103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40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41" name="Прямая соединительная линия 105"/>
              <p:cNvCxnSpPr>
                <a:cxnSpLocks/>
                <a:stCxn id="40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Группа 106"/>
          <p:cNvGrpSpPr/>
          <p:nvPr/>
        </p:nvGrpSpPr>
        <p:grpSpPr bwMode="auto">
          <a:xfrm>
            <a:off x="8838398" y="3132265"/>
            <a:ext cx="440978" cy="440978"/>
            <a:chOff x="3488848" y="5793572"/>
            <a:chExt cx="440978" cy="440978"/>
          </a:xfrm>
        </p:grpSpPr>
        <p:sp>
          <p:nvSpPr>
            <p:cNvPr id="43" name="Овал 107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44" name="Группа 108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45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46" name="Прямая соединительная линия 111"/>
              <p:cNvCxnSpPr>
                <a:cxnSpLocks/>
                <a:stCxn id="45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Прямоугольник 19"/>
          <p:cNvSpPr/>
          <p:nvPr/>
        </p:nvSpPr>
        <p:spPr bwMode="auto">
          <a:xfrm>
            <a:off x="6932253" y="5786438"/>
            <a:ext cx="2132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u="sng">
                <a:solidFill>
                  <a:srgbClr val="3680CE"/>
                </a:solidFill>
                <a:ea typeface="Calibri"/>
                <a:cs typeface="Calibri"/>
              </a:rPr>
              <a:t>https://uchitel.club</a:t>
            </a:r>
            <a:endParaRPr lang="en-US" sz="1200">
              <a:solidFill>
                <a:srgbClr val="3680CE"/>
              </a:solidFill>
            </a:endParaRPr>
          </a:p>
        </p:txBody>
      </p:sp>
      <p:sp>
        <p:nvSpPr>
          <p:cNvPr id="48" name="Прямоугольник 20"/>
          <p:cNvSpPr/>
          <p:nvPr/>
        </p:nvSpPr>
        <p:spPr bwMode="auto">
          <a:xfrm>
            <a:off x="9337416" y="4130193"/>
            <a:ext cx="28002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spc="100">
                <a:solidFill>
                  <a:schemeClr val="tx2"/>
                </a:solidFill>
              </a:rPr>
              <a:t>Где познакомиться </a:t>
            </a:r>
            <a:br>
              <a:rPr lang="ru-RU" sz="1400" spc="100">
                <a:solidFill>
                  <a:schemeClr val="tx2"/>
                </a:solidFill>
              </a:rPr>
            </a:br>
            <a:r>
              <a:rPr lang="ru-RU" sz="1400" spc="100">
                <a:solidFill>
                  <a:schemeClr val="tx2"/>
                </a:solidFill>
              </a:rPr>
              <a:t>с лучшими практиками учителей РФ? </a:t>
            </a:r>
            <a:endParaRPr/>
          </a:p>
        </p:txBody>
      </p:sp>
      <p:grpSp>
        <p:nvGrpSpPr>
          <p:cNvPr id="49" name="Группа 112"/>
          <p:cNvGrpSpPr/>
          <p:nvPr/>
        </p:nvGrpSpPr>
        <p:grpSpPr bwMode="auto">
          <a:xfrm>
            <a:off x="8838398" y="4224270"/>
            <a:ext cx="440978" cy="440978"/>
            <a:chOff x="3488848" y="5793572"/>
            <a:chExt cx="440978" cy="440978"/>
          </a:xfrm>
        </p:grpSpPr>
        <p:sp>
          <p:nvSpPr>
            <p:cNvPr id="50" name="Овал 113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51" name="Группа 114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52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53" name="Прямая соединительная линия 116"/>
              <p:cNvCxnSpPr>
                <a:cxnSpLocks/>
                <a:stCxn id="52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-2435406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7977E9-A96B-492B-926E-41C72ED724BA}" type="slidenum">
              <a:rPr lang="ru-RU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1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64674" y="2092792"/>
            <a:ext cx="10150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j-lt"/>
              </a:rPr>
              <a:t>Особенности организации </a:t>
            </a:r>
            <a:r>
              <a:rPr lang="ru-RU" sz="3600" b="1" dirty="0" smtClean="0">
                <a:solidFill>
                  <a:schemeClr val="bg1"/>
                </a:solidFill>
                <a:latin typeface="+mj-lt"/>
              </a:rPr>
              <a:t>обучения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+mj-lt"/>
              </a:rPr>
              <a:t>в агротехнологическом классе</a:t>
            </a:r>
            <a:endParaRPr lang="ru-RU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4995" y="4282993"/>
            <a:ext cx="54366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Мария Михайловна Струкова, ведущий методист Центра методической  </a:t>
            </a:r>
            <a:r>
              <a:rPr lang="ru-RU" altLang="ru-RU" sz="14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поддержки </a:t>
            </a:r>
            <a:r>
              <a:rPr lang="ru-RU" altLang="ru-RU" sz="1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педагогов ГК «Просвещение»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ru-RU" sz="14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Mstrukova@prosv.ru</a:t>
            </a:r>
            <a:endParaRPr lang="ru-RU" altLang="ru-RU" sz="1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91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4">
            <a:hlinkClick r:id="rId2"/>
            <a:extLst>
              <a:ext uri="{FF2B5EF4-FFF2-40B4-BE49-F238E27FC236}">
                <a16:creationId xmlns:a16="http://schemas.microsoft.com/office/drawing/2014/main" id="{19ABB48C-5D17-B8F7-CADB-4C330D5E5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0109" y="1837979"/>
            <a:ext cx="2874963" cy="2874963"/>
          </a:xfrm>
          <a:prstGeom prst="roundRect">
            <a:avLst>
              <a:gd name="adj" fmla="val 8808"/>
            </a:avLst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9922C44-65B1-F5B2-0E8C-1C63763512F6}"/>
              </a:ext>
            </a:extLst>
          </p:cNvPr>
          <p:cNvGrpSpPr/>
          <p:nvPr/>
        </p:nvGrpSpPr>
        <p:grpSpPr>
          <a:xfrm>
            <a:off x="7572447" y="4831226"/>
            <a:ext cx="884700" cy="145587"/>
            <a:chOff x="1889162" y="5589170"/>
            <a:chExt cx="1094486" cy="180109"/>
          </a:xfrm>
          <a:solidFill>
            <a:schemeClr val="bg1"/>
          </a:solidFill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8326A0BA-9F1D-6A3F-3FA4-ACCCB238E158}"/>
                </a:ext>
              </a:extLst>
            </p:cNvPr>
            <p:cNvSpPr/>
            <p:nvPr/>
          </p:nvSpPr>
          <p:spPr>
            <a:xfrm>
              <a:off x="1889162" y="5589170"/>
              <a:ext cx="180109" cy="180109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a-ET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2EF7AD16-42F6-1421-4A2D-A6724F515C8D}"/>
                </a:ext>
              </a:extLst>
            </p:cNvPr>
            <p:cNvSpPr/>
            <p:nvPr/>
          </p:nvSpPr>
          <p:spPr>
            <a:xfrm>
              <a:off x="2346351" y="5589170"/>
              <a:ext cx="180109" cy="180109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a-ET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E0615567-4104-F417-7333-E96441598BF4}"/>
                </a:ext>
              </a:extLst>
            </p:cNvPr>
            <p:cNvSpPr/>
            <p:nvPr/>
          </p:nvSpPr>
          <p:spPr>
            <a:xfrm>
              <a:off x="2803539" y="5589170"/>
              <a:ext cx="180109" cy="180109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a-ET"/>
            </a:p>
          </p:txBody>
        </p:sp>
      </p:grp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15D7FEF5-E316-6DB5-5EE8-C77AA1FF3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44" y="3090093"/>
            <a:ext cx="5346419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buFont typeface="Arial" panose="020B0604020202020204" pitchFamily="34" charset="0"/>
              <a:buNone/>
            </a:pPr>
            <a:r>
              <a:rPr lang="ru-RU" alt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127473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 Москва,</a:t>
            </a:r>
            <a:b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ru-RU" alt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Краснопролетарская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д. 16, стр. 3,</a:t>
            </a:r>
            <a:b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подъезд 8, бизнес-центр «Новослободский»</a:t>
            </a:r>
            <a:endParaRPr lang="en-US" alt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931E0352-86A5-7F06-8313-68E1BF8D5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87" y="1678071"/>
            <a:ext cx="5346419" cy="110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4300"/>
              </a:lnSpc>
              <a:buFont typeface="Arial" panose="020B0604020202020204" pitchFamily="34" charset="0"/>
              <a:buNone/>
            </a:pPr>
            <a:r>
              <a:rPr lang="ru-RU" altLang="ru-RU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компаний</a:t>
            </a:r>
            <a:r>
              <a:rPr lang="en-US" altLang="ru-RU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«Просвещение»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DAC8F624-E9C0-AD13-DAA8-362BFE21A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88" y="4395163"/>
            <a:ext cx="5346419" cy="31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линия: </a:t>
            </a:r>
            <a:r>
              <a:rPr lang="en-US" alt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vopros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alt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prosv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alt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55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2" y="94438"/>
            <a:ext cx="4806785" cy="66631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06862" y="907923"/>
            <a:ext cx="66461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+mn-lt"/>
              </a:rPr>
              <a:t>Приказ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Министерства просвещения Российской Федерации от 12.02.2025 г. № 93 «О внесении изменений в подпункт 18.3.1 пункта 18.3 федерального государственного образовательного стандарта среднего общего образования, утвержденного приказом Министерства образования и науки Российский Федерации»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532" y="3084653"/>
            <a:ext cx="4806785" cy="352802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6356195" y="5084956"/>
            <a:ext cx="4438185" cy="1115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6333893" y="5270809"/>
            <a:ext cx="4438185" cy="1115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6333893" y="4859556"/>
            <a:ext cx="4438185" cy="1115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440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BD3A22A-55C0-4823-9339-52F94630CCCC}"/>
              </a:ext>
            </a:extLst>
          </p:cNvPr>
          <p:cNvGrpSpPr/>
          <p:nvPr/>
        </p:nvGrpSpPr>
        <p:grpSpPr>
          <a:xfrm>
            <a:off x="4922536" y="2181944"/>
            <a:ext cx="3290796" cy="826445"/>
            <a:chOff x="1188242" y="3112125"/>
            <a:chExt cx="3941014" cy="680741"/>
          </a:xfrm>
        </p:grpSpPr>
        <p:sp>
          <p:nvSpPr>
            <p:cNvPr id="7" name="Скругленный прямоугольник 124">
              <a:extLst>
                <a:ext uri="{FF2B5EF4-FFF2-40B4-BE49-F238E27FC236}">
                  <a16:creationId xmlns:a16="http://schemas.microsoft.com/office/drawing/2014/main" id="{F1293A4B-BC9D-4137-A1B3-41A887678D6C}"/>
                </a:ext>
              </a:extLst>
            </p:cNvPr>
            <p:cNvSpPr/>
            <p:nvPr/>
          </p:nvSpPr>
          <p:spPr>
            <a:xfrm>
              <a:off x="1188242" y="3112125"/>
              <a:ext cx="3704406" cy="629725"/>
            </a:xfrm>
            <a:prstGeom prst="roundRect">
              <a:avLst>
                <a:gd name="adj" fmla="val 1521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" name="Скругленный прямоугольник 125">
              <a:extLst>
                <a:ext uri="{FF2B5EF4-FFF2-40B4-BE49-F238E27FC236}">
                  <a16:creationId xmlns:a16="http://schemas.microsoft.com/office/drawing/2014/main" id="{742B30F3-9D4B-43F1-884E-8D9A6099ABA0}"/>
                </a:ext>
              </a:extLst>
            </p:cNvPr>
            <p:cNvSpPr/>
            <p:nvPr/>
          </p:nvSpPr>
          <p:spPr>
            <a:xfrm>
              <a:off x="1239246" y="3193567"/>
              <a:ext cx="3485922" cy="466842"/>
            </a:xfrm>
            <a:prstGeom prst="roundRect">
              <a:avLst>
                <a:gd name="adj" fmla="val 1525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47C0F93-430C-40EF-83C5-C4D2D4674E41}"/>
                </a:ext>
              </a:extLst>
            </p:cNvPr>
            <p:cNvSpPr/>
            <p:nvPr/>
          </p:nvSpPr>
          <p:spPr>
            <a:xfrm>
              <a:off x="1264741" y="3169490"/>
              <a:ext cx="3864515" cy="623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spc="100" noProof="0" dirty="0" smtClean="0">
                  <a:solidFill>
                    <a:prstClr val="white"/>
                  </a:solidFill>
                  <a:latin typeface="Raleway Medium" panose="020B0603030101060003" pitchFamily="34" charset="-52"/>
                </a:rPr>
                <a:t>Ознакомиться с документом можно по ссылке</a:t>
              </a:r>
              <a:r>
                <a:rPr kumimoji="0" lang="ru-RU" sz="1400" b="0" i="0" u="none" strike="noStrike" kern="1200" cap="none" spc="10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 Medium" panose="020B0603030101060003" pitchFamily="34" charset="-52"/>
                  <a:ea typeface="+mn-ea"/>
                  <a:cs typeface="+mn-cs"/>
                </a:rPr>
                <a:t>:</a:t>
              </a:r>
              <a:endParaRPr kumimoji="0" lang="ru-RU" sz="14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Medium" panose="020B0603030101060003" pitchFamily="34" charset="-52"/>
                <a:ea typeface="+mn-ea"/>
                <a:cs typeface="+mn-cs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8374920" y="3451648"/>
            <a:ext cx="23374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+mn-lt"/>
                <a:hlinkClick r:id="rId2"/>
              </a:rPr>
              <a:t>https://edsoo.ru/mr-agroklassy</a:t>
            </a:r>
            <a:r>
              <a:rPr lang="ru-RU" sz="1200" dirty="0" smtClean="0">
                <a:latin typeface="+mn-lt"/>
                <a:hlinkClick r:id="rId2"/>
              </a:rPr>
              <a:t>/</a:t>
            </a:r>
            <a:r>
              <a:rPr lang="ru-RU" sz="1200" dirty="0" smtClean="0">
                <a:latin typeface="+mn-lt"/>
              </a:rPr>
              <a:t> </a:t>
            </a:r>
            <a:endParaRPr lang="ru-RU" sz="1200" dirty="0">
              <a:latin typeface="+mn-lt"/>
            </a:endParaRPr>
          </a:p>
        </p:txBody>
      </p:sp>
      <p:pic>
        <p:nvPicPr>
          <p:cNvPr id="16" name="Рисунок 1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617" y="1984653"/>
            <a:ext cx="1520107" cy="15201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156" y="934015"/>
            <a:ext cx="117959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</a:rPr>
              <a:t>МЕТОДИЧЕСКИЕ РЕКОМЕНДАЦИИ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+mn-lt"/>
              </a:rPr>
              <a:t>по реализации комплекса мероприятий по созданию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агротехнологических классов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в общеобразовательных организациях в рамках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реализации федерального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проекта «Кадры в АПК» национального проекта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по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обеспечению технологического лидерства «Технологическое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обеспечение продовольственной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безопасности»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6049" y="421182"/>
            <a:ext cx="4221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j-lt"/>
              </a:rPr>
              <a:t>МЕТОДИЧЕСКИЕ РЕКОМЕНДАЦИИ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3156" y="4017917"/>
            <a:ext cx="1183645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NewRomanPS-BoldMT"/>
              </a:rPr>
              <a:t>МЕТОДИЧЕСКИЕ </a:t>
            </a:r>
            <a:r>
              <a:rPr lang="ru-RU" sz="1600" b="1" dirty="0" smtClean="0">
                <a:solidFill>
                  <a:srgbClr val="002060"/>
                </a:solidFill>
                <a:latin typeface="TimesNewRomanPS-BoldMT"/>
              </a:rPr>
              <a:t>РЕКОМЕНДАЦИИ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NewRomanPS-BoldMT"/>
              </a:rPr>
              <a:t> по созданию агротехнологический классов в общеобразовательных организациях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NewRomanPS-BoldMT"/>
              </a:rPr>
              <a:t>(разработаны управлением педагогического проектирования ФГБНУ «ИСРО», 2024</a:t>
            </a:r>
            <a:endParaRPr lang="ru-RU" sz="1600" b="1" dirty="0">
              <a:solidFill>
                <a:srgbClr val="002060"/>
              </a:solidFill>
              <a:latin typeface="TimesNewRomanPS-BoldMT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BD3A22A-55C0-4823-9339-52F94630CCCC}"/>
              </a:ext>
            </a:extLst>
          </p:cNvPr>
          <p:cNvGrpSpPr/>
          <p:nvPr/>
        </p:nvGrpSpPr>
        <p:grpSpPr>
          <a:xfrm>
            <a:off x="4965125" y="5475997"/>
            <a:ext cx="3248207" cy="826444"/>
            <a:chOff x="1239246" y="3112126"/>
            <a:chExt cx="3890010" cy="680740"/>
          </a:xfrm>
        </p:grpSpPr>
        <p:sp>
          <p:nvSpPr>
            <p:cNvPr id="17" name="Скругленный прямоугольник 124">
              <a:extLst>
                <a:ext uri="{FF2B5EF4-FFF2-40B4-BE49-F238E27FC236}">
                  <a16:creationId xmlns:a16="http://schemas.microsoft.com/office/drawing/2014/main" id="{F1293A4B-BC9D-4137-A1B3-41A887678D6C}"/>
                </a:ext>
              </a:extLst>
            </p:cNvPr>
            <p:cNvSpPr/>
            <p:nvPr/>
          </p:nvSpPr>
          <p:spPr>
            <a:xfrm>
              <a:off x="1306546" y="3112126"/>
              <a:ext cx="3704406" cy="629725"/>
            </a:xfrm>
            <a:prstGeom prst="roundRect">
              <a:avLst>
                <a:gd name="adj" fmla="val 1521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" name="Скругленный прямоугольник 125">
              <a:extLst>
                <a:ext uri="{FF2B5EF4-FFF2-40B4-BE49-F238E27FC236}">
                  <a16:creationId xmlns:a16="http://schemas.microsoft.com/office/drawing/2014/main" id="{742B30F3-9D4B-43F1-884E-8D9A6099ABA0}"/>
                </a:ext>
              </a:extLst>
            </p:cNvPr>
            <p:cNvSpPr/>
            <p:nvPr/>
          </p:nvSpPr>
          <p:spPr>
            <a:xfrm>
              <a:off x="1239246" y="3193567"/>
              <a:ext cx="3485922" cy="466842"/>
            </a:xfrm>
            <a:prstGeom prst="roundRect">
              <a:avLst>
                <a:gd name="adj" fmla="val 15258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C47C0F93-430C-40EF-83C5-C4D2D4674E41}"/>
                </a:ext>
              </a:extLst>
            </p:cNvPr>
            <p:cNvSpPr/>
            <p:nvPr/>
          </p:nvSpPr>
          <p:spPr>
            <a:xfrm>
              <a:off x="1264741" y="3169490"/>
              <a:ext cx="3864515" cy="623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spc="100" noProof="0" dirty="0" smtClean="0">
                  <a:solidFill>
                    <a:prstClr val="white"/>
                  </a:solidFill>
                  <a:latin typeface="Raleway Medium" panose="020B0603030101060003" pitchFamily="34" charset="-52"/>
                </a:rPr>
                <a:t>Ознакомиться с документом можно по ссылке</a:t>
              </a:r>
              <a:r>
                <a:rPr kumimoji="0" lang="ru-RU" sz="1400" b="0" i="0" u="none" strike="noStrike" kern="1200" cap="none" spc="10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 Medium" panose="020B0603030101060003" pitchFamily="34" charset="-52"/>
                  <a:ea typeface="+mn-ea"/>
                  <a:cs typeface="+mn-cs"/>
                </a:rPr>
                <a:t>:</a:t>
              </a:r>
              <a:endParaRPr kumimoji="0" lang="ru-RU" sz="14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Medium" panose="020B0603030101060003" pitchFamily="34" charset="-52"/>
                <a:ea typeface="+mn-ea"/>
                <a:cs typeface="+mn-cs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835" y="4945175"/>
            <a:ext cx="1488889" cy="15119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567183" y="6400476"/>
            <a:ext cx="19529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5"/>
              </a:rPr>
              <a:t>https://</a:t>
            </a:r>
            <a:r>
              <a:rPr lang="ru-RU" sz="1200" dirty="0" smtClean="0">
                <a:hlinkClick r:id="rId5"/>
              </a:rPr>
              <a:t>go.prosv.ru/GX3ADc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13800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BFA2DF-B374-ADAA-DECE-D49F4BCF1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71" b="3354"/>
          <a:stretch/>
        </p:blipFill>
        <p:spPr bwMode="auto">
          <a:xfrm>
            <a:off x="54264" y="1417242"/>
            <a:ext cx="5892510" cy="5357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686579-EADB-4504-371F-1BF815F74C47}"/>
              </a:ext>
            </a:extLst>
          </p:cNvPr>
          <p:cNvSpPr txBox="1"/>
          <p:nvPr/>
        </p:nvSpPr>
        <p:spPr bwMode="auto">
          <a:xfrm>
            <a:off x="236776" y="3259885"/>
            <a:ext cx="1960851" cy="230832"/>
          </a:xfrm>
          <a:prstGeom prst="rect">
            <a:avLst/>
          </a:prstGeom>
          <a:solidFill>
            <a:srgbClr val="F3F7FA"/>
          </a:solidFill>
        </p:spPr>
        <p:txBody>
          <a:bodyPr wrap="square" lIns="0" rIns="0" rtlCol="0">
            <a:spAutoFit/>
          </a:bodyPr>
          <a:lstStyle/>
          <a:p>
            <a:r>
              <a:rPr lang="ru-RU" sz="900" dirty="0"/>
              <a:t>Основное общее образование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86579-EADB-4504-371F-1BF815F74C47}"/>
              </a:ext>
            </a:extLst>
          </p:cNvPr>
          <p:cNvSpPr txBox="1"/>
          <p:nvPr/>
        </p:nvSpPr>
        <p:spPr bwMode="auto">
          <a:xfrm>
            <a:off x="236776" y="3992832"/>
            <a:ext cx="2117545" cy="230832"/>
          </a:xfrm>
          <a:prstGeom prst="rect">
            <a:avLst/>
          </a:prstGeom>
          <a:solidFill>
            <a:srgbClr val="F3F7FA"/>
          </a:solidFill>
        </p:spPr>
        <p:txBody>
          <a:bodyPr wrap="square" lIns="0" rIns="0" rtlCol="0">
            <a:spAutoFit/>
          </a:bodyPr>
          <a:lstStyle/>
          <a:p>
            <a:r>
              <a:rPr lang="ru-RU" sz="900" dirty="0"/>
              <a:t>Е</a:t>
            </a:r>
            <a:r>
              <a:rPr lang="ru-RU" sz="900" dirty="0" smtClean="0"/>
              <a:t>стественно-научный</a:t>
            </a:r>
            <a:endParaRPr lang="ru-RU" sz="900" dirty="0"/>
          </a:p>
        </p:txBody>
      </p:sp>
      <p:sp>
        <p:nvSpPr>
          <p:cNvPr id="5" name="Прямоугольник 3"/>
          <p:cNvSpPr/>
          <p:nvPr/>
        </p:nvSpPr>
        <p:spPr bwMode="auto">
          <a:xfrm>
            <a:off x="7578933" y="4701879"/>
            <a:ext cx="45039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400" spc="100" dirty="0">
                <a:solidFill>
                  <a:srgbClr val="0883D7"/>
                </a:solidFill>
              </a:rPr>
              <a:t>Методические рекомендации по реализации учебных планов профильного обучения различной направленности</a:t>
            </a:r>
            <a:endParaRPr dirty="0">
              <a:solidFill>
                <a:srgbClr val="0883D7"/>
              </a:solidFill>
            </a:endParaRPr>
          </a:p>
        </p:txBody>
      </p:sp>
      <p:grpSp>
        <p:nvGrpSpPr>
          <p:cNvPr id="6" name="Группа 25"/>
          <p:cNvGrpSpPr/>
          <p:nvPr/>
        </p:nvGrpSpPr>
        <p:grpSpPr bwMode="auto">
          <a:xfrm>
            <a:off x="6828018" y="3939046"/>
            <a:ext cx="486147" cy="550404"/>
            <a:chOff x="3488848" y="5793572"/>
            <a:chExt cx="440978" cy="440978"/>
          </a:xfrm>
        </p:grpSpPr>
        <p:sp>
          <p:nvSpPr>
            <p:cNvPr id="7" name="Овал 26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rgbClr val="0883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8" name="Группа 27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9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rgbClr val="0883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10" name="Прямая соединительная линия 29"/>
              <p:cNvCxnSpPr>
                <a:cxnSpLocks/>
                <a:stCxn id="9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rgbClr val="0883D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Прямоугольник 3"/>
          <p:cNvSpPr/>
          <p:nvPr/>
        </p:nvSpPr>
        <p:spPr bwMode="auto">
          <a:xfrm>
            <a:off x="7606419" y="3992832"/>
            <a:ext cx="4476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spc="100" dirty="0">
                <a:solidFill>
                  <a:srgbClr val="0883D7"/>
                </a:solidFill>
              </a:rPr>
              <a:t>Онлайн сервис создания учебных планов профильного обучения  </a:t>
            </a:r>
          </a:p>
        </p:txBody>
      </p:sp>
      <p:grpSp>
        <p:nvGrpSpPr>
          <p:cNvPr id="17" name="Группа 45"/>
          <p:cNvGrpSpPr/>
          <p:nvPr/>
        </p:nvGrpSpPr>
        <p:grpSpPr bwMode="auto">
          <a:xfrm>
            <a:off x="6828017" y="5512210"/>
            <a:ext cx="486147" cy="547380"/>
            <a:chOff x="3488848" y="5793572"/>
            <a:chExt cx="440978" cy="440978"/>
          </a:xfrm>
        </p:grpSpPr>
        <p:sp>
          <p:nvSpPr>
            <p:cNvPr id="18" name="Овал 46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rgbClr val="0883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9" name="Группа 47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20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rgbClr val="0883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21" name="Прямая соединительная линия 49"/>
              <p:cNvCxnSpPr>
                <a:cxnSpLocks/>
                <a:stCxn id="20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rgbClr val="0883D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Прямоугольник 50"/>
          <p:cNvSpPr/>
          <p:nvPr/>
        </p:nvSpPr>
        <p:spPr bwMode="auto">
          <a:xfrm>
            <a:off x="7575158" y="5512210"/>
            <a:ext cx="4507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spc="100" dirty="0">
                <a:solidFill>
                  <a:srgbClr val="0883D7"/>
                </a:solidFill>
              </a:rPr>
              <a:t>Комплект необходимых документов в редактируемом формате</a:t>
            </a:r>
          </a:p>
        </p:txBody>
      </p:sp>
      <p:grpSp>
        <p:nvGrpSpPr>
          <p:cNvPr id="25" name="Группа 25"/>
          <p:cNvGrpSpPr/>
          <p:nvPr/>
        </p:nvGrpSpPr>
        <p:grpSpPr bwMode="auto">
          <a:xfrm>
            <a:off x="6828017" y="4713548"/>
            <a:ext cx="486147" cy="550404"/>
            <a:chOff x="3488848" y="5793572"/>
            <a:chExt cx="440978" cy="440978"/>
          </a:xfrm>
        </p:grpSpPr>
        <p:sp>
          <p:nvSpPr>
            <p:cNvPr id="26" name="Овал 26"/>
            <p:cNvSpPr/>
            <p:nvPr/>
          </p:nvSpPr>
          <p:spPr bwMode="auto">
            <a:xfrm>
              <a:off x="3488848" y="5793572"/>
              <a:ext cx="440978" cy="440978"/>
            </a:xfrm>
            <a:prstGeom prst="ellipse">
              <a:avLst/>
            </a:prstGeom>
            <a:noFill/>
            <a:ln>
              <a:solidFill>
                <a:srgbClr val="0883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7" name="Группа 27"/>
            <p:cNvGrpSpPr/>
            <p:nvPr/>
          </p:nvGrpSpPr>
          <p:grpSpPr bwMode="auto">
            <a:xfrm>
              <a:off x="3616606" y="5925221"/>
              <a:ext cx="185463" cy="177680"/>
              <a:chOff x="5321281" y="4246977"/>
              <a:chExt cx="247717" cy="237322"/>
            </a:xfrm>
          </p:grpSpPr>
          <p:sp>
            <p:nvSpPr>
              <p:cNvPr id="28" name="Прямоугольник 74"/>
              <p:cNvSpPr/>
              <p:nvPr/>
            </p:nvSpPr>
            <p:spPr bwMode="auto">
              <a:xfrm>
                <a:off x="5331676" y="4246977"/>
                <a:ext cx="237322" cy="237322"/>
              </a:xfrm>
              <a:custGeom>
                <a:avLst/>
                <a:gdLst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  <a:gd name="connsiteX3" fmla="*/ 0 w 594628"/>
                  <a:gd name="connsiteY3" fmla="*/ 594628 h 594628"/>
                  <a:gd name="connsiteX4" fmla="*/ 0 w 594628"/>
                  <a:gd name="connsiteY4" fmla="*/ 0 h 594628"/>
                  <a:gd name="connsiteX0" fmla="*/ 0 w 594628"/>
                  <a:gd name="connsiteY0" fmla="*/ 594628 h 686068"/>
                  <a:gd name="connsiteX1" fmla="*/ 0 w 594628"/>
                  <a:gd name="connsiteY1" fmla="*/ 0 h 686068"/>
                  <a:gd name="connsiteX2" fmla="*/ 594628 w 594628"/>
                  <a:gd name="connsiteY2" fmla="*/ 0 h 686068"/>
                  <a:gd name="connsiteX3" fmla="*/ 594628 w 594628"/>
                  <a:gd name="connsiteY3" fmla="*/ 594628 h 686068"/>
                  <a:gd name="connsiteX4" fmla="*/ 91440 w 594628"/>
                  <a:gd name="connsiteY4" fmla="*/ 686068 h 686068"/>
                  <a:gd name="connsiteX0" fmla="*/ 0 w 594628"/>
                  <a:gd name="connsiteY0" fmla="*/ 594628 h 594628"/>
                  <a:gd name="connsiteX1" fmla="*/ 0 w 594628"/>
                  <a:gd name="connsiteY1" fmla="*/ 0 h 594628"/>
                  <a:gd name="connsiteX2" fmla="*/ 594628 w 594628"/>
                  <a:gd name="connsiteY2" fmla="*/ 0 h 594628"/>
                  <a:gd name="connsiteX3" fmla="*/ 594628 w 594628"/>
                  <a:gd name="connsiteY3" fmla="*/ 594628 h 594628"/>
                  <a:gd name="connsiteX0" fmla="*/ 0 w 594628"/>
                  <a:gd name="connsiteY0" fmla="*/ 0 h 594628"/>
                  <a:gd name="connsiteX1" fmla="*/ 594628 w 594628"/>
                  <a:gd name="connsiteY1" fmla="*/ 0 h 594628"/>
                  <a:gd name="connsiteX2" fmla="*/ 594628 w 594628"/>
                  <a:gd name="connsiteY2" fmla="*/ 594628 h 59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28" h="594628" extrusionOk="0">
                    <a:moveTo>
                      <a:pt x="0" y="0"/>
                    </a:moveTo>
                    <a:lnTo>
                      <a:pt x="594628" y="0"/>
                    </a:lnTo>
                    <a:lnTo>
                      <a:pt x="594628" y="594628"/>
                    </a:lnTo>
                  </a:path>
                </a:pathLst>
              </a:custGeom>
              <a:noFill/>
              <a:ln>
                <a:solidFill>
                  <a:srgbClr val="0883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29" name="Прямая соединительная линия 29"/>
              <p:cNvCxnSpPr>
                <a:cxnSpLocks/>
                <a:stCxn id="28" idx="1"/>
              </p:cNvCxnSpPr>
              <p:nvPr/>
            </p:nvCxnSpPr>
            <p:spPr bwMode="auto">
              <a:xfrm flipH="1">
                <a:off x="5321281" y="4246977"/>
                <a:ext cx="247717" cy="237322"/>
              </a:xfrm>
              <a:prstGeom prst="line">
                <a:avLst/>
              </a:prstGeom>
              <a:ln w="12700">
                <a:solidFill>
                  <a:srgbClr val="0883D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Рисунок 4"/>
          <p:cNvPicPr>
            <a:picLocks noChangeAspect="1"/>
          </p:cNvPicPr>
          <p:nvPr/>
        </p:nvPicPr>
        <p:blipFill>
          <a:blip r:embed="rId3"/>
          <a:srcRect t="7034" r="1584" b="2887"/>
          <a:stretch/>
        </p:blipFill>
        <p:spPr bwMode="auto">
          <a:xfrm>
            <a:off x="5985733" y="1394916"/>
            <a:ext cx="6139182" cy="1885989"/>
          </a:xfrm>
          <a:prstGeom prst="rect">
            <a:avLst/>
          </a:prstGeom>
        </p:spPr>
      </p:pic>
      <p:sp>
        <p:nvSpPr>
          <p:cNvPr id="31" name="Google Shape;774;g2c6f0a5e03a_0_948"/>
          <p:cNvSpPr txBox="1"/>
          <p:nvPr/>
        </p:nvSpPr>
        <p:spPr>
          <a:xfrm>
            <a:off x="403984" y="372568"/>
            <a:ext cx="7566296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Arial"/>
              <a:buNone/>
              <a:defRPr/>
            </a:pPr>
            <a:r>
              <a:rPr lang="ru-RU" b="1" cap="all" dirty="0" smtClean="0">
                <a:solidFill>
                  <a:schemeClr val="bg1"/>
                </a:solidFill>
                <a:latin typeface="Helvetica Bold"/>
                <a:ea typeface="Helvetica Bold"/>
                <a:sym typeface="Calibri"/>
              </a:rPr>
              <a:t>Навигатор профильной школы.</a:t>
            </a:r>
          </a:p>
          <a:p>
            <a:pPr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Arial"/>
              <a:buNone/>
              <a:defRPr/>
            </a:pPr>
            <a:r>
              <a:rPr lang="ru-RU" b="1" cap="all" dirty="0" smtClean="0">
                <a:solidFill>
                  <a:schemeClr val="bg1"/>
                </a:solidFill>
                <a:latin typeface="Helvetica Bold"/>
                <a:ea typeface="Helvetica Bold"/>
                <a:sym typeface="Calibri"/>
              </a:rPr>
              <a:t>Основное общее образование</a:t>
            </a:r>
            <a:endParaRPr b="1" cap="all" dirty="0">
              <a:solidFill>
                <a:schemeClr val="bg1"/>
              </a:solidFill>
              <a:latin typeface="Helvetica Bold"/>
              <a:ea typeface="Helvetica Bold"/>
              <a:sym typeface="Calibri"/>
            </a:endParaRPr>
          </a:p>
        </p:txBody>
      </p:sp>
      <p:sp>
        <p:nvSpPr>
          <p:cNvPr id="12" name="Прямоугольник 11">
            <a:hlinkClick r:id="rId4"/>
          </p:cNvPr>
          <p:cNvSpPr/>
          <p:nvPr/>
        </p:nvSpPr>
        <p:spPr>
          <a:xfrm>
            <a:off x="3818756" y="6499304"/>
            <a:ext cx="21280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https://go.prosv.ru/9t7PHm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Рисунок 12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66" y="5206484"/>
            <a:ext cx="1292820" cy="12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8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05">
            <a:extLst>
              <a:ext uri="{FF2B5EF4-FFF2-40B4-BE49-F238E27FC236}">
                <a16:creationId xmlns:a16="http://schemas.microsoft.com/office/drawing/2014/main" id="{35BF329D-2D2D-48E1-BDC7-F9AE32DBFD9A}"/>
              </a:ext>
            </a:extLst>
          </p:cNvPr>
          <p:cNvSpPr txBox="1"/>
          <p:nvPr/>
        </p:nvSpPr>
        <p:spPr>
          <a:xfrm>
            <a:off x="433021" y="108494"/>
            <a:ext cx="877316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altLang="zh-CN" sz="2400" b="1" spc="-5" dirty="0" smtClean="0">
                <a:solidFill>
                  <a:srgbClr val="003265"/>
                </a:solidFill>
                <a:ea typeface="Calibri"/>
              </a:rPr>
              <a:t>ПРЕДПРОФИЛЬНАЯ ПОДГОТОВКА (ХИМИКО-БИОЛОГИЧЕСКИЙ</a:t>
            </a:r>
            <a:r>
              <a:rPr lang="ru-RU" altLang="zh-CN" sz="2400" b="1" spc="-5" dirty="0">
                <a:solidFill>
                  <a:srgbClr val="003265"/>
                </a:solidFill>
                <a:ea typeface="Calibri"/>
              </a:rPr>
              <a:t>)</a:t>
            </a:r>
          </a:p>
          <a:p>
            <a:r>
              <a:rPr lang="ru-RU" altLang="zh-CN" sz="2400" b="1" spc="-5" dirty="0">
                <a:solidFill>
                  <a:srgbClr val="003265"/>
                </a:solidFill>
                <a:ea typeface="Calibri"/>
              </a:rPr>
              <a:t>2</a:t>
            </a:r>
            <a:r>
              <a:rPr lang="ru-RU" altLang="zh-CN" sz="2400" b="1" spc="-5" dirty="0" smtClean="0">
                <a:solidFill>
                  <a:srgbClr val="003265"/>
                </a:solidFill>
                <a:ea typeface="Calibri"/>
              </a:rPr>
              <a:t> </a:t>
            </a:r>
            <a:r>
              <a:rPr lang="ru-RU" altLang="zh-CN" sz="2400" b="1" spc="-5" dirty="0">
                <a:solidFill>
                  <a:srgbClr val="003265"/>
                </a:solidFill>
                <a:ea typeface="Calibri"/>
              </a:rPr>
              <a:t>ВАРИАНТ  </a:t>
            </a:r>
            <a:r>
              <a:rPr lang="ru-RU" altLang="zh-CN" sz="2400" b="1" spc="-5" dirty="0" smtClean="0">
                <a:solidFill>
                  <a:srgbClr val="003265"/>
                </a:solidFill>
                <a:ea typeface="Calibri"/>
              </a:rPr>
              <a:t>ФУП</a:t>
            </a:r>
            <a:endParaRPr lang="en-US" sz="2400" b="1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2E47795-3AB7-4B31-802E-EDF6F9447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186928"/>
              </p:ext>
            </p:extLst>
          </p:nvPr>
        </p:nvGraphicFramePr>
        <p:xfrm>
          <a:off x="165920" y="957247"/>
          <a:ext cx="6259339" cy="5688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9914">
                  <a:extLst>
                    <a:ext uri="{9D8B030D-6E8A-4147-A177-3AD203B41FA5}">
                      <a16:colId xmlns:a16="http://schemas.microsoft.com/office/drawing/2014/main" val="3528598662"/>
                    </a:ext>
                  </a:extLst>
                </a:gridCol>
                <a:gridCol w="1416205">
                  <a:extLst>
                    <a:ext uri="{9D8B030D-6E8A-4147-A177-3AD203B41FA5}">
                      <a16:colId xmlns:a16="http://schemas.microsoft.com/office/drawing/2014/main" val="785580810"/>
                    </a:ext>
                  </a:extLst>
                </a:gridCol>
                <a:gridCol w="1157571">
                  <a:extLst>
                    <a:ext uri="{9D8B030D-6E8A-4147-A177-3AD203B41FA5}">
                      <a16:colId xmlns:a16="http://schemas.microsoft.com/office/drawing/2014/main" val="1765845579"/>
                    </a:ext>
                  </a:extLst>
                </a:gridCol>
                <a:gridCol w="1005766">
                  <a:extLst>
                    <a:ext uri="{9D8B030D-6E8A-4147-A177-3AD203B41FA5}">
                      <a16:colId xmlns:a16="http://schemas.microsoft.com/office/drawing/2014/main" val="2558098157"/>
                    </a:ext>
                  </a:extLst>
                </a:gridCol>
                <a:gridCol w="2129883">
                  <a:extLst>
                    <a:ext uri="{9D8B030D-6E8A-4147-A177-3AD203B41FA5}">
                      <a16:colId xmlns:a16="http://schemas.microsoft.com/office/drawing/2014/main" val="2006969079"/>
                    </a:ext>
                  </a:extLst>
                </a:gridCol>
              </a:tblGrid>
              <a:tr h="985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Предметная область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Учебный предмет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Уровень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УМК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2209905"/>
                  </a:ext>
                </a:extLst>
              </a:tr>
              <a:tr h="1301666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  Обязательная часть </a:t>
                      </a:r>
                      <a:r>
                        <a:rPr lang="ru-RU" sz="1400" dirty="0" smtClean="0">
                          <a:effectLst/>
                        </a:rPr>
                        <a:t>УП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Естественно-научные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предметы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Биология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У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0742352"/>
                  </a:ext>
                </a:extLst>
              </a:tr>
              <a:tr h="16958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</a:rPr>
                        <a:t> Химия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</a:rPr>
                        <a:t>У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1111159"/>
                  </a:ext>
                </a:extLst>
              </a:tr>
              <a:tr h="1706137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Часть, формируемая </a:t>
                      </a: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Участниками ОО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1485477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F6C8EC4-86C2-42BD-A4BB-51EB17206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104408"/>
              </p:ext>
            </p:extLst>
          </p:nvPr>
        </p:nvGraphicFramePr>
        <p:xfrm>
          <a:off x="6507811" y="957247"/>
          <a:ext cx="5644432" cy="5778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213">
                  <a:extLst>
                    <a:ext uri="{9D8B030D-6E8A-4147-A177-3AD203B41FA5}">
                      <a16:colId xmlns:a16="http://schemas.microsoft.com/office/drawing/2014/main" val="1068551169"/>
                    </a:ext>
                  </a:extLst>
                </a:gridCol>
                <a:gridCol w="5071219">
                  <a:extLst>
                    <a:ext uri="{9D8B030D-6E8A-4147-A177-3AD203B41FA5}">
                      <a16:colId xmlns:a16="http://schemas.microsoft.com/office/drawing/2014/main" val="616963080"/>
                    </a:ext>
                  </a:extLst>
                </a:gridCol>
              </a:tblGrid>
              <a:tr h="329772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Часть, формируемая </a:t>
                      </a: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Участниками ОО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Предметы и  курсы по выбору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/>
                </a:tc>
                <a:extLst>
                  <a:ext uri="{0D108BD9-81ED-4DB2-BD59-A6C34878D82A}">
                    <a16:rowId xmlns:a16="http://schemas.microsoft.com/office/drawing/2014/main" val="2647451584"/>
                  </a:ext>
                </a:extLst>
              </a:tr>
              <a:tr h="2857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/>
                </a:tc>
                <a:extLst>
                  <a:ext uri="{0D108BD9-81ED-4DB2-BD59-A6C34878D82A}">
                    <a16:rowId xmlns:a16="http://schemas.microsoft.com/office/drawing/2014/main" val="1361086109"/>
                  </a:ext>
                </a:extLst>
              </a:tr>
              <a:tr h="2590652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Внеурочная</a:t>
                      </a: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деятельность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5" marR="59535" marT="0" marB="0"/>
                </a:tc>
                <a:extLst>
                  <a:ext uri="{0D108BD9-81ED-4DB2-BD59-A6C34878D82A}">
                    <a16:rowId xmlns:a16="http://schemas.microsoft.com/office/drawing/2014/main" val="255407218"/>
                  </a:ext>
                </a:extLst>
              </a:tr>
            </a:tbl>
          </a:graphicData>
        </a:graphic>
      </p:graphicFrame>
      <p:grpSp>
        <p:nvGrpSpPr>
          <p:cNvPr id="8" name="Google Shape;791;g2c6f0a5e03a_0_948"/>
          <p:cNvGrpSpPr/>
          <p:nvPr/>
        </p:nvGrpSpPr>
        <p:grpSpPr>
          <a:xfrm>
            <a:off x="3780620" y="3276280"/>
            <a:ext cx="1915835" cy="1601626"/>
            <a:chOff x="5422360" y="1772092"/>
            <a:chExt cx="2198303" cy="2259590"/>
          </a:xfrm>
        </p:grpSpPr>
        <p:pic>
          <p:nvPicPr>
            <p:cNvPr id="9" name="Google Shape;792;g2c6f0a5e03a_0_948"/>
            <p:cNvPicPr preferRelativeResize="0"/>
            <p:nvPr/>
          </p:nvPicPr>
          <p:blipFill rotWithShape="1">
            <a:blip r:embed="rId3">
              <a:alphaModFix/>
            </a:blip>
            <a:srcRect l="-4140" r="4139"/>
            <a:stretch/>
          </p:blipFill>
          <p:spPr>
            <a:xfrm>
              <a:off x="5422360" y="1772092"/>
              <a:ext cx="1647364" cy="1647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93;g2c6f0a5e03a_0_9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73298" y="2384320"/>
              <a:ext cx="1647365" cy="16473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143" y="1897000"/>
            <a:ext cx="1419710" cy="14197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549" y="1861577"/>
            <a:ext cx="1400316" cy="14003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149190" y="4969369"/>
            <a:ext cx="1136749" cy="157311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1399" y="4680401"/>
            <a:ext cx="1978442" cy="19784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DBDB87-AA23-E0D5-02EB-5C981E067A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119" y="1867437"/>
            <a:ext cx="1000236" cy="1340799"/>
          </a:xfrm>
          <a:prstGeom prst="rect">
            <a:avLst/>
          </a:prstGeom>
          <a:effectLst>
            <a:outerShdw blurRad="165100" sx="103000" sy="103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770" y="4958340"/>
            <a:ext cx="1150153" cy="157311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20" y="4877906"/>
            <a:ext cx="1149115" cy="15834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982" y="3404034"/>
            <a:ext cx="1008215" cy="1407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81" y="3345657"/>
            <a:ext cx="1002067" cy="1386732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92" y="4821433"/>
            <a:ext cx="1235679" cy="17100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hlinkClick r:id="rId15"/>
          </p:cNvPr>
          <p:cNvPicPr>
            <a:picLocks noChangeAspect="1"/>
          </p:cNvPicPr>
          <p:nvPr/>
        </p:nvPicPr>
        <p:blipFill>
          <a:blip r:embed="rId16"/>
          <a:srcRect r="24491"/>
          <a:stretch/>
        </p:blipFill>
        <p:spPr bwMode="auto">
          <a:xfrm>
            <a:off x="10535023" y="4712990"/>
            <a:ext cx="1556172" cy="20609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90" y="2934023"/>
            <a:ext cx="974075" cy="14663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5501" y="2747574"/>
            <a:ext cx="921836" cy="131291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5273" y="1357287"/>
            <a:ext cx="949385" cy="131382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87952" y="1434691"/>
            <a:ext cx="990391" cy="1319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11137347" y="1974510"/>
            <a:ext cx="945551" cy="131274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10377105" y="1357287"/>
            <a:ext cx="989675" cy="132486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63" y="3078676"/>
            <a:ext cx="761289" cy="1060076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20" y="3702827"/>
            <a:ext cx="795960" cy="1105785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38" y="4883875"/>
            <a:ext cx="1081980" cy="1522916"/>
          </a:xfrm>
          <a:prstGeom prst="rect">
            <a:avLst/>
          </a:prstGeom>
          <a:ln>
            <a:solidFill>
              <a:srgbClr val="D0E1E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2027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443" y="1517076"/>
            <a:ext cx="2237058" cy="1990151"/>
          </a:xfrm>
          <a:prstGeom prst="rect">
            <a:avLst/>
          </a:prstGeom>
        </p:spPr>
      </p:pic>
      <p:sp>
        <p:nvSpPr>
          <p:cNvPr id="35" name="Скругленный прямоугольник 55"/>
          <p:cNvSpPr/>
          <p:nvPr/>
        </p:nvSpPr>
        <p:spPr bwMode="auto">
          <a:xfrm>
            <a:off x="-677732" y="129084"/>
            <a:ext cx="9569786" cy="972884"/>
          </a:xfrm>
          <a:prstGeom prst="roundRect">
            <a:avLst>
              <a:gd name="adj" fmla="val 14679"/>
            </a:avLst>
          </a:prstGeom>
          <a:gradFill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929" y="1524199"/>
            <a:ext cx="2237058" cy="1990151"/>
          </a:xfrm>
          <a:prstGeom prst="rect">
            <a:avLst/>
          </a:prstGeom>
        </p:spPr>
      </p:pic>
      <p:sp>
        <p:nvSpPr>
          <p:cNvPr id="774" name="Google Shape;774;g2c6f0a5e03a_0_948"/>
          <p:cNvSpPr txBox="1"/>
          <p:nvPr/>
        </p:nvSpPr>
        <p:spPr>
          <a:xfrm>
            <a:off x="453097" y="239321"/>
            <a:ext cx="10113300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Arial"/>
              <a:buNone/>
              <a:defRPr/>
            </a:pPr>
            <a:r>
              <a:rPr lang="ru-RU" b="1" cap="all" dirty="0">
                <a:solidFill>
                  <a:schemeClr val="bg1"/>
                </a:solidFill>
                <a:latin typeface="Helvetica Bold"/>
                <a:ea typeface="Helvetica Bold"/>
                <a:sym typeface="Calibri"/>
              </a:rPr>
              <a:t>УГЛУБЛЁННОЕ </a:t>
            </a:r>
            <a:r>
              <a:rPr lang="ru-RU" b="1" cap="all" dirty="0" smtClean="0">
                <a:solidFill>
                  <a:schemeClr val="bg1"/>
                </a:solidFill>
                <a:latin typeface="Helvetica Bold"/>
                <a:ea typeface="Helvetica Bold"/>
                <a:sym typeface="Calibri"/>
              </a:rPr>
              <a:t>ИЗУЧЕНИЕ. ХИМИЯ и БИОЛОГИЯ</a:t>
            </a:r>
            <a:endParaRPr b="1" cap="all" dirty="0">
              <a:solidFill>
                <a:schemeClr val="bg1"/>
              </a:solidFill>
              <a:latin typeface="Helvetica Bold"/>
              <a:ea typeface="Helvetica Bold"/>
            </a:endParaRPr>
          </a:p>
          <a:p>
            <a:pPr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Arial"/>
              <a:buNone/>
              <a:defRPr/>
            </a:pPr>
            <a:r>
              <a:rPr lang="ru-RU" b="1" cap="all" dirty="0">
                <a:solidFill>
                  <a:schemeClr val="bg1"/>
                </a:solidFill>
                <a:latin typeface="Helvetica Bold"/>
                <a:ea typeface="Helvetica Bold"/>
                <a:sym typeface="Calibri"/>
              </a:rPr>
              <a:t>ОСНОВНОЕ </a:t>
            </a:r>
            <a:r>
              <a:rPr lang="ru-RU" b="1" cap="all" dirty="0" smtClean="0">
                <a:solidFill>
                  <a:schemeClr val="bg1"/>
                </a:solidFill>
                <a:latin typeface="Helvetica Bold"/>
                <a:ea typeface="Helvetica Bold"/>
                <a:sym typeface="Calibri"/>
              </a:rPr>
              <a:t>общее ОБРАЗОВАНИЕ</a:t>
            </a:r>
            <a:r>
              <a:rPr lang="ru-RU" b="1" cap="all" dirty="0">
                <a:solidFill>
                  <a:schemeClr val="bg1"/>
                </a:solidFill>
                <a:latin typeface="Helvetica Bold"/>
                <a:ea typeface="Helvetica Bold"/>
                <a:sym typeface="Calibri"/>
              </a:rPr>
              <a:t>. </a:t>
            </a:r>
            <a:endParaRPr b="1" cap="all" dirty="0">
              <a:solidFill>
                <a:schemeClr val="bg1"/>
              </a:solidFill>
              <a:latin typeface="Helvetica Bold"/>
              <a:ea typeface="Helvetica Bold"/>
              <a:sym typeface="Calibri"/>
            </a:endParaRPr>
          </a:p>
        </p:txBody>
      </p:sp>
      <p:sp>
        <p:nvSpPr>
          <p:cNvPr id="778" name="Google Shape;778;g2c6f0a5e03a_0_948"/>
          <p:cNvSpPr/>
          <p:nvPr/>
        </p:nvSpPr>
        <p:spPr>
          <a:xfrm>
            <a:off x="383190" y="2204263"/>
            <a:ext cx="2252951" cy="4233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3682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r>
              <a:rPr lang="ru-RU" sz="1600">
                <a:solidFill>
                  <a:schemeClr val="tx2"/>
                </a:solidFill>
                <a:sym typeface="Calibri"/>
              </a:rPr>
              <a:t>Учебники</a:t>
            </a:r>
            <a:endParaRPr sz="1600">
              <a:solidFill>
                <a:schemeClr val="tx2"/>
              </a:solidFill>
              <a:sym typeface="Calibri"/>
            </a:endParaRPr>
          </a:p>
        </p:txBody>
      </p:sp>
      <p:sp>
        <p:nvSpPr>
          <p:cNvPr id="779" name="Google Shape;779;g2c6f0a5e03a_0_948"/>
          <p:cNvSpPr/>
          <p:nvPr/>
        </p:nvSpPr>
        <p:spPr>
          <a:xfrm>
            <a:off x="307976" y="4198886"/>
            <a:ext cx="2311950" cy="900900"/>
          </a:xfrm>
          <a:prstGeom prst="roundRect">
            <a:avLst>
              <a:gd name="adj" fmla="val 28746"/>
            </a:avLst>
          </a:prstGeom>
          <a:noFill/>
          <a:ln w="19050" cap="flat" cmpd="sng">
            <a:solidFill>
              <a:srgbClr val="3682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r>
              <a:rPr lang="ru-RU" sz="1600" dirty="0">
                <a:solidFill>
                  <a:schemeClr val="tx2"/>
                </a:solidFill>
                <a:sym typeface="Calibri"/>
              </a:rPr>
              <a:t>Учебные пособия</a:t>
            </a:r>
            <a:br>
              <a:rPr lang="ru-RU" sz="1600" dirty="0">
                <a:solidFill>
                  <a:schemeClr val="tx2"/>
                </a:solidFill>
                <a:sym typeface="Calibri"/>
              </a:rPr>
            </a:br>
            <a:r>
              <a:rPr lang="ru-RU" sz="1600" dirty="0">
                <a:solidFill>
                  <a:schemeClr val="tx2"/>
                </a:solidFill>
                <a:sym typeface="Calibri"/>
              </a:rPr>
              <a:t>в </a:t>
            </a:r>
            <a:r>
              <a:rPr lang="ru-RU" sz="1600" dirty="0" smtClean="0">
                <a:solidFill>
                  <a:schemeClr val="tx2"/>
                </a:solidFill>
                <a:sym typeface="Calibri"/>
              </a:rPr>
              <a:t>комплекте </a:t>
            </a:r>
            <a:br>
              <a:rPr lang="ru-RU" sz="1600" dirty="0" smtClean="0">
                <a:solidFill>
                  <a:schemeClr val="tx2"/>
                </a:solidFill>
                <a:sym typeface="Calibri"/>
              </a:rPr>
            </a:br>
            <a:r>
              <a:rPr lang="ru-RU" sz="1600" dirty="0" smtClean="0">
                <a:solidFill>
                  <a:schemeClr val="tx2"/>
                </a:solidFill>
                <a:sym typeface="Calibri"/>
              </a:rPr>
              <a:t>с учебником</a:t>
            </a:r>
            <a:endParaRPr sz="1600" dirty="0">
              <a:solidFill>
                <a:schemeClr val="tx2"/>
              </a:solidFill>
              <a:sym typeface="Calibri"/>
            </a:endParaRPr>
          </a:p>
        </p:txBody>
      </p:sp>
      <p:cxnSp>
        <p:nvCxnSpPr>
          <p:cNvPr id="780" name="Google Shape;780;g2c6f0a5e03a_0_948"/>
          <p:cNvCxnSpPr/>
          <p:nvPr/>
        </p:nvCxnSpPr>
        <p:spPr>
          <a:xfrm flipH="1">
            <a:off x="6079676" y="1451386"/>
            <a:ext cx="16470" cy="4286028"/>
          </a:xfrm>
          <a:prstGeom prst="straightConnector1">
            <a:avLst/>
          </a:prstGeom>
          <a:noFill/>
          <a:ln w="12700" cap="flat" cmpd="sng">
            <a:solidFill>
              <a:srgbClr val="1D4C94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781" name="Google Shape;781;g2c6f0a5e03a_0_948"/>
          <p:cNvCxnSpPr/>
          <p:nvPr/>
        </p:nvCxnSpPr>
        <p:spPr>
          <a:xfrm flipH="1" flipV="1">
            <a:off x="2780027" y="3937167"/>
            <a:ext cx="7009095" cy="22652"/>
          </a:xfrm>
          <a:prstGeom prst="straightConnector1">
            <a:avLst/>
          </a:prstGeom>
          <a:noFill/>
          <a:ln w="12700" cap="flat" cmpd="sng">
            <a:solidFill>
              <a:srgbClr val="1D4C94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783" name="Google Shape;783;g2c6f0a5e03a_0_948"/>
          <p:cNvSpPr/>
          <p:nvPr/>
        </p:nvSpPr>
        <p:spPr>
          <a:xfrm>
            <a:off x="1390363" y="3474728"/>
            <a:ext cx="4728316" cy="35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0"/>
            <a:r>
              <a:rPr lang="ru-RU" sz="1400" dirty="0">
                <a:solidFill>
                  <a:schemeClr val="tx2"/>
                </a:solidFill>
                <a:sym typeface="Calibri"/>
              </a:rPr>
              <a:t>Габриелян О.С., Остроумов И.Г., Сладков С.А.</a:t>
            </a:r>
            <a:endParaRPr sz="1400" dirty="0">
              <a:solidFill>
                <a:schemeClr val="tx2"/>
              </a:solidFill>
            </a:endParaRPr>
          </a:p>
          <a:p>
            <a:pPr algn="ctr" rtl="0"/>
            <a:endParaRPr sz="1400" dirty="0">
              <a:solidFill>
                <a:schemeClr val="tx2"/>
              </a:solidFill>
              <a:sym typeface="Calibri"/>
            </a:endParaRPr>
          </a:p>
        </p:txBody>
      </p:sp>
      <p:sp>
        <p:nvSpPr>
          <p:cNvPr id="786" name="Google Shape;786;g2c6f0a5e03a_0_948"/>
          <p:cNvSpPr/>
          <p:nvPr/>
        </p:nvSpPr>
        <p:spPr>
          <a:xfrm>
            <a:off x="2336800" y="6158601"/>
            <a:ext cx="3543299" cy="4152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3682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r>
              <a:rPr lang="ru-RU" sz="1500" dirty="0">
                <a:solidFill>
                  <a:schemeClr val="tx2"/>
                </a:solidFill>
                <a:sym typeface="Calibri"/>
              </a:rPr>
              <a:t>№ ФПУ: 2.1.2.6.3.2.1. - 2.1.2.6.3.2.2. </a:t>
            </a:r>
            <a:endParaRPr sz="1500" dirty="0">
              <a:solidFill>
                <a:schemeClr val="tx2"/>
              </a:solidFill>
              <a:sym typeface="Calibri"/>
            </a:endParaRPr>
          </a:p>
        </p:txBody>
      </p:sp>
      <p:sp>
        <p:nvSpPr>
          <p:cNvPr id="787" name="Google Shape;787;g2c6f0a5e03a_0_948"/>
          <p:cNvSpPr/>
          <p:nvPr/>
        </p:nvSpPr>
        <p:spPr>
          <a:xfrm>
            <a:off x="3346776" y="1241086"/>
            <a:ext cx="1510200" cy="420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lt1"/>
                </a:solidFill>
                <a:sym typeface="Calibri"/>
              </a:rPr>
              <a:t>Химия</a:t>
            </a:r>
            <a:endParaRPr sz="1600">
              <a:solidFill>
                <a:schemeClr val="lt1"/>
              </a:solidFill>
              <a:sym typeface="Calibri"/>
            </a:endParaRPr>
          </a:p>
        </p:txBody>
      </p:sp>
      <p:grpSp>
        <p:nvGrpSpPr>
          <p:cNvPr id="791" name="Google Shape;791;g2c6f0a5e03a_0_948"/>
          <p:cNvGrpSpPr/>
          <p:nvPr/>
        </p:nvGrpSpPr>
        <p:grpSpPr>
          <a:xfrm>
            <a:off x="2433148" y="1623743"/>
            <a:ext cx="3289704" cy="1866129"/>
            <a:chOff x="5456837" y="1546069"/>
            <a:chExt cx="2583529" cy="1647362"/>
          </a:xfrm>
        </p:grpSpPr>
        <p:pic>
          <p:nvPicPr>
            <p:cNvPr id="792" name="Google Shape;792;g2c6f0a5e03a_0_948"/>
            <p:cNvPicPr preferRelativeResize="0"/>
            <p:nvPr/>
          </p:nvPicPr>
          <p:blipFill rotWithShape="1">
            <a:blip r:embed="rId4">
              <a:alphaModFix/>
            </a:blip>
            <a:srcRect l="-4140" r="4139"/>
            <a:stretch/>
          </p:blipFill>
          <p:spPr>
            <a:xfrm>
              <a:off x="5456837" y="1546069"/>
              <a:ext cx="1647364" cy="1647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3" name="Google Shape;793;g2c6f0a5e03a_0_9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93002" y="1546069"/>
              <a:ext cx="1647364" cy="16473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8" name="Google Shape;798;g2c6f0a5e03a_0_9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8073" y="3999460"/>
            <a:ext cx="2281674" cy="2029841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g2c6f0a5e03a_0_948"/>
          <p:cNvSpPr/>
          <p:nvPr/>
        </p:nvSpPr>
        <p:spPr>
          <a:xfrm>
            <a:off x="6363045" y="3457761"/>
            <a:ext cx="4977609" cy="34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0"/>
            <a:r>
              <a:rPr lang="ru-RU" sz="1400" dirty="0" err="1">
                <a:solidFill>
                  <a:schemeClr val="tx2"/>
                </a:solidFill>
                <a:sym typeface="Calibri"/>
              </a:rPr>
              <a:t>Суматохин</a:t>
            </a:r>
            <a:r>
              <a:rPr lang="ru-RU" sz="1400" dirty="0">
                <a:solidFill>
                  <a:schemeClr val="tx2"/>
                </a:solidFill>
                <a:sym typeface="Calibri"/>
              </a:rPr>
              <a:t> С.В., Громова Н.П., Белякова Г.А.</a:t>
            </a:r>
            <a:br>
              <a:rPr lang="ru-RU" sz="1400" dirty="0">
                <a:solidFill>
                  <a:schemeClr val="tx2"/>
                </a:solidFill>
                <a:sym typeface="Calibri"/>
              </a:rPr>
            </a:br>
            <a:r>
              <a:rPr lang="ru-RU" sz="1400" dirty="0">
                <a:solidFill>
                  <a:schemeClr val="tx2"/>
                </a:solidFill>
                <a:sym typeface="Calibri"/>
              </a:rPr>
              <a:t>и  др./ под ред. </a:t>
            </a:r>
            <a:r>
              <a:rPr lang="ru-RU" sz="1400" dirty="0" err="1">
                <a:solidFill>
                  <a:schemeClr val="tx2"/>
                </a:solidFill>
                <a:sym typeface="Calibri"/>
              </a:rPr>
              <a:t>Суматохина</a:t>
            </a:r>
            <a:r>
              <a:rPr lang="ru-RU" sz="1400" dirty="0">
                <a:solidFill>
                  <a:schemeClr val="tx2"/>
                </a:solidFill>
                <a:sym typeface="Calibri"/>
              </a:rPr>
              <a:t> С.В. </a:t>
            </a:r>
            <a:endParaRPr sz="1400" dirty="0">
              <a:solidFill>
                <a:schemeClr val="tx2"/>
              </a:solidFill>
            </a:endParaRPr>
          </a:p>
          <a:p>
            <a:pPr algn="ctr" rtl="0"/>
            <a:endParaRPr sz="1400" dirty="0">
              <a:solidFill>
                <a:schemeClr val="tx2"/>
              </a:solidFill>
              <a:sym typeface="Calibri"/>
            </a:endParaRPr>
          </a:p>
        </p:txBody>
      </p:sp>
      <p:sp>
        <p:nvSpPr>
          <p:cNvPr id="800" name="Google Shape;800;g2c6f0a5e03a_0_948"/>
          <p:cNvSpPr/>
          <p:nvPr/>
        </p:nvSpPr>
        <p:spPr>
          <a:xfrm>
            <a:off x="6154687" y="6105915"/>
            <a:ext cx="3749513" cy="4152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rgbClr val="3682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/>
            <a:r>
              <a:rPr lang="ru-RU" sz="1500">
                <a:solidFill>
                  <a:schemeClr val="tx2"/>
                </a:solidFill>
                <a:sym typeface="Calibri"/>
              </a:rPr>
              <a:t>№ ФПУ: 2.1.2.6.4.1.1. - 2.1.2.6.4.1.3. </a:t>
            </a:r>
            <a:endParaRPr sz="1500">
              <a:solidFill>
                <a:schemeClr val="tx2"/>
              </a:solidFill>
              <a:sym typeface="Calibri"/>
            </a:endParaRPr>
          </a:p>
        </p:txBody>
      </p:sp>
      <p:sp>
        <p:nvSpPr>
          <p:cNvPr id="801" name="Google Shape;801;g2c6f0a5e03a_0_948"/>
          <p:cNvSpPr/>
          <p:nvPr/>
        </p:nvSpPr>
        <p:spPr>
          <a:xfrm>
            <a:off x="6516630" y="1206228"/>
            <a:ext cx="1510200" cy="420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lt1"/>
                </a:solidFill>
                <a:sym typeface="Calibri"/>
              </a:rPr>
              <a:t>Биология</a:t>
            </a:r>
            <a:endParaRPr sz="1600" dirty="0">
              <a:solidFill>
                <a:schemeClr val="lt1"/>
              </a:solidFill>
              <a:sym typeface="Calibri"/>
            </a:endParaRPr>
          </a:p>
        </p:txBody>
      </p:sp>
      <p:sp>
        <p:nvSpPr>
          <p:cNvPr id="2" name="AutoShape 2" descr="https://3dcoverdesign.ru/upload/000/u0/a/1/55b92c3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8608" y="1468173"/>
            <a:ext cx="2087955" cy="2087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8214" y="1481753"/>
            <a:ext cx="2092440" cy="2092440"/>
          </a:xfrm>
          <a:prstGeom prst="rect">
            <a:avLst/>
          </a:prstGeom>
        </p:spPr>
      </p:pic>
      <p:sp>
        <p:nvSpPr>
          <p:cNvPr id="27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-2435406" y="6356350"/>
            <a:ext cx="2743200" cy="365125"/>
          </a:xfrm>
        </p:spPr>
        <p:txBody>
          <a:bodyPr/>
          <a:lstStyle/>
          <a:p>
            <a:pPr>
              <a:defRPr/>
            </a:pPr>
            <a:fld id="{4DA86FFC-87DC-48E0-BC3E-C53546C5619D}" type="slidenum">
              <a:rPr lang="ru-RU" smtClean="0"/>
              <a:t>7</a:t>
            </a:fld>
            <a:endParaRPr lang="ru-RU" dirty="0"/>
          </a:p>
        </p:txBody>
      </p:sp>
      <p:sp>
        <p:nvSpPr>
          <p:cNvPr id="9" name="AutoShape 2" descr="https://3dcoverdesign.ru/upload/000/u0/c/1/e47cb59e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1630" y="3879175"/>
            <a:ext cx="2279426" cy="2279426"/>
          </a:xfrm>
          <a:prstGeom prst="rect">
            <a:avLst/>
          </a:prstGeom>
        </p:spPr>
      </p:pic>
      <p:pic>
        <p:nvPicPr>
          <p:cNvPr id="28" name="Рисунок 27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59" y="5507755"/>
            <a:ext cx="1266497" cy="12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3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Номер слайда 1"/>
          <p:cNvSpPr>
            <a:spLocks noGrp="1"/>
          </p:cNvSpPr>
          <p:nvPr>
            <p:ph type="sldNum" sz="quarter" idx="4294967295"/>
          </p:nvPr>
        </p:nvSpPr>
        <p:spPr bwMode="auto"/>
        <p:txBody>
          <a:bodyPr/>
          <a:lstStyle/>
          <a:p>
            <a:pPr>
              <a:defRPr/>
            </a:pPr>
            <a:fld id="{4DA86FFC-87DC-48E0-BC3E-C53546C5619D}" type="slidenum">
              <a:rPr lang="ru-RU">
                <a:solidFill>
                  <a:srgbClr val="002060"/>
                </a:solidFill>
              </a:rPr>
              <a:t>8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5512" y="1354439"/>
            <a:ext cx="55338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Создана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межпредметная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среда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Выстроены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межпредметные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связи: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Опережающие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Сопутствующие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Актуализирующие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826" y="3578558"/>
            <a:ext cx="74141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Инструменты: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Презентация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Система </a:t>
            </a:r>
            <a:r>
              <a:rPr lang="ru-RU" sz="2400" b="1" dirty="0" err="1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разноуровневых</a:t>
            </a:r>
            <a:r>
              <a:rPr lang="ru-RU" sz="24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заданий, включая </a:t>
            </a:r>
            <a:r>
              <a:rPr lang="ru-RU" sz="2400" b="1" dirty="0" err="1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межпредметные</a:t>
            </a:r>
            <a:r>
              <a:rPr lang="ru-RU" sz="24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2400" b="1" dirty="0" err="1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деятельностный</a:t>
            </a:r>
            <a:r>
              <a:rPr lang="ru-RU" sz="24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компонент)</a:t>
            </a:r>
            <a:endParaRPr lang="ru-RU" sz="24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Итоговое задание  - на формирование </a:t>
            </a:r>
            <a:r>
              <a:rPr lang="ru-RU" sz="24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ФГ</a:t>
            </a:r>
            <a:endParaRPr lang="en-US" sz="24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Межпредметный</a:t>
            </a:r>
            <a:r>
              <a:rPr lang="ru-RU" sz="24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словарь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Методические рекомендации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EDD7B0-83CC-67B1-9581-93B2B70A6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94" t="52347" r="10765" b="30895"/>
          <a:stretch/>
        </p:blipFill>
        <p:spPr>
          <a:xfrm>
            <a:off x="5383228" y="2205989"/>
            <a:ext cx="6808772" cy="17326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029084" y="4004595"/>
            <a:ext cx="295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https://multibook.lecta.ru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0" name="Скругленный прямоугольник 55"/>
          <p:cNvSpPr/>
          <p:nvPr/>
        </p:nvSpPr>
        <p:spPr bwMode="auto">
          <a:xfrm>
            <a:off x="-1041713" y="226827"/>
            <a:ext cx="9806571" cy="1113267"/>
          </a:xfrm>
          <a:prstGeom prst="roundRect">
            <a:avLst>
              <a:gd name="adj" fmla="val 14679"/>
            </a:avLst>
          </a:prstGeom>
          <a:gradFill>
            <a:gsLst>
              <a:gs pos="28000">
                <a:schemeClr val="tx2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893" y="4978280"/>
            <a:ext cx="1571357" cy="15713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9B1716-4BFD-4177-8E5F-D5E1027FC994}"/>
              </a:ext>
            </a:extLst>
          </p:cNvPr>
          <p:cNvSpPr txBox="1"/>
          <p:nvPr/>
        </p:nvSpPr>
        <p:spPr bwMode="auto">
          <a:xfrm>
            <a:off x="167268" y="489701"/>
            <a:ext cx="6778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Wix Madefor Display ExtraBold"/>
              </a:rPr>
              <a:t>Учебник с цифровым помощником</a:t>
            </a:r>
          </a:p>
        </p:txBody>
      </p:sp>
    </p:spTree>
    <p:extLst>
      <p:ext uri="{BB962C8B-B14F-4D97-AF65-F5344CB8AC3E}">
        <p14:creationId xmlns:p14="http://schemas.microsoft.com/office/powerpoint/2010/main" val="2065555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1" name="Freeform 401"/>
          <p:cNvSpPr/>
          <p:nvPr/>
        </p:nvSpPr>
        <p:spPr bwMode="auto">
          <a:xfrm>
            <a:off x="320293" y="879094"/>
            <a:ext cx="11579606" cy="22605"/>
          </a:xfrm>
          <a:custGeom>
            <a:avLst/>
            <a:gdLst>
              <a:gd name="connsiteX0" fmla="*/ 18796 w 11579606"/>
              <a:gd name="connsiteY0" fmla="*/ 13208 h 22605"/>
              <a:gd name="connsiteX1" fmla="*/ 11587226 w 11579606"/>
              <a:gd name="connsiteY1" fmla="*/ 13208 h 2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79606" h="22605" extrusionOk="0">
                <a:moveTo>
                  <a:pt x="18796" y="13208"/>
                </a:moveTo>
                <a:lnTo>
                  <a:pt x="11587226" y="13208"/>
                </a:lnTo>
              </a:path>
            </a:pathLst>
          </a:custGeom>
          <a:ln w="19811">
            <a:solidFill>
              <a:srgbClr val="28458F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6" name="TextBox 406"/>
          <p:cNvSpPr txBox="1"/>
          <p:nvPr/>
        </p:nvSpPr>
        <p:spPr bwMode="auto">
          <a:xfrm>
            <a:off x="11106657" y="6462598"/>
            <a:ext cx="282119" cy="182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defRPr/>
            </a:pPr>
            <a:r>
              <a:rPr lang="en-US" sz="1200" spc="-5">
                <a:solidFill>
                  <a:srgbClr val="756F6F"/>
                </a:solidFill>
                <a:latin typeface="Calibri"/>
                <a:ea typeface="Calibri"/>
              </a:rPr>
              <a:t>30</a:t>
            </a:r>
            <a:endParaRPr/>
          </a:p>
        </p:txBody>
      </p:sp>
      <p:sp>
        <p:nvSpPr>
          <p:cNvPr id="17" name="TextBox 405"/>
          <p:cNvSpPr txBox="1"/>
          <p:nvPr/>
        </p:nvSpPr>
        <p:spPr bwMode="auto">
          <a:xfrm>
            <a:off x="319318" y="366987"/>
            <a:ext cx="93468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sz="2000" b="1" spc="-5" dirty="0" smtClean="0">
                <a:solidFill>
                  <a:srgbClr val="003265"/>
                </a:solidFill>
                <a:latin typeface="+mj-lt"/>
                <a:ea typeface="Calibri"/>
              </a:rPr>
              <a:t>ЕСТЕСТВЕННО-НАУЧНЫЙ </a:t>
            </a:r>
            <a:r>
              <a:rPr lang="ru-RU" sz="2000" b="1" spc="-5" dirty="0">
                <a:solidFill>
                  <a:srgbClr val="003265"/>
                </a:solidFill>
                <a:latin typeface="+mj-lt"/>
                <a:ea typeface="Calibri"/>
              </a:rPr>
              <a:t>ПРОФИЛЬ </a:t>
            </a:r>
            <a:r>
              <a:rPr lang="ru-RU" sz="2000" b="1" spc="-5" dirty="0" smtClean="0">
                <a:solidFill>
                  <a:srgbClr val="003265"/>
                </a:solidFill>
                <a:latin typeface="+mj-lt"/>
                <a:ea typeface="Calibri"/>
              </a:rPr>
              <a:t>(АГРОТЕХНОЛОГИЧЕСКИЙ КЛАСС)</a:t>
            </a:r>
            <a:endParaRPr sz="2000" dirty="0">
              <a:latin typeface="+mj-lt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167584"/>
              </p:ext>
            </p:extLst>
          </p:nvPr>
        </p:nvGraphicFramePr>
        <p:xfrm>
          <a:off x="6221344" y="967057"/>
          <a:ext cx="5892120" cy="5875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7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604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/>
                        <a:t>Часть, формируемая </a:t>
                      </a:r>
                      <a:endParaRPr lang="ru-RU" sz="1400" dirty="0" smtClean="0"/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 smtClean="0"/>
                        <a:t>участниками </a:t>
                      </a:r>
                      <a:r>
                        <a:rPr lang="ru-RU" sz="1400" dirty="0"/>
                        <a:t>ОО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35" marR="59535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/>
                        <a:t>Предметы и  курсы по выбору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35" marR="595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4268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dirty="0"/>
                        <a:t> 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dirty="0"/>
                        <a:t> 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dirty="0"/>
                        <a:t> 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35" marR="595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291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 smtClean="0"/>
                        <a:t>Внеурочная деятельность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35" marR="59535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 dirty="0"/>
                        <a:t> </a:t>
                      </a:r>
                      <a:endParaRPr dirty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535" marR="595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522368"/>
              </p:ext>
            </p:extLst>
          </p:nvPr>
        </p:nvGraphicFramePr>
        <p:xfrm>
          <a:off x="119159" y="942593"/>
          <a:ext cx="6062288" cy="58734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6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59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4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+mn-lt"/>
                        </a:rPr>
                        <a:t> </a:t>
                      </a:r>
                      <a:endParaRPr lang="ru-RU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dirty="0">
                          <a:latin typeface="+mn-lt"/>
                        </a:rPr>
                        <a:t>Предметная область 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dirty="0">
                          <a:latin typeface="+mn-lt"/>
                        </a:rPr>
                        <a:t>Учебный предмет 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600" dirty="0"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latin typeface="+mn-lt"/>
                        </a:rPr>
                        <a:t>Уровень 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600" dirty="0"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dirty="0">
                          <a:latin typeface="+mn-lt"/>
                        </a:rPr>
                        <a:t>УМК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8625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latin typeface="+mn-lt"/>
                        </a:rPr>
                        <a:t>    Обязательная часть УП 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Естественно-научные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предметы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+mn-lt"/>
                        </a:rPr>
                        <a:t>Биология</a:t>
                      </a:r>
                      <a:endParaRPr dirty="0"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  <a:endParaRPr dirty="0"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  <a:endParaRPr dirty="0"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+mn-lt"/>
                        </a:rPr>
                        <a:t>У</a:t>
                      </a:r>
                      <a:endParaRPr dirty="0"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+mn-lt"/>
                        </a:rPr>
                        <a:t> </a:t>
                      </a:r>
                      <a:endParaRPr lang="ru-RU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8093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latin typeface="+mn-lt"/>
                        </a:rPr>
                        <a:t> Химия</a:t>
                      </a:r>
                      <a:endParaRPr lang="ru-RU" sz="1600" b="1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latin typeface="+mn-lt"/>
                        </a:rPr>
                        <a:t>У</a:t>
                      </a:r>
                      <a:endParaRPr lang="ru-RU" sz="1600" b="1">
                        <a:solidFill>
                          <a:srgbClr val="0070C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latin typeface="+mn-lt"/>
                        </a:rPr>
                        <a:t> </a:t>
                      </a:r>
                      <a:endParaRPr lang="ru-RU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204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latin typeface="+mn-lt"/>
                        </a:rPr>
                        <a:t>Индивидуальный проект </a:t>
                      </a:r>
                      <a:endParaRPr lang="ru-RU" sz="1600" b="1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dirty="0">
                          <a:latin typeface="+mn-lt"/>
                        </a:rPr>
                        <a:t> </a:t>
                      </a:r>
                      <a:endParaRPr dirty="0"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dirty="0">
                          <a:latin typeface="+mn-lt"/>
                        </a:rPr>
                        <a:t> </a:t>
                      </a:r>
                      <a:endParaRPr dirty="0"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dirty="0">
                          <a:latin typeface="+mn-lt"/>
                        </a:rPr>
                        <a:t> </a:t>
                      </a:r>
                      <a:endParaRPr dirty="0"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dirty="0">
                          <a:latin typeface="+mn-lt"/>
                        </a:rPr>
                        <a:t> </a:t>
                      </a:r>
                      <a:endParaRPr dirty="0"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dirty="0">
                          <a:latin typeface="+mn-lt"/>
                        </a:rPr>
                        <a:t> 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" name="Рисунок 35" descr="Изображение Индивидуальный проект.10-11 классы."/>
          <p:cNvPicPr/>
          <p:nvPr/>
        </p:nvPicPr>
        <p:blipFill>
          <a:blip r:embed="rId3"/>
          <a:stretch/>
        </p:blipFill>
        <p:spPr bwMode="auto">
          <a:xfrm>
            <a:off x="4074742" y="5451744"/>
            <a:ext cx="918016" cy="122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33594" y="3382892"/>
            <a:ext cx="1307868" cy="17523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12521" y="5439363"/>
            <a:ext cx="935656" cy="122859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Группа 26"/>
          <p:cNvGrpSpPr/>
          <p:nvPr/>
        </p:nvGrpSpPr>
        <p:grpSpPr bwMode="auto">
          <a:xfrm>
            <a:off x="3966423" y="1780793"/>
            <a:ext cx="2143672" cy="1977168"/>
            <a:chOff x="3947574" y="1593959"/>
            <a:chExt cx="2143672" cy="1862283"/>
          </a:xfrm>
        </p:grpSpPr>
        <p:grpSp>
          <p:nvGrpSpPr>
            <p:cNvPr id="28" name="Группа 27"/>
            <p:cNvGrpSpPr/>
            <p:nvPr/>
          </p:nvGrpSpPr>
          <p:grpSpPr bwMode="auto">
            <a:xfrm>
              <a:off x="4273938" y="1593959"/>
              <a:ext cx="1444764" cy="995616"/>
              <a:chOff x="3951336" y="1882641"/>
              <a:chExt cx="2159871" cy="1449252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5057413" y="1882642"/>
                <a:ext cx="1053794" cy="1449251"/>
              </a:xfrm>
              <a:prstGeom prst="rect">
                <a:avLst/>
              </a:prstGeom>
            </p:spPr>
          </p:pic>
          <p:pic>
            <p:nvPicPr>
              <p:cNvPr id="37" name="Рисунок 36"/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>
                <a:off x="3951336" y="1882641"/>
                <a:ext cx="1046432" cy="1449251"/>
              </a:xfrm>
              <a:prstGeom prst="rect">
                <a:avLst/>
              </a:prstGeom>
            </p:spPr>
          </p:pic>
        </p:grpSp>
        <p:grpSp>
          <p:nvGrpSpPr>
            <p:cNvPr id="29" name="Группа 28"/>
            <p:cNvGrpSpPr/>
            <p:nvPr/>
          </p:nvGrpSpPr>
          <p:grpSpPr bwMode="auto">
            <a:xfrm>
              <a:off x="3947574" y="2462257"/>
              <a:ext cx="2143672" cy="993984"/>
              <a:chOff x="3503363" y="2342241"/>
              <a:chExt cx="2661965" cy="1168136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8"/>
              <a:stretch/>
            </p:blipFill>
            <p:spPr bwMode="auto">
              <a:xfrm>
                <a:off x="5320236" y="2342241"/>
                <a:ext cx="845092" cy="1168136"/>
              </a:xfrm>
              <a:prstGeom prst="rect">
                <a:avLst/>
              </a:prstGeom>
            </p:spPr>
          </p:pic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9"/>
              <a:stretch/>
            </p:blipFill>
            <p:spPr bwMode="auto">
              <a:xfrm>
                <a:off x="4377572" y="2342241"/>
                <a:ext cx="931004" cy="1168136"/>
              </a:xfrm>
              <a:prstGeom prst="rect">
                <a:avLst/>
              </a:prstGeom>
              <a:ln>
                <a:solidFill>
                  <a:srgbClr val="92D050"/>
                </a:solidFill>
              </a:ln>
            </p:spPr>
          </p:pic>
          <p:pic>
            <p:nvPicPr>
              <p:cNvPr id="33" name="Рисунок 32"/>
              <p:cNvPicPr/>
              <p:nvPr/>
            </p:nvPicPr>
            <p:blipFill>
              <a:blip r:embed="rId10"/>
              <a:stretch/>
            </p:blipFill>
            <p:spPr bwMode="auto">
              <a:xfrm>
                <a:off x="3503363" y="2347536"/>
                <a:ext cx="858243" cy="1150663"/>
              </a:xfrm>
              <a:prstGeom prst="rect">
                <a:avLst/>
              </a:prstGeom>
            </p:spPr>
          </p:pic>
        </p:grpSp>
      </p:grpSp>
      <p:grpSp>
        <p:nvGrpSpPr>
          <p:cNvPr id="41" name="Группа 40"/>
          <p:cNvGrpSpPr/>
          <p:nvPr/>
        </p:nvGrpSpPr>
        <p:grpSpPr bwMode="auto">
          <a:xfrm>
            <a:off x="4027835" y="3928915"/>
            <a:ext cx="1977090" cy="1320735"/>
            <a:chOff x="4061374" y="3577615"/>
            <a:chExt cx="1977090" cy="1320735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4061374" y="3577615"/>
              <a:ext cx="927230" cy="13124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5109871" y="3577615"/>
              <a:ext cx="928593" cy="13207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9679175" y="5273612"/>
            <a:ext cx="1070309" cy="143089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10867086" y="5235414"/>
            <a:ext cx="1116631" cy="149282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554" y="1314377"/>
            <a:ext cx="1270175" cy="1762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972" y="1322462"/>
            <a:ext cx="1386139" cy="1912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76" y="1839544"/>
            <a:ext cx="1285001" cy="1788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 bwMode="auto">
          <a:xfrm>
            <a:off x="9484055" y="1813548"/>
            <a:ext cx="1279311" cy="1668289"/>
          </a:xfrm>
          <a:prstGeom prst="rect">
            <a:avLst/>
          </a:prstGeom>
        </p:spPr>
      </p:pic>
      <p:pic>
        <p:nvPicPr>
          <p:cNvPr id="38" name="Рисунок 62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7309599" y="3729560"/>
            <a:ext cx="1110110" cy="1470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8781458" y="3424237"/>
            <a:ext cx="1189959" cy="16809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7261780" y="5301044"/>
            <a:ext cx="1051883" cy="146358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8420932" y="5273612"/>
            <a:ext cx="1085076" cy="14718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58939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Читательская_грамотность_практические_приемы">
  <a:themeElements>
    <a:clrScheme name="Просвещение">
      <a:dk1>
        <a:sysClr val="windowText" lastClr="000000"/>
      </a:dk1>
      <a:lt1>
        <a:sysClr val="window" lastClr="FFFFFF"/>
      </a:lt1>
      <a:dk2>
        <a:srgbClr val="06428F"/>
      </a:dk2>
      <a:lt2>
        <a:srgbClr val="0C4C87"/>
      </a:lt2>
      <a:accent1>
        <a:srgbClr val="0883D7"/>
      </a:accent1>
      <a:accent2>
        <a:srgbClr val="11A860"/>
      </a:accent2>
      <a:accent3>
        <a:srgbClr val="4FD09F"/>
      </a:accent3>
      <a:accent4>
        <a:srgbClr val="1E94A2"/>
      </a:accent4>
      <a:accent5>
        <a:srgbClr val="23D1DF"/>
      </a:accent5>
      <a:accent6>
        <a:srgbClr val="ECA438"/>
      </a:accent6>
      <a:hlink>
        <a:srgbClr val="0563C1"/>
      </a:hlink>
      <a:folHlink>
        <a:srgbClr val="954F72"/>
      </a:folHlink>
    </a:clrScheme>
    <a:fontScheme name="Августовка">
      <a:majorFont>
        <a:latin typeface="Helvetica Bold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 янв 24  Рыдзе МГ 3-4</Template>
  <TotalTime>10901</TotalTime>
  <Words>967</Words>
  <Application>Microsoft Office PowerPoint</Application>
  <PresentationFormat>Широкоэкранный</PresentationFormat>
  <Paragraphs>191</Paragraphs>
  <Slides>20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4" baseType="lpstr">
      <vt:lpstr>Arial</vt:lpstr>
      <vt:lpstr>Arial Bold</vt:lpstr>
      <vt:lpstr>Calibri</vt:lpstr>
      <vt:lpstr>Helvetica Bold</vt:lpstr>
      <vt:lpstr>Raleway Medium</vt:lpstr>
      <vt:lpstr>Roboto</vt:lpstr>
      <vt:lpstr>SchoolBookCSanPin-Regular</vt:lpstr>
      <vt:lpstr>SchoolBookSanPin-Regular</vt:lpstr>
      <vt:lpstr>Tahoma</vt:lpstr>
      <vt:lpstr>Times New Roman</vt:lpstr>
      <vt:lpstr>TimesNewRomanPS-BoldMT</vt:lpstr>
      <vt:lpstr>Wingdings</vt:lpstr>
      <vt:lpstr>Wix Madefor Display ExtraBold</vt:lpstr>
      <vt:lpstr>Читательская_грамотность_практические_приемы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Самсонова Ольга Юрьевна</dc:creator>
  <cp:lastModifiedBy>Струкова Мария Михайловна</cp:lastModifiedBy>
  <cp:revision>140</cp:revision>
  <dcterms:created xsi:type="dcterms:W3CDTF">2024-09-27T07:22:34Z</dcterms:created>
  <dcterms:modified xsi:type="dcterms:W3CDTF">2025-08-12T06:48:44Z</dcterms:modified>
</cp:coreProperties>
</file>