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9"/>
  </p:notesMasterIdLst>
  <p:sldIdLst>
    <p:sldId id="622" r:id="rId2"/>
    <p:sldId id="679" r:id="rId3"/>
    <p:sldId id="625" r:id="rId4"/>
    <p:sldId id="714" r:id="rId5"/>
    <p:sldId id="545" r:id="rId6"/>
    <p:sldId id="605" r:id="rId7"/>
    <p:sldId id="680" r:id="rId8"/>
    <p:sldId id="683" r:id="rId9"/>
    <p:sldId id="684" r:id="rId10"/>
    <p:sldId id="685" r:id="rId11"/>
    <p:sldId id="686" r:id="rId12"/>
    <p:sldId id="711" r:id="rId13"/>
    <p:sldId id="712" r:id="rId14"/>
    <p:sldId id="687" r:id="rId15"/>
    <p:sldId id="713" r:id="rId16"/>
    <p:sldId id="688" r:id="rId17"/>
    <p:sldId id="690" r:id="rId18"/>
    <p:sldId id="689" r:id="rId19"/>
    <p:sldId id="691" r:id="rId20"/>
    <p:sldId id="692" r:id="rId21"/>
    <p:sldId id="693" r:id="rId22"/>
    <p:sldId id="694" r:id="rId23"/>
    <p:sldId id="695" r:id="rId24"/>
    <p:sldId id="696" r:id="rId25"/>
    <p:sldId id="697" r:id="rId26"/>
    <p:sldId id="698" r:id="rId27"/>
    <p:sldId id="699" r:id="rId28"/>
    <p:sldId id="700" r:id="rId29"/>
    <p:sldId id="701" r:id="rId30"/>
    <p:sldId id="703" r:id="rId31"/>
    <p:sldId id="704" r:id="rId32"/>
    <p:sldId id="705" r:id="rId33"/>
    <p:sldId id="706" r:id="rId34"/>
    <p:sldId id="707" r:id="rId35"/>
    <p:sldId id="708" r:id="rId36"/>
    <p:sldId id="709" r:id="rId37"/>
    <p:sldId id="710" r:id="rId38"/>
  </p:sldIdLst>
  <p:sldSz cx="9144000" cy="6858000" type="screen4x3"/>
  <p:notesSz cx="6797675" cy="9872663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90">
          <p15:clr>
            <a:srgbClr val="A4A3A4"/>
          </p15:clr>
        </p15:guide>
        <p15:guide id="2" pos="179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BFB"/>
    <a:srgbClr val="009692"/>
    <a:srgbClr val="0066FF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53" autoAdjust="0"/>
    <p:restoredTop sz="96433" autoAdjust="0"/>
  </p:normalViewPr>
  <p:slideViewPr>
    <p:cSldViewPr snapToObjects="1">
      <p:cViewPr varScale="1">
        <p:scale>
          <a:sx n="109" d="100"/>
          <a:sy n="109" d="100"/>
        </p:scale>
        <p:origin x="1674" y="96"/>
      </p:cViewPr>
      <p:guideLst>
        <p:guide orient="horz" pos="890"/>
        <p:guide pos="1791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90" d="100"/>
        <a:sy n="90" d="100"/>
      </p:scale>
      <p:origin x="0" y="2347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60" cy="493634"/>
          </a:xfrm>
          <a:prstGeom prst="rect">
            <a:avLst/>
          </a:prstGeom>
        </p:spPr>
        <p:txBody>
          <a:bodyPr vert="horz" lIns="91815" tIns="45907" rIns="91815" bIns="45907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2" y="0"/>
            <a:ext cx="2945660" cy="493634"/>
          </a:xfrm>
          <a:prstGeom prst="rect">
            <a:avLst/>
          </a:prstGeom>
        </p:spPr>
        <p:txBody>
          <a:bodyPr vert="horz" lIns="91815" tIns="45907" rIns="91815" bIns="45907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62C1198-EAF3-4C5A-A686-27902E029BB3}" type="datetimeFigureOut">
              <a:rPr lang="ru-RU"/>
              <a:pPr>
                <a:defRPr/>
              </a:pPr>
              <a:t>29.09.2025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15" tIns="45907" rIns="91815" bIns="45907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89516"/>
            <a:ext cx="5438140" cy="4442699"/>
          </a:xfrm>
          <a:prstGeom prst="rect">
            <a:avLst/>
          </a:prstGeom>
        </p:spPr>
        <p:txBody>
          <a:bodyPr vert="horz" lIns="91815" tIns="45907" rIns="91815" bIns="45907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5660" cy="493634"/>
          </a:xfrm>
          <a:prstGeom prst="rect">
            <a:avLst/>
          </a:prstGeom>
        </p:spPr>
        <p:txBody>
          <a:bodyPr vert="horz" lIns="91815" tIns="45907" rIns="91815" bIns="45907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2" y="9377316"/>
            <a:ext cx="2945660" cy="493634"/>
          </a:xfrm>
          <a:prstGeom prst="rect">
            <a:avLst/>
          </a:prstGeom>
        </p:spPr>
        <p:txBody>
          <a:bodyPr vert="horz" wrap="square" lIns="91815" tIns="45907" rIns="91815" bIns="45907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2662B0AE-D6DE-4596-81DF-EC843C49A9D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079967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2B0AE-D6DE-4596-81DF-EC843C49A9D7}" type="slidenum">
              <a:rPr lang="ru-RU" altLang="ru-RU" smtClean="0"/>
              <a:pPr/>
              <a:t>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69552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D0FAB-C73C-4097-92AD-FBC5678E5E64}" type="datetimeFigureOut">
              <a:rPr lang="ru-RU"/>
              <a:pPr>
                <a:defRPr/>
              </a:pPr>
              <a:t>29.09.2025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DA5EE6-78D7-4A9F-B16B-61576E2EE41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advClick="0" advTm="40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6CE85-9FD5-40F0-8114-B66908462579}" type="datetimeFigureOut">
              <a:rPr lang="ru-RU"/>
              <a:pPr>
                <a:defRPr/>
              </a:pPr>
              <a:t>29.09.2025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D3CB22-3E12-4325-BABB-F26D4C755A69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advClick="0" advTm="40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11B85-96E8-4AE8-AD99-C6DD60373B21}" type="datetimeFigureOut">
              <a:rPr lang="ru-RU"/>
              <a:pPr>
                <a:defRPr/>
              </a:pPr>
              <a:t>29.09.2025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9BD550-24C8-4147-9E31-24A72CE486CF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advClick="0" advTm="40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162FF-E784-4EC0-B507-F67C8FA5B39B}" type="datetimeFigureOut">
              <a:rPr lang="ru-RU"/>
              <a:pPr>
                <a:defRPr/>
              </a:pPr>
              <a:t>29.09.2025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3A4101-1C71-42E0-B94D-E69783F0C3E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advClick="0" advTm="40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DB655-4FBE-4E20-A446-6BB34F1554D7}" type="datetimeFigureOut">
              <a:rPr lang="ru-RU"/>
              <a:pPr>
                <a:defRPr/>
              </a:pPr>
              <a:t>29.09.2025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5A6C97-1DA1-49B7-8BEA-39B1B8AA89D0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advClick="0" advTm="40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C8571E-E012-4757-B7BF-A4C747A899A4}" type="datetimeFigureOut">
              <a:rPr lang="ru-RU"/>
              <a:pPr>
                <a:defRPr/>
              </a:pPr>
              <a:t>29.09.2025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57A2C7-D6FB-4A32-956C-B456D524A3F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advClick="0" advTm="40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B4E3B-3AE3-4BFC-A8AC-CE38DCC0C1E0}" type="datetimeFigureOut">
              <a:rPr lang="ru-RU"/>
              <a:pPr>
                <a:defRPr/>
              </a:pPr>
              <a:t>29.09.2025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7E2E00-EDBC-454E-ACC6-6E8A61CBA19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advClick="0" advTm="40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7B774-564F-42D0-A133-673782DBA189}" type="datetimeFigureOut">
              <a:rPr lang="ru-RU"/>
              <a:pPr>
                <a:defRPr/>
              </a:pPr>
              <a:t>29.09.2025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FDF452-C77C-4CB9-8E57-EAD1428182B5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advClick="0" advTm="40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7AEE9-2ECF-4F12-983B-CD85FDA20CF9}" type="datetimeFigureOut">
              <a:rPr lang="ru-RU"/>
              <a:pPr>
                <a:defRPr/>
              </a:pPr>
              <a:t>29.09.2025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5215A4-2261-4CC7-8B90-09A0E2D5E985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advClick="0" advTm="40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74026-CA01-448C-8687-7E344E5C329E}" type="datetimeFigureOut">
              <a:rPr lang="ru-RU"/>
              <a:pPr>
                <a:defRPr/>
              </a:pPr>
              <a:t>29.09.2025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D99DA0-FE7C-43DB-8CD2-D7F021F01914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advClick="0" advTm="40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52D6F-34A6-4892-AB07-FF479C37B20F}" type="datetimeFigureOut">
              <a:rPr lang="ru-RU"/>
              <a:pPr>
                <a:defRPr/>
              </a:pPr>
              <a:t>29.09.2025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626E34-53D4-4A78-B577-53980762924B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advClick="0" advTm="40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21E9F2E-6887-4850-BDCE-F597A7E9C3E9}" type="datetimeFigureOut">
              <a:rPr lang="ru-RU"/>
              <a:pPr>
                <a:defRPr/>
              </a:pPr>
              <a:t>29.09.2025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351DB606-6E4A-4F5C-A5DD-15DB05078508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4000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iro22.ru/dejatelnost/attestacija/attestacija-pedagogicheskih-rabotnikov-obrazovatelnyh-organizacij-altajskogo-kraja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mailto:attestatcia@iro22.ru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mailto:attestatcia@iro22.ru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iro22.ru/dejatelnost/attestacija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2"/>
          <p:cNvSpPr txBox="1">
            <a:spLocks noChangeArrowheads="1"/>
          </p:cNvSpPr>
          <p:nvPr/>
        </p:nvSpPr>
        <p:spPr bwMode="auto">
          <a:xfrm>
            <a:off x="6640513" y="6270625"/>
            <a:ext cx="233997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15805" rIns="0" bIns="0" anchor="ctr"/>
          <a:lstStyle/>
          <a:p>
            <a:pPr algn="r" eaLnBrk="1" hangingPunct="1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ru-RU" altLang="ru-RU" sz="1100" b="1" dirty="0" smtClean="0">
                <a:solidFill>
                  <a:schemeClr val="bg1"/>
                </a:solidFill>
                <a:latin typeface="Calibri" pitchFamily="34" charset="0"/>
                <a:ea typeface="Lucida Sans Unicode" pitchFamily="34" charset="0"/>
                <a:cs typeface="Lucida Sans Unicode" pitchFamily="34" charset="0"/>
              </a:rPr>
              <a:t>Алтайский край, </a:t>
            </a:r>
            <a:r>
              <a:rPr lang="ru-RU" altLang="ru-RU" sz="1100" b="1" dirty="0" err="1" smtClean="0">
                <a:solidFill>
                  <a:schemeClr val="bg1"/>
                </a:solidFill>
                <a:latin typeface="Calibri" pitchFamily="34" charset="0"/>
                <a:ea typeface="Lucida Sans Unicode" pitchFamily="34" charset="0"/>
                <a:cs typeface="Lucida Sans Unicode" pitchFamily="34" charset="0"/>
              </a:rPr>
              <a:t>г.Барнаул</a:t>
            </a:r>
            <a:r>
              <a:rPr lang="ru-RU" altLang="ru-RU" sz="1100" b="1" dirty="0" smtClean="0">
                <a:solidFill>
                  <a:schemeClr val="bg1"/>
                </a:solidFill>
                <a:latin typeface="Calibri" pitchFamily="34" charset="0"/>
                <a:ea typeface="Lucida Sans Unicode" pitchFamily="34" charset="0"/>
                <a:cs typeface="Lucida Sans Unicode" pitchFamily="34" charset="0"/>
              </a:rPr>
              <a:t> </a:t>
            </a:r>
            <a:endParaRPr lang="ru-RU" altLang="ru-RU" sz="1100" b="1" dirty="0">
              <a:solidFill>
                <a:schemeClr val="bg1"/>
              </a:solidFill>
              <a:latin typeface="Calibri" pitchFamily="34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079" name="Прямоугольник 1"/>
          <p:cNvSpPr>
            <a:spLocks noChangeArrowheads="1"/>
          </p:cNvSpPr>
          <p:nvPr/>
        </p:nvSpPr>
        <p:spPr bwMode="auto">
          <a:xfrm>
            <a:off x="287525" y="1247176"/>
            <a:ext cx="8532947" cy="3323987"/>
          </a:xfrm>
          <a:prstGeom prst="rect">
            <a:avLst/>
          </a:prstGeom>
          <a:solidFill>
            <a:schemeClr val="bg1"/>
          </a:solidFill>
          <a:ln w="9525">
            <a:solidFill>
              <a:srgbClr val="FBFBFB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eaLnBrk="1" hangingPunct="1"/>
            <a:r>
              <a:rPr lang="ru-RU" altLang="ru-RU" sz="1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>Краевое </a:t>
            </a:r>
            <a:r>
              <a:rPr lang="ru-RU" altLang="ru-RU" sz="1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>автономное учреждение дополнительного профессионального образования </a:t>
            </a:r>
            <a:endParaRPr lang="ru-RU" altLang="ru-RU" sz="1400" b="1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Verdana" pitchFamily="34" charset="0"/>
            </a:endParaRPr>
          </a:p>
          <a:p>
            <a:pPr lvl="0" algn="ctr" eaLnBrk="1" hangingPunct="1"/>
            <a:r>
              <a:rPr lang="ru-RU" altLang="ru-RU" sz="1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>«</a:t>
            </a:r>
            <a:r>
              <a:rPr lang="ru-RU" altLang="ru-RU" sz="1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>Алтайский институт развития образования имени  Адриана Митрофановича Топорова»</a:t>
            </a:r>
            <a:br>
              <a:rPr lang="ru-RU" altLang="ru-RU" sz="1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</a:br>
            <a:r>
              <a:rPr lang="ru-RU" altLang="ru-RU" sz="1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>(КАУ ДПО «АИРО имени А.М. Топорова»)</a:t>
            </a:r>
            <a:r>
              <a:rPr lang="ru-RU" altLang="ru-RU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/>
            </a:r>
            <a:br>
              <a:rPr lang="ru-RU" altLang="ru-RU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</a:br>
            <a:endParaRPr lang="ru-RU" altLang="ru-RU" sz="2400" b="1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Verdana" pitchFamily="34" charset="0"/>
            </a:endParaRPr>
          </a:p>
          <a:p>
            <a:pPr lvl="0" algn="ctr" eaLnBrk="1" hangingPunct="1"/>
            <a:endParaRPr lang="ru-RU" altLang="ru-RU" sz="2400" b="1" dirty="0" smtClean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  <a:cs typeface="Verdana" pitchFamily="34" charset="0"/>
            </a:endParaRPr>
          </a:p>
          <a:p>
            <a:pPr lvl="0" algn="ctr" eaLnBrk="1" hangingPunct="1"/>
            <a:r>
              <a:rPr lang="ru-RU" altLang="ru-RU" sz="2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>АТТЕСТАЦИЯ </a:t>
            </a:r>
            <a:r>
              <a:rPr lang="ru-RU" altLang="ru-RU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>ПЕДАГОГИЧЕСКИХ </a:t>
            </a:r>
            <a:endParaRPr lang="ru-RU" altLang="ru-RU" sz="2400" b="1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Verdana" pitchFamily="34" charset="0"/>
            </a:endParaRPr>
          </a:p>
          <a:p>
            <a:pPr lvl="0" algn="ctr" eaLnBrk="1" hangingPunct="1"/>
            <a:r>
              <a:rPr lang="ru-RU" altLang="ru-RU" sz="2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>РАБОТНИКОВ </a:t>
            </a:r>
            <a:r>
              <a:rPr lang="ru-RU" altLang="ru-RU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>ОБРАЗОВАТЕЛЬНЫХ </a:t>
            </a:r>
            <a:r>
              <a:rPr lang="ru-RU" altLang="ru-RU" sz="2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>ОРГАНИЗАЦИЙ АЛТАЙСКОГО КРАЯ</a:t>
            </a:r>
            <a:endParaRPr lang="en-US" altLang="ru-RU" sz="2400" b="1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Verdana" pitchFamily="34" charset="0"/>
            </a:endParaRPr>
          </a:p>
          <a:p>
            <a:pPr algn="ctr" eaLnBrk="1" hangingPunct="1"/>
            <a:endParaRPr lang="en-US" altLang="ru-RU" sz="2400" b="1" dirty="0" smtClean="0">
              <a:solidFill>
                <a:srgbClr val="009692"/>
              </a:solidFill>
              <a:latin typeface="Cambria" panose="02040503050406030204" pitchFamily="18" charset="0"/>
              <a:ea typeface="Cambria" panose="02040503050406030204" pitchFamily="18" charset="0"/>
              <a:cs typeface="Verdana" pitchFamily="34" charset="0"/>
            </a:endParaRPr>
          </a:p>
          <a:p>
            <a:pPr algn="ctr" eaLnBrk="1" hangingPunct="1"/>
            <a:endParaRPr lang="ru-RU" altLang="ru-RU" sz="24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4031940" y="6034226"/>
            <a:ext cx="4876540" cy="80021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altLang="ru-RU" sz="1200" b="1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Verdana" pitchFamily="34" charset="0"/>
            </a:endParaRPr>
          </a:p>
          <a:p>
            <a:pPr eaLnBrk="1" hangingPunct="1"/>
            <a:r>
              <a:rPr lang="ru-RU" altLang="ru-RU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>2025 г</a:t>
            </a:r>
          </a:p>
          <a:p>
            <a:pPr algn="r" eaLnBrk="1" hangingPunct="1"/>
            <a:endParaRPr lang="en-US" altLang="ru-RU" sz="16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Verdana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5265204"/>
            <a:ext cx="3542261" cy="12117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875707"/>
            <a:ext cx="7488831" cy="1251633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779713" y="6560222"/>
            <a:ext cx="6256337" cy="181891"/>
          </a:xfrm>
          <a:prstGeom prst="rect">
            <a:avLst/>
          </a:prstGeom>
          <a:solidFill>
            <a:srgbClr val="009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15156" y="6560221"/>
            <a:ext cx="2671763" cy="1818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10400" y="226662"/>
            <a:ext cx="1800200" cy="1080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7329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0349" y="6560222"/>
            <a:ext cx="6255701" cy="181145"/>
          </a:xfrm>
          <a:prstGeom prst="rect">
            <a:avLst/>
          </a:prstGeom>
          <a:solidFill>
            <a:srgbClr val="009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43391" y="6573853"/>
            <a:ext cx="2352146" cy="145213"/>
          </a:xfrm>
        </p:spPr>
        <p:txBody>
          <a:bodyPr/>
          <a:lstStyle/>
          <a:p>
            <a:fld id="{B1CE1BC5-3012-4DAD-88BA-CDCD47E0AA43}" type="slidenum">
              <a:rPr lang="ru-RU" sz="1400" b="1" smtClean="0">
                <a:solidFill>
                  <a:schemeClr val="bg1"/>
                </a:solidFill>
              </a:rPr>
              <a:pPr/>
              <a:t>10</a:t>
            </a:fld>
            <a:endParaRPr lang="ru-RU" sz="1400" b="1" dirty="0">
              <a:solidFill>
                <a:schemeClr val="bg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567" y="5935745"/>
            <a:ext cx="1105317" cy="492362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107950" y="25400"/>
            <a:ext cx="8928100" cy="692696"/>
          </a:xfrm>
          <a:prstGeom prst="roundRect">
            <a:avLst/>
          </a:prstGeom>
          <a:solidFill>
            <a:srgbClr val="009692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71463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271463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alt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endParaRPr lang="ru-RU" altLang="ru-RU" sz="2800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endParaRPr lang="ru-RU" alt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spcBef>
                <a:spcPts val="0"/>
              </a:spcBef>
              <a:buSzPct val="80000"/>
            </a:pPr>
            <a:endParaRPr 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Пакет </a:t>
            </a:r>
            <a:r>
              <a:rPr lang="ru-RU" altLang="ru-RU" b="1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документов для </a:t>
            </a:r>
            <a:r>
              <a:rPr lang="ru-RU" altLang="ru-RU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осуществления анализа материалов </a:t>
            </a:r>
            <a:r>
              <a:rPr lang="ru-RU" altLang="ru-RU" b="1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аттестационного </a:t>
            </a:r>
            <a:r>
              <a:rPr lang="ru-RU" altLang="ru-RU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дела с </a:t>
            </a:r>
            <a:r>
              <a:rPr lang="ru-RU" altLang="ru-RU" b="1" dirty="0" err="1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учетом</a:t>
            </a:r>
            <a:r>
              <a:rPr lang="ru-RU" altLang="ru-RU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заслуг в сфере образования</a:t>
            </a:r>
            <a:endParaRPr lang="ru-RU" alt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 smtClean="0">
              <a:solidFill>
                <a:prstClr val="black">
                  <a:lumMod val="75000"/>
                  <a:lumOff val="25000"/>
                </a:prst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  <a:hlinkClick r:id="rId3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 smtClean="0">
              <a:solidFill>
                <a:prstClr val="black">
                  <a:lumMod val="75000"/>
                  <a:lumOff val="25000"/>
                </a:prst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  <a:hlinkClick r:id="rId3"/>
            </a:endParaRPr>
          </a:p>
          <a:p>
            <a:pPr marL="342900" lvl="0" indent="-342900" algn="just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80000"/>
              <a:buAutoNum type="arabicPeriod"/>
            </a:pPr>
            <a:endParaRPr lang="ru-RU" altLang="ru-RU" sz="1600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lvl="0" indent="-342900" algn="just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80000"/>
              <a:buAutoNum type="arabicPeriod"/>
            </a:pPr>
            <a:r>
              <a:rPr lang="ru-RU" alt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Заявление; </a:t>
            </a:r>
          </a:p>
          <a:p>
            <a:pPr marL="342900" lvl="0" indent="-342900" algn="just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80000"/>
              <a:buAutoNum type="arabicPeriod"/>
            </a:pPr>
            <a:r>
              <a:rPr lang="ru-RU" alt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Приложение к заявлению, содержащее сведения о профессиональной деятельности, соответствующей должности;</a:t>
            </a:r>
          </a:p>
          <a:p>
            <a:pPr marL="342900" lvl="0" indent="-342900" algn="just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80000"/>
              <a:buFont typeface="+mj-lt"/>
              <a:buAutoNum type="arabicPeriod" startAt="3"/>
            </a:pPr>
            <a:r>
              <a:rPr lang="ru-RU" alt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Копию документа, </a:t>
            </a:r>
            <a:r>
              <a:rPr lang="ru-RU" altLang="ru-RU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подтверждающего наличие наград, званий, знаков отличия, призовые награды за участие в профессиональных </a:t>
            </a:r>
            <a:r>
              <a:rPr lang="ru-RU" alt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конкурсах, заверенную </a:t>
            </a:r>
            <a:r>
              <a:rPr lang="ru-RU" altLang="ru-RU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образовательной </a:t>
            </a:r>
            <a:r>
              <a:rPr lang="ru-RU" alt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организацией;</a:t>
            </a:r>
          </a:p>
          <a:p>
            <a:pPr marL="342900" lvl="0" indent="-342900" algn="just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80000"/>
              <a:buFont typeface="+mj-lt"/>
              <a:buAutoNum type="arabicPeriod" startAt="3"/>
            </a:pPr>
            <a:r>
              <a:rPr lang="ru-RU" alt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Выписка из приказа об утверждении списков педагогических работников, </a:t>
            </a:r>
            <a:r>
              <a:rPr lang="ru-RU" altLang="ru-RU" sz="1600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аттестующихся</a:t>
            </a:r>
            <a:r>
              <a:rPr lang="ru-RU" alt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в целях установления квалификационных категорий; </a:t>
            </a:r>
          </a:p>
          <a:p>
            <a:pPr marL="342900" lvl="0" indent="-342900" algn="just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80000"/>
              <a:buFont typeface="+mj-lt"/>
              <a:buAutoNum type="arabicPeriod" startAt="3"/>
            </a:pPr>
            <a:r>
              <a:rPr lang="ru-RU" alt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Выписка из приказа, </a:t>
            </a:r>
            <a:r>
              <a:rPr lang="ru-RU" altLang="ru-RU" sz="1600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подтвержающего</a:t>
            </a:r>
            <a:r>
              <a:rPr lang="ru-RU" alt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результаты предыдущей аттестации;</a:t>
            </a:r>
          </a:p>
          <a:p>
            <a:pPr marL="342900" lvl="0" indent="-342900" algn="just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80000"/>
              <a:buFont typeface="+mj-lt"/>
              <a:buAutoNum type="arabicPeriod" startAt="3"/>
            </a:pPr>
            <a:r>
              <a:rPr lang="ru-RU" alt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Выписка из приказа образовательной организации об организации процедуры аттестации;</a:t>
            </a:r>
          </a:p>
          <a:p>
            <a:pPr marL="342900" lvl="0" indent="-342900" algn="just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80000"/>
              <a:buFont typeface="+mj-lt"/>
              <a:buAutoNum type="arabicPeriod" startAt="3"/>
            </a:pPr>
            <a:r>
              <a:rPr lang="ru-RU" alt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Копия документа, </a:t>
            </a:r>
            <a:r>
              <a:rPr lang="ru-RU" altLang="ru-RU" sz="1600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подтвержающего</a:t>
            </a:r>
            <a:r>
              <a:rPr lang="ru-RU" alt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сведения о повышении квалификации;</a:t>
            </a:r>
          </a:p>
          <a:p>
            <a:pPr marL="342900" lvl="0" indent="-342900" algn="just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80000"/>
              <a:buFont typeface="+mj-lt"/>
              <a:buAutoNum type="arabicPeriod" startAt="3"/>
            </a:pPr>
            <a:r>
              <a:rPr lang="ru-RU" alt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Согласие на обработку персональных данных;</a:t>
            </a:r>
          </a:p>
          <a:p>
            <a:pPr marL="342900" lvl="0" indent="-342900" algn="just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80000"/>
              <a:buFont typeface="+mj-lt"/>
              <a:buAutoNum type="arabicPeriod" startAt="3"/>
            </a:pPr>
            <a:r>
              <a:rPr lang="ru-RU" alt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Согласие на обработку персональных данных, </a:t>
            </a:r>
            <a:r>
              <a:rPr lang="ru-RU" altLang="ru-RU" sz="1600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разрешенных</a:t>
            </a:r>
            <a:r>
              <a:rPr lang="ru-RU" alt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субъектом персональных данных.</a:t>
            </a:r>
          </a:p>
          <a:p>
            <a:pPr marL="342900" lvl="0" indent="-342900" algn="just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80000"/>
              <a:buFont typeface="+mj-lt"/>
              <a:buAutoNum type="arabicPeriod" startAt="3"/>
            </a:pPr>
            <a:endParaRPr lang="ru-RU" altLang="ru-RU" sz="1600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lvl="0" indent="-342900" algn="just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80000"/>
              <a:buFont typeface="+mj-lt"/>
              <a:buAutoNum type="arabicPeriod" startAt="3"/>
            </a:pPr>
            <a:endParaRPr lang="ru-RU" altLang="ru-RU" sz="1600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lvl="0" indent="457200" algn="just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00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450000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endParaRPr lang="ru-RU" altLang="ru-RU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sz="1700" dirty="0">
              <a:solidFill>
                <a:prstClr val="black">
                  <a:lumMod val="75000"/>
                  <a:lumOff val="25000"/>
                </a:prst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5156" y="6560221"/>
            <a:ext cx="2671763" cy="1818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295" y="821512"/>
            <a:ext cx="8967993" cy="591363"/>
          </a:xfrm>
          <a:prstGeom prst="rect">
            <a:avLst/>
          </a:prstGeom>
        </p:spPr>
      </p:pic>
      <p:sp>
        <p:nvSpPr>
          <p:cNvPr id="8" name="Штриховая стрелка вправо 7"/>
          <p:cNvSpPr/>
          <p:nvPr/>
        </p:nvSpPr>
        <p:spPr>
          <a:xfrm>
            <a:off x="1794012" y="1037945"/>
            <a:ext cx="648072" cy="158496"/>
          </a:xfrm>
          <a:prstGeom prst="striped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</a:t>
            </a:r>
            <a:endParaRPr lang="ru-RU" dirty="0"/>
          </a:p>
        </p:txBody>
      </p:sp>
      <p:sp>
        <p:nvSpPr>
          <p:cNvPr id="9" name="Штриховая стрелка вправо 8"/>
          <p:cNvSpPr/>
          <p:nvPr/>
        </p:nvSpPr>
        <p:spPr>
          <a:xfrm>
            <a:off x="4067944" y="1037945"/>
            <a:ext cx="648072" cy="158496"/>
          </a:xfrm>
          <a:prstGeom prst="striped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</a:t>
            </a:r>
            <a:endParaRPr lang="ru-RU" dirty="0"/>
          </a:p>
        </p:txBody>
      </p:sp>
      <p:sp>
        <p:nvSpPr>
          <p:cNvPr id="10" name="Штриховая стрелка вправо 9"/>
          <p:cNvSpPr/>
          <p:nvPr/>
        </p:nvSpPr>
        <p:spPr>
          <a:xfrm>
            <a:off x="6234580" y="1040039"/>
            <a:ext cx="648072" cy="158496"/>
          </a:xfrm>
          <a:prstGeom prst="striped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811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0349" y="6560222"/>
            <a:ext cx="6255701" cy="181145"/>
          </a:xfrm>
          <a:prstGeom prst="rect">
            <a:avLst/>
          </a:prstGeom>
          <a:solidFill>
            <a:srgbClr val="009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43391" y="6573853"/>
            <a:ext cx="2352146" cy="145213"/>
          </a:xfrm>
        </p:spPr>
        <p:txBody>
          <a:bodyPr/>
          <a:lstStyle/>
          <a:p>
            <a:fld id="{B1CE1BC5-3012-4DAD-88BA-CDCD47E0AA43}" type="slidenum">
              <a:rPr lang="ru-RU" sz="1400" b="1" smtClean="0">
                <a:solidFill>
                  <a:schemeClr val="bg1"/>
                </a:solidFill>
              </a:rPr>
              <a:pPr/>
              <a:t>11</a:t>
            </a:fld>
            <a:endParaRPr lang="ru-RU" sz="1400" b="1" dirty="0">
              <a:solidFill>
                <a:schemeClr val="bg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364" y="5908050"/>
            <a:ext cx="1105317" cy="492362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107950" y="25400"/>
            <a:ext cx="8928100" cy="883320"/>
          </a:xfrm>
          <a:prstGeom prst="roundRect">
            <a:avLst/>
          </a:prstGeom>
          <a:solidFill>
            <a:srgbClr val="009692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71463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271463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alt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endParaRPr lang="ru-RU" altLang="ru-RU" sz="2800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endParaRPr lang="ru-RU" alt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spcBef>
                <a:spcPts val="0"/>
              </a:spcBef>
              <a:buSzPct val="80000"/>
            </a:pPr>
            <a:endParaRPr 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r>
              <a:rPr lang="ru-RU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Аттестация </a:t>
            </a:r>
            <a:r>
              <a:rPr lang="ru-RU" b="1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педагогических работников </a:t>
            </a:r>
            <a:br>
              <a:rPr lang="ru-RU" b="1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 целях установления </a:t>
            </a:r>
            <a:r>
              <a:rPr lang="ru-RU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квалификационной категории </a:t>
            </a: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r>
              <a:rPr lang="ru-RU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«педагог-методист» и «педагог-наставник»</a:t>
            </a: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sz="1600" b="1" dirty="0">
              <a:solidFill>
                <a:prstClr val="black">
                  <a:lumMod val="75000"/>
                  <a:lumOff val="25000"/>
                </a:prst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</a:t>
            </a:r>
            <a:r>
              <a:rPr 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роводится </a:t>
            </a:r>
            <a:r>
              <a:rPr lang="ru-RU" sz="16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по желанию  </a:t>
            </a:r>
            <a:r>
              <a:rPr lang="ru-RU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педагогических </a:t>
            </a:r>
            <a:r>
              <a:rPr 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работников; </a:t>
            </a:r>
          </a:p>
          <a:p>
            <a:pPr algn="just"/>
            <a:endParaRPr lang="ru-RU" sz="1600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При наличии </a:t>
            </a:r>
            <a:r>
              <a:rPr lang="ru-RU" sz="1600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высшей квалификационной категории;</a:t>
            </a:r>
          </a:p>
          <a:p>
            <a:pPr algn="just"/>
            <a:endParaRPr lang="ru-RU" sz="16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У</a:t>
            </a:r>
            <a:r>
              <a:rPr 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станавливаются </a:t>
            </a:r>
            <a:r>
              <a:rPr lang="ru-RU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на основе </a:t>
            </a:r>
            <a:r>
              <a:rPr lang="ru-RU" sz="16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показателей  деятельности </a:t>
            </a:r>
            <a:r>
              <a:rPr lang="ru-RU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педагогического работника, </a:t>
            </a:r>
            <a:r>
              <a:rPr 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направленной на совершенствование </a:t>
            </a:r>
            <a:r>
              <a:rPr lang="ru-RU" sz="1600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методической работы и наставничества </a:t>
            </a:r>
            <a:r>
              <a:rPr 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непосредственно </a:t>
            </a:r>
            <a:r>
              <a:rPr lang="ru-RU" sz="1600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в образовательной организации</a:t>
            </a:r>
            <a:r>
              <a:rPr lang="ru-RU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и </a:t>
            </a:r>
            <a:r>
              <a:rPr lang="ru-RU" sz="1600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не </a:t>
            </a:r>
            <a:r>
              <a:rPr lang="ru-RU" sz="16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входящей в должностные обязанности </a:t>
            </a:r>
            <a:r>
              <a:rPr lang="ru-RU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по занимаемой в организации </a:t>
            </a:r>
            <a:r>
              <a:rPr 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должности;</a:t>
            </a:r>
          </a:p>
          <a:p>
            <a:pPr algn="just"/>
            <a:endParaRPr lang="ru-RU" sz="1600" dirty="0" smtClean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В заявлении указывается: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у</a:t>
            </a:r>
            <a:r>
              <a:rPr 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ровень образования педагогического работника;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р</a:t>
            </a:r>
            <a:r>
              <a:rPr 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езультаты деятельности, связанные с методической работой или наставничеством в образовательной организации;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и</a:t>
            </a:r>
            <a:r>
              <a:rPr 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нформация об имеющейся высшей квалификационной категории.</a:t>
            </a:r>
          </a:p>
          <a:p>
            <a:pPr algn="just"/>
            <a:endParaRPr lang="ru-RU" sz="1600" u="sng" dirty="0" smtClean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 заявлению об аттестации </a:t>
            </a:r>
            <a:r>
              <a:rPr 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прилагается </a:t>
            </a:r>
            <a:r>
              <a:rPr lang="ru-RU" sz="16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ходатайство работодателя</a:t>
            </a:r>
            <a:r>
              <a:rPr lang="ru-RU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характеризующее деятельность педагогического </a:t>
            </a:r>
            <a:r>
              <a:rPr 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работника, направленную на совершенствование методической работы или наставничества в образовательной организации (формируется на основе решения педагогического совета).</a:t>
            </a:r>
            <a:endParaRPr lang="ru-RU" sz="1600" u="sng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lvl="0" indent="457200" algn="just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00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450000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endParaRPr lang="ru-RU" altLang="ru-RU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sz="1700" dirty="0">
              <a:solidFill>
                <a:prstClr val="black">
                  <a:lumMod val="75000"/>
                  <a:lumOff val="25000"/>
                </a:prst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5156" y="6560221"/>
            <a:ext cx="2671763" cy="1818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694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0349" y="6560222"/>
            <a:ext cx="6255701" cy="181145"/>
          </a:xfrm>
          <a:prstGeom prst="rect">
            <a:avLst/>
          </a:prstGeom>
          <a:solidFill>
            <a:srgbClr val="009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43391" y="6573853"/>
            <a:ext cx="2352146" cy="145213"/>
          </a:xfrm>
        </p:spPr>
        <p:txBody>
          <a:bodyPr/>
          <a:lstStyle/>
          <a:p>
            <a:fld id="{B1CE1BC5-3012-4DAD-88BA-CDCD47E0AA43}" type="slidenum">
              <a:rPr lang="ru-RU" sz="1400" b="1" smtClean="0">
                <a:solidFill>
                  <a:schemeClr val="bg1"/>
                </a:solidFill>
              </a:rPr>
              <a:pPr/>
              <a:t>12</a:t>
            </a:fld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6784" y="37079"/>
            <a:ext cx="8928100" cy="883320"/>
          </a:xfrm>
          <a:prstGeom prst="roundRect">
            <a:avLst/>
          </a:prstGeom>
          <a:solidFill>
            <a:srgbClr val="009692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71463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271463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alt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endParaRPr lang="ru-RU" altLang="ru-RU" sz="2800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endParaRPr lang="ru-RU" alt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spcBef>
                <a:spcPts val="0"/>
              </a:spcBef>
              <a:buSzPct val="80000"/>
            </a:pPr>
            <a:endParaRPr 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>
              <a:solidFill>
                <a:schemeClr val="tx2">
                  <a:lumMod val="20000"/>
                  <a:lumOff val="8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Показатели и критерии для квалификационной </a:t>
            </a:r>
            <a:r>
              <a:rPr lang="ru-RU" altLang="ru-RU" b="1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категории  </a:t>
            </a:r>
            <a:endParaRPr lang="ru-RU" alt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b="1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педагог-методист</a:t>
            </a:r>
            <a:r>
              <a:rPr lang="ru-RU" altLang="ru-RU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»</a:t>
            </a:r>
            <a:endParaRPr lang="ru-RU" altLang="ru-RU" sz="1600" b="1" dirty="0">
              <a:solidFill>
                <a:prstClr val="black">
                  <a:lumMod val="75000"/>
                  <a:lumOff val="25000"/>
                </a:prst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00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450000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endParaRPr lang="ru-RU" altLang="ru-RU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sz="1700" dirty="0">
              <a:solidFill>
                <a:prstClr val="black">
                  <a:lumMod val="75000"/>
                  <a:lumOff val="25000"/>
                </a:prst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5156" y="6560221"/>
            <a:ext cx="2671763" cy="1818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6234163"/>
              </p:ext>
            </p:extLst>
          </p:nvPr>
        </p:nvGraphicFramePr>
        <p:xfrm>
          <a:off x="554297" y="1232756"/>
          <a:ext cx="8086155" cy="4502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218"/>
                <a:gridCol w="6031749"/>
                <a:gridCol w="828092"/>
                <a:gridCol w="864096"/>
              </a:tblGrid>
              <a:tr h="936104">
                <a:tc>
                  <a:txBody>
                    <a:bodyPr/>
                    <a:lstStyle/>
                    <a:p>
                      <a:pPr marL="0" lvl="0" indent="0" defTabSz="457200" eaLnBrk="1" fontAlgn="auto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FCBEF"/>
                        </a:buClr>
                        <a:buSzPct val="80000"/>
                        <a:buFont typeface="+mj-lt"/>
                        <a:buNone/>
                      </a:pPr>
                      <a:r>
                        <a:rPr lang="ru-RU" altLang="ru-RU" sz="1600" b="0" dirty="0" smtClean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1.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 defTabSz="457200" eaLnBrk="1" fontAlgn="auto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FCBEF"/>
                        </a:buClr>
                        <a:buSzPct val="80000"/>
                        <a:buFont typeface="+mj-lt"/>
                        <a:buNone/>
                      </a:pPr>
                      <a:r>
                        <a:rPr lang="ru-RU" altLang="ru-RU" sz="1500" b="0" u="none" dirty="0" smtClean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Руководство методическим объединением педагогических работников образовательной организации и активного участия в методической работе образовательной организации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max</a:t>
                      </a:r>
                      <a:r>
                        <a:rPr lang="ru-RU" sz="1500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6</a:t>
                      </a:r>
                      <a:endParaRPr lang="ru-RU" sz="1500" dirty="0">
                        <a:solidFill>
                          <a:srgbClr val="FF000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min </a:t>
                      </a:r>
                      <a:r>
                        <a:rPr lang="ru-RU" sz="15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</a:t>
                      </a:r>
                      <a:endParaRPr lang="ru-RU" sz="1500" b="1" dirty="0">
                        <a:solidFill>
                          <a:srgbClr val="FF000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</a:t>
                      </a: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500" b="0" u="none" dirty="0" smtClean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Участие в методической поддержке</a:t>
                      </a:r>
                      <a:r>
                        <a:rPr lang="ru-RU" sz="1500" b="0" u="none" baseline="0" dirty="0" smtClean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(сопровождении) педагогических работников образовательной организации, направленной на их профессиональное развитие, преодоление профессиональных дефицитов</a:t>
                      </a:r>
                      <a:endParaRPr lang="ru-RU" sz="1500" b="0" u="none" dirty="0"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max</a:t>
                      </a:r>
                      <a:r>
                        <a:rPr lang="ru-RU" sz="15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5</a:t>
                      </a:r>
                      <a:endParaRPr lang="ru-RU" sz="1500" b="1" dirty="0">
                        <a:solidFill>
                          <a:srgbClr val="FF000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min 5</a:t>
                      </a:r>
                      <a:endParaRPr lang="ru-RU" sz="1500" b="1" dirty="0">
                        <a:solidFill>
                          <a:srgbClr val="FF000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3.</a:t>
                      </a: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500" b="0" u="none" dirty="0" smtClean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Руководство разработкой программно-методического сопровождения образовательного процесса, в том числе методического сопровождения</a:t>
                      </a:r>
                      <a:r>
                        <a:rPr lang="ru-RU" sz="1500" b="0" u="none" baseline="0" dirty="0" smtClean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реализации инновационных образовательных программ и проектов в образовательной организации</a:t>
                      </a:r>
                      <a:endParaRPr lang="ru-RU" sz="1500" b="0" u="none" dirty="0"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max</a:t>
                      </a:r>
                      <a:r>
                        <a:rPr lang="ru-RU" sz="15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13</a:t>
                      </a:r>
                      <a:endParaRPr lang="ru-RU" sz="1500" b="1" dirty="0">
                        <a:solidFill>
                          <a:srgbClr val="FF000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min 6</a:t>
                      </a:r>
                      <a:endParaRPr lang="ru-RU" sz="1500" b="1" dirty="0">
                        <a:solidFill>
                          <a:srgbClr val="FF000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4.</a:t>
                      </a: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500" b="0" u="none" dirty="0" smtClean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Методическая</a:t>
                      </a:r>
                      <a:r>
                        <a:rPr lang="ru-RU" sz="1500" b="0" u="none" baseline="0" dirty="0" smtClean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поддержка педагогических работников образовательной организации при подготовке к участию в профессиональных конкурсах</a:t>
                      </a:r>
                      <a:endParaRPr lang="ru-RU" sz="1500" b="0" u="none" dirty="0"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max</a:t>
                      </a:r>
                      <a:r>
                        <a:rPr lang="ru-RU" sz="15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6</a:t>
                      </a:r>
                      <a:endParaRPr lang="ru-RU" sz="1500" b="1" dirty="0">
                        <a:solidFill>
                          <a:srgbClr val="FF000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min 1</a:t>
                      </a:r>
                      <a:endParaRPr lang="ru-RU" sz="1500" b="1" dirty="0">
                        <a:solidFill>
                          <a:srgbClr val="FF000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5.</a:t>
                      </a: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500" b="0" u="none" dirty="0" smtClean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Передача опыта по применению в образовательной организации авторских учебных и (или) учебно-методических разработок</a:t>
                      </a:r>
                      <a:endParaRPr lang="ru-RU" sz="1500" b="0" u="none" dirty="0"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max</a:t>
                      </a:r>
                      <a:r>
                        <a:rPr lang="ru-RU" sz="1500" b="1" i="0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6</a:t>
                      </a:r>
                      <a:endParaRPr lang="ru-RU" sz="1500" b="1" i="0" dirty="0">
                        <a:solidFill>
                          <a:srgbClr val="FF000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i="0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min 2</a:t>
                      </a:r>
                      <a:endParaRPr lang="ru-RU" sz="1500" b="1" i="0" dirty="0">
                        <a:solidFill>
                          <a:srgbClr val="FF000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91349"/>
              </p:ext>
            </p:extLst>
          </p:nvPr>
        </p:nvGraphicFramePr>
        <p:xfrm>
          <a:off x="554297" y="5822078"/>
          <a:ext cx="8086155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65624"/>
                <a:gridCol w="1720531"/>
              </a:tblGrid>
              <a:tr h="314124">
                <a:tc>
                  <a:txBody>
                    <a:bodyPr/>
                    <a:lstStyle/>
                    <a:p>
                      <a:r>
                        <a:rPr lang="ru-RU" sz="1500" b="1" dirty="0" smtClean="0">
                          <a:solidFill>
                            <a:srgbClr val="00206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Максимально</a:t>
                      </a:r>
                      <a:r>
                        <a:rPr lang="ru-RU" sz="1500" b="1" baseline="0" dirty="0" smtClean="0">
                          <a:solidFill>
                            <a:srgbClr val="00206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возможное количество баллов</a:t>
                      </a:r>
                      <a:endParaRPr lang="ru-RU" sz="1500" b="1" dirty="0">
                        <a:solidFill>
                          <a:srgbClr val="00206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36</a:t>
                      </a:r>
                      <a:endParaRPr lang="ru-RU" sz="1500" dirty="0">
                        <a:solidFill>
                          <a:srgbClr val="FF000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263259">
                <a:tc>
                  <a:txBody>
                    <a:bodyPr/>
                    <a:lstStyle/>
                    <a:p>
                      <a:r>
                        <a:rPr lang="ru-RU" sz="1500" b="1" dirty="0" smtClean="0">
                          <a:solidFill>
                            <a:srgbClr val="00206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Минимальное количество баллов</a:t>
                      </a:r>
                      <a:endParaRPr lang="ru-RU" sz="1500" b="1" dirty="0">
                        <a:solidFill>
                          <a:srgbClr val="00206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20</a:t>
                      </a:r>
                      <a:endParaRPr lang="ru-RU" sz="1500" b="1" dirty="0">
                        <a:solidFill>
                          <a:srgbClr val="FF000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2056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0349" y="6560222"/>
            <a:ext cx="6255701" cy="181145"/>
          </a:xfrm>
          <a:prstGeom prst="rect">
            <a:avLst/>
          </a:prstGeom>
          <a:solidFill>
            <a:srgbClr val="009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43391" y="6573853"/>
            <a:ext cx="2352146" cy="145213"/>
          </a:xfrm>
        </p:spPr>
        <p:txBody>
          <a:bodyPr/>
          <a:lstStyle/>
          <a:p>
            <a:fld id="{B1CE1BC5-3012-4DAD-88BA-CDCD47E0AA43}" type="slidenum">
              <a:rPr lang="ru-RU" sz="1400" b="1" smtClean="0">
                <a:solidFill>
                  <a:schemeClr val="bg1"/>
                </a:solidFill>
              </a:rPr>
              <a:pPr/>
              <a:t>13</a:t>
            </a:fld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6784" y="37079"/>
            <a:ext cx="8928100" cy="883320"/>
          </a:xfrm>
          <a:prstGeom prst="roundRect">
            <a:avLst/>
          </a:prstGeom>
          <a:solidFill>
            <a:srgbClr val="009692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71463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271463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alt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endParaRPr lang="ru-RU" altLang="ru-RU" sz="2800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endParaRPr lang="ru-RU" alt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spcBef>
                <a:spcPts val="0"/>
              </a:spcBef>
              <a:buSzPct val="80000"/>
            </a:pPr>
            <a:endParaRPr 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>
              <a:solidFill>
                <a:schemeClr val="tx2">
                  <a:lumMod val="20000"/>
                  <a:lumOff val="8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Показатели и критерии для квалификационной </a:t>
            </a:r>
            <a:r>
              <a:rPr lang="ru-RU" altLang="ru-RU" b="1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категории  </a:t>
            </a:r>
            <a:endParaRPr lang="ru-RU" alt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«педагог-наставник»</a:t>
            </a:r>
            <a:endParaRPr lang="ru-RU" altLang="ru-RU" sz="1600" b="1" dirty="0">
              <a:solidFill>
                <a:prstClr val="black">
                  <a:lumMod val="75000"/>
                  <a:lumOff val="25000"/>
                </a:prst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00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450000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endParaRPr lang="ru-RU" altLang="ru-RU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sz="1700" dirty="0">
              <a:solidFill>
                <a:prstClr val="black">
                  <a:lumMod val="75000"/>
                  <a:lumOff val="25000"/>
                </a:prst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5156" y="6560221"/>
            <a:ext cx="2671763" cy="1818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4340487"/>
              </p:ext>
            </p:extLst>
          </p:nvPr>
        </p:nvGraphicFramePr>
        <p:xfrm>
          <a:off x="572298" y="1341416"/>
          <a:ext cx="8086155" cy="35284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218"/>
                <a:gridCol w="6031749"/>
                <a:gridCol w="828092"/>
                <a:gridCol w="864096"/>
              </a:tblGrid>
              <a:tr h="648072">
                <a:tc>
                  <a:txBody>
                    <a:bodyPr/>
                    <a:lstStyle/>
                    <a:p>
                      <a:pPr marL="0" lvl="0" indent="0" defTabSz="457200" eaLnBrk="1" fontAlgn="auto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FCBEF"/>
                        </a:buClr>
                        <a:buSzPct val="80000"/>
                        <a:buFont typeface="+mj-lt"/>
                        <a:buNone/>
                      </a:pPr>
                      <a:r>
                        <a:rPr lang="ru-RU" altLang="ru-RU" sz="1600" b="0" dirty="0" smtClean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1.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 defTabSz="457200" eaLnBrk="1" fontAlgn="auto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FCBEF"/>
                        </a:buClr>
                        <a:buSzPct val="80000"/>
                        <a:buFont typeface="+mj-lt"/>
                        <a:buNone/>
                      </a:pPr>
                      <a:r>
                        <a:rPr lang="ru-RU" altLang="ru-RU" sz="1500" b="0" u="none" dirty="0" smtClean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Руководство практической подготовкой студентов, обучающихся по образовательным программам СПО и (или) ВО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max</a:t>
                      </a:r>
                      <a:r>
                        <a:rPr lang="ru-RU" sz="1500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3</a:t>
                      </a:r>
                      <a:endParaRPr lang="ru-RU" sz="1500" dirty="0">
                        <a:solidFill>
                          <a:srgbClr val="FF000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min </a:t>
                      </a:r>
                      <a:r>
                        <a:rPr lang="ru-RU" sz="15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</a:t>
                      </a:r>
                      <a:endParaRPr lang="ru-RU" sz="1500" b="1" dirty="0">
                        <a:solidFill>
                          <a:srgbClr val="FF000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</a:t>
                      </a: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500" b="0" u="none" dirty="0" smtClean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Наставничество в отношении педагогических работников образовательной организации, активного сопровождения их профессионального развития в образовательной организации</a:t>
                      </a:r>
                      <a:endParaRPr lang="ru-RU" sz="1500" b="0" u="none" dirty="0"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max</a:t>
                      </a:r>
                      <a:r>
                        <a:rPr lang="ru-RU" sz="15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5</a:t>
                      </a:r>
                      <a:endParaRPr lang="ru-RU" sz="1500" b="1" dirty="0">
                        <a:solidFill>
                          <a:srgbClr val="FF000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min </a:t>
                      </a:r>
                      <a:r>
                        <a:rPr lang="ru-RU" sz="15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</a:t>
                      </a:r>
                      <a:endParaRPr lang="ru-RU" sz="1500" b="1" dirty="0">
                        <a:solidFill>
                          <a:srgbClr val="FF000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3.</a:t>
                      </a: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500" b="0" u="none" dirty="0" smtClean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Содействие в подготовке педагогических кадров, в</a:t>
                      </a:r>
                      <a:r>
                        <a:rPr lang="ru-RU" sz="1500" b="0" u="none" baseline="0" dirty="0" smtClean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ru-RU" sz="1500" b="0" u="none" baseline="0" dirty="0" err="1" smtClean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т.ч</a:t>
                      </a:r>
                      <a:r>
                        <a:rPr lang="ru-RU" sz="1500" b="0" u="none" baseline="0" dirty="0" smtClean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 молодых специалистов, к участию в конкурсах профессионального (педагогического) мастерства</a:t>
                      </a:r>
                      <a:endParaRPr lang="ru-RU" sz="1500" b="0" u="none" dirty="0"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max</a:t>
                      </a:r>
                      <a:r>
                        <a:rPr lang="ru-RU" sz="15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6</a:t>
                      </a:r>
                      <a:endParaRPr lang="ru-RU" sz="1500" b="1" dirty="0">
                        <a:solidFill>
                          <a:srgbClr val="FF000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min </a:t>
                      </a:r>
                      <a:r>
                        <a:rPr lang="ru-RU" sz="15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endParaRPr lang="ru-RU" sz="1500" b="1" dirty="0">
                        <a:solidFill>
                          <a:srgbClr val="FF000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4.</a:t>
                      </a: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500" b="0" u="none" dirty="0" smtClean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Распространение авторских подходов</a:t>
                      </a:r>
                      <a:r>
                        <a:rPr lang="ru-RU" sz="1500" b="0" u="none" baseline="0" dirty="0" smtClean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и методических разработок в области наставнической деятельности в образовательной организации</a:t>
                      </a:r>
                      <a:endParaRPr lang="ru-RU" sz="1500" b="0" u="none" dirty="0"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max</a:t>
                      </a:r>
                      <a:r>
                        <a:rPr lang="ru-RU" sz="15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6</a:t>
                      </a:r>
                      <a:endParaRPr lang="ru-RU" sz="1500" b="1" dirty="0">
                        <a:solidFill>
                          <a:srgbClr val="FF000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min 1</a:t>
                      </a:r>
                      <a:endParaRPr lang="ru-RU" sz="1500" b="1" dirty="0">
                        <a:solidFill>
                          <a:srgbClr val="FF000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5.</a:t>
                      </a: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500" b="0" u="none" dirty="0" smtClean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Передача опыта по применению в образовательной организации авторских учебных и (или) учебно-методических разработок</a:t>
                      </a:r>
                      <a:endParaRPr lang="ru-RU" sz="1500" b="0" u="none" dirty="0"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max</a:t>
                      </a:r>
                      <a:r>
                        <a:rPr lang="ru-RU" sz="1500" b="1" i="0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6</a:t>
                      </a:r>
                      <a:endParaRPr lang="ru-RU" sz="1500" b="1" i="0" dirty="0">
                        <a:solidFill>
                          <a:srgbClr val="FF000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i="0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min </a:t>
                      </a:r>
                      <a:r>
                        <a:rPr lang="ru-RU" sz="1500" b="1" i="0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endParaRPr lang="ru-RU" sz="1500" b="1" i="0" dirty="0">
                        <a:solidFill>
                          <a:srgbClr val="FF000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1162023"/>
              </p:ext>
            </p:extLst>
          </p:nvPr>
        </p:nvGraphicFramePr>
        <p:xfrm>
          <a:off x="575637" y="5053728"/>
          <a:ext cx="8122159" cy="6613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93967"/>
                <a:gridCol w="1728192"/>
              </a:tblGrid>
              <a:tr h="341266">
                <a:tc>
                  <a:txBody>
                    <a:bodyPr/>
                    <a:lstStyle/>
                    <a:p>
                      <a:r>
                        <a:rPr lang="ru-RU" sz="1500" b="1" dirty="0" smtClean="0">
                          <a:solidFill>
                            <a:srgbClr val="00206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Максимально</a:t>
                      </a:r>
                      <a:r>
                        <a:rPr lang="ru-RU" sz="1500" b="1" baseline="0" dirty="0" smtClean="0">
                          <a:solidFill>
                            <a:srgbClr val="00206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возможное количество баллов</a:t>
                      </a:r>
                      <a:endParaRPr lang="ru-RU" sz="1500" b="1" dirty="0">
                        <a:solidFill>
                          <a:srgbClr val="00206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20</a:t>
                      </a:r>
                      <a:endParaRPr lang="ru-RU" sz="1500" dirty="0">
                        <a:solidFill>
                          <a:srgbClr val="FF000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263259">
                <a:tc>
                  <a:txBody>
                    <a:bodyPr/>
                    <a:lstStyle/>
                    <a:p>
                      <a:r>
                        <a:rPr lang="ru-RU" sz="1500" b="1" dirty="0" smtClean="0">
                          <a:solidFill>
                            <a:srgbClr val="00206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Минимальное количество баллов</a:t>
                      </a:r>
                      <a:endParaRPr lang="ru-RU" sz="1500" b="1" dirty="0">
                        <a:solidFill>
                          <a:srgbClr val="00206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11</a:t>
                      </a:r>
                      <a:endParaRPr lang="ru-RU" sz="1500" b="1" dirty="0">
                        <a:solidFill>
                          <a:srgbClr val="FF000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7095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0349" y="6560222"/>
            <a:ext cx="6255701" cy="181145"/>
          </a:xfrm>
          <a:prstGeom prst="rect">
            <a:avLst/>
          </a:prstGeom>
          <a:solidFill>
            <a:srgbClr val="009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43391" y="6573853"/>
            <a:ext cx="2352146" cy="145213"/>
          </a:xfrm>
        </p:spPr>
        <p:txBody>
          <a:bodyPr/>
          <a:lstStyle/>
          <a:p>
            <a:fld id="{B1CE1BC5-3012-4DAD-88BA-CDCD47E0AA43}" type="slidenum">
              <a:rPr lang="ru-RU" sz="1400" b="1" smtClean="0">
                <a:solidFill>
                  <a:schemeClr val="bg1"/>
                </a:solidFill>
              </a:rPr>
              <a:pPr/>
              <a:t>14</a:t>
            </a:fld>
            <a:endParaRPr lang="ru-RU" sz="1400" b="1" dirty="0">
              <a:solidFill>
                <a:schemeClr val="bg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567" y="5935745"/>
            <a:ext cx="1105317" cy="492362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107950" y="25400"/>
            <a:ext cx="8928100" cy="883320"/>
          </a:xfrm>
          <a:prstGeom prst="roundRect">
            <a:avLst/>
          </a:prstGeom>
          <a:solidFill>
            <a:srgbClr val="009692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71463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271463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alt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endParaRPr lang="ru-RU" altLang="ru-RU" sz="2800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endParaRPr lang="ru-RU" alt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spcBef>
                <a:spcPts val="0"/>
              </a:spcBef>
              <a:buSzPct val="80000"/>
            </a:pPr>
            <a:endParaRPr 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chemeClr val="tx2">
                  <a:lumMod val="20000"/>
                  <a:lumOff val="8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chemeClr val="tx2">
                  <a:lumMod val="20000"/>
                  <a:lumOff val="8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>
              <a:solidFill>
                <a:schemeClr val="tx2">
                  <a:lumMod val="20000"/>
                  <a:lumOff val="8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chemeClr val="tx2">
                  <a:lumMod val="20000"/>
                  <a:lumOff val="8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>
              <a:solidFill>
                <a:schemeClr val="tx2">
                  <a:lumMod val="20000"/>
                  <a:lumOff val="8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Пакет </a:t>
            </a:r>
            <a:r>
              <a:rPr lang="ru-RU" altLang="ru-RU" b="1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документов для осуществления экспертной деятельности  по квалификационной категории  «педагог-методист» / «педагог-наставник»</a:t>
            </a:r>
          </a:p>
          <a:p>
            <a:pPr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endParaRPr lang="ru-RU" altLang="ru-RU" sz="16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	Заявление педагогического </a:t>
            </a:r>
            <a:r>
              <a:rPr lang="ru-RU" alt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работника;</a:t>
            </a:r>
            <a:endParaRPr lang="ru-RU" altLang="ru-RU" sz="16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2.	Ходатайство работодателя на педагогического </a:t>
            </a:r>
            <a:r>
              <a:rPr lang="ru-RU" alt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работника, характеризующее деятельность педагогического работника, направленную на совершенствование методической или наставнической работы в образовательной организации;</a:t>
            </a:r>
            <a:endParaRPr lang="ru-RU" altLang="ru-RU" sz="16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3.	Решение педагогического совета образовательной организации (иного коллегиального органа управления образовательной организации), согласованного с выборным органом соответствующей первичной профсоюзной организации (иным представительным органом</a:t>
            </a:r>
            <a:r>
              <a:rPr lang="ru-RU" alt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);</a:t>
            </a:r>
            <a:endParaRPr lang="ru-RU" altLang="ru-RU" sz="16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4.	Заверенные руководителем образовательной организации копии документов, подтверждающих представленные сведения о педагогическом работнике (на основе показателей деятельности</a:t>
            </a:r>
            <a:r>
              <a:rPr lang="ru-RU" alt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);</a:t>
            </a:r>
            <a:endParaRPr lang="ru-RU" altLang="ru-RU" sz="16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5.	</a:t>
            </a:r>
            <a:r>
              <a:rPr lang="ru-RU" alt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Выписка из приказа об установлении </a:t>
            </a:r>
            <a:r>
              <a:rPr lang="ru-RU" altLang="ru-RU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высшей квалификационной </a:t>
            </a:r>
            <a:r>
              <a:rPr lang="ru-RU" alt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категории;</a:t>
            </a:r>
            <a:endParaRPr lang="ru-RU" altLang="ru-RU" sz="16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6.	</a:t>
            </a:r>
            <a:r>
              <a:rPr lang="ru-RU" alt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Выписка из приказа об организации </a:t>
            </a:r>
            <a:r>
              <a:rPr lang="ru-RU" altLang="ru-RU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проведения процедуры аттестации в образовательном </a:t>
            </a:r>
            <a:r>
              <a:rPr lang="ru-RU" alt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учреждении;</a:t>
            </a:r>
            <a:endParaRPr lang="ru-RU" altLang="ru-RU" sz="16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7.    Согласие </a:t>
            </a:r>
            <a:r>
              <a:rPr lang="ru-RU" altLang="ru-RU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на обработку персональных данных.</a:t>
            </a:r>
          </a:p>
          <a:p>
            <a:pPr marL="342900" lvl="0" indent="-342900" algn="just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80000"/>
              <a:buAutoNum type="arabicPeriod" startAt="8"/>
            </a:pPr>
            <a:r>
              <a:rPr lang="ru-RU" alt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Согласие </a:t>
            </a:r>
            <a:r>
              <a:rPr lang="ru-RU" altLang="ru-RU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на обработку персональных данных, </a:t>
            </a:r>
            <a:r>
              <a:rPr lang="ru-RU" altLang="ru-RU" sz="16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разрешенных</a:t>
            </a:r>
            <a:r>
              <a:rPr lang="ru-RU" altLang="ru-RU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субъектом </a:t>
            </a:r>
            <a:endParaRPr lang="ru-RU" altLang="ru-RU" sz="1600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персональных </a:t>
            </a:r>
            <a:r>
              <a:rPr lang="ru-RU" altLang="ru-RU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данных для распространения</a:t>
            </a:r>
            <a:r>
              <a:rPr lang="ru-RU" alt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>
              <a:solidFill>
                <a:prstClr val="black">
                  <a:lumMod val="75000"/>
                  <a:lumOff val="25000"/>
                </a:prst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sz="1600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sz="1700" dirty="0">
              <a:solidFill>
                <a:prstClr val="black">
                  <a:lumMod val="75000"/>
                  <a:lumOff val="25000"/>
                </a:prst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00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450000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endParaRPr lang="ru-RU" altLang="ru-RU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sz="1700" dirty="0">
              <a:solidFill>
                <a:prstClr val="black">
                  <a:lumMod val="75000"/>
                  <a:lumOff val="25000"/>
                </a:prst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5156" y="6560221"/>
            <a:ext cx="2671763" cy="1818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183074"/>
              </p:ext>
            </p:extLst>
          </p:nvPr>
        </p:nvGraphicFramePr>
        <p:xfrm>
          <a:off x="107949" y="978624"/>
          <a:ext cx="8928102" cy="51816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655739"/>
                <a:gridCol w="722048"/>
                <a:gridCol w="1566501"/>
                <a:gridCol w="735787"/>
                <a:gridCol w="1404156"/>
                <a:gridCol w="756084"/>
                <a:gridCol w="208778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ru-RU" sz="1400" b="1" dirty="0" smtClean="0">
                          <a:solidFill>
                            <a:srgbClr val="00206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https://iro22.ru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400" b="1" dirty="0" smtClean="0">
                          <a:solidFill>
                            <a:srgbClr val="00206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Деятельность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400" b="1" dirty="0" smtClean="0">
                          <a:solidFill>
                            <a:srgbClr val="00206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Аттестация 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400" b="1" dirty="0" smtClean="0">
                          <a:solidFill>
                            <a:srgbClr val="00206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Оценочный инструментарий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Штриховая стрелка вправо 2"/>
          <p:cNvSpPr/>
          <p:nvPr/>
        </p:nvSpPr>
        <p:spPr>
          <a:xfrm>
            <a:off x="1799692" y="1164770"/>
            <a:ext cx="648072" cy="158496"/>
          </a:xfrm>
          <a:prstGeom prst="striped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</a:t>
            </a:r>
            <a:endParaRPr lang="ru-RU" dirty="0"/>
          </a:p>
        </p:txBody>
      </p:sp>
      <p:sp>
        <p:nvSpPr>
          <p:cNvPr id="15" name="Штриховая стрелка вправо 14"/>
          <p:cNvSpPr/>
          <p:nvPr/>
        </p:nvSpPr>
        <p:spPr>
          <a:xfrm>
            <a:off x="4106376" y="1152142"/>
            <a:ext cx="645643" cy="171124"/>
          </a:xfrm>
          <a:prstGeom prst="striped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</a:t>
            </a:r>
            <a:endParaRPr lang="ru-RU" dirty="0"/>
          </a:p>
        </p:txBody>
      </p:sp>
      <p:sp>
        <p:nvSpPr>
          <p:cNvPr id="16" name="Штриховая стрелка вправо 15"/>
          <p:cNvSpPr/>
          <p:nvPr/>
        </p:nvSpPr>
        <p:spPr>
          <a:xfrm>
            <a:off x="6264188" y="1178535"/>
            <a:ext cx="611291" cy="144731"/>
          </a:xfrm>
          <a:prstGeom prst="striped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5320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0349" y="6560222"/>
            <a:ext cx="6255701" cy="181145"/>
          </a:xfrm>
          <a:prstGeom prst="rect">
            <a:avLst/>
          </a:prstGeom>
          <a:solidFill>
            <a:srgbClr val="009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43391" y="6573853"/>
            <a:ext cx="2352146" cy="145213"/>
          </a:xfrm>
        </p:spPr>
        <p:txBody>
          <a:bodyPr/>
          <a:lstStyle/>
          <a:p>
            <a:fld id="{B1CE1BC5-3012-4DAD-88BA-CDCD47E0AA43}" type="slidenum">
              <a:rPr lang="ru-RU" sz="1400" b="1" smtClean="0">
                <a:solidFill>
                  <a:schemeClr val="bg1"/>
                </a:solidFill>
              </a:rPr>
              <a:pPr/>
              <a:t>15</a:t>
            </a:fld>
            <a:endParaRPr lang="ru-RU" sz="1400" b="1" dirty="0">
              <a:solidFill>
                <a:schemeClr val="bg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567" y="5935745"/>
            <a:ext cx="1105317" cy="492362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115156" y="6560221"/>
            <a:ext cx="2671763" cy="1818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cxnSp>
        <p:nvCxnSpPr>
          <p:cNvPr id="10" name="Прямая со стрелкой 9"/>
          <p:cNvCxnSpPr/>
          <p:nvPr/>
        </p:nvCxnSpPr>
        <p:spPr>
          <a:xfrm>
            <a:off x="5148064" y="332656"/>
            <a:ext cx="1368152" cy="133214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0923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0349" y="6560222"/>
            <a:ext cx="6255701" cy="181145"/>
          </a:xfrm>
          <a:prstGeom prst="rect">
            <a:avLst/>
          </a:prstGeom>
          <a:solidFill>
            <a:srgbClr val="009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43391" y="6573853"/>
            <a:ext cx="2352146" cy="145213"/>
          </a:xfrm>
        </p:spPr>
        <p:txBody>
          <a:bodyPr/>
          <a:lstStyle/>
          <a:p>
            <a:fld id="{B1CE1BC5-3012-4DAD-88BA-CDCD47E0AA43}" type="slidenum">
              <a:rPr lang="ru-RU" sz="1400" b="1" smtClean="0">
                <a:solidFill>
                  <a:schemeClr val="bg1"/>
                </a:solidFill>
              </a:rPr>
              <a:pPr/>
              <a:t>16</a:t>
            </a:fld>
            <a:endParaRPr lang="ru-RU" sz="1400" b="1" dirty="0">
              <a:solidFill>
                <a:schemeClr val="bg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567" y="5935745"/>
            <a:ext cx="1105317" cy="492362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107950" y="25400"/>
            <a:ext cx="8928100" cy="883320"/>
          </a:xfrm>
          <a:prstGeom prst="roundRect">
            <a:avLst/>
          </a:prstGeom>
          <a:solidFill>
            <a:srgbClr val="009692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71463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271463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alt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endParaRPr lang="ru-RU" altLang="ru-RU" sz="2800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endParaRPr lang="ru-RU" alt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spcBef>
                <a:spcPts val="0"/>
              </a:spcBef>
              <a:buSzPct val="80000"/>
            </a:pPr>
            <a:endParaRPr 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chemeClr val="tx2">
                  <a:lumMod val="20000"/>
                  <a:lumOff val="8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chemeClr val="tx2">
                  <a:lumMod val="20000"/>
                  <a:lumOff val="8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Благодарю за внимание!</a:t>
            </a:r>
            <a:endParaRPr lang="ru-RU" alt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Успешного прохождения аттестации!</a:t>
            </a:r>
            <a:endParaRPr lang="ru-RU" alt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chemeClr val="tx2">
                  <a:lumMod val="20000"/>
                  <a:lumOff val="8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>
              <a:solidFill>
                <a:schemeClr val="tx2">
                  <a:lumMod val="20000"/>
                  <a:lumOff val="8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>
              <a:solidFill>
                <a:prstClr val="black">
                  <a:lumMod val="75000"/>
                  <a:lumOff val="25000"/>
                </a:prst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sz="1600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5108575" algn="just" defTabSz="457200" eaLnBrk="1" fontAlgn="auto" hangingPunct="1">
              <a:spcBef>
                <a:spcPts val="0"/>
              </a:spcBef>
              <a:buSzPct val="80000"/>
            </a:pPr>
            <a:r>
              <a:rPr lang="ru-RU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Кениг Елена Эдуардовна,</a:t>
            </a:r>
          </a:p>
          <a:p>
            <a:pPr indent="5108575" algn="just" defTabSz="457200" eaLnBrk="1" fontAlgn="auto" hangingPunct="1">
              <a:spcBef>
                <a:spcPts val="0"/>
              </a:spcBef>
              <a:buSzPct val="80000"/>
            </a:pPr>
            <a:r>
              <a:rPr lang="ru-RU" sz="14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начальник отдела сопровождения </a:t>
            </a:r>
          </a:p>
          <a:p>
            <a:pPr indent="5108575" algn="just" defTabSz="457200" eaLnBrk="1" fontAlgn="auto" hangingPunct="1">
              <a:spcBef>
                <a:spcPts val="0"/>
              </a:spcBef>
              <a:buSzPct val="80000"/>
            </a:pPr>
            <a:r>
              <a:rPr lang="ru-RU" sz="14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профессиональных конкурсов, </a:t>
            </a:r>
          </a:p>
          <a:p>
            <a:pPr indent="5108575" algn="just" defTabSz="457200" eaLnBrk="1" fontAlgn="auto" hangingPunct="1">
              <a:spcBef>
                <a:spcPts val="0"/>
              </a:spcBef>
              <a:buSzPct val="80000"/>
            </a:pPr>
            <a:r>
              <a:rPr lang="ru-RU" sz="14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экспертизы и аттестации,</a:t>
            </a:r>
          </a:p>
          <a:p>
            <a:pPr indent="5108575" algn="just" defTabSz="457200" eaLnBrk="1" fontAlgn="auto" hangingPunct="1">
              <a:spcBef>
                <a:spcPts val="0"/>
              </a:spcBef>
              <a:buSzPct val="80000"/>
            </a:pPr>
            <a:endParaRPr lang="ru-RU" sz="1400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5108575" algn="just" defTabSz="457200" eaLnBrk="1" fontAlgn="auto" hangingPunct="1">
              <a:spcBef>
                <a:spcPts val="0"/>
              </a:spcBef>
              <a:buSzPct val="80000"/>
            </a:pPr>
            <a:r>
              <a:rPr lang="en-US" sz="14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kea@iro22.ru</a:t>
            </a:r>
          </a:p>
          <a:p>
            <a:pPr indent="5108575" algn="just" defTabSz="457200" eaLnBrk="1" fontAlgn="auto" hangingPunct="1">
              <a:spcBef>
                <a:spcPts val="0"/>
              </a:spcBef>
              <a:buSzPct val="80000"/>
            </a:pPr>
            <a:r>
              <a:rPr lang="en-US" sz="14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8</a:t>
            </a:r>
            <a:r>
              <a:rPr lang="ru-RU" sz="14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(3852)</a:t>
            </a:r>
            <a:r>
              <a:rPr lang="ru-RU" sz="14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555-897</a:t>
            </a:r>
            <a:r>
              <a:rPr lang="ru-RU" sz="14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(</a:t>
            </a:r>
            <a:r>
              <a:rPr lang="en-US" sz="14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1101</a:t>
            </a:r>
            <a:r>
              <a:rPr lang="ru-RU" sz="14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)</a:t>
            </a:r>
            <a:endParaRPr lang="en-US" sz="1400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00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450000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endParaRPr lang="ru-RU" altLang="ru-RU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sz="1700" dirty="0">
              <a:solidFill>
                <a:prstClr val="black">
                  <a:lumMod val="75000"/>
                  <a:lumOff val="25000"/>
                </a:prst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5156" y="6560221"/>
            <a:ext cx="2671763" cy="1818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05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2"/>
          <p:cNvSpPr txBox="1">
            <a:spLocks noChangeArrowheads="1"/>
          </p:cNvSpPr>
          <p:nvPr/>
        </p:nvSpPr>
        <p:spPr bwMode="auto">
          <a:xfrm>
            <a:off x="6640513" y="6270625"/>
            <a:ext cx="233997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15805" rIns="0" bIns="0" anchor="ctr"/>
          <a:lstStyle/>
          <a:p>
            <a:pPr algn="r" eaLnBrk="1" hangingPunct="1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ru-RU" altLang="ru-RU" sz="1100" b="1" dirty="0" smtClean="0">
                <a:solidFill>
                  <a:schemeClr val="bg1"/>
                </a:solidFill>
                <a:latin typeface="Calibri" pitchFamily="34" charset="0"/>
                <a:ea typeface="Lucida Sans Unicode" pitchFamily="34" charset="0"/>
                <a:cs typeface="Lucida Sans Unicode" pitchFamily="34" charset="0"/>
              </a:rPr>
              <a:t>Алтайский край, </a:t>
            </a:r>
            <a:r>
              <a:rPr lang="ru-RU" altLang="ru-RU" sz="1100" b="1" dirty="0" err="1" smtClean="0">
                <a:solidFill>
                  <a:schemeClr val="bg1"/>
                </a:solidFill>
                <a:latin typeface="Calibri" pitchFamily="34" charset="0"/>
                <a:ea typeface="Lucida Sans Unicode" pitchFamily="34" charset="0"/>
                <a:cs typeface="Lucida Sans Unicode" pitchFamily="34" charset="0"/>
              </a:rPr>
              <a:t>г.Барнаул</a:t>
            </a:r>
            <a:r>
              <a:rPr lang="ru-RU" altLang="ru-RU" sz="1100" b="1" dirty="0" smtClean="0">
                <a:solidFill>
                  <a:schemeClr val="bg1"/>
                </a:solidFill>
                <a:latin typeface="Calibri" pitchFamily="34" charset="0"/>
                <a:ea typeface="Lucida Sans Unicode" pitchFamily="34" charset="0"/>
                <a:cs typeface="Lucida Sans Unicode" pitchFamily="34" charset="0"/>
              </a:rPr>
              <a:t> </a:t>
            </a:r>
            <a:endParaRPr lang="ru-RU" altLang="ru-RU" sz="1100" b="1" dirty="0">
              <a:solidFill>
                <a:schemeClr val="bg1"/>
              </a:solidFill>
              <a:latin typeface="Calibri" pitchFamily="34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079" name="Прямоугольник 1"/>
          <p:cNvSpPr>
            <a:spLocks noChangeArrowheads="1"/>
          </p:cNvSpPr>
          <p:nvPr/>
        </p:nvSpPr>
        <p:spPr bwMode="auto">
          <a:xfrm>
            <a:off x="287525" y="393611"/>
            <a:ext cx="8532947" cy="4431983"/>
          </a:xfrm>
          <a:prstGeom prst="rect">
            <a:avLst/>
          </a:prstGeom>
          <a:solidFill>
            <a:schemeClr val="bg1"/>
          </a:solidFill>
          <a:ln w="9525">
            <a:solidFill>
              <a:srgbClr val="FBFBFB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eaLnBrk="1" hangingPunct="1"/>
            <a:r>
              <a:rPr lang="ru-RU" altLang="ru-RU" sz="1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>Краевое </a:t>
            </a:r>
            <a:r>
              <a:rPr lang="ru-RU" altLang="ru-RU" sz="1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>автономное учреждение дополнительного профессионального образования </a:t>
            </a:r>
            <a:endParaRPr lang="ru-RU" altLang="ru-RU" sz="1400" b="1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Verdana" pitchFamily="34" charset="0"/>
            </a:endParaRPr>
          </a:p>
          <a:p>
            <a:pPr lvl="0" algn="ctr" eaLnBrk="1" hangingPunct="1"/>
            <a:r>
              <a:rPr lang="ru-RU" altLang="ru-RU" sz="1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>«</a:t>
            </a:r>
            <a:r>
              <a:rPr lang="ru-RU" altLang="ru-RU" sz="1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>Алтайский институт развития образования имени  Адриана Митрофановича Топорова»</a:t>
            </a:r>
            <a:br>
              <a:rPr lang="ru-RU" altLang="ru-RU" sz="1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</a:br>
            <a:r>
              <a:rPr lang="ru-RU" altLang="ru-RU" sz="1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>(КАУ ДПО «АИРО имени А.М. Топорова»)</a:t>
            </a:r>
            <a:r>
              <a:rPr lang="ru-RU" altLang="ru-RU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/>
            </a:r>
            <a:br>
              <a:rPr lang="ru-RU" altLang="ru-RU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</a:br>
            <a:endParaRPr lang="ru-RU" altLang="ru-RU" sz="2400" b="1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Verdana" pitchFamily="34" charset="0"/>
            </a:endParaRPr>
          </a:p>
          <a:p>
            <a:pPr lvl="0" algn="ctr" eaLnBrk="1" hangingPunct="1"/>
            <a:endParaRPr lang="ru-RU" altLang="ru-RU" sz="2400" b="1" dirty="0" smtClean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  <a:cs typeface="Verdana" pitchFamily="34" charset="0"/>
            </a:endParaRPr>
          </a:p>
          <a:p>
            <a:pPr lvl="0" algn="ctr" eaLnBrk="1" hangingPunct="1"/>
            <a:endParaRPr lang="ru-RU" altLang="ru-RU" sz="2400" b="1" dirty="0" smtClean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  <a:cs typeface="Verdana" pitchFamily="34" charset="0"/>
            </a:endParaRPr>
          </a:p>
          <a:p>
            <a:pPr lvl="0" algn="ctr" eaLnBrk="1" hangingPunct="1"/>
            <a:r>
              <a:rPr lang="ru-RU" altLang="ru-RU" sz="2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>Аттестация педагогических работников в 4 квартале, </a:t>
            </a:r>
          </a:p>
          <a:p>
            <a:pPr lvl="0" algn="ctr" eaLnBrk="1" hangingPunct="1"/>
            <a:r>
              <a:rPr lang="ru-RU" altLang="ru-RU" sz="2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>в </a:t>
            </a:r>
            <a:r>
              <a:rPr lang="ru-RU" altLang="ru-RU" sz="2400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>т.ч</a:t>
            </a:r>
            <a:r>
              <a:rPr lang="ru-RU" altLang="ru-RU" sz="2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>. по п. 8.2.6 Регионального отраслевого соглашения </a:t>
            </a:r>
            <a:r>
              <a:rPr lang="ru-RU" sz="2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по </a:t>
            </a:r>
            <a:r>
              <a:rPr lang="ru-RU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организациям Алтайского края, осуществляющим образовательную </a:t>
            </a:r>
            <a:r>
              <a:rPr lang="ru-RU" sz="2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деятельность, </a:t>
            </a:r>
            <a:r>
              <a:rPr lang="ru-RU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на 2025-2027 годы</a:t>
            </a:r>
          </a:p>
          <a:p>
            <a:pPr lvl="0" algn="ctr" eaLnBrk="1" hangingPunct="1"/>
            <a:endParaRPr lang="en-US" altLang="ru-RU" sz="2400" b="1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Verdana" pitchFamily="34" charset="0"/>
            </a:endParaRPr>
          </a:p>
          <a:p>
            <a:pPr algn="ctr" eaLnBrk="1" hangingPunct="1"/>
            <a:endParaRPr lang="en-US" altLang="ru-RU" sz="2400" b="1" dirty="0" smtClean="0">
              <a:solidFill>
                <a:srgbClr val="009692"/>
              </a:solidFill>
              <a:latin typeface="Cambria" panose="02040503050406030204" pitchFamily="18" charset="0"/>
              <a:ea typeface="Cambria" panose="02040503050406030204" pitchFamily="18" charset="0"/>
              <a:cs typeface="Verdana" pitchFamily="34" charset="0"/>
            </a:endParaRPr>
          </a:p>
          <a:p>
            <a:pPr algn="ctr" eaLnBrk="1" hangingPunct="1"/>
            <a:endParaRPr lang="ru-RU" altLang="ru-RU" sz="24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5580112" y="5061327"/>
            <a:ext cx="3760416" cy="156966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Verdana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>Лукьянова Татьяна Дмитриевна,</a:t>
            </a:r>
            <a:endParaRPr lang="ru-RU" sz="16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Verdana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>Специалист по УМР отдела сопровождения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>профессиональных конкурсов,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>экспертизы и аттестации</a:t>
            </a:r>
            <a:endParaRPr lang="ru-RU" sz="12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Verdana" pitchFamily="34" charset="0"/>
            </a:endParaRPr>
          </a:p>
          <a:p>
            <a:pPr eaLnBrk="1" hangingPunct="1"/>
            <a:r>
              <a:rPr lang="ru-RU" altLang="ru-RU" sz="12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>КАУ </a:t>
            </a:r>
            <a:r>
              <a:rPr lang="ru-RU" altLang="ru-RU" sz="1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>ДПО «АИРО </a:t>
            </a:r>
            <a:r>
              <a:rPr lang="ru-RU" altLang="ru-RU" sz="12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>имени </a:t>
            </a:r>
            <a:r>
              <a:rPr lang="ru-RU" altLang="ru-RU" sz="1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>А.М. </a:t>
            </a:r>
            <a:r>
              <a:rPr lang="ru-RU" altLang="ru-RU" sz="12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>Топорова»</a:t>
            </a:r>
          </a:p>
          <a:p>
            <a:pPr algn="r" eaLnBrk="1" hangingPunct="1"/>
            <a:endParaRPr lang="en-US" altLang="ru-RU" sz="16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Verdana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32" y="4315436"/>
            <a:ext cx="7473835" cy="1087875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779713" y="6560222"/>
            <a:ext cx="6256337" cy="181891"/>
          </a:xfrm>
          <a:prstGeom prst="rect">
            <a:avLst/>
          </a:prstGeom>
          <a:solidFill>
            <a:srgbClr val="009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15156" y="6560221"/>
            <a:ext cx="2671763" cy="1818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28968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0349" y="6560222"/>
            <a:ext cx="6255701" cy="181145"/>
          </a:xfrm>
          <a:prstGeom prst="rect">
            <a:avLst/>
          </a:prstGeom>
          <a:solidFill>
            <a:srgbClr val="009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43391" y="6573853"/>
            <a:ext cx="2352146" cy="145213"/>
          </a:xfrm>
        </p:spPr>
        <p:txBody>
          <a:bodyPr/>
          <a:lstStyle/>
          <a:p>
            <a:fld id="{B1CE1BC5-3012-4DAD-88BA-CDCD47E0AA43}" type="slidenum">
              <a:rPr lang="ru-RU" sz="1400" b="1" smtClean="0">
                <a:solidFill>
                  <a:schemeClr val="bg1"/>
                </a:solidFill>
              </a:rPr>
              <a:pPr/>
              <a:t>18</a:t>
            </a:fld>
            <a:endParaRPr lang="ru-RU" sz="1400" b="1" dirty="0">
              <a:solidFill>
                <a:schemeClr val="bg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567" y="5935745"/>
            <a:ext cx="1105317" cy="492362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107950" y="25400"/>
            <a:ext cx="8928100" cy="883320"/>
          </a:xfrm>
          <a:prstGeom prst="roundRect">
            <a:avLst/>
          </a:prstGeom>
          <a:solidFill>
            <a:srgbClr val="009692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71463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271463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alt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endParaRPr lang="ru-RU" altLang="ru-RU" sz="2800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endParaRPr lang="ru-RU" alt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spcBef>
                <a:spcPts val="0"/>
              </a:spcBef>
              <a:buSzPct val="80000"/>
            </a:pPr>
            <a:endParaRPr 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800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8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800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8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800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800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800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800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8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8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800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r>
              <a:rPr lang="ru-RU" sz="26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Этапы аттестации </a:t>
            </a:r>
            <a:r>
              <a:rPr lang="ru-RU" sz="2600" b="1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(до 2029 г.)</a:t>
            </a:r>
          </a:p>
          <a:p>
            <a:pPr marL="0" indent="0" algn="ctr">
              <a:spcBef>
                <a:spcPts val="0"/>
              </a:spcBef>
              <a:buFont typeface="Times New Roman" pitchFamily="18" charset="0"/>
              <a:buNone/>
            </a:pPr>
            <a:endParaRPr lang="ru-RU" altLang="ru-RU" sz="20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buFont typeface="Times New Roman" pitchFamily="18" charset="0"/>
              <a:buNone/>
            </a:pPr>
            <a:endParaRPr lang="ru-RU" altLang="ru-RU" sz="20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ctr">
              <a:spcBef>
                <a:spcPts val="0"/>
              </a:spcBef>
              <a:buFont typeface="Times New Roman" pitchFamily="18" charset="0"/>
              <a:buAutoNum type="arabicPeriod"/>
            </a:pPr>
            <a:r>
              <a:rPr lang="ru-RU" altLang="ru-RU" sz="2000" b="1" u="sng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Межаттестационный</a:t>
            </a:r>
            <a:r>
              <a:rPr lang="ru-RU" altLang="ru-RU" sz="20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ru-RU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 разная</a:t>
            </a:r>
            <a:r>
              <a:rPr lang="ru-RU" altLang="ru-RU" sz="20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ctr">
              <a:spcBef>
                <a:spcPts val="0"/>
              </a:spcBef>
            </a:pPr>
            <a:endParaRPr lang="ru-RU" alt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6213" algn="just">
              <a:buFont typeface="Times New Roman" pitchFamily="18" charset="0"/>
              <a:buNone/>
            </a:pPr>
            <a:r>
              <a:rPr lang="ru-RU" alt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организация:</a:t>
            </a:r>
            <a:endParaRPr lang="ru-RU" alt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6213" algn="just">
              <a:lnSpc>
                <a:spcPct val="150000"/>
              </a:lnSpc>
              <a:buNone/>
            </a:pP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-организует проектно-исследовательскую и  экспериментальную работу;</a:t>
            </a:r>
          </a:p>
          <a:p>
            <a:pPr marL="176213" algn="just">
              <a:lnSpc>
                <a:spcPct val="150000"/>
              </a:lnSpc>
              <a:buNone/>
            </a:pP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-проводит мониторинг и контроль деятельности педагогических работников;</a:t>
            </a:r>
          </a:p>
          <a:p>
            <a:pPr marL="176213" algn="just">
              <a:lnSpc>
                <a:spcPct val="150000"/>
              </a:lnSpc>
              <a:buNone/>
            </a:pP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-обобщает и распространяет инновационный педагогический опыт;</a:t>
            </a:r>
          </a:p>
          <a:p>
            <a:pPr marL="176213" algn="just">
              <a:lnSpc>
                <a:spcPct val="150000"/>
              </a:lnSpc>
              <a:buNone/>
            </a:pP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-стимулирует педагогов к участию в конкурсах профессионального мастерства</a:t>
            </a:r>
            <a:r>
              <a:rPr lang="ru-RU" alt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76213" algn="just">
              <a:buNone/>
            </a:pPr>
            <a:endParaRPr lang="ru-RU" alt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6213" algn="just">
              <a:buFont typeface="Times New Roman" pitchFamily="18" charset="0"/>
              <a:buNone/>
            </a:pPr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Педагогические  работники</a:t>
            </a:r>
            <a:r>
              <a:rPr lang="ru-RU" alt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alt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6213" algn="just">
              <a:lnSpc>
                <a:spcPct val="150000"/>
              </a:lnSpc>
              <a:buNone/>
            </a:pP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-занимаются самообразованием, повышают педагогическое мастерство;</a:t>
            </a:r>
          </a:p>
          <a:p>
            <a:pPr marL="176213" algn="just">
              <a:lnSpc>
                <a:spcPct val="150000"/>
              </a:lnSpc>
              <a:buNone/>
            </a:pP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-оценивают эффективность своей работы, анализируют собственные успехи и причины возникающих трудностей, количественные и качественные показатели своей работы;</a:t>
            </a:r>
          </a:p>
          <a:p>
            <a:pPr marL="176213" algn="just">
              <a:lnSpc>
                <a:spcPct val="150000"/>
              </a:lnSpc>
              <a:buNone/>
            </a:pP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-формируют портфолио профессиональных достижений.</a:t>
            </a:r>
          </a:p>
          <a:p>
            <a:pPr lvl="0" algn="just" defTabSz="457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chemeClr val="tx2">
                  <a:lumMod val="20000"/>
                  <a:lumOff val="8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chemeClr val="tx2">
                  <a:lumMod val="20000"/>
                  <a:lumOff val="8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chemeClr val="tx2">
                  <a:lumMod val="20000"/>
                  <a:lumOff val="8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>
              <a:solidFill>
                <a:schemeClr val="tx2">
                  <a:lumMod val="20000"/>
                  <a:lumOff val="8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>
              <a:solidFill>
                <a:prstClr val="black">
                  <a:lumMod val="75000"/>
                  <a:lumOff val="25000"/>
                </a:prst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sz="1600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sz="1700" dirty="0">
              <a:solidFill>
                <a:prstClr val="black">
                  <a:lumMod val="75000"/>
                  <a:lumOff val="25000"/>
                </a:prst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00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450000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endParaRPr lang="ru-RU" altLang="ru-RU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sz="1700" dirty="0">
              <a:solidFill>
                <a:prstClr val="black">
                  <a:lumMod val="75000"/>
                  <a:lumOff val="25000"/>
                </a:prst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5156" y="6560221"/>
            <a:ext cx="2671763" cy="1818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5088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0349" y="6560222"/>
            <a:ext cx="6255701" cy="181145"/>
          </a:xfrm>
          <a:prstGeom prst="rect">
            <a:avLst/>
          </a:prstGeom>
          <a:solidFill>
            <a:srgbClr val="009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43391" y="6573853"/>
            <a:ext cx="2352146" cy="145213"/>
          </a:xfrm>
        </p:spPr>
        <p:txBody>
          <a:bodyPr/>
          <a:lstStyle/>
          <a:p>
            <a:fld id="{B1CE1BC5-3012-4DAD-88BA-CDCD47E0AA43}" type="slidenum">
              <a:rPr lang="ru-RU" sz="1400" b="1" smtClean="0">
                <a:solidFill>
                  <a:schemeClr val="bg1"/>
                </a:solidFill>
              </a:rPr>
              <a:pPr/>
              <a:t>19</a:t>
            </a:fld>
            <a:endParaRPr lang="ru-RU" sz="1400" b="1" dirty="0">
              <a:solidFill>
                <a:schemeClr val="bg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567" y="5935745"/>
            <a:ext cx="1105317" cy="492362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107950" y="25400"/>
            <a:ext cx="8928100" cy="883320"/>
          </a:xfrm>
          <a:prstGeom prst="roundRect">
            <a:avLst/>
          </a:prstGeom>
          <a:solidFill>
            <a:srgbClr val="009692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71463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271463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alt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endParaRPr lang="ru-RU" altLang="ru-RU" sz="2800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endParaRPr lang="ru-RU" alt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spcBef>
                <a:spcPts val="0"/>
              </a:spcBef>
              <a:buSzPct val="80000"/>
            </a:pPr>
            <a:endParaRPr 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800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600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6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600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6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6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600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600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r>
              <a:rPr lang="ru-RU" sz="26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Этапы аттестации </a:t>
            </a:r>
            <a:endParaRPr lang="ru-RU" altLang="ru-RU" sz="24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ctr" defTabSz="457200" eaLnBrk="1" fontAlgn="auto" hangingPunct="1">
              <a:spcBef>
                <a:spcPts val="120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42900" lvl="0" indent="-342900" algn="ctr" defTabSz="457200" eaLnBrk="1" fontAlgn="auto" hangingPunct="1">
              <a:spcBef>
                <a:spcPts val="120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u="sng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42900" lvl="0" indent="-342900" algn="ctr" defTabSz="457200" eaLnBrk="1" fontAlgn="auto" hangingPunct="1">
              <a:spcBef>
                <a:spcPts val="120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b="1" u="sng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b="1" u="sng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b="1" u="sng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Подготовительный</a:t>
            </a:r>
            <a:endParaRPr lang="ru-RU" altLang="ru-RU" b="1" u="sng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1200"/>
              </a:spcBef>
              <a:buClr>
                <a:srgbClr val="5FCBEF"/>
              </a:buClr>
              <a:buSzPct val="80000"/>
            </a:pPr>
            <a:endParaRPr lang="ru-RU" altLang="ru-RU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60363" lvl="0" defTabSz="457200" eaLnBrk="1" fontAlgn="auto" hangingPunct="1">
              <a:spcBef>
                <a:spcPts val="1200"/>
              </a:spcBef>
              <a:buClr>
                <a:srgbClr val="5FCBEF"/>
              </a:buClr>
              <a:buSzPct val="80000"/>
            </a:pPr>
            <a:r>
              <a:rPr lang="ru-RU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</a:t>
            </a: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подача (</a:t>
            </a:r>
            <a:r>
              <a:rPr lang="ru-RU" altLang="ru-RU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прием</a:t>
            </a: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) заявлений педагогических работников;</a:t>
            </a:r>
          </a:p>
          <a:p>
            <a:pPr marL="360363" lvl="0" defTabSz="457200" eaLnBrk="1" fontAlgn="auto" hangingPunct="1">
              <a:spcBef>
                <a:spcPts val="1200"/>
              </a:spcBef>
              <a:buClr>
                <a:srgbClr val="5FCBEF"/>
              </a:buClr>
              <a:buSzPct val="80000"/>
            </a:pP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-оформление приложения к заявлению;</a:t>
            </a:r>
          </a:p>
          <a:p>
            <a:pPr marL="360363" lvl="0" defTabSz="457200" eaLnBrk="1" fontAlgn="auto" hangingPunct="1">
              <a:spcBef>
                <a:spcPts val="1200"/>
              </a:spcBef>
              <a:buClr>
                <a:srgbClr val="5FCBEF"/>
              </a:buClr>
              <a:buSzPct val="80000"/>
            </a:pP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-организация проведения муниципальной экспертизы урока, занятия педагога;</a:t>
            </a:r>
          </a:p>
          <a:p>
            <a:pPr marL="360363" lvl="0" defTabSz="457200" eaLnBrk="1" fontAlgn="auto" hangingPunct="1">
              <a:spcBef>
                <a:spcPts val="1200"/>
              </a:spcBef>
              <a:buClr>
                <a:srgbClr val="5FCBEF"/>
              </a:buClr>
              <a:buSzPct val="80000"/>
            </a:pP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-формирование аттестационного дела педагогического работника.</a:t>
            </a:r>
          </a:p>
          <a:p>
            <a:pPr lvl="0" algn="just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chemeClr val="tx2">
                  <a:lumMod val="20000"/>
                  <a:lumOff val="8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>
              <a:solidFill>
                <a:schemeClr val="tx2">
                  <a:lumMod val="20000"/>
                  <a:lumOff val="8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>
              <a:solidFill>
                <a:prstClr val="black">
                  <a:lumMod val="75000"/>
                  <a:lumOff val="25000"/>
                </a:prst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sz="1600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sz="1700" dirty="0">
              <a:solidFill>
                <a:prstClr val="black">
                  <a:lumMod val="75000"/>
                  <a:lumOff val="25000"/>
                </a:prst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00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450000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endParaRPr lang="ru-RU" altLang="ru-RU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sz="1700" dirty="0">
              <a:solidFill>
                <a:prstClr val="black">
                  <a:lumMod val="75000"/>
                  <a:lumOff val="25000"/>
                </a:prst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5156" y="6560221"/>
            <a:ext cx="2671763" cy="1818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408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2"/>
          <p:cNvSpPr txBox="1">
            <a:spLocks noChangeArrowheads="1"/>
          </p:cNvSpPr>
          <p:nvPr/>
        </p:nvSpPr>
        <p:spPr bwMode="auto">
          <a:xfrm>
            <a:off x="6640513" y="6270625"/>
            <a:ext cx="233997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15805" rIns="0" bIns="0" anchor="ctr"/>
          <a:lstStyle/>
          <a:p>
            <a:pPr algn="r" eaLnBrk="1" hangingPunct="1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ru-RU" altLang="ru-RU" sz="1100" b="1" dirty="0" smtClean="0">
                <a:solidFill>
                  <a:schemeClr val="bg1"/>
                </a:solidFill>
                <a:latin typeface="Calibri" pitchFamily="34" charset="0"/>
                <a:ea typeface="Lucida Sans Unicode" pitchFamily="34" charset="0"/>
                <a:cs typeface="Lucida Sans Unicode" pitchFamily="34" charset="0"/>
              </a:rPr>
              <a:t>Алтайский край, </a:t>
            </a:r>
            <a:r>
              <a:rPr lang="ru-RU" altLang="ru-RU" sz="1100" b="1" dirty="0" err="1" smtClean="0">
                <a:solidFill>
                  <a:schemeClr val="bg1"/>
                </a:solidFill>
                <a:latin typeface="Calibri" pitchFamily="34" charset="0"/>
                <a:ea typeface="Lucida Sans Unicode" pitchFamily="34" charset="0"/>
                <a:cs typeface="Lucida Sans Unicode" pitchFamily="34" charset="0"/>
              </a:rPr>
              <a:t>г.Барнаул</a:t>
            </a:r>
            <a:r>
              <a:rPr lang="ru-RU" altLang="ru-RU" sz="1100" b="1" dirty="0" smtClean="0">
                <a:solidFill>
                  <a:schemeClr val="bg1"/>
                </a:solidFill>
                <a:latin typeface="Calibri" pitchFamily="34" charset="0"/>
                <a:ea typeface="Lucida Sans Unicode" pitchFamily="34" charset="0"/>
                <a:cs typeface="Lucida Sans Unicode" pitchFamily="34" charset="0"/>
              </a:rPr>
              <a:t> </a:t>
            </a:r>
            <a:endParaRPr lang="ru-RU" altLang="ru-RU" sz="1100" b="1" dirty="0">
              <a:solidFill>
                <a:schemeClr val="bg1"/>
              </a:solidFill>
              <a:latin typeface="Calibri" pitchFamily="34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079" name="Прямоугольник 1"/>
          <p:cNvSpPr>
            <a:spLocks noChangeArrowheads="1"/>
          </p:cNvSpPr>
          <p:nvPr/>
        </p:nvSpPr>
        <p:spPr bwMode="auto">
          <a:xfrm>
            <a:off x="323528" y="1516561"/>
            <a:ext cx="8532947" cy="2385846"/>
          </a:xfrm>
          <a:prstGeom prst="rect">
            <a:avLst/>
          </a:prstGeom>
          <a:solidFill>
            <a:schemeClr val="bg1"/>
          </a:solidFill>
          <a:ln w="9525">
            <a:solidFill>
              <a:srgbClr val="FBFBFB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eaLnBrk="1" hangingPunct="1"/>
            <a:endParaRPr lang="ru-RU" altLang="ru-RU" sz="2400" b="1" dirty="0" smtClean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  <a:cs typeface="Verdana" pitchFamily="34" charset="0"/>
            </a:endParaRPr>
          </a:p>
          <a:p>
            <a:pPr lvl="0" algn="ctr" eaLnBrk="1" hangingPunct="1">
              <a:lnSpc>
                <a:spcPct val="107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>Главные задачи аттестации — </a:t>
            </a:r>
            <a:r>
              <a:rPr lang="ru-RU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>мотивировать педагогов</a:t>
            </a:r>
          </a:p>
          <a:p>
            <a:pPr lvl="0" algn="ctr" eaLnBrk="1" hangingPunct="1">
              <a:lnSpc>
                <a:spcPct val="107000"/>
              </a:lnSpc>
            </a:pPr>
            <a:r>
              <a:rPr lang="ru-RU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>на профессиональный рост и </a:t>
            </a:r>
            <a:r>
              <a:rPr lang="ru-RU" sz="2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>повышать </a:t>
            </a:r>
            <a:r>
              <a:rPr lang="ru-RU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>качество</a:t>
            </a:r>
          </a:p>
          <a:p>
            <a:pPr lvl="0" algn="ctr" eaLnBrk="1" hangingPunct="1">
              <a:lnSpc>
                <a:spcPct val="107000"/>
              </a:lnSpc>
            </a:pPr>
            <a:r>
              <a:rPr lang="ru-RU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>образования</a:t>
            </a:r>
          </a:p>
          <a:p>
            <a:pPr algn="ctr" eaLnBrk="1" hangingPunct="1"/>
            <a:endParaRPr lang="en-US" altLang="ru-RU" sz="2400" b="1" dirty="0" smtClean="0">
              <a:solidFill>
                <a:srgbClr val="009692"/>
              </a:solidFill>
              <a:latin typeface="Cambria" panose="02040503050406030204" pitchFamily="18" charset="0"/>
              <a:ea typeface="Cambria" panose="02040503050406030204" pitchFamily="18" charset="0"/>
              <a:cs typeface="Verdana" pitchFamily="34" charset="0"/>
            </a:endParaRPr>
          </a:p>
          <a:p>
            <a:pPr algn="ctr" eaLnBrk="1" hangingPunct="1"/>
            <a:endParaRPr lang="ru-RU" altLang="ru-RU" sz="24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4103948" y="5026922"/>
            <a:ext cx="4876540" cy="172354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Verdana" pitchFamily="34" charset="0"/>
            </a:endParaRPr>
          </a:p>
          <a:p>
            <a:pPr eaLnBrk="1" hangingPunct="1"/>
            <a:endParaRPr lang="ru-RU" altLang="ru-RU" sz="1200" b="1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Verdana" pitchFamily="34" charset="0"/>
            </a:endParaRPr>
          </a:p>
          <a:p>
            <a:pPr eaLnBrk="1" hangingPunct="1"/>
            <a:endParaRPr lang="ru-RU" altLang="ru-RU" sz="12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Verdana" pitchFamily="34" charset="0"/>
            </a:endParaRPr>
          </a:p>
          <a:p>
            <a:pPr eaLnBrk="1" hangingPunct="1"/>
            <a:endParaRPr lang="ru-RU" altLang="ru-RU" sz="1200" b="1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Verdana" pitchFamily="34" charset="0"/>
            </a:endParaRPr>
          </a:p>
          <a:p>
            <a:pPr eaLnBrk="1" hangingPunct="1"/>
            <a:endParaRPr lang="ru-RU" altLang="ru-RU" sz="12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Verdana" pitchFamily="34" charset="0"/>
            </a:endParaRPr>
          </a:p>
          <a:p>
            <a:pPr eaLnBrk="1" hangingPunct="1"/>
            <a:endParaRPr lang="ru-RU" altLang="ru-RU" sz="1200" b="1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Verdana" pitchFamily="34" charset="0"/>
            </a:endParaRPr>
          </a:p>
          <a:p>
            <a:pPr eaLnBrk="1" hangingPunct="1"/>
            <a:r>
              <a:rPr lang="ru-RU" altLang="ru-RU" sz="1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>2025 г</a:t>
            </a:r>
          </a:p>
          <a:p>
            <a:pPr algn="r" eaLnBrk="1" hangingPunct="1"/>
            <a:endParaRPr lang="en-US" altLang="ru-RU" sz="16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Verdana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5571" y="5337212"/>
            <a:ext cx="3520479" cy="11717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397140"/>
            <a:ext cx="6893598" cy="1251633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779713" y="6560222"/>
            <a:ext cx="6256337" cy="181891"/>
          </a:xfrm>
          <a:prstGeom prst="rect">
            <a:avLst/>
          </a:prstGeom>
          <a:solidFill>
            <a:srgbClr val="009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15156" y="6560221"/>
            <a:ext cx="2671763" cy="1818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Picture background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1" t="14183" r="4035" b="18004"/>
          <a:stretch/>
        </p:blipFill>
        <p:spPr bwMode="auto">
          <a:xfrm>
            <a:off x="323528" y="116633"/>
            <a:ext cx="1260140" cy="11881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272150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0349" y="6560222"/>
            <a:ext cx="6255701" cy="181145"/>
          </a:xfrm>
          <a:prstGeom prst="rect">
            <a:avLst/>
          </a:prstGeom>
          <a:solidFill>
            <a:srgbClr val="009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43391" y="6573853"/>
            <a:ext cx="2352146" cy="145213"/>
          </a:xfrm>
        </p:spPr>
        <p:txBody>
          <a:bodyPr/>
          <a:lstStyle/>
          <a:p>
            <a:fld id="{B1CE1BC5-3012-4DAD-88BA-CDCD47E0AA43}" type="slidenum">
              <a:rPr lang="ru-RU" sz="1400" b="1" smtClean="0">
                <a:solidFill>
                  <a:schemeClr val="bg1"/>
                </a:solidFill>
              </a:rPr>
              <a:pPr/>
              <a:t>20</a:t>
            </a:fld>
            <a:endParaRPr lang="ru-RU" sz="1400" b="1" dirty="0">
              <a:solidFill>
                <a:schemeClr val="bg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567" y="5935745"/>
            <a:ext cx="1105317" cy="492362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107950" y="25400"/>
            <a:ext cx="8928100" cy="883320"/>
          </a:xfrm>
          <a:prstGeom prst="roundRect">
            <a:avLst/>
          </a:prstGeom>
          <a:solidFill>
            <a:srgbClr val="009692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71463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271463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alt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endParaRPr lang="ru-RU" altLang="ru-RU" sz="2800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endParaRPr lang="ru-RU" alt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spcBef>
                <a:spcPts val="0"/>
              </a:spcBef>
              <a:buSzPct val="80000"/>
            </a:pPr>
            <a:endParaRPr 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800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600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600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6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600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6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600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6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600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6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600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6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6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r>
              <a:rPr lang="ru-RU" sz="26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Этапы аттестации </a:t>
            </a:r>
            <a:endParaRPr lang="ru-RU" sz="26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 altLang="ru-RU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altLang="ru-RU" b="1" u="sng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b="1" u="sng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Экспертный (два уровня) </a:t>
            </a:r>
            <a:endParaRPr lang="ru-RU" altLang="ru-RU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 altLang="ru-RU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176213" lvl="0" algn="just"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муниципальный </a:t>
            </a:r>
            <a:endParaRPr lang="ru-RU" altLang="ru-RU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176213" lvl="0" algn="just"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</a:t>
            </a: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осуществление анализа открытого урока, занятия, мероприятия;</a:t>
            </a:r>
          </a:p>
          <a:p>
            <a:pPr marL="176213" lvl="0" algn="just"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</a:t>
            </a:r>
            <a:r>
              <a:rPr lang="ru-RU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</a:t>
            </a: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подготовка оценочного листа урока, занятия, мероприятия.</a:t>
            </a:r>
          </a:p>
          <a:p>
            <a:pPr marL="176213" lvl="0" algn="just"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 altLang="ru-RU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176213" lvl="0" algn="just"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Специалист </a:t>
            </a: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для проведения экспертизы назначается приказом муниципального органа управления образованием для МОО и приказом Министерства для КГОО;</a:t>
            </a:r>
          </a:p>
          <a:p>
            <a:pPr marL="176213" lvl="0" algn="just"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 altLang="ru-RU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176213" lvl="0" algn="just"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региональный</a:t>
            </a:r>
          </a:p>
          <a:p>
            <a:pPr marL="176213" lvl="0" algn="just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-проведение анализа профессиональной деятельности  на краевом уровне;</a:t>
            </a:r>
          </a:p>
          <a:p>
            <a:pPr marL="176213" lvl="0" algn="just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-заполнение оценочного листа с выводом о соответствии   уровня   </a:t>
            </a:r>
            <a:r>
              <a:rPr lang="ru-RU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квалификации   </a:t>
            </a:r>
            <a:r>
              <a:rPr lang="en-US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педагогического работника требованиям,  </a:t>
            </a:r>
            <a:r>
              <a:rPr lang="ru-RU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предъявляемым </a:t>
            </a: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 квалификационным категориям.        </a:t>
            </a:r>
          </a:p>
          <a:p>
            <a:pPr marL="176213" lvl="0" algn="just"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 altLang="ru-RU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176213" lvl="0" algn="just"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Состав </a:t>
            </a: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специалистов Аттестационной комиссии утверждается приказом     </a:t>
            </a:r>
            <a:r>
              <a:rPr lang="ru-RU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Министерства </a:t>
            </a: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образования и науки Алтайского края</a:t>
            </a:r>
          </a:p>
          <a:p>
            <a:pPr marL="176213" lvl="0" algn="just"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	</a:t>
            </a:r>
            <a:endParaRPr lang="ru-RU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chemeClr val="tx2">
                  <a:lumMod val="20000"/>
                  <a:lumOff val="8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>
              <a:solidFill>
                <a:schemeClr val="tx2">
                  <a:lumMod val="20000"/>
                  <a:lumOff val="8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>
              <a:solidFill>
                <a:prstClr val="black">
                  <a:lumMod val="75000"/>
                  <a:lumOff val="25000"/>
                </a:prst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sz="1600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sz="1700" dirty="0">
              <a:solidFill>
                <a:prstClr val="black">
                  <a:lumMod val="75000"/>
                  <a:lumOff val="25000"/>
                </a:prst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00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450000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endParaRPr lang="ru-RU" altLang="ru-RU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sz="1700" dirty="0">
              <a:solidFill>
                <a:prstClr val="black">
                  <a:lumMod val="75000"/>
                  <a:lumOff val="25000"/>
                </a:prst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5156" y="6560221"/>
            <a:ext cx="2671763" cy="1818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5141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0349" y="6560222"/>
            <a:ext cx="6255701" cy="181145"/>
          </a:xfrm>
          <a:prstGeom prst="rect">
            <a:avLst/>
          </a:prstGeom>
          <a:solidFill>
            <a:srgbClr val="009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43391" y="6573853"/>
            <a:ext cx="2352146" cy="145213"/>
          </a:xfrm>
        </p:spPr>
        <p:txBody>
          <a:bodyPr/>
          <a:lstStyle/>
          <a:p>
            <a:fld id="{B1CE1BC5-3012-4DAD-88BA-CDCD47E0AA43}" type="slidenum">
              <a:rPr lang="ru-RU" sz="1400" b="1" smtClean="0">
                <a:solidFill>
                  <a:schemeClr val="bg1"/>
                </a:solidFill>
              </a:rPr>
              <a:pPr/>
              <a:t>21</a:t>
            </a:fld>
            <a:endParaRPr lang="ru-RU" sz="1400" b="1" dirty="0">
              <a:solidFill>
                <a:schemeClr val="bg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567" y="5935745"/>
            <a:ext cx="1105317" cy="492362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107950" y="25400"/>
            <a:ext cx="8928100" cy="883320"/>
          </a:xfrm>
          <a:prstGeom prst="roundRect">
            <a:avLst/>
          </a:prstGeom>
          <a:solidFill>
            <a:srgbClr val="009692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71463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271463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alt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endParaRPr lang="ru-RU" altLang="ru-RU" sz="2800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endParaRPr lang="ru-RU" alt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spcBef>
                <a:spcPts val="0"/>
              </a:spcBef>
              <a:buSzPct val="80000"/>
            </a:pPr>
            <a:endParaRPr 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r>
              <a:rPr lang="ru-RU" sz="26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Этапы аттестации </a:t>
            </a:r>
            <a:endParaRPr lang="ru-RU" altLang="ru-RU" b="1" u="sng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chemeClr val="tx2">
                  <a:lumMod val="20000"/>
                  <a:lumOff val="8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>
              <a:solidFill>
                <a:schemeClr val="tx2">
                  <a:lumMod val="20000"/>
                  <a:lumOff val="8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>
              <a:solidFill>
                <a:prstClr val="black">
                  <a:lumMod val="75000"/>
                  <a:lumOff val="25000"/>
                </a:prst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sz="1600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sz="1700" dirty="0">
              <a:solidFill>
                <a:prstClr val="black">
                  <a:lumMod val="75000"/>
                  <a:lumOff val="25000"/>
                </a:prst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00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450000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endParaRPr lang="ru-RU" altLang="ru-RU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sz="1700" dirty="0">
              <a:solidFill>
                <a:prstClr val="black">
                  <a:lumMod val="75000"/>
                  <a:lumOff val="25000"/>
                </a:prst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5156" y="6560221"/>
            <a:ext cx="2671763" cy="1818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305982"/>
            <a:ext cx="820891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 eaLnBrk="1" fontAlgn="auto" hangingPunct="1">
              <a:spcBef>
                <a:spcPts val="0"/>
              </a:spcBef>
              <a:buFont typeface="Times New Roman" pitchFamily="18" charset="0"/>
              <a:buNone/>
            </a:pPr>
            <a:r>
              <a:rPr lang="ru-RU" altLang="ru-RU" b="1" u="sng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4. Заключительный </a:t>
            </a:r>
            <a:endParaRPr lang="ru-RU" altLang="ru-RU" b="1" u="sng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 defTabSz="457200" eaLnBrk="1" fontAlgn="auto" hangingPunct="1">
              <a:spcBef>
                <a:spcPts val="0"/>
              </a:spcBef>
              <a:buFont typeface="Times New Roman" pitchFamily="18" charset="0"/>
              <a:buNone/>
            </a:pPr>
            <a:endParaRPr lang="ru-RU" altLang="ru-RU" b="1" u="sng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defTabSz="457200" eaLnBrk="1" fontAlgn="auto" hangingPunct="1">
              <a:spcBef>
                <a:spcPts val="0"/>
              </a:spcBef>
              <a:buFont typeface="Times New Roman" pitchFamily="18" charset="0"/>
              <a:buNone/>
            </a:pPr>
            <a:r>
              <a:rPr lang="ru-RU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Решение Аттестационной </a:t>
            </a: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комиссии</a:t>
            </a:r>
            <a:r>
              <a:rPr lang="ru-RU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:</a:t>
            </a:r>
          </a:p>
          <a:p>
            <a:pPr algn="ctr" defTabSz="457200" eaLnBrk="1" fontAlgn="auto" hangingPunct="1">
              <a:spcBef>
                <a:spcPts val="0"/>
              </a:spcBef>
              <a:buFont typeface="Times New Roman" pitchFamily="18" charset="0"/>
              <a:buNone/>
            </a:pPr>
            <a:endParaRPr lang="ru-RU" altLang="ru-RU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42900" indent="-342900" algn="just" defTabSz="4572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</a:pPr>
            <a:r>
              <a:rPr lang="ru-RU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Установить </a:t>
            </a: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первую (высшую, педагог-методист, педагог-наставник) квалификационную категорию (указывается должность педагогического работника, по которой устанавливается квалификационная категория</a:t>
            </a:r>
            <a:r>
              <a:rPr lang="ru-RU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);</a:t>
            </a:r>
          </a:p>
          <a:p>
            <a:pPr marL="342900" indent="-342900" algn="just" defTabSz="4572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ru-RU" altLang="ru-RU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42900" indent="-342900" algn="just" defTabSz="4572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Отказать </a:t>
            </a: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 установлении первой (высшей, педагог-методист, педагог-наставник) квалификационной категории (указывается должность педагогического работника, по которой отказывается  в установлении квалификационной категории).</a:t>
            </a:r>
          </a:p>
          <a:p>
            <a:pPr algn="just"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 altLang="ru-RU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altLang="ru-RU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Решение </a:t>
            </a:r>
            <a:r>
              <a:rPr lang="ru-RU" altLang="ru-RU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аттестационной комиссии вступает в силу со </a:t>
            </a:r>
            <a:r>
              <a:rPr lang="ru-RU" altLang="ru-RU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дня его </a:t>
            </a:r>
            <a:r>
              <a:rPr lang="ru-RU" altLang="ru-RU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вынесения </a:t>
            </a:r>
            <a:r>
              <a:rPr lang="ru-RU" altLang="ru-RU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</a:p>
          <a:p>
            <a:pPr algn="just"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altLang="ru-RU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(</a:t>
            </a:r>
            <a:r>
              <a:rPr lang="ru-RU" altLang="ru-RU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дата заседания АК).</a:t>
            </a:r>
          </a:p>
        </p:txBody>
      </p:sp>
    </p:spTree>
    <p:extLst>
      <p:ext uri="{BB962C8B-B14F-4D97-AF65-F5344CB8AC3E}">
        <p14:creationId xmlns:p14="http://schemas.microsoft.com/office/powerpoint/2010/main" val="2784230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0349" y="6560222"/>
            <a:ext cx="6255701" cy="181145"/>
          </a:xfrm>
          <a:prstGeom prst="rect">
            <a:avLst/>
          </a:prstGeom>
          <a:solidFill>
            <a:srgbClr val="009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43391" y="6573853"/>
            <a:ext cx="2352146" cy="145213"/>
          </a:xfrm>
        </p:spPr>
        <p:txBody>
          <a:bodyPr/>
          <a:lstStyle/>
          <a:p>
            <a:fld id="{B1CE1BC5-3012-4DAD-88BA-CDCD47E0AA43}" type="slidenum">
              <a:rPr lang="ru-RU" sz="1400" b="1" smtClean="0">
                <a:solidFill>
                  <a:schemeClr val="bg1"/>
                </a:solidFill>
              </a:rPr>
              <a:pPr/>
              <a:t>22</a:t>
            </a:fld>
            <a:endParaRPr lang="ru-RU" sz="1400" b="1" dirty="0">
              <a:solidFill>
                <a:schemeClr val="bg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567" y="5935745"/>
            <a:ext cx="1105317" cy="492362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107950" y="25400"/>
            <a:ext cx="8928100" cy="883320"/>
          </a:xfrm>
          <a:prstGeom prst="roundRect">
            <a:avLst/>
          </a:prstGeom>
          <a:solidFill>
            <a:srgbClr val="009692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71463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271463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alt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endParaRPr lang="ru-RU" altLang="ru-RU" sz="2800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endParaRPr lang="ru-RU" alt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spcBef>
                <a:spcPts val="0"/>
              </a:spcBef>
              <a:buSzPct val="80000"/>
            </a:pPr>
            <a:endParaRPr 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600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r>
              <a:rPr lang="ru-RU" sz="26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Этапы аттестации </a:t>
            </a:r>
            <a:endParaRPr lang="ru-RU" altLang="ru-RU" sz="24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ctr" defTabSz="457200" eaLnBrk="1" fontAlgn="auto" hangingPunct="1">
              <a:spcBef>
                <a:spcPts val="120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42900" lvl="0" indent="-342900" algn="ctr" defTabSz="457200" eaLnBrk="1" fontAlgn="auto" hangingPunct="1">
              <a:spcBef>
                <a:spcPts val="120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u="sng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1200"/>
              </a:spcBef>
              <a:buClr>
                <a:srgbClr val="5FCBEF"/>
              </a:buClr>
              <a:buSzPct val="80000"/>
            </a:pPr>
            <a:endParaRPr lang="ru-RU" altLang="ru-RU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chemeClr val="tx2">
                  <a:lumMod val="20000"/>
                  <a:lumOff val="8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>
              <a:solidFill>
                <a:schemeClr val="tx2">
                  <a:lumMod val="20000"/>
                  <a:lumOff val="8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>
              <a:solidFill>
                <a:prstClr val="black">
                  <a:lumMod val="75000"/>
                  <a:lumOff val="25000"/>
                </a:prst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sz="1600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sz="1700" dirty="0">
              <a:solidFill>
                <a:prstClr val="black">
                  <a:lumMod val="75000"/>
                  <a:lumOff val="25000"/>
                </a:prst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00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450000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endParaRPr lang="ru-RU" altLang="ru-RU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sz="1700" dirty="0">
              <a:solidFill>
                <a:prstClr val="black">
                  <a:lumMod val="75000"/>
                  <a:lumOff val="25000"/>
                </a:prst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5156" y="6560221"/>
            <a:ext cx="2671763" cy="1818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755576" y="1412875"/>
            <a:ext cx="7956884" cy="46243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ru-RU" altLang="ru-RU" b="0" i="0" u="sng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Руководитель образовательной организации: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ru-RU" altLang="ru-RU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-знакомит педагогического работника с решением АК под подпись; 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ru-RU" altLang="ru-RU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</a:t>
            </a:r>
            <a:r>
              <a:rPr kumimoji="0" lang="ru-RU" altLang="ru-RU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издает</a:t>
            </a:r>
            <a:r>
              <a:rPr kumimoji="0" lang="ru-RU" altLang="ru-RU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приказ об оплате труда;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ru-RU" altLang="ru-RU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-производит  запись в трудовой  книжке и карточке № Т-2;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ru-RU" altLang="ru-RU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-оформляет дополнительное соглашение к трудовому договору.</a:t>
            </a:r>
          </a:p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Times New Roman" pitchFamily="18" charset="0"/>
              <a:buNone/>
              <a:tabLst/>
              <a:defRPr/>
            </a:pPr>
            <a:r>
              <a:rPr kumimoji="0" lang="ru-RU" altLang="ru-RU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</a:p>
          <a:p>
            <a:pPr marL="0" marR="0" lvl="0" indent="-342900" algn="just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Times New Roman" pitchFamily="18" charset="0"/>
              <a:buNone/>
              <a:tabLst/>
              <a:defRPr/>
            </a:pPr>
            <a:r>
              <a:rPr kumimoji="0" lang="ru-RU" altLang="ru-RU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 личном деле педагога хранится </a:t>
            </a:r>
            <a:r>
              <a:rPr kumimoji="0" lang="ru-RU" altLang="ru-RU" b="0" i="0" u="sng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выписка из приказа </a:t>
            </a:r>
            <a:r>
              <a:rPr kumimoji="0" lang="ru-RU" altLang="ru-RU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Министерства образования и науки Алтайского края об установлении категории.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110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0349" y="6560222"/>
            <a:ext cx="6255701" cy="181145"/>
          </a:xfrm>
          <a:prstGeom prst="rect">
            <a:avLst/>
          </a:prstGeom>
          <a:solidFill>
            <a:srgbClr val="009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43391" y="6573853"/>
            <a:ext cx="2352146" cy="145213"/>
          </a:xfrm>
        </p:spPr>
        <p:txBody>
          <a:bodyPr/>
          <a:lstStyle/>
          <a:p>
            <a:fld id="{B1CE1BC5-3012-4DAD-88BA-CDCD47E0AA43}" type="slidenum">
              <a:rPr lang="ru-RU" sz="1400" b="1" smtClean="0">
                <a:solidFill>
                  <a:schemeClr val="bg1"/>
                </a:solidFill>
              </a:rPr>
              <a:pPr/>
              <a:t>23</a:t>
            </a:fld>
            <a:endParaRPr lang="ru-RU" sz="1400" b="1" dirty="0">
              <a:solidFill>
                <a:schemeClr val="bg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567" y="5935745"/>
            <a:ext cx="1105317" cy="492362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107950" y="25400"/>
            <a:ext cx="8928100" cy="883320"/>
          </a:xfrm>
          <a:prstGeom prst="roundRect">
            <a:avLst/>
          </a:prstGeom>
          <a:solidFill>
            <a:srgbClr val="009692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71463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271463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alt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endParaRPr lang="ru-RU" altLang="ru-RU" sz="2800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endParaRPr lang="ru-RU" alt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spcBef>
                <a:spcPts val="0"/>
              </a:spcBef>
              <a:buSzPct val="80000"/>
            </a:pPr>
            <a:endParaRPr 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600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600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6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600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6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600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6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600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6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6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600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600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r>
              <a:rPr lang="ru-RU" sz="24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Материалы аттестационного дела</a:t>
            </a: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sz="24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(первая, высшая квалификационная категория)</a:t>
            </a:r>
            <a:endParaRPr lang="ru-RU" altLang="ru-RU" sz="2400" b="1" u="sng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355600" algn="just" defTabSz="457200" eaLnBrk="1" fontAlgn="auto" hangingPunct="1">
              <a:spcBef>
                <a:spcPts val="1800"/>
              </a:spcBef>
              <a:buClr>
                <a:srgbClr val="5FCBEF"/>
              </a:buClr>
              <a:buSzPct val="80000"/>
              <a:tabLst>
                <a:tab pos="8161338" algn="l"/>
                <a:tab pos="8432800" algn="l"/>
              </a:tabLst>
            </a:pP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1. Заявление педагогического работника с приложением сведений, представляющих результаты </a:t>
            </a:r>
            <a:r>
              <a:rPr lang="ru-RU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работы</a:t>
            </a: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;</a:t>
            </a:r>
          </a:p>
          <a:p>
            <a:pPr lvl="0" indent="355600" algn="just" defTabSz="457200" eaLnBrk="1" fontAlgn="auto" hangingPunct="1">
              <a:spcBef>
                <a:spcPts val="1200"/>
              </a:spcBef>
              <a:buClr>
                <a:srgbClr val="5FCBEF"/>
              </a:buClr>
              <a:buSzPct val="80000"/>
              <a:tabLst>
                <a:tab pos="8161338" algn="l"/>
                <a:tab pos="8432800" algn="l"/>
              </a:tabLst>
            </a:pP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2. Оценочный лист специалиста, осуществляющего анализ открытого урока, </a:t>
            </a:r>
            <a:r>
              <a:rPr lang="ru-RU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занятия;</a:t>
            </a:r>
            <a:endParaRPr lang="ru-RU" altLang="ru-RU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355600" algn="just" defTabSz="457200" eaLnBrk="1" fontAlgn="auto" hangingPunct="1">
              <a:spcBef>
                <a:spcPts val="1200"/>
              </a:spcBef>
              <a:buClr>
                <a:srgbClr val="5FCBEF"/>
              </a:buClr>
              <a:buSzPct val="80000"/>
              <a:tabLst>
                <a:tab pos="8161338" algn="l"/>
                <a:tab pos="8432800" algn="l"/>
              </a:tabLst>
            </a:pP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3. Выписка из приказа Министерства образования и науки Алтайского края «Об утверждении списков</a:t>
            </a:r>
            <a:r>
              <a:rPr lang="ru-RU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…»;</a:t>
            </a:r>
            <a:endParaRPr lang="ru-RU" altLang="ru-RU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355600" algn="just" defTabSz="457200" eaLnBrk="1" fontAlgn="auto" hangingPunct="1">
              <a:spcBef>
                <a:spcPts val="1200"/>
              </a:spcBef>
              <a:buClr>
                <a:srgbClr val="5FCBEF"/>
              </a:buClr>
              <a:buSzPct val="80000"/>
              <a:tabLst>
                <a:tab pos="8161338" algn="l"/>
                <a:tab pos="8432800" algn="l"/>
              </a:tabLst>
            </a:pP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4. Выписка из приказа </a:t>
            </a:r>
            <a:r>
              <a:rPr lang="ru-RU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ОО </a:t>
            </a: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об организации проведения процедуры </a:t>
            </a:r>
            <a:r>
              <a:rPr lang="ru-RU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аттестации;</a:t>
            </a:r>
            <a:endParaRPr lang="ru-RU" altLang="ru-RU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355600" algn="just" defTabSz="457200" eaLnBrk="1" fontAlgn="auto" hangingPunct="1">
              <a:spcBef>
                <a:spcPts val="1200"/>
              </a:spcBef>
              <a:buClr>
                <a:srgbClr val="5FCBEF"/>
              </a:buClr>
              <a:buSzPct val="80000"/>
              <a:tabLst>
                <a:tab pos="8161338" algn="l"/>
                <a:tab pos="8432800" algn="l"/>
              </a:tabLst>
            </a:pP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5. Выписка из приказа Министерства образования и науки Алтайского края «Об установлении квалификационных категорий…», подтверждающего результаты предыдущей </a:t>
            </a:r>
            <a:r>
              <a:rPr lang="ru-RU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аттестации;</a:t>
            </a:r>
            <a:endParaRPr lang="ru-RU" altLang="ru-RU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355600" algn="just" defTabSz="457200" eaLnBrk="1" fontAlgn="auto" hangingPunct="1">
              <a:spcBef>
                <a:spcPts val="1200"/>
              </a:spcBef>
              <a:buClr>
                <a:srgbClr val="5FCBEF"/>
              </a:buClr>
              <a:buSzPct val="80000"/>
              <a:tabLst>
                <a:tab pos="8161338" algn="l"/>
                <a:tab pos="8432800" algn="l"/>
              </a:tabLst>
            </a:pP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6. Копия документа о прохождении курсов повышения </a:t>
            </a:r>
            <a:r>
              <a:rPr lang="ru-RU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квалификации;</a:t>
            </a:r>
            <a:endParaRPr lang="ru-RU" altLang="ru-RU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355600" algn="just" defTabSz="457200" eaLnBrk="1" fontAlgn="auto" hangingPunct="1">
              <a:spcBef>
                <a:spcPts val="1200"/>
              </a:spcBef>
              <a:spcAft>
                <a:spcPts val="1200"/>
              </a:spcAft>
              <a:buClr>
                <a:srgbClr val="5FCBEF"/>
              </a:buClr>
              <a:buSzPct val="80000"/>
              <a:tabLst>
                <a:tab pos="8161338" algn="l"/>
                <a:tab pos="8432800" algn="l"/>
              </a:tabLst>
            </a:pP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7. Согласия на обработку персональных </a:t>
            </a:r>
            <a:r>
              <a:rPr lang="ru-RU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данных;</a:t>
            </a:r>
          </a:p>
          <a:p>
            <a:pPr marL="342900" lvl="0" indent="12700" algn="just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80000"/>
              <a:buAutoNum type="arabicPeriod" startAt="8"/>
            </a:pPr>
            <a:r>
              <a:rPr lang="ru-RU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Согласие </a:t>
            </a: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на обработку персональных данных, </a:t>
            </a:r>
            <a:r>
              <a:rPr lang="ru-RU" altLang="ru-RU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разрешенных</a:t>
            </a: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субъектом </a:t>
            </a:r>
            <a:r>
              <a:rPr lang="ru-RU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персональных </a:t>
            </a: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данных для распространения.</a:t>
            </a:r>
          </a:p>
          <a:p>
            <a:pPr lvl="0" algn="just" defTabSz="457200" eaLnBrk="1" fontAlgn="auto" hangingPunct="1">
              <a:spcBef>
                <a:spcPts val="1200"/>
              </a:spcBef>
              <a:buClr>
                <a:srgbClr val="5FCBEF"/>
              </a:buClr>
              <a:buSzPct val="80000"/>
              <a:tabLst>
                <a:tab pos="8161338" algn="l"/>
                <a:tab pos="8432800" algn="l"/>
              </a:tabLst>
            </a:pPr>
            <a:endParaRPr lang="ru-RU" altLang="ru-RU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355600" algn="just" defTabSz="457200" eaLnBrk="1" fontAlgn="auto" hangingPunct="1">
              <a:spcBef>
                <a:spcPts val="1200"/>
              </a:spcBef>
              <a:buClr>
                <a:srgbClr val="5FCBEF"/>
              </a:buClr>
              <a:buSzPct val="80000"/>
              <a:tabLst>
                <a:tab pos="8161338" algn="l"/>
                <a:tab pos="8432800" algn="l"/>
              </a:tabLst>
            </a:pPr>
            <a:endParaRPr lang="ru-RU" altLang="ru-RU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chemeClr val="tx2">
                  <a:lumMod val="20000"/>
                  <a:lumOff val="8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>
              <a:solidFill>
                <a:schemeClr val="tx2">
                  <a:lumMod val="20000"/>
                  <a:lumOff val="8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>
              <a:solidFill>
                <a:prstClr val="black">
                  <a:lumMod val="75000"/>
                  <a:lumOff val="25000"/>
                </a:prst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sz="1600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sz="1700" dirty="0">
              <a:solidFill>
                <a:prstClr val="black">
                  <a:lumMod val="75000"/>
                  <a:lumOff val="25000"/>
                </a:prst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00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450000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endParaRPr lang="ru-RU" altLang="ru-RU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sz="1700" dirty="0">
              <a:solidFill>
                <a:prstClr val="black">
                  <a:lumMod val="75000"/>
                  <a:lumOff val="25000"/>
                </a:prst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5156" y="6560221"/>
            <a:ext cx="2671763" cy="1818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755576" y="1412875"/>
            <a:ext cx="7956884" cy="46243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1253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0349" y="6560222"/>
            <a:ext cx="6255701" cy="181145"/>
          </a:xfrm>
          <a:prstGeom prst="rect">
            <a:avLst/>
          </a:prstGeom>
          <a:solidFill>
            <a:srgbClr val="009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43391" y="6573853"/>
            <a:ext cx="2352146" cy="145213"/>
          </a:xfrm>
        </p:spPr>
        <p:txBody>
          <a:bodyPr/>
          <a:lstStyle/>
          <a:p>
            <a:fld id="{B1CE1BC5-3012-4DAD-88BA-CDCD47E0AA43}" type="slidenum">
              <a:rPr lang="ru-RU" sz="1400" b="1" smtClean="0">
                <a:solidFill>
                  <a:schemeClr val="bg1"/>
                </a:solidFill>
              </a:rPr>
              <a:pPr/>
              <a:t>24</a:t>
            </a:fld>
            <a:endParaRPr lang="ru-RU" sz="1400" b="1" dirty="0">
              <a:solidFill>
                <a:schemeClr val="bg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567" y="5935745"/>
            <a:ext cx="1105317" cy="492362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115156" y="6560221"/>
            <a:ext cx="2671763" cy="1818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755576" y="1412875"/>
            <a:ext cx="7956884" cy="46243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0"/>
            <a:ext cx="5472608" cy="6537920"/>
          </a:xfrm>
          <a:prstGeom prst="rect">
            <a:avLst/>
          </a:prstGeom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2015716" y="2168860"/>
            <a:ext cx="345638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763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0349" y="6560222"/>
            <a:ext cx="6255701" cy="181145"/>
          </a:xfrm>
          <a:prstGeom prst="rect">
            <a:avLst/>
          </a:prstGeom>
          <a:solidFill>
            <a:srgbClr val="009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43391" y="6573853"/>
            <a:ext cx="2352146" cy="145213"/>
          </a:xfrm>
        </p:spPr>
        <p:txBody>
          <a:bodyPr/>
          <a:lstStyle/>
          <a:p>
            <a:fld id="{B1CE1BC5-3012-4DAD-88BA-CDCD47E0AA43}" type="slidenum">
              <a:rPr lang="ru-RU" sz="1400" b="1" smtClean="0">
                <a:solidFill>
                  <a:schemeClr val="bg1"/>
                </a:solidFill>
              </a:rPr>
              <a:pPr/>
              <a:t>25</a:t>
            </a:fld>
            <a:endParaRPr lang="ru-RU" sz="1400" b="1" dirty="0">
              <a:solidFill>
                <a:schemeClr val="bg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567" y="5935745"/>
            <a:ext cx="1105317" cy="492362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115156" y="6560221"/>
            <a:ext cx="2671763" cy="1818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755576" y="1412875"/>
            <a:ext cx="7956884" cy="46243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0459" y="0"/>
            <a:ext cx="6156684" cy="6573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944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0349" y="6560222"/>
            <a:ext cx="6255701" cy="181145"/>
          </a:xfrm>
          <a:prstGeom prst="rect">
            <a:avLst/>
          </a:prstGeom>
          <a:solidFill>
            <a:srgbClr val="009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43391" y="6573853"/>
            <a:ext cx="2352146" cy="145213"/>
          </a:xfrm>
        </p:spPr>
        <p:txBody>
          <a:bodyPr/>
          <a:lstStyle/>
          <a:p>
            <a:fld id="{B1CE1BC5-3012-4DAD-88BA-CDCD47E0AA43}" type="slidenum">
              <a:rPr lang="ru-RU" sz="1400" b="1" smtClean="0">
                <a:solidFill>
                  <a:schemeClr val="bg1"/>
                </a:solidFill>
              </a:rPr>
              <a:pPr/>
              <a:t>26</a:t>
            </a:fld>
            <a:endParaRPr lang="ru-RU" sz="1400" b="1" dirty="0">
              <a:solidFill>
                <a:schemeClr val="bg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567" y="5935745"/>
            <a:ext cx="1105317" cy="492362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115156" y="6560221"/>
            <a:ext cx="2671763" cy="1818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755576" y="1412875"/>
            <a:ext cx="7956884" cy="46243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907704" y="-1"/>
            <a:ext cx="5436604" cy="6559474"/>
          </a:xfrm>
          <a:prstGeom prst="rect">
            <a:avLst/>
          </a:prstGeom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2627784" y="3392996"/>
            <a:ext cx="411560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6488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0349" y="6560222"/>
            <a:ext cx="6255701" cy="181145"/>
          </a:xfrm>
          <a:prstGeom prst="rect">
            <a:avLst/>
          </a:prstGeom>
          <a:solidFill>
            <a:srgbClr val="009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43391" y="6573853"/>
            <a:ext cx="2352146" cy="145213"/>
          </a:xfrm>
        </p:spPr>
        <p:txBody>
          <a:bodyPr/>
          <a:lstStyle/>
          <a:p>
            <a:fld id="{B1CE1BC5-3012-4DAD-88BA-CDCD47E0AA43}" type="slidenum">
              <a:rPr lang="ru-RU" sz="1400" b="1" smtClean="0">
                <a:solidFill>
                  <a:schemeClr val="bg1"/>
                </a:solidFill>
              </a:rPr>
              <a:pPr/>
              <a:t>27</a:t>
            </a:fld>
            <a:endParaRPr lang="ru-RU" sz="1400" b="1" dirty="0">
              <a:solidFill>
                <a:schemeClr val="bg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567" y="5935745"/>
            <a:ext cx="1105317" cy="492362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115156" y="6560221"/>
            <a:ext cx="2671763" cy="1818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755576" y="1412875"/>
            <a:ext cx="7956884" cy="46243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979712" y="-5"/>
            <a:ext cx="5627428" cy="6537921"/>
          </a:xfrm>
          <a:prstGeom prst="rect">
            <a:avLst/>
          </a:prstGeom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2699792" y="3392996"/>
            <a:ext cx="324036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2653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0349" y="6560222"/>
            <a:ext cx="6255701" cy="181145"/>
          </a:xfrm>
          <a:prstGeom prst="rect">
            <a:avLst/>
          </a:prstGeom>
          <a:solidFill>
            <a:srgbClr val="009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43391" y="6573853"/>
            <a:ext cx="2352146" cy="145213"/>
          </a:xfrm>
        </p:spPr>
        <p:txBody>
          <a:bodyPr/>
          <a:lstStyle/>
          <a:p>
            <a:fld id="{B1CE1BC5-3012-4DAD-88BA-CDCD47E0AA43}" type="slidenum">
              <a:rPr lang="ru-RU" sz="1400" b="1" smtClean="0">
                <a:solidFill>
                  <a:schemeClr val="bg1"/>
                </a:solidFill>
              </a:rPr>
              <a:pPr/>
              <a:t>28</a:t>
            </a:fld>
            <a:endParaRPr lang="ru-RU" sz="1400" b="1" dirty="0">
              <a:solidFill>
                <a:schemeClr val="bg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567" y="5935745"/>
            <a:ext cx="1105317" cy="492362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115156" y="6560221"/>
            <a:ext cx="2671763" cy="1818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755576" y="1412875"/>
            <a:ext cx="7956884" cy="46243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691679" y="-5"/>
            <a:ext cx="5616621" cy="653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977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0349" y="6560222"/>
            <a:ext cx="6255701" cy="181145"/>
          </a:xfrm>
          <a:prstGeom prst="rect">
            <a:avLst/>
          </a:prstGeom>
          <a:solidFill>
            <a:srgbClr val="009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43391" y="6573853"/>
            <a:ext cx="2352146" cy="145213"/>
          </a:xfrm>
        </p:spPr>
        <p:txBody>
          <a:bodyPr/>
          <a:lstStyle/>
          <a:p>
            <a:fld id="{B1CE1BC5-3012-4DAD-88BA-CDCD47E0AA43}" type="slidenum">
              <a:rPr lang="ru-RU" sz="1400" b="1" smtClean="0">
                <a:solidFill>
                  <a:schemeClr val="bg1"/>
                </a:solidFill>
              </a:rPr>
              <a:pPr/>
              <a:t>29</a:t>
            </a:fld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5156" y="6560221"/>
            <a:ext cx="2671763" cy="1818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755576" y="1412875"/>
            <a:ext cx="7956884" cy="46243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 bwMode="auto">
          <a:xfrm>
            <a:off x="594091" y="517159"/>
            <a:ext cx="8279853" cy="5012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endParaRPr lang="ru-RU" altLang="ru-RU" sz="2800" b="1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ru-RU" altLang="ru-RU" sz="28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Установление квалификационных категорий педагогическим работникам в рамках реализации п. 8.2.6 Регионального отраслевого соглашения по организациям Алтайского края, осуществляющим образовательную деятельность, </a:t>
            </a:r>
          </a:p>
          <a:p>
            <a:pPr>
              <a:spcBef>
                <a:spcPts val="0"/>
              </a:spcBef>
            </a:pPr>
            <a:r>
              <a:rPr lang="ru-RU" altLang="ru-RU" sz="28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на 2025-2027 год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altLang="ru-RU" sz="9800" b="1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altLang="ru-RU" sz="4600" b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8000"/>
              </a:lnSpc>
            </a:pPr>
            <a:endParaRPr lang="ru-RU" altLang="ru-RU" sz="4600" b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altLang="ru-RU" sz="4600" b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altLang="ru-RU" sz="46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903862"/>
            <a:ext cx="7488831" cy="125163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7124" y="5447783"/>
            <a:ext cx="3196443" cy="1080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887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2"/>
          <p:cNvSpPr txBox="1">
            <a:spLocks noChangeArrowheads="1"/>
          </p:cNvSpPr>
          <p:nvPr/>
        </p:nvSpPr>
        <p:spPr bwMode="auto">
          <a:xfrm>
            <a:off x="6640513" y="6270625"/>
            <a:ext cx="233997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15805" rIns="0" bIns="0" anchor="ctr"/>
          <a:lstStyle/>
          <a:p>
            <a:pPr algn="r" eaLnBrk="1" hangingPunct="1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ru-RU" altLang="ru-RU" sz="1100" b="1" dirty="0" smtClean="0">
                <a:solidFill>
                  <a:prstClr val="white"/>
                </a:solidFill>
                <a:latin typeface="Calibri" pitchFamily="34" charset="0"/>
                <a:ea typeface="Lucida Sans Unicode" pitchFamily="34" charset="0"/>
                <a:cs typeface="Lucida Sans Unicode" pitchFamily="34" charset="0"/>
              </a:rPr>
              <a:t>Алтайский край, </a:t>
            </a:r>
            <a:r>
              <a:rPr lang="ru-RU" altLang="ru-RU" sz="1100" b="1" dirty="0" err="1" smtClean="0">
                <a:solidFill>
                  <a:prstClr val="white"/>
                </a:solidFill>
                <a:latin typeface="Calibri" pitchFamily="34" charset="0"/>
                <a:ea typeface="Lucida Sans Unicode" pitchFamily="34" charset="0"/>
                <a:cs typeface="Lucida Sans Unicode" pitchFamily="34" charset="0"/>
              </a:rPr>
              <a:t>г.Барнаул</a:t>
            </a:r>
            <a:r>
              <a:rPr lang="ru-RU" altLang="ru-RU" sz="1100" b="1" dirty="0" smtClean="0">
                <a:solidFill>
                  <a:prstClr val="white"/>
                </a:solidFill>
                <a:latin typeface="Calibri" pitchFamily="34" charset="0"/>
                <a:ea typeface="Lucida Sans Unicode" pitchFamily="34" charset="0"/>
                <a:cs typeface="Lucida Sans Unicode" pitchFamily="34" charset="0"/>
              </a:rPr>
              <a:t> </a:t>
            </a:r>
            <a:endParaRPr lang="ru-RU" altLang="ru-RU" sz="1100" b="1" dirty="0">
              <a:solidFill>
                <a:prstClr val="white"/>
              </a:solidFill>
              <a:latin typeface="Calibri" pitchFamily="34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079" name="Прямоугольник 1"/>
          <p:cNvSpPr>
            <a:spLocks noChangeArrowheads="1"/>
          </p:cNvSpPr>
          <p:nvPr/>
        </p:nvSpPr>
        <p:spPr bwMode="auto">
          <a:xfrm>
            <a:off x="651112" y="614293"/>
            <a:ext cx="7610482" cy="5632311"/>
          </a:xfrm>
          <a:prstGeom prst="rect">
            <a:avLst/>
          </a:prstGeom>
          <a:solidFill>
            <a:schemeClr val="bg1"/>
          </a:solidFill>
          <a:ln w="9525">
            <a:solidFill>
              <a:srgbClr val="FBFBFB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Нормативно-правовое обеспечение процедуры проведения аттестации педагогических работников </a:t>
            </a:r>
          </a:p>
          <a:p>
            <a:pPr marL="355600" algn="just"/>
            <a:r>
              <a:rPr lang="ru-RU" sz="15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(Кениг Елена Эдуардовна, </a:t>
            </a:r>
            <a:r>
              <a:rPr lang="ru-RU" sz="15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начальник отдела сопровождения </a:t>
            </a:r>
            <a:r>
              <a:rPr lang="ru-RU" sz="15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профессиональных конкурсов, экспертизы </a:t>
            </a:r>
            <a:r>
              <a:rPr lang="ru-RU" sz="15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и </a:t>
            </a:r>
            <a:r>
              <a:rPr lang="ru-RU" sz="15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аттестации) </a:t>
            </a:r>
          </a:p>
          <a:p>
            <a:pPr marL="355600" lvl="0" algn="just"/>
            <a:endParaRPr lang="ru-RU" sz="1400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55600" lvl="0" indent="-355600" algn="just">
              <a:buFont typeface="+mj-lt"/>
              <a:buAutoNum type="arabicPeriod" startAt="2"/>
            </a:pPr>
            <a:r>
              <a:rPr lang="ru-RU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Аттестация педагогических работников в 4 квартале 2025 </a:t>
            </a:r>
            <a:r>
              <a:rPr lang="ru-RU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года, в том числе в рамках реализации п</a:t>
            </a:r>
            <a:r>
              <a:rPr lang="ru-RU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8.2.6</a:t>
            </a:r>
            <a:r>
              <a:rPr lang="ru-RU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Регионального отраслевого соглашения по организациям Алтайского края, осуществляющим образовательную деятельность на </a:t>
            </a:r>
            <a:r>
              <a:rPr lang="ru-RU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          2025-2027 </a:t>
            </a:r>
            <a:r>
              <a:rPr lang="ru-RU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годы</a:t>
            </a:r>
            <a:endParaRPr lang="ru-RU" b="1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55600" indent="-355600" algn="just"/>
            <a:r>
              <a:rPr lang="ru-RU" sz="15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      </a:t>
            </a:r>
            <a:r>
              <a:rPr lang="ru-RU" sz="15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(Лукьянова </a:t>
            </a:r>
            <a:r>
              <a:rPr lang="ru-RU" sz="15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Татьяна Дмитриевна, специалист по УМР отдела сопровождения профессиональных </a:t>
            </a:r>
            <a:r>
              <a:rPr lang="ru-RU" sz="15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конкурсов, </a:t>
            </a:r>
            <a:r>
              <a:rPr lang="ru-RU" sz="15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экспертизы и </a:t>
            </a:r>
            <a:r>
              <a:rPr lang="ru-RU" sz="15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аттестации</a:t>
            </a:r>
            <a:r>
              <a:rPr lang="ru-RU" sz="15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ru-RU" sz="1500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endParaRPr lang="ru-RU" b="1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indent="-342900" defTabSz="747713">
              <a:buFont typeface="+mj-lt"/>
              <a:buAutoNum type="arabicPeriod" startAt="3"/>
              <a:tabLst>
                <a:tab pos="2243138" algn="l"/>
              </a:tabLst>
            </a:pPr>
            <a:r>
              <a:rPr lang="ru-RU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Технология подготовки приложения к заявлению в ходе прохождения аттестации</a:t>
            </a:r>
          </a:p>
          <a:p>
            <a:pPr marL="355600" algn="just" defTabSz="747713">
              <a:tabLst>
                <a:tab pos="2243138" algn="l"/>
              </a:tabLst>
            </a:pPr>
            <a:r>
              <a:rPr lang="ru-RU" sz="15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</a:t>
            </a:r>
            <a:r>
              <a:rPr lang="ru-RU" sz="15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Горбатова Ольга Николаевна, кандидат педагогических наук, доцент, заведующий кафедрой естественно-научного образования КАУ ДПО «АИРО имени А.М. </a:t>
            </a:r>
            <a:r>
              <a:rPr lang="ru-RU" sz="15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Топорова</a:t>
            </a:r>
            <a:r>
              <a:rPr lang="ru-RU" sz="15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», руководитель отделения по естественнонаучным дисциплинам краевого УМО, руководитель групп специалистов  «география и биология» и «физика и химия» Аттестационной комиссии Министерства образования  и науки Алтайского края</a:t>
            </a:r>
            <a:r>
              <a:rPr lang="ru-RU" sz="15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ru-RU" sz="15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r"/>
            <a:endParaRPr lang="ru-RU" sz="1600" i="1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5455" y="5445224"/>
            <a:ext cx="3214017" cy="1060915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779713" y="6560222"/>
            <a:ext cx="6256337" cy="181891"/>
          </a:xfrm>
          <a:prstGeom prst="rect">
            <a:avLst/>
          </a:prstGeom>
          <a:solidFill>
            <a:srgbClr val="009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15156" y="6560221"/>
            <a:ext cx="2671763" cy="1818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4947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0349" y="6560222"/>
            <a:ext cx="6255701" cy="181145"/>
          </a:xfrm>
          <a:prstGeom prst="rect">
            <a:avLst/>
          </a:prstGeom>
          <a:solidFill>
            <a:srgbClr val="009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43391" y="6573853"/>
            <a:ext cx="2352146" cy="145213"/>
          </a:xfrm>
        </p:spPr>
        <p:txBody>
          <a:bodyPr/>
          <a:lstStyle/>
          <a:p>
            <a:fld id="{B1CE1BC5-3012-4DAD-88BA-CDCD47E0AA43}" type="slidenum">
              <a:rPr lang="ru-RU" sz="1400" b="1" smtClean="0">
                <a:solidFill>
                  <a:schemeClr val="bg1"/>
                </a:solidFill>
              </a:rPr>
              <a:pPr/>
              <a:t>30</a:t>
            </a:fld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5156" y="6560221"/>
            <a:ext cx="2671763" cy="1818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755576" y="1412875"/>
            <a:ext cx="7956884" cy="46243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903862"/>
            <a:ext cx="7488831" cy="125163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7124" y="5447783"/>
            <a:ext cx="3196443" cy="108040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55576" y="1331508"/>
            <a:ext cx="788487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Региональное отраслевое соглашение </a:t>
            </a:r>
            <a:br>
              <a:rPr lang="ru-RU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</a:br>
            <a:r>
              <a:rPr lang="ru-RU" altLang="ru-RU" sz="28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по организациям Алтайского края, осуществляющим образовательную  деятельность, </a:t>
            </a:r>
            <a:r>
              <a:rPr lang="ru-RU" altLang="ru-RU" sz="28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28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2025-2027 годы </a:t>
            </a:r>
            <a:endParaRPr lang="ru-RU" altLang="ru-RU" sz="2800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28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от </a:t>
            </a:r>
            <a:r>
              <a:rPr lang="ru-RU" altLang="ru-RU" sz="28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14.01.2025 г. № </a:t>
            </a:r>
            <a:r>
              <a:rPr lang="ru-RU" altLang="ru-RU" sz="28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791</a:t>
            </a:r>
            <a:endParaRPr lang="ru-RU" sz="28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7576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0349" y="6560222"/>
            <a:ext cx="6255701" cy="181145"/>
          </a:xfrm>
          <a:prstGeom prst="rect">
            <a:avLst/>
          </a:prstGeom>
          <a:solidFill>
            <a:srgbClr val="009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43391" y="6573853"/>
            <a:ext cx="2352146" cy="145213"/>
          </a:xfrm>
        </p:spPr>
        <p:txBody>
          <a:bodyPr/>
          <a:lstStyle/>
          <a:p>
            <a:fld id="{B1CE1BC5-3012-4DAD-88BA-CDCD47E0AA43}" type="slidenum">
              <a:rPr lang="ru-RU" sz="1400" b="1" smtClean="0">
                <a:solidFill>
                  <a:schemeClr val="bg1"/>
                </a:solidFill>
              </a:rPr>
              <a:pPr/>
              <a:t>31</a:t>
            </a:fld>
            <a:endParaRPr lang="ru-RU" sz="1400" b="1" dirty="0">
              <a:solidFill>
                <a:schemeClr val="bg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567" y="5935745"/>
            <a:ext cx="1105317" cy="492362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107950" y="25400"/>
            <a:ext cx="8928100" cy="883320"/>
          </a:xfrm>
          <a:prstGeom prst="roundRect">
            <a:avLst/>
          </a:prstGeom>
          <a:solidFill>
            <a:srgbClr val="009692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71463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271463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alt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endParaRPr lang="ru-RU" altLang="ru-RU" sz="2800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endParaRPr lang="ru-RU" alt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spcBef>
                <a:spcPts val="0"/>
              </a:spcBef>
              <a:buSzPct val="80000"/>
            </a:pPr>
            <a:endParaRPr 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r>
              <a:rPr lang="ru-RU" sz="2400" b="1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8.  Содействие занятости, повышение профессионального  уровня и закрепление кадров</a:t>
            </a:r>
            <a:endParaRPr lang="ru-RU" sz="2400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42900" lvl="0" indent="-342900" algn="ctr" defTabSz="457200" eaLnBrk="1" fontAlgn="auto" hangingPunct="1">
              <a:spcBef>
                <a:spcPts val="120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42900" lvl="0" indent="-342900" algn="ctr" defTabSz="457200" eaLnBrk="1" fontAlgn="auto" hangingPunct="1">
              <a:spcBef>
                <a:spcPts val="120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u="sng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1200"/>
              </a:spcBef>
              <a:buClr>
                <a:srgbClr val="5FCBEF"/>
              </a:buClr>
              <a:buSzPct val="80000"/>
            </a:pPr>
            <a:endParaRPr lang="ru-RU" altLang="ru-RU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chemeClr val="tx2">
                  <a:lumMod val="20000"/>
                  <a:lumOff val="8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>
              <a:solidFill>
                <a:schemeClr val="tx2">
                  <a:lumMod val="20000"/>
                  <a:lumOff val="8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>
              <a:solidFill>
                <a:prstClr val="black">
                  <a:lumMod val="75000"/>
                  <a:lumOff val="25000"/>
                </a:prst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sz="1600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sz="1700" dirty="0">
              <a:solidFill>
                <a:prstClr val="black">
                  <a:lumMod val="75000"/>
                  <a:lumOff val="25000"/>
                </a:prst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00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450000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endParaRPr lang="ru-RU" altLang="ru-RU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sz="1700" dirty="0">
              <a:solidFill>
                <a:prstClr val="black">
                  <a:lumMod val="75000"/>
                  <a:lumOff val="25000"/>
                </a:prst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5156" y="6560221"/>
            <a:ext cx="2671763" cy="1818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755576" y="1412875"/>
            <a:ext cx="7956884" cy="46243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1410685"/>
            <a:ext cx="763424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8.2.6.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Аттестационная комиссия Министерства образования и науки Алтайского края принимает решение об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установлении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педагогическим работникам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той же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квалификационной категории без ограничения срока ее действия, если они имели ее по состоянию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на 1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года, без проведения аттестации только на основании поданного ими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заявления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том числе, если такое заявление подано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окончания срока действия квалификационной категории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независимо от того, в каком субъекте Российской Федерации квалификационная категория была установлена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7125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0349" y="6560222"/>
            <a:ext cx="6255701" cy="181145"/>
          </a:xfrm>
          <a:prstGeom prst="rect">
            <a:avLst/>
          </a:prstGeom>
          <a:solidFill>
            <a:srgbClr val="009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43391" y="6573853"/>
            <a:ext cx="2352146" cy="145213"/>
          </a:xfrm>
        </p:spPr>
        <p:txBody>
          <a:bodyPr/>
          <a:lstStyle/>
          <a:p>
            <a:fld id="{B1CE1BC5-3012-4DAD-88BA-CDCD47E0AA43}" type="slidenum">
              <a:rPr lang="ru-RU" sz="1400" b="1" smtClean="0">
                <a:solidFill>
                  <a:schemeClr val="bg1"/>
                </a:solidFill>
              </a:rPr>
              <a:pPr/>
              <a:t>32</a:t>
            </a:fld>
            <a:endParaRPr lang="ru-RU" sz="1400" b="1" dirty="0">
              <a:solidFill>
                <a:schemeClr val="bg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567" y="5935745"/>
            <a:ext cx="1105317" cy="492362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107950" y="25400"/>
            <a:ext cx="8928100" cy="883320"/>
          </a:xfrm>
          <a:prstGeom prst="roundRect">
            <a:avLst/>
          </a:prstGeom>
          <a:solidFill>
            <a:srgbClr val="009692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71463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271463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alt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endParaRPr lang="ru-RU" altLang="ru-RU" sz="2800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endParaRPr lang="ru-RU" alt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spcBef>
                <a:spcPts val="0"/>
              </a:spcBef>
              <a:buSzPct val="80000"/>
            </a:pPr>
            <a:endParaRPr 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r>
              <a:rPr lang="ru-RU" sz="2600" b="1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Документы</a:t>
            </a:r>
            <a:endParaRPr lang="ru-RU" sz="2600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42900" lvl="0" indent="-342900" algn="ctr" defTabSz="457200" eaLnBrk="1" fontAlgn="auto" hangingPunct="1">
              <a:spcBef>
                <a:spcPts val="120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u="sng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1200"/>
              </a:spcBef>
              <a:buClr>
                <a:srgbClr val="5FCBEF"/>
              </a:buClr>
              <a:buSzPct val="80000"/>
            </a:pPr>
            <a:endParaRPr lang="ru-RU" altLang="ru-RU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chemeClr val="tx2">
                  <a:lumMod val="20000"/>
                  <a:lumOff val="8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>
              <a:solidFill>
                <a:schemeClr val="tx2">
                  <a:lumMod val="20000"/>
                  <a:lumOff val="8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>
              <a:solidFill>
                <a:prstClr val="black">
                  <a:lumMod val="75000"/>
                  <a:lumOff val="25000"/>
                </a:prst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sz="1600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sz="1700" dirty="0">
              <a:solidFill>
                <a:prstClr val="black">
                  <a:lumMod val="75000"/>
                  <a:lumOff val="25000"/>
                </a:prst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00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450000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endParaRPr lang="ru-RU" altLang="ru-RU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sz="1700" dirty="0">
              <a:solidFill>
                <a:prstClr val="black">
                  <a:lumMod val="75000"/>
                  <a:lumOff val="25000"/>
                </a:prst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5156" y="6560221"/>
            <a:ext cx="2671763" cy="1818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755576" y="1412875"/>
            <a:ext cx="7956884" cy="46243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05226" y="1616200"/>
            <a:ext cx="7533548" cy="4217739"/>
          </a:xfrm>
        </p:spPr>
        <p:txBody>
          <a:bodyPr>
            <a:normAutofit/>
          </a:bodyPr>
          <a:lstStyle/>
          <a:p>
            <a:pPr marL="342900" indent="-342900" algn="just">
              <a:buAutoNum type="arabicPeriod"/>
            </a:pPr>
            <a:r>
              <a:rPr lang="ru-RU" sz="20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Письмо Министерства образования и науки Алтайского края от 16.09.2025 № 974 «Об итогах аттестации педагогических работников в 3 квартале 2025 года»;</a:t>
            </a:r>
          </a:p>
          <a:p>
            <a:pPr algn="just"/>
            <a:endParaRPr lang="ru-RU" sz="2000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60363" indent="-360363" algn="just"/>
            <a:r>
              <a:rPr lang="ru-RU" sz="20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2.  Приказ </a:t>
            </a:r>
            <a:r>
              <a:rPr lang="ru-RU" sz="2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Министерства образования и науки Алтайского края </a:t>
            </a:r>
            <a:r>
              <a:rPr lang="ru-RU" sz="20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от 23.08.2024 № 837 «Об утверждении форм документов, рекомендуемых для использования педагогическими работниками Алтайского края, претендующих на установление квалификационной категории без ограничения срока ее действия».</a:t>
            </a:r>
            <a:endParaRPr lang="ru-RU" sz="20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9076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0349" y="6560222"/>
            <a:ext cx="6255701" cy="181145"/>
          </a:xfrm>
          <a:prstGeom prst="rect">
            <a:avLst/>
          </a:prstGeom>
          <a:solidFill>
            <a:srgbClr val="009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43391" y="6573853"/>
            <a:ext cx="2352146" cy="145213"/>
          </a:xfrm>
        </p:spPr>
        <p:txBody>
          <a:bodyPr/>
          <a:lstStyle/>
          <a:p>
            <a:fld id="{B1CE1BC5-3012-4DAD-88BA-CDCD47E0AA43}" type="slidenum">
              <a:rPr lang="ru-RU" sz="1400" b="1" smtClean="0">
                <a:solidFill>
                  <a:schemeClr val="bg1"/>
                </a:solidFill>
              </a:rPr>
              <a:pPr/>
              <a:t>33</a:t>
            </a:fld>
            <a:endParaRPr lang="ru-RU" sz="1400" b="1" dirty="0">
              <a:solidFill>
                <a:schemeClr val="bg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567" y="5935745"/>
            <a:ext cx="1105317" cy="492362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107950" y="25400"/>
            <a:ext cx="8928100" cy="883320"/>
          </a:xfrm>
          <a:prstGeom prst="roundRect">
            <a:avLst/>
          </a:prstGeom>
          <a:solidFill>
            <a:srgbClr val="009692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71463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271463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alt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endParaRPr lang="ru-RU" altLang="ru-RU" sz="2800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endParaRPr lang="ru-RU" alt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spcBef>
                <a:spcPts val="0"/>
              </a:spcBef>
              <a:buSzPct val="80000"/>
            </a:pPr>
            <a:endParaRPr 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sz="2600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r>
              <a:rPr lang="ru-RU" sz="26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Документы </a:t>
            </a:r>
            <a:r>
              <a:rPr lang="ru-RU" sz="2600" b="1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для установления категории</a:t>
            </a: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42900" lvl="0" indent="-342900" algn="ctr" defTabSz="457200" eaLnBrk="1" fontAlgn="auto" hangingPunct="1">
              <a:spcBef>
                <a:spcPts val="120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u="sng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1200"/>
              </a:spcBef>
              <a:buClr>
                <a:srgbClr val="5FCBEF"/>
              </a:buClr>
              <a:buSzPct val="80000"/>
            </a:pPr>
            <a:endParaRPr lang="ru-RU" altLang="ru-RU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chemeClr val="tx2">
                  <a:lumMod val="20000"/>
                  <a:lumOff val="8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>
              <a:solidFill>
                <a:schemeClr val="tx2">
                  <a:lumMod val="20000"/>
                  <a:lumOff val="8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>
              <a:solidFill>
                <a:prstClr val="black">
                  <a:lumMod val="75000"/>
                  <a:lumOff val="25000"/>
                </a:prst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sz="1600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sz="1700" dirty="0">
              <a:solidFill>
                <a:prstClr val="black">
                  <a:lumMod val="75000"/>
                  <a:lumOff val="25000"/>
                </a:prst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00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450000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endParaRPr lang="ru-RU" altLang="ru-RU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sz="1700" dirty="0">
              <a:solidFill>
                <a:prstClr val="black">
                  <a:lumMod val="75000"/>
                  <a:lumOff val="25000"/>
                </a:prst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5156" y="6560221"/>
            <a:ext cx="2671763" cy="1818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755576" y="1412875"/>
            <a:ext cx="7956884" cy="46243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31640" y="1211507"/>
            <a:ext cx="6963971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33375">
              <a:lnSpc>
                <a:spcPct val="100000"/>
              </a:lnSpc>
              <a:spcAft>
                <a:spcPct val="0"/>
              </a:spcAft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Aft>
                <a:spcPct val="0"/>
              </a:spcAft>
              <a:buClrTx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altLang="ru-RU" sz="22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1. Заявление </a:t>
            </a:r>
            <a:r>
              <a:rPr lang="ru-RU" altLang="ru-RU" sz="2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педагогического </a:t>
            </a:r>
            <a:r>
              <a:rPr lang="ru-RU" altLang="ru-RU" sz="22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работника;</a:t>
            </a:r>
          </a:p>
          <a:p>
            <a:pPr algn="just">
              <a:lnSpc>
                <a:spcPct val="100000"/>
              </a:lnSpc>
              <a:spcAft>
                <a:spcPct val="0"/>
              </a:spcAft>
              <a:buClrTx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altLang="ru-RU" sz="22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</a:p>
          <a:p>
            <a:pPr indent="-333375" algn="just">
              <a:lnSpc>
                <a:spcPct val="100000"/>
              </a:lnSpc>
              <a:spcAft>
                <a:spcPct val="0"/>
              </a:spcAft>
              <a:buClrTx/>
              <a:buFont typeface="Times New Roman" pitchFamily="18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altLang="ru-RU" sz="22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2. Выписка </a:t>
            </a:r>
            <a:r>
              <a:rPr lang="ru-RU" altLang="ru-RU" sz="2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из приказа Министерства образования и науки Алтайского </a:t>
            </a:r>
            <a:r>
              <a:rPr lang="ru-RU" altLang="ru-RU" sz="22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края «Об установлении квалификационных категорий…», </a:t>
            </a:r>
            <a:r>
              <a:rPr lang="ru-RU" altLang="ru-RU" sz="2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подтверждающего результаты предыдущей </a:t>
            </a:r>
            <a:r>
              <a:rPr lang="ru-RU" altLang="ru-RU" sz="22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аттестации</a:t>
            </a:r>
            <a:r>
              <a:rPr lang="ru-RU" altLang="ru-RU" sz="2200" i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;</a:t>
            </a:r>
          </a:p>
          <a:p>
            <a:pPr indent="-333375" algn="just">
              <a:lnSpc>
                <a:spcPct val="100000"/>
              </a:lnSpc>
              <a:spcAft>
                <a:spcPct val="0"/>
              </a:spcAft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endParaRPr lang="ru-RU" sz="2200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-333375" algn="just">
              <a:lnSpc>
                <a:spcPct val="100000"/>
              </a:lnSpc>
              <a:spcAft>
                <a:spcPct val="0"/>
              </a:spcAft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22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3. Согласия на обработку персональных данных (два согласия).</a:t>
            </a:r>
            <a:endParaRPr lang="ru-RU" sz="22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6745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0349" y="6560222"/>
            <a:ext cx="6255701" cy="181145"/>
          </a:xfrm>
          <a:prstGeom prst="rect">
            <a:avLst/>
          </a:prstGeom>
          <a:solidFill>
            <a:srgbClr val="009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43391" y="6573853"/>
            <a:ext cx="2352146" cy="145213"/>
          </a:xfrm>
        </p:spPr>
        <p:txBody>
          <a:bodyPr/>
          <a:lstStyle/>
          <a:p>
            <a:fld id="{B1CE1BC5-3012-4DAD-88BA-CDCD47E0AA43}" type="slidenum">
              <a:rPr lang="ru-RU" sz="1400" b="1" smtClean="0">
                <a:solidFill>
                  <a:schemeClr val="bg1"/>
                </a:solidFill>
              </a:rPr>
              <a:pPr/>
              <a:t>34</a:t>
            </a:fld>
            <a:endParaRPr lang="ru-RU" sz="1400" b="1" dirty="0">
              <a:solidFill>
                <a:schemeClr val="bg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567" y="5935745"/>
            <a:ext cx="1105317" cy="492362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115156" y="6560221"/>
            <a:ext cx="2671763" cy="1818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755576" y="1412875"/>
            <a:ext cx="7956884" cy="46243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475655" y="0"/>
            <a:ext cx="5760640" cy="653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95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0349" y="6560222"/>
            <a:ext cx="6255701" cy="181145"/>
          </a:xfrm>
          <a:prstGeom prst="rect">
            <a:avLst/>
          </a:prstGeom>
          <a:solidFill>
            <a:srgbClr val="009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43391" y="6573853"/>
            <a:ext cx="2352146" cy="145213"/>
          </a:xfrm>
        </p:spPr>
        <p:txBody>
          <a:bodyPr/>
          <a:lstStyle/>
          <a:p>
            <a:fld id="{B1CE1BC5-3012-4DAD-88BA-CDCD47E0AA43}" type="slidenum">
              <a:rPr lang="ru-RU" sz="1400" b="1" smtClean="0">
                <a:solidFill>
                  <a:schemeClr val="bg1"/>
                </a:solidFill>
              </a:rPr>
              <a:pPr/>
              <a:t>35</a:t>
            </a:fld>
            <a:endParaRPr lang="ru-RU" sz="1400" b="1" dirty="0">
              <a:solidFill>
                <a:schemeClr val="bg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567" y="5935745"/>
            <a:ext cx="1105317" cy="492362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115156" y="6560221"/>
            <a:ext cx="2671763" cy="1818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755576" y="1412875"/>
            <a:ext cx="7956884" cy="46243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291890" y="-1291892"/>
            <a:ext cx="6560221" cy="9144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266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0349" y="6560222"/>
            <a:ext cx="6255701" cy="181145"/>
          </a:xfrm>
          <a:prstGeom prst="rect">
            <a:avLst/>
          </a:prstGeom>
          <a:solidFill>
            <a:srgbClr val="009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43391" y="6573853"/>
            <a:ext cx="2352146" cy="145213"/>
          </a:xfrm>
        </p:spPr>
        <p:txBody>
          <a:bodyPr/>
          <a:lstStyle/>
          <a:p>
            <a:fld id="{B1CE1BC5-3012-4DAD-88BA-CDCD47E0AA43}" type="slidenum">
              <a:rPr lang="ru-RU" sz="1400" b="1" smtClean="0">
                <a:solidFill>
                  <a:schemeClr val="bg1"/>
                </a:solidFill>
              </a:rPr>
              <a:pPr/>
              <a:t>36</a:t>
            </a:fld>
            <a:endParaRPr lang="ru-RU" sz="1400" b="1" dirty="0">
              <a:solidFill>
                <a:schemeClr val="bg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567" y="5935745"/>
            <a:ext cx="1105317" cy="492362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115156" y="6560221"/>
            <a:ext cx="2671763" cy="1818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755576" y="1412875"/>
            <a:ext cx="7956884" cy="46243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Заголовок 4"/>
          <p:cNvSpPr txBox="1">
            <a:spLocks/>
          </p:cNvSpPr>
          <p:nvPr/>
        </p:nvSpPr>
        <p:spPr bwMode="auto">
          <a:xfrm>
            <a:off x="585894" y="217602"/>
            <a:ext cx="8596668" cy="1693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sz="2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Списки и документы направляются </a:t>
            </a:r>
            <a:br>
              <a:rPr lang="ru-RU" sz="2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на электронную почту </a:t>
            </a:r>
            <a:r>
              <a:rPr lang="ru-RU" sz="2400" b="1" u="sng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3"/>
              </a:rPr>
              <a:t>attestatcia@iro22.ru</a:t>
            </a:r>
            <a:r>
              <a:rPr lang="ru-RU" sz="2400" b="1" u="sng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</a:t>
            </a:r>
            <a:br>
              <a:rPr lang="ru-RU" sz="2400" b="1" u="sng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</a:br>
            <a:r>
              <a:rPr lang="ru-RU" sz="2400" b="1" u="sng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упакованные в архив</a:t>
            </a:r>
            <a:r>
              <a:rPr lang="en-US" sz="2400" b="1" u="sng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zip</a:t>
            </a:r>
            <a:r>
              <a:rPr lang="ru-RU" sz="2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079612" y="3170896"/>
            <a:ext cx="6912768" cy="2554879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423691" y="3571173"/>
            <a:ext cx="4416561" cy="175432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Квитко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А.И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(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pdf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Чернявская О.П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(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pdf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Постнова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А.В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(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pdf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педагогических работников (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word)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педагогических работников (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pdf)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 flipH="1">
            <a:off x="4968044" y="1556792"/>
            <a:ext cx="1224136" cy="1491425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1916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0349" y="6560222"/>
            <a:ext cx="6255701" cy="181145"/>
          </a:xfrm>
          <a:prstGeom prst="rect">
            <a:avLst/>
          </a:prstGeom>
          <a:solidFill>
            <a:srgbClr val="009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43391" y="6573853"/>
            <a:ext cx="2352146" cy="145213"/>
          </a:xfrm>
        </p:spPr>
        <p:txBody>
          <a:bodyPr/>
          <a:lstStyle/>
          <a:p>
            <a:fld id="{B1CE1BC5-3012-4DAD-88BA-CDCD47E0AA43}" type="slidenum">
              <a:rPr lang="ru-RU" sz="1400" b="1" smtClean="0">
                <a:solidFill>
                  <a:schemeClr val="bg1"/>
                </a:solidFill>
              </a:rPr>
              <a:pPr/>
              <a:t>37</a:t>
            </a:fld>
            <a:endParaRPr lang="ru-RU" sz="1400" b="1" dirty="0">
              <a:solidFill>
                <a:schemeClr val="bg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567" y="5935745"/>
            <a:ext cx="1105317" cy="492362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107950" y="25400"/>
            <a:ext cx="8928100" cy="883320"/>
          </a:xfrm>
          <a:prstGeom prst="roundRect">
            <a:avLst/>
          </a:prstGeom>
          <a:solidFill>
            <a:srgbClr val="009692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71463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271463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alt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endParaRPr lang="ru-RU" altLang="ru-RU" sz="2800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endParaRPr lang="ru-RU" alt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spcBef>
                <a:spcPts val="0"/>
              </a:spcBef>
              <a:buSzPct val="80000"/>
            </a:pPr>
            <a:endParaRPr 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chemeClr val="tx2">
                  <a:lumMod val="20000"/>
                  <a:lumOff val="8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chemeClr val="tx2">
                  <a:lumMod val="20000"/>
                  <a:lumOff val="8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chemeClr val="tx2">
                  <a:lumMod val="20000"/>
                  <a:lumOff val="8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>
              <a:solidFill>
                <a:schemeClr val="tx2">
                  <a:lumMod val="20000"/>
                  <a:lumOff val="8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sz="1600" b="1" dirty="0">
              <a:solidFill>
                <a:prstClr val="black">
                  <a:lumMod val="75000"/>
                  <a:lumOff val="25000"/>
                </a:prst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sz="1600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sz="1700" dirty="0">
              <a:solidFill>
                <a:prstClr val="black">
                  <a:lumMod val="75000"/>
                  <a:lumOff val="25000"/>
                </a:prst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00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450000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endParaRPr lang="ru-RU" altLang="ru-RU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sz="1700" dirty="0">
              <a:solidFill>
                <a:prstClr val="black">
                  <a:lumMod val="75000"/>
                  <a:lumOff val="25000"/>
                </a:prst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5156" y="6560221"/>
            <a:ext cx="2671763" cy="1818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97883" y="1268760"/>
            <a:ext cx="8178573" cy="507656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altLang="ru-RU" sz="1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>Краевое автономное учреждение дополнительного профессионального образования </a:t>
            </a:r>
          </a:p>
          <a:p>
            <a:pPr marL="0" lvl="0" indent="0" algn="ctr" defTabSz="91440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altLang="ru-RU" sz="1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>«Алтайский институт развития образования имени  Адриана Митрофановича </a:t>
            </a:r>
            <a:r>
              <a:rPr lang="ru-RU" altLang="ru-RU" sz="1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>Топорова</a:t>
            </a:r>
            <a:r>
              <a:rPr lang="ru-RU" altLang="ru-RU" sz="1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>»</a:t>
            </a:r>
            <a:br>
              <a:rPr lang="ru-RU" altLang="ru-RU" sz="1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</a:br>
            <a:r>
              <a:rPr lang="ru-RU" altLang="ru-RU" sz="1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>(КАУ ДПО «АИРО имени А.М. </a:t>
            </a:r>
            <a:r>
              <a:rPr lang="ru-RU" altLang="ru-RU" sz="1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>Топорова</a:t>
            </a:r>
            <a:r>
              <a:rPr lang="ru-RU" altLang="ru-RU" sz="1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  <a:t>»)</a:t>
            </a:r>
            <a:br>
              <a:rPr lang="ru-RU" altLang="ru-RU" sz="1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itchFamily="34" charset="0"/>
              </a:rPr>
            </a:br>
            <a:endParaRPr lang="ru-RU" altLang="ru-RU" sz="16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Verdana" pitchFamily="34" charset="0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Char char=""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Char char=""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Char char=""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БЛАГОДАРЮ    ЗА     ВНИМАНИЕ!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0" marR="0" lvl="0" indent="-342900" algn="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Pct val="80000"/>
              <a:buFont typeface="Wingdings 3" charset="2"/>
              <a:buNone/>
              <a:tabLst/>
              <a:defRPr/>
            </a:pPr>
            <a:endParaRPr kumimoji="0" lang="en-US" altLang="ru-RU" sz="1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0" marR="0" lvl="0" indent="-342900" algn="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Pct val="80000"/>
              <a:buFont typeface="Wingdings 3" charset="2"/>
              <a:buNone/>
              <a:tabLst/>
              <a:defRPr/>
            </a:pPr>
            <a:endParaRPr kumimoji="0" lang="en-US" altLang="ru-RU" sz="1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0" marR="0" lvl="0" indent="-34290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80000"/>
              <a:buFont typeface="Wingdings 3" charset="2"/>
              <a:buNone/>
              <a:tabLst/>
              <a:defRPr/>
            </a:pPr>
            <a:r>
              <a:rPr kumimoji="0" lang="ru-RU" alt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                                                         </a:t>
            </a:r>
          </a:p>
          <a:p>
            <a:pPr marL="342900" marR="0" lvl="0" indent="-34290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80000"/>
              <a:buFont typeface="Wingdings 3" charset="2"/>
              <a:buNone/>
              <a:tabLst/>
              <a:defRPr/>
            </a:pPr>
            <a:r>
              <a:rPr lang="ru-RU" altLang="ru-RU" sz="1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                          </a:t>
            </a:r>
          </a:p>
          <a:p>
            <a:pPr marL="342900" marR="0" lvl="0" indent="-34290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80000"/>
              <a:buFont typeface="Wingdings 3" charset="2"/>
              <a:buNone/>
              <a:tabLst/>
              <a:defRPr/>
            </a:pPr>
            <a:r>
              <a:rPr lang="ru-RU" altLang="ru-RU" sz="1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                        </a:t>
            </a:r>
          </a:p>
          <a:p>
            <a:pPr marL="342900" marR="0" lvl="0" indent="-34290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80000"/>
              <a:buFont typeface="Wingdings 3" charset="2"/>
              <a:buNone/>
              <a:tabLst/>
              <a:defRPr/>
            </a:pPr>
            <a:r>
              <a:rPr lang="ru-RU" altLang="ru-RU" sz="1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</a:t>
            </a:r>
            <a:r>
              <a:rPr kumimoji="0" lang="ru-RU" alt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Лукьянова Татьяна Дмитриевна, </a:t>
            </a:r>
          </a:p>
          <a:p>
            <a:pPr marL="342900" marR="0" lvl="0" indent="-34290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80000"/>
              <a:buFont typeface="Wingdings 3" charset="2"/>
              <a:buNone/>
              <a:tabLst/>
              <a:defRPr/>
            </a:pPr>
            <a:r>
              <a:rPr lang="ru-RU" altLang="ru-RU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                      </a:t>
            </a:r>
            <a:r>
              <a:rPr kumimoji="0" lang="ru-RU" alt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специалист по УМР,</a:t>
            </a:r>
          </a:p>
          <a:p>
            <a:pPr marL="342900" marR="0" lvl="0" indent="-34290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80000"/>
              <a:buFont typeface="Wingdings 3" charset="2"/>
              <a:buNone/>
              <a:tabLst/>
              <a:defRPr/>
            </a:pPr>
            <a:r>
              <a:rPr kumimoji="0" lang="ru-RU" alt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тел. 8</a:t>
            </a:r>
            <a:r>
              <a:rPr kumimoji="0" lang="ru-RU" altLang="ru-RU" sz="16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(3852)</a:t>
            </a:r>
            <a:r>
              <a:rPr kumimoji="0" lang="ru-RU" altLang="ru-RU" sz="16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555-897(доб. 11-02)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80000"/>
              <a:buFont typeface="Wingdings 3" charset="2"/>
              <a:buNone/>
              <a:tabLst/>
              <a:defRPr/>
            </a:pPr>
            <a:r>
              <a:rPr kumimoji="0" lang="ru-RU" sz="1600" b="0" i="0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</a:t>
            </a:r>
            <a:r>
              <a:rPr kumimoji="0" lang="ru-RU" sz="1600" b="0" i="0" u="sng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3"/>
              </a:rPr>
              <a:t> </a:t>
            </a:r>
            <a:r>
              <a:rPr kumimoji="0" lang="ru-RU" sz="16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3"/>
              </a:rPr>
              <a:t>attestatcia@iro22.ru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631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cxnSp>
        <p:nvCxnSpPr>
          <p:cNvPr id="5" name="Прямая со стрелкой 4"/>
          <p:cNvCxnSpPr/>
          <p:nvPr/>
        </p:nvCxnSpPr>
        <p:spPr>
          <a:xfrm>
            <a:off x="5148064" y="332656"/>
            <a:ext cx="1368152" cy="133214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440332"/>
      </p:ext>
    </p:extLst>
  </p:cSld>
  <p:clrMapOvr>
    <a:masterClrMapping/>
  </p:clrMapOvr>
  <p:transition advClick="0" advTm="40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0349" y="6560222"/>
            <a:ext cx="6255701" cy="181145"/>
          </a:xfrm>
          <a:prstGeom prst="rect">
            <a:avLst/>
          </a:prstGeom>
          <a:solidFill>
            <a:srgbClr val="009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43391" y="6573853"/>
            <a:ext cx="2352146" cy="145213"/>
          </a:xfrm>
        </p:spPr>
        <p:txBody>
          <a:bodyPr/>
          <a:lstStyle/>
          <a:p>
            <a:fld id="{B1CE1BC5-3012-4DAD-88BA-CDCD47E0AA43}" type="slidenum">
              <a:rPr lang="ru-RU" sz="1400" b="1" smtClean="0">
                <a:solidFill>
                  <a:schemeClr val="bg1"/>
                </a:solidFill>
              </a:rPr>
              <a:pPr/>
              <a:t>5</a:t>
            </a:fld>
            <a:endParaRPr lang="ru-RU" sz="1400" b="1" dirty="0">
              <a:solidFill>
                <a:schemeClr val="bg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567" y="5935745"/>
            <a:ext cx="1105317" cy="492362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107950" y="80628"/>
            <a:ext cx="8928100" cy="792088"/>
          </a:xfrm>
          <a:prstGeom prst="roundRect">
            <a:avLst/>
          </a:prstGeom>
          <a:solidFill>
            <a:srgbClr val="009692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НОРМАТИВНО–ПРАВОВОЕ </a:t>
            </a:r>
            <a:r>
              <a:rPr lang="ru-RU" b="1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ОБЕСПЕЧЕНИЕ ПРОЦЕДУРЫ </a:t>
            </a: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ПРОВЕДЕНИЯ </a:t>
            </a:r>
            <a:r>
              <a:rPr lang="ru-RU" b="1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АТТЕСТАЦИИ</a:t>
            </a: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sz="1600" dirty="0" smtClean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  <a:hlinkClick r:id="rId3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sz="1600" dirty="0" smtClean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sz="1600" dirty="0" smtClean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lvl="0" indent="-342900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80000"/>
              <a:buAutoNum type="arabicPeriod"/>
            </a:pPr>
            <a:r>
              <a:rPr 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Федеральный </a:t>
            </a:r>
            <a:r>
              <a:rPr 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закон от 29.12.2012 № </a:t>
            </a:r>
            <a:r>
              <a:rPr 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273-ФЗ </a:t>
            </a:r>
            <a:r>
              <a:rPr lang="ru-RU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«Об образовании в Российской Федерации», статья 49;</a:t>
            </a:r>
          </a:p>
          <a:p>
            <a:pPr lvl="0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42900" lvl="0" indent="-342900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80000"/>
              <a:buFont typeface="+mj-lt"/>
              <a:buAutoNum type="arabicPeriod" startAt="2"/>
            </a:pPr>
            <a:r>
              <a:rPr 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Приказ </a:t>
            </a:r>
            <a:r>
              <a:rPr 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Министерства просвещения Российской Федерации </a:t>
            </a:r>
            <a:r>
              <a:rPr lang="ru-RU" u="sng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от 24.03.2023 № 196 </a:t>
            </a:r>
            <a:r>
              <a:rPr 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«Об утверждении </a:t>
            </a:r>
            <a:r>
              <a:rPr lang="ru-RU" u="sng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Порядка проведения аттестации </a:t>
            </a:r>
            <a:r>
              <a:rPr 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педагогических работников организаций, осуществляющих образовательную деятельность</a:t>
            </a:r>
            <a:r>
              <a:rPr 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»;</a:t>
            </a:r>
          </a:p>
          <a:p>
            <a:pPr marL="342900" lvl="0" indent="-342900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80000"/>
              <a:buFont typeface="+mj-lt"/>
              <a:buAutoNum type="arabicPeriod" startAt="2"/>
            </a:pPr>
            <a:endParaRPr lang="ru-RU" altLang="ru-RU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42900" lvl="0" indent="-342900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80000"/>
              <a:buFont typeface="+mj-lt"/>
              <a:buAutoNum type="arabicPeriod" startAt="2"/>
            </a:pPr>
            <a:r>
              <a:rPr lang="ru-RU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Приказ </a:t>
            </a: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Министерства здравоохранения и социального развития РФ </a:t>
            </a:r>
            <a:r>
              <a:rPr lang="ru-RU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от 26.08.2010 № 761н «Об </a:t>
            </a: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утверждении Единого квалификационного справочника должностей руководителей, специалистов и служащих, раздел </a:t>
            </a:r>
            <a:r>
              <a:rPr lang="ru-RU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«Квалификационные </a:t>
            </a: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характеристики должностей работников </a:t>
            </a:r>
            <a:r>
              <a:rPr lang="ru-RU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образования»;</a:t>
            </a:r>
          </a:p>
          <a:p>
            <a:pPr marL="342900" lvl="0" indent="-342900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80000"/>
              <a:buFont typeface="+mj-lt"/>
              <a:buAutoNum type="arabicPeriod" startAt="2"/>
            </a:pPr>
            <a:endParaRPr lang="ru-RU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42900" lvl="0" indent="-342900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80000"/>
              <a:buFont typeface="+mj-lt"/>
              <a:buAutoNum type="arabicPeriod" startAt="2"/>
            </a:pPr>
            <a:r>
              <a:rPr 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u="sng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Региональное отраслевое соглашение</a:t>
            </a:r>
            <a:r>
              <a:rPr 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по организациям Алтайского края, осуществляющим образовательную </a:t>
            </a:r>
            <a:r>
              <a:rPr 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деятельность, </a:t>
            </a:r>
            <a:r>
              <a:rPr 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на </a:t>
            </a:r>
            <a:r>
              <a:rPr 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2025-2027 годы.</a:t>
            </a:r>
            <a:endParaRPr lang="ru-RU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ru-RU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sz="1700" dirty="0">
              <a:solidFill>
                <a:prstClr val="black">
                  <a:lumMod val="75000"/>
                  <a:lumOff val="25000"/>
                </a:prst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5156" y="6560221"/>
            <a:ext cx="2671763" cy="1818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86940" y="1031059"/>
            <a:ext cx="1932831" cy="36013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https://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iro22.ru</a:t>
            </a:r>
            <a:endParaRPr lang="ru-RU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27884" y="1033400"/>
            <a:ext cx="1944216" cy="36013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Деятельность</a:t>
            </a:r>
            <a:endParaRPr lang="ru-RU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552220" y="1033400"/>
            <a:ext cx="1836204" cy="36013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Аттестация</a:t>
            </a:r>
            <a:endParaRPr lang="ru-RU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5" name="Штриховая стрелка вправо 14"/>
          <p:cNvSpPr/>
          <p:nvPr/>
        </p:nvSpPr>
        <p:spPr>
          <a:xfrm>
            <a:off x="2663788" y="1131880"/>
            <a:ext cx="648072" cy="158496"/>
          </a:xfrm>
          <a:prstGeom prst="striped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</a:t>
            </a:r>
            <a:endParaRPr lang="ru-RU" dirty="0"/>
          </a:p>
        </p:txBody>
      </p:sp>
      <p:sp>
        <p:nvSpPr>
          <p:cNvPr id="16" name="Штриховая стрелка вправо 15"/>
          <p:cNvSpPr/>
          <p:nvPr/>
        </p:nvSpPr>
        <p:spPr>
          <a:xfrm>
            <a:off x="5688124" y="1117193"/>
            <a:ext cx="648072" cy="158496"/>
          </a:xfrm>
          <a:prstGeom prst="striped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5949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0349" y="6560222"/>
            <a:ext cx="6255701" cy="181145"/>
          </a:xfrm>
          <a:prstGeom prst="rect">
            <a:avLst/>
          </a:prstGeom>
          <a:solidFill>
            <a:srgbClr val="009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43391" y="6573853"/>
            <a:ext cx="2352146" cy="145213"/>
          </a:xfrm>
        </p:spPr>
        <p:txBody>
          <a:bodyPr/>
          <a:lstStyle/>
          <a:p>
            <a:fld id="{B1CE1BC5-3012-4DAD-88BA-CDCD47E0AA43}" type="slidenum">
              <a:rPr lang="ru-RU" sz="1400" b="1" smtClean="0">
                <a:solidFill>
                  <a:schemeClr val="bg1"/>
                </a:solidFill>
              </a:rPr>
              <a:pPr/>
              <a:t>6</a:t>
            </a:fld>
            <a:endParaRPr lang="ru-RU" sz="1400" b="1" dirty="0">
              <a:solidFill>
                <a:schemeClr val="bg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567" y="5935745"/>
            <a:ext cx="1105317" cy="492362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100945" y="157708"/>
            <a:ext cx="8928100" cy="692696"/>
          </a:xfrm>
          <a:prstGeom prst="roundRect">
            <a:avLst/>
          </a:prstGeom>
          <a:solidFill>
            <a:srgbClr val="009692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altLang="ru-RU" sz="24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Процедуры аттестации</a:t>
            </a:r>
            <a:endParaRPr lang="ru-RU" altLang="ru-RU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sz="1700" dirty="0">
              <a:solidFill>
                <a:prstClr val="black">
                  <a:lumMod val="75000"/>
                  <a:lumOff val="25000"/>
                </a:prst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5156" y="6560221"/>
            <a:ext cx="2671763" cy="1818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0796242"/>
              </p:ext>
            </p:extLst>
          </p:nvPr>
        </p:nvGraphicFramePr>
        <p:xfrm>
          <a:off x="503548" y="1196752"/>
          <a:ext cx="8136904" cy="39664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8452"/>
                <a:gridCol w="4068452"/>
              </a:tblGrid>
              <a:tr h="1752586">
                <a:tc>
                  <a:txBody>
                    <a:bodyPr/>
                    <a:lstStyle/>
                    <a:p>
                      <a:pPr algn="l"/>
                      <a:r>
                        <a:rPr lang="ru-RU" altLang="ru-RU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в целях подтверждения </a:t>
                      </a:r>
                      <a:r>
                        <a:rPr lang="ru-RU" alt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соответствия занимаемой должности </a:t>
                      </a:r>
                      <a:endParaRPr lang="ru-RU" b="1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Для педагогов, не имеющих квалификационных категорий через 2 года после трудоустройства. 1 раз в 5 лет. Аттестационной</a:t>
                      </a:r>
                      <a:r>
                        <a:rPr lang="ru-RU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комиссией, формируемой образовательной организацией</a:t>
                      </a:r>
                      <a:endParaRPr lang="ru-RU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958905">
                <a:tc>
                  <a:txBody>
                    <a:bodyPr/>
                    <a:lstStyle/>
                    <a:p>
                      <a:r>
                        <a:rPr lang="ru-RU" altLang="ru-RU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в целях установления </a:t>
                      </a:r>
                      <a:r>
                        <a:rPr lang="ru-RU" alt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первой/высшей</a:t>
                      </a:r>
                      <a:r>
                        <a:rPr lang="ru-RU" altLang="ru-RU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квалификационной категории</a:t>
                      </a:r>
                      <a:endParaRPr lang="ru-RU" b="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Аттестационная комиссия Министерства</a:t>
                      </a:r>
                      <a:r>
                        <a:rPr lang="ru-RU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образования и науки Алтайского края</a:t>
                      </a:r>
                      <a:endParaRPr lang="ru-RU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2549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в целях установления квалификационной категории </a:t>
                      </a:r>
                      <a:r>
                        <a:rPr lang="ru-RU" alt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«педагог-методист»</a:t>
                      </a:r>
                      <a:r>
                        <a:rPr lang="ru-RU" altLang="ru-RU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или </a:t>
                      </a:r>
                      <a:r>
                        <a:rPr lang="ru-RU" alt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«педагог-наставник»</a:t>
                      </a:r>
                      <a:endParaRPr lang="ru-RU" b="1" dirty="0" smtClean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Аттестационная комиссия Министерства</a:t>
                      </a:r>
                      <a:r>
                        <a:rPr lang="ru-RU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образования и науки Алтайского края</a:t>
                      </a:r>
                      <a:endParaRPr lang="ru-RU" b="0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endParaRPr lang="ru-RU" b="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4704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0349" y="6560222"/>
            <a:ext cx="6255701" cy="181145"/>
          </a:xfrm>
          <a:prstGeom prst="rect">
            <a:avLst/>
          </a:prstGeom>
          <a:solidFill>
            <a:srgbClr val="009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43391" y="6573853"/>
            <a:ext cx="2352146" cy="145213"/>
          </a:xfrm>
        </p:spPr>
        <p:txBody>
          <a:bodyPr/>
          <a:lstStyle/>
          <a:p>
            <a:fld id="{B1CE1BC5-3012-4DAD-88BA-CDCD47E0AA43}" type="slidenum">
              <a:rPr lang="ru-RU" sz="1400" b="1" smtClean="0">
                <a:solidFill>
                  <a:schemeClr val="bg1"/>
                </a:solidFill>
              </a:rPr>
              <a:pPr/>
              <a:t>7</a:t>
            </a:fld>
            <a:endParaRPr lang="ru-RU" sz="1400" b="1" dirty="0">
              <a:solidFill>
                <a:schemeClr val="bg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567" y="5935745"/>
            <a:ext cx="1105317" cy="492362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107950" y="25400"/>
            <a:ext cx="8928100" cy="692696"/>
          </a:xfrm>
          <a:prstGeom prst="roundRect">
            <a:avLst/>
          </a:prstGeom>
          <a:solidFill>
            <a:srgbClr val="009692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altLang="ru-RU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ПОРЯДОК </a:t>
            </a:r>
            <a:r>
              <a:rPr lang="ru-RU" altLang="ru-RU" b="1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АТТЕСТАЦИИ</a:t>
            </a:r>
          </a:p>
          <a:p>
            <a:pPr lvl="0" indent="271463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271463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alt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endParaRPr lang="ru-RU" altLang="ru-RU" sz="2800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endParaRPr lang="ru-RU" alt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spcBef>
                <a:spcPts val="0"/>
              </a:spcBef>
              <a:buSzPct val="80000"/>
            </a:pPr>
            <a:endParaRPr 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indent="457200" algn="just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r>
              <a:rPr lang="ru-RU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Аттестация </a:t>
            </a:r>
            <a:r>
              <a:rPr lang="ru-RU" b="1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педагогических работников </a:t>
            </a:r>
            <a:br>
              <a:rPr lang="ru-RU" b="1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 целях установления ПЕРВОЙ и ВЫСШЕЙ квалификационной категории</a:t>
            </a:r>
            <a:br>
              <a:rPr lang="ru-RU" b="1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</a:br>
            <a:endParaRPr lang="ru-RU" altLang="ru-RU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60363" lvl="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60363" lvl="0" algn="just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Аттестация </a:t>
            </a: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 целях установления квалификационной категории проводится </a:t>
            </a:r>
            <a:r>
              <a:rPr lang="ru-RU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</a:t>
            </a:r>
            <a:r>
              <a:rPr lang="ru-RU" altLang="ru-RU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желанию </a:t>
            </a: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педагогического </a:t>
            </a:r>
            <a:r>
              <a:rPr lang="ru-RU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работника;</a:t>
            </a:r>
          </a:p>
          <a:p>
            <a:pPr marL="360363" lvl="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60363" lvl="0" algn="just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Независимо от продолжительности работы </a:t>
            </a:r>
            <a:r>
              <a:rPr lang="ru-RU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 образовательной организации, в том числе в период нахождения в отпуске по уходу за </a:t>
            </a:r>
            <a:r>
              <a:rPr lang="ru-RU" altLang="ru-RU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ребенком</a:t>
            </a:r>
            <a:r>
              <a:rPr lang="ru-RU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;</a:t>
            </a:r>
          </a:p>
          <a:p>
            <a:pPr marL="360363" lvl="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60363" lvl="0" algn="just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Проводится </a:t>
            </a: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на основании </a:t>
            </a:r>
            <a:r>
              <a:rPr lang="ru-RU" altLang="ru-RU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заявления</a:t>
            </a: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педагогического работника:</a:t>
            </a:r>
          </a:p>
          <a:p>
            <a:pPr marL="360363" lvl="0" algn="just" defTabSz="457200" eaLnBrk="1" fontAlgn="auto" hangingPunct="1">
              <a:spcBef>
                <a:spcPts val="0"/>
              </a:spcBef>
              <a:buSzPct val="80000"/>
              <a:buFont typeface="+mj-lt"/>
              <a:buAutoNum type="arabicPeriod"/>
            </a:pPr>
            <a:r>
              <a:rPr lang="ru-RU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сведения </a:t>
            </a: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об уровне образования;</a:t>
            </a:r>
          </a:p>
          <a:p>
            <a:pPr marL="360363" lvl="0" algn="just" defTabSz="457200" eaLnBrk="1" fontAlgn="auto" hangingPunct="1">
              <a:spcBef>
                <a:spcPts val="0"/>
              </a:spcBef>
              <a:buSzPct val="80000"/>
              <a:buFont typeface="+mj-lt"/>
              <a:buAutoNum type="arabicPeriod"/>
            </a:pPr>
            <a:r>
              <a:rPr lang="ru-RU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результаты </a:t>
            </a: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профессиональной деятельности;</a:t>
            </a:r>
          </a:p>
          <a:p>
            <a:pPr marL="360363" lvl="0" algn="just" defTabSz="457200" eaLnBrk="1" fontAlgn="auto" hangingPunct="1">
              <a:spcBef>
                <a:spcPts val="0"/>
              </a:spcBef>
              <a:buSzPct val="80000"/>
              <a:buFont typeface="+mj-lt"/>
              <a:buAutoNum type="arabicPeriod"/>
            </a:pPr>
            <a:r>
              <a:rPr lang="ru-RU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имеющаяся квалификационная категория;</a:t>
            </a:r>
            <a:endParaRPr lang="ru-RU" altLang="ru-RU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60363" lvl="0" algn="just" defTabSz="457200" eaLnBrk="1" fontAlgn="auto" hangingPunct="1">
              <a:spcBef>
                <a:spcPts val="0"/>
              </a:spcBef>
              <a:buSzPct val="80000"/>
              <a:buFont typeface="+mj-lt"/>
              <a:buAutoNum type="arabicPeriod"/>
              <a:tabLst>
                <a:tab pos="355600" algn="l"/>
              </a:tabLst>
            </a:pPr>
            <a:r>
              <a:rPr lang="ru-RU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должность</a:t>
            </a: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по которой проводится аттестация.</a:t>
            </a:r>
          </a:p>
          <a:p>
            <a:pPr marL="360363" lvl="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60363" lvl="0" algn="just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Заявления на высшую категорию подаются педагогами, </a:t>
            </a:r>
            <a:r>
              <a:rPr lang="ru-RU" altLang="ru-RU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имеющими (имевшими)</a:t>
            </a: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по одной из должностей первую или высшую категорию.</a:t>
            </a: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anose="02020603050405020304" pitchFamily="18" charset="0"/>
              </a:rPr>
              <a:t>	</a:t>
            </a:r>
            <a:endParaRPr lang="ru-RU" altLang="ru-RU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endParaRPr lang="ru-RU" altLang="ru-RU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sz="1700" dirty="0">
              <a:solidFill>
                <a:prstClr val="black">
                  <a:lumMod val="75000"/>
                  <a:lumOff val="25000"/>
                </a:prst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5156" y="6560221"/>
            <a:ext cx="2671763" cy="1818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8000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0349" y="6560222"/>
            <a:ext cx="6255701" cy="181145"/>
          </a:xfrm>
          <a:prstGeom prst="rect">
            <a:avLst/>
          </a:prstGeom>
          <a:solidFill>
            <a:srgbClr val="009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43391" y="6573853"/>
            <a:ext cx="2352146" cy="145213"/>
          </a:xfrm>
        </p:spPr>
        <p:txBody>
          <a:bodyPr/>
          <a:lstStyle/>
          <a:p>
            <a:fld id="{B1CE1BC5-3012-4DAD-88BA-CDCD47E0AA43}" type="slidenum">
              <a:rPr lang="ru-RU" sz="1400" b="1" smtClean="0">
                <a:solidFill>
                  <a:schemeClr val="bg1"/>
                </a:solidFill>
              </a:rPr>
              <a:pPr/>
              <a:t>8</a:t>
            </a:fld>
            <a:endParaRPr lang="ru-RU" sz="1400" b="1" dirty="0">
              <a:solidFill>
                <a:schemeClr val="bg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567" y="5935745"/>
            <a:ext cx="1105317" cy="492362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107950" y="25400"/>
            <a:ext cx="8928100" cy="692696"/>
          </a:xfrm>
          <a:prstGeom prst="roundRect">
            <a:avLst/>
          </a:prstGeom>
          <a:solidFill>
            <a:srgbClr val="009692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71463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271463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alt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endParaRPr lang="ru-RU" altLang="ru-RU" sz="2800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endParaRPr lang="ru-RU" alt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spcBef>
                <a:spcPts val="0"/>
              </a:spcBef>
              <a:buSzPct val="80000"/>
            </a:pPr>
            <a:endParaRPr 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r>
              <a:rPr lang="ru-RU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Аттестация </a:t>
            </a:r>
            <a:r>
              <a:rPr lang="ru-RU" b="1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педагогических работников </a:t>
            </a:r>
            <a:br>
              <a:rPr lang="ru-RU" b="1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 целях установления ПЕРВОЙ и ВЫСШЕЙ квалификационной </a:t>
            </a:r>
            <a:r>
              <a:rPr lang="ru-RU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категории</a:t>
            </a: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</a:p>
          <a:p>
            <a:pPr indent="360363" algn="just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Аттестация осуществляется  Аттестационной комиссией Министерства образования и науки  Алтайского края с </a:t>
            </a:r>
            <a:r>
              <a:rPr lang="ru-RU" altLang="ru-RU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учетом</a:t>
            </a: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всестороннего анализа профессиональной деятельности педагогического </a:t>
            </a:r>
            <a:r>
              <a:rPr lang="ru-RU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работника</a:t>
            </a: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  <a:endParaRPr lang="ru-RU" altLang="ru-RU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360363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360363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Заявление рассматривается </a:t>
            </a: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ттестационной комиссией </a:t>
            </a: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 срок </a:t>
            </a:r>
            <a:r>
              <a:rPr lang="ru-RU" altLang="ru-RU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не более 30 календарных дней.</a:t>
            </a:r>
          </a:p>
          <a:p>
            <a:pPr lvl="0" indent="360363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endParaRPr lang="ru-RU" altLang="ru-RU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360363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Педагог имеет право </a:t>
            </a:r>
            <a:r>
              <a:rPr lang="ru-RU" altLang="ru-RU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не позднее чем за 5 рабочих дней </a:t>
            </a: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 заседания аттестационной комиссии направить дополнительные сведения.</a:t>
            </a:r>
          </a:p>
          <a:p>
            <a:pPr lvl="0" indent="360363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endParaRPr lang="ru-RU" altLang="ru-RU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360363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Продолжительность аттестационного периода от начала </a:t>
            </a:r>
            <a:r>
              <a:rPr lang="ru-RU" altLang="ru-RU" i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(дата выхода приказа о допуске)</a:t>
            </a: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до принятия решения </a:t>
            </a:r>
            <a:r>
              <a:rPr lang="ru-RU" altLang="ru-RU" i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(дата заседания АК) </a:t>
            </a: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составляет </a:t>
            </a:r>
            <a:r>
              <a:rPr lang="ru-RU" altLang="ru-RU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не более 60 календарных дней.</a:t>
            </a:r>
          </a:p>
          <a:p>
            <a:pPr lvl="0" indent="360363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endParaRPr lang="ru-RU" altLang="ru-RU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360363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r>
              <a:rPr lang="ru-RU" alt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Срок действия первой и высшей квалификационных категорий </a:t>
            </a:r>
            <a:r>
              <a:rPr lang="ru-RU" altLang="ru-RU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не </a:t>
            </a:r>
            <a:r>
              <a:rPr lang="ru-RU" altLang="ru-RU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устанавливается.</a:t>
            </a:r>
          </a:p>
          <a:p>
            <a:pPr lvl="0" indent="360363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endParaRPr lang="ru-RU" altLang="ru-RU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360363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r>
              <a:rPr lang="ru-RU" alt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Квалификационная категория сохраняется при переходи в другую организацию.</a:t>
            </a:r>
            <a:endParaRPr lang="ru-RU" altLang="ru-RU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360363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endParaRPr lang="ru-RU" altLang="ru-RU" dirty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endParaRPr lang="ru-RU" altLang="ru-RU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sz="1700" dirty="0">
              <a:solidFill>
                <a:prstClr val="black">
                  <a:lumMod val="75000"/>
                  <a:lumOff val="25000"/>
                </a:prst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5156" y="6560221"/>
            <a:ext cx="2671763" cy="1818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4771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0349" y="6560222"/>
            <a:ext cx="6255701" cy="181145"/>
          </a:xfrm>
          <a:prstGeom prst="rect">
            <a:avLst/>
          </a:prstGeom>
          <a:solidFill>
            <a:srgbClr val="009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43391" y="6573853"/>
            <a:ext cx="2352146" cy="145213"/>
          </a:xfrm>
        </p:spPr>
        <p:txBody>
          <a:bodyPr/>
          <a:lstStyle/>
          <a:p>
            <a:fld id="{B1CE1BC5-3012-4DAD-88BA-CDCD47E0AA43}" type="slidenum">
              <a:rPr lang="ru-RU" sz="1400" b="1" smtClean="0">
                <a:solidFill>
                  <a:schemeClr val="bg1"/>
                </a:solidFill>
              </a:rPr>
              <a:pPr/>
              <a:t>9</a:t>
            </a:fld>
            <a:endParaRPr lang="ru-RU" sz="1400" b="1" dirty="0">
              <a:solidFill>
                <a:schemeClr val="bg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567" y="5935745"/>
            <a:ext cx="1105317" cy="492362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107950" y="25400"/>
            <a:ext cx="8928100" cy="692696"/>
          </a:xfrm>
          <a:prstGeom prst="roundRect">
            <a:avLst/>
          </a:prstGeom>
          <a:solidFill>
            <a:srgbClr val="009692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71463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271463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endParaRPr lang="ru-RU" alt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alt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endParaRPr lang="ru-RU" altLang="ru-RU" sz="2800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spcBef>
                <a:spcPts val="0"/>
              </a:spcBef>
              <a:buSzPct val="80000"/>
            </a:pPr>
            <a:endParaRPr lang="ru-RU" alt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 eaLnBrk="1" fontAlgn="auto" hangingPunct="1">
              <a:spcBef>
                <a:spcPts val="0"/>
              </a:spcBef>
              <a:buSzPct val="80000"/>
            </a:pPr>
            <a:endParaRPr 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indent="4572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r>
              <a:rPr lang="ru-RU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Аттестация </a:t>
            </a:r>
            <a:r>
              <a:rPr lang="ru-RU" b="1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педагогических работников </a:t>
            </a:r>
            <a:br>
              <a:rPr lang="ru-RU" b="1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 целях установления ПЕРВОЙ и ВЫСШЕЙ квалификационной категории</a:t>
            </a: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just" defTabSz="457200" eaLnBrk="1" fontAlgn="auto" hangingPunct="1">
              <a:spcBef>
                <a:spcPts val="0"/>
              </a:spcBef>
              <a:buSzPct val="80000"/>
            </a:pPr>
            <a:endParaRPr lang="ru-RU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just" defTabSz="457200" eaLnBrk="1" fontAlgn="auto" hangingPunct="1">
              <a:spcBef>
                <a:spcPts val="0"/>
              </a:spcBef>
              <a:buSzPct val="80000"/>
            </a:pPr>
            <a:endParaRPr lang="ru-RU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7200" algn="just" defTabSz="457200" eaLnBrk="1" fontAlgn="auto" hangingPunct="1">
              <a:spcBef>
                <a:spcPts val="0"/>
              </a:spcBef>
              <a:buSzPct val="80000"/>
            </a:pPr>
            <a:r>
              <a:rPr 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При аттестации педагогических работников учитываются </a:t>
            </a:r>
            <a:r>
              <a:rPr lang="ru-RU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заслуги в профессиональной деятельности</a:t>
            </a:r>
            <a:r>
              <a:rPr 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в том числе достижения в спортивной подготовке:</a:t>
            </a:r>
          </a:p>
          <a:p>
            <a:pPr indent="457200" algn="just" defTabSz="457200" eaLnBrk="1" fontAlgn="auto" hangingPunct="1">
              <a:spcBef>
                <a:spcPts val="0"/>
              </a:spcBef>
              <a:buSzPct val="80000"/>
            </a:pPr>
            <a:endParaRPr lang="ru-RU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285750" indent="-285750" algn="just" defTabSz="457200" eaLnBrk="1" fontAlgn="auto" hangingPunct="1">
              <a:spcBef>
                <a:spcPts val="0"/>
              </a:spcBef>
              <a:buSzPct val="80000"/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государственные награды; </a:t>
            </a:r>
          </a:p>
          <a:p>
            <a:pPr marL="285750" indent="-285750" algn="just" defTabSz="457200" eaLnBrk="1" fontAlgn="auto" hangingPunct="1">
              <a:spcBef>
                <a:spcPts val="0"/>
              </a:spcBef>
              <a:buSzPct val="80000"/>
              <a:buFont typeface="Arial" panose="020B0604020202020204" pitchFamily="34" charset="0"/>
              <a:buChar char="•"/>
            </a:pPr>
            <a:r>
              <a:rPr lang="ru-RU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почетные</a:t>
            </a:r>
            <a:r>
              <a:rPr 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звания;</a:t>
            </a:r>
          </a:p>
          <a:p>
            <a:pPr marL="285750" indent="-285750" algn="just" defTabSz="457200" eaLnBrk="1" fontAlgn="auto" hangingPunct="1">
              <a:spcBef>
                <a:spcPts val="0"/>
              </a:spcBef>
              <a:buSzPct val="80000"/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ведомственные </a:t>
            </a:r>
            <a:r>
              <a:rPr 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знаки </a:t>
            </a:r>
            <a:r>
              <a:rPr 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отличия;  </a:t>
            </a:r>
          </a:p>
          <a:p>
            <a:pPr marL="285750" indent="-285750" algn="just" defTabSz="457200" eaLnBrk="1" fontAlgn="auto" hangingPunct="1">
              <a:spcBef>
                <a:spcPts val="0"/>
              </a:spcBef>
              <a:buSzPct val="80000"/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иные </a:t>
            </a:r>
            <a:r>
              <a:rPr 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награды, полученные за достижения в педагогической </a:t>
            </a:r>
            <a:r>
              <a:rPr 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деятельности (в спортивной подготовке);</a:t>
            </a:r>
            <a:endParaRPr lang="ru-RU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 algn="just" defTabSz="457200" eaLnBrk="1" fontAlgn="auto" hangingPunct="1">
              <a:spcBef>
                <a:spcPts val="0"/>
              </a:spcBef>
              <a:buSzPct val="80000"/>
              <a:buFont typeface="Arial" panose="020B0604020202020204" pitchFamily="34" charset="0"/>
              <a:buChar char="•"/>
            </a:pPr>
            <a:r>
              <a:rPr lang="ru-RU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призеры</a:t>
            </a:r>
            <a:r>
              <a:rPr 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конкурсов профессионального </a:t>
            </a:r>
            <a:r>
              <a:rPr 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мастерства. </a:t>
            </a:r>
          </a:p>
          <a:p>
            <a:pPr lvl="0" algn="just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indent="450000" algn="just">
              <a:defRPr/>
            </a:pPr>
            <a:r>
              <a:rPr 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Аттестация осуществляется на основе сведений, </a:t>
            </a:r>
            <a:r>
              <a:rPr lang="ru-RU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подтверждающих наличие у педагогических работников наград,  званий, знаков отличия, сведений о награждениях за участие в профессиональных </a:t>
            </a:r>
            <a:r>
              <a:rPr 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конкурсах.</a:t>
            </a:r>
            <a:endParaRPr lang="ru-RU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lvl="0" indent="450000" algn="just">
              <a:buFont typeface="Wingdings" panose="05000000000000000000" pitchFamily="2" charset="2"/>
              <a:buChar char="v"/>
              <a:defRPr/>
            </a:pPr>
            <a:endParaRPr lang="ru-RU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457200" algn="ctr" defTabSz="457200" eaLnBrk="1" fontAlgn="auto" hangingPunct="1">
              <a:spcBef>
                <a:spcPts val="0"/>
              </a:spcBef>
              <a:buSzPct val="80000"/>
            </a:pP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</a:pPr>
            <a:r>
              <a:rPr lang="ru-RU" alt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anose="02020603050405020304" pitchFamily="18" charset="0"/>
              </a:rPr>
              <a:t>	</a:t>
            </a:r>
            <a:endParaRPr lang="ru-RU" alt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450000" algn="just" defTabSz="457200" eaLnBrk="1" fontAlgn="auto" hangingPunct="1">
              <a:spcBef>
                <a:spcPts val="0"/>
              </a:spcBef>
              <a:buSzPct val="80000"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450000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endParaRPr lang="ru-RU" altLang="ru-RU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 defTabSz="457200" eaLnBrk="1" fontAlgn="auto" hangingPunct="1">
              <a:spcBef>
                <a:spcPts val="0"/>
              </a:spcBef>
              <a:buSzPct val="80000"/>
              <a:tabLst>
                <a:tab pos="355600" algn="l"/>
              </a:tabLst>
            </a:pPr>
            <a:endParaRPr lang="ru-RU" altLang="ru-RU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defTabSz="457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</a:pPr>
            <a:r>
              <a:rPr lang="ru-RU" altLang="ru-RU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</a:t>
            </a:r>
            <a:endParaRPr lang="ru-RU" altLang="ru-RU" sz="1700" dirty="0">
              <a:solidFill>
                <a:prstClr val="black">
                  <a:lumMod val="75000"/>
                  <a:lumOff val="25000"/>
                </a:prst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5156" y="6560221"/>
            <a:ext cx="2671763" cy="1818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021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917</Words>
  <Application>Microsoft Office PowerPoint</Application>
  <PresentationFormat>Экран (4:3)</PresentationFormat>
  <Paragraphs>1259</Paragraphs>
  <Slides>37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7" baseType="lpstr">
      <vt:lpstr>Arial</vt:lpstr>
      <vt:lpstr>Calibri</vt:lpstr>
      <vt:lpstr>Cambria</vt:lpstr>
      <vt:lpstr>Lucida Sans Unicode</vt:lpstr>
      <vt:lpstr>Times New Roman</vt:lpstr>
      <vt:lpstr>Trebuchet MS</vt:lpstr>
      <vt:lpstr>Verdana</vt:lpstr>
      <vt:lpstr>Wingdings</vt:lpstr>
      <vt:lpstr>Wingdings 3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2013-08-14T14:45:12Z</dcterms:created>
  <dcterms:modified xsi:type="dcterms:W3CDTF">2025-09-29T04:17:29Z</dcterms:modified>
</cp:coreProperties>
</file>