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412" r:id="rId2"/>
    <p:sldId id="423" r:id="rId3"/>
    <p:sldId id="401" r:id="rId4"/>
    <p:sldId id="421" r:id="rId5"/>
    <p:sldId id="372" r:id="rId6"/>
    <p:sldId id="400" r:id="rId7"/>
    <p:sldId id="399" r:id="rId8"/>
    <p:sldId id="417" r:id="rId9"/>
    <p:sldId id="425" r:id="rId10"/>
  </p:sldIdLst>
  <p:sldSz cx="18288000" cy="10287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PT Sans" panose="020B0604020202020204" charset="-52"/>
      <p:regular r:id="rId16"/>
      <p:bold r:id="rId17"/>
      <p:italic r:id="rId18"/>
      <p:boldItalic r:id="rId19"/>
    </p:embeddedFont>
    <p:embeddedFont>
      <p:font typeface="Open Sans Bold" panose="020B0604020202020204" charset="0"/>
      <p:regular r:id="rId20"/>
    </p:embeddedFont>
    <p:embeddedFont>
      <p:font typeface="Open Sans 2 Bold" panose="020B0604020202020204" charset="0"/>
      <p:bold r:id="rId21"/>
    </p:embeddedFont>
    <p:embeddedFont>
      <p:font typeface="Open Sans 1 Bold" panose="020B0604020202020204" charset="0"/>
      <p:bold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4DD676E-BA6A-462C-BA61-E529377DC267}">
          <p14:sldIdLst>
            <p14:sldId id="412"/>
          </p14:sldIdLst>
        </p14:section>
        <p14:section name="Раздел без заголовка" id="{8DE969BE-EFEC-4AD3-B72B-E755F4B3A690}">
          <p14:sldIdLst>
            <p14:sldId id="423"/>
            <p14:sldId id="401"/>
            <p14:sldId id="421"/>
            <p14:sldId id="372"/>
            <p14:sldId id="400"/>
            <p14:sldId id="399"/>
            <p14:sldId id="417"/>
            <p14:sldId id="4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6AAB0"/>
    <a:srgbClr val="EF75D9"/>
    <a:srgbClr val="56CCC3"/>
    <a:srgbClr val="2E9196"/>
    <a:srgbClr val="FDC300"/>
    <a:srgbClr val="9FE1DC"/>
    <a:srgbClr val="46C0C6"/>
    <a:srgbClr val="041A22"/>
    <a:srgbClr val="F2F2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4" autoAdjust="0"/>
    <p:restoredTop sz="94364" autoAdjust="0"/>
  </p:normalViewPr>
  <p:slideViewPr>
    <p:cSldViewPr showGuides="1">
      <p:cViewPr varScale="1">
        <p:scale>
          <a:sx n="57" d="100"/>
          <a:sy n="57" d="100"/>
        </p:scale>
        <p:origin x="42" y="84"/>
      </p:cViewPr>
      <p:guideLst>
        <p:guide orient="horz" pos="213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46A0B-C98F-4B20-AFAB-98576CE4704A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DA0112-6F8B-4D97-9C1F-2F079834C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164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A0112-6F8B-4D97-9C1F-2F079834C6C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668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A0112-6F8B-4D97-9C1F-2F079834C6C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801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A0112-6F8B-4D97-9C1F-2F079834C6C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250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A0112-6F8B-4D97-9C1F-2F079834C6C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158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A0112-6F8B-4D97-9C1F-2F079834C6C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677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A0112-6F8B-4D97-9C1F-2F079834C6C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312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A0112-6F8B-4D97-9C1F-2F079834C6C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1241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A0112-6F8B-4D97-9C1F-2F079834C6C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18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T Sans" panose="020B0503020203020204" pitchFamily="34" charset="-52"/>
              </a:defRPr>
            </a:lvl1pPr>
          </a:lstStyle>
          <a:p>
            <a:fld id="{1D8BD707-D9CF-40AE-B4C6-C98DA3205C09}" type="datetimeFigureOut">
              <a:rPr lang="en-US" smtClean="0"/>
              <a:t>8/25/2025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PT Sans" panose="020B0503020203020204" pitchFamily="34" charset="-52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T Sans" panose="020B0503020203020204" pitchFamily="34" charset="-52"/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PT Sans" panose="020B0503020203020204" pitchFamily="34" charset="-52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PT Sans" panose="020B0503020203020204" pitchFamily="34" charset="-52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PT Sans" panose="020B0503020203020204" pitchFamily="34" charset="-52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T Sans" panose="020B0503020203020204" pitchFamily="34" charset="-52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PT Sans" panose="020B0503020203020204" pitchFamily="34" charset="-52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PT Sans" panose="020B0503020203020204" pitchFamily="34" charset="-52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905723" y="-384468"/>
            <a:ext cx="5771064" cy="11304553"/>
            <a:chOff x="0" y="0"/>
            <a:chExt cx="7694751" cy="150727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694751" cy="15072738"/>
            </a:xfrm>
            <a:custGeom>
              <a:avLst/>
              <a:gdLst/>
              <a:ahLst/>
              <a:cxnLst/>
              <a:rect l="l" t="t" r="r" b="b"/>
              <a:pathLst>
                <a:path w="7694751" h="15072738">
                  <a:moveTo>
                    <a:pt x="0" y="0"/>
                  </a:moveTo>
                  <a:lnTo>
                    <a:pt x="7694751" y="0"/>
                  </a:lnTo>
                  <a:lnTo>
                    <a:pt x="7694751" y="15072738"/>
                  </a:lnTo>
                  <a:lnTo>
                    <a:pt x="0" y="150727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grpSp>
          <p:nvGrpSpPr>
            <p:cNvPr id="4" name="Group 4"/>
            <p:cNvGrpSpPr/>
            <p:nvPr/>
          </p:nvGrpSpPr>
          <p:grpSpPr>
            <a:xfrm>
              <a:off x="3642374" y="8864960"/>
              <a:ext cx="945294" cy="945294"/>
              <a:chOff x="0" y="0"/>
              <a:chExt cx="6350000" cy="63500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85E0D7"/>
              </a:solidFill>
            </p:spPr>
          </p:sp>
        </p:grpSp>
        <p:grpSp>
          <p:nvGrpSpPr>
            <p:cNvPr id="6" name="Group 6"/>
            <p:cNvGrpSpPr/>
            <p:nvPr/>
          </p:nvGrpSpPr>
          <p:grpSpPr>
            <a:xfrm>
              <a:off x="3748094" y="4133636"/>
              <a:ext cx="935104" cy="935104"/>
              <a:chOff x="0" y="0"/>
              <a:chExt cx="6350000" cy="63500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85E0D7"/>
              </a:solidFill>
            </p:spPr>
          </p:sp>
        </p:grpSp>
        <p:grpSp>
          <p:nvGrpSpPr>
            <p:cNvPr id="8" name="Group 8"/>
            <p:cNvGrpSpPr/>
            <p:nvPr/>
          </p:nvGrpSpPr>
          <p:grpSpPr>
            <a:xfrm>
              <a:off x="671128" y="6729819"/>
              <a:ext cx="900556" cy="900556"/>
              <a:chOff x="0" y="0"/>
              <a:chExt cx="6350000" cy="63500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85E0D7"/>
              </a:solidFill>
            </p:spPr>
          </p:sp>
        </p:grpSp>
        <p:grpSp>
          <p:nvGrpSpPr>
            <p:cNvPr id="10" name="Group 10"/>
            <p:cNvGrpSpPr/>
            <p:nvPr/>
          </p:nvGrpSpPr>
          <p:grpSpPr>
            <a:xfrm>
              <a:off x="1314622" y="4653075"/>
              <a:ext cx="1953233" cy="1953233"/>
              <a:chOff x="0" y="0"/>
              <a:chExt cx="6350000" cy="635000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EF75D9"/>
              </a:solidFill>
            </p:spPr>
          </p:sp>
        </p:grpSp>
        <p:grpSp>
          <p:nvGrpSpPr>
            <p:cNvPr id="12" name="Group 12"/>
            <p:cNvGrpSpPr/>
            <p:nvPr/>
          </p:nvGrpSpPr>
          <p:grpSpPr>
            <a:xfrm>
              <a:off x="495722" y="4309060"/>
              <a:ext cx="998065" cy="998065"/>
              <a:chOff x="0" y="0"/>
              <a:chExt cx="6350000" cy="63500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DC300"/>
              </a:solidFill>
            </p:spPr>
          </p:sp>
        </p:grpSp>
      </p:grpSp>
      <p:sp>
        <p:nvSpPr>
          <p:cNvPr id="14" name="TextBox 14"/>
          <p:cNvSpPr txBox="1"/>
          <p:nvPr/>
        </p:nvSpPr>
        <p:spPr>
          <a:xfrm>
            <a:off x="3262207" y="5012382"/>
            <a:ext cx="11746702" cy="844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00"/>
              </a:lnSpc>
            </a:pPr>
            <a:r>
              <a:rPr lang="ru-RU" sz="3705" b="1" dirty="0" smtClean="0">
                <a:solidFill>
                  <a:srgbClr val="00002E"/>
                </a:solidFill>
                <a:latin typeface="Open Sans Bold" panose="020B0604020202020204" charset="0"/>
                <a:ea typeface="Open Sans Bold" panose="020B0604020202020204" charset="0"/>
                <a:cs typeface="Open Sans Bold" panose="020B0604020202020204" charset="0"/>
                <a:sym typeface="Open Sans 1 Bold"/>
              </a:rPr>
              <a:t>  </a:t>
            </a:r>
            <a:endParaRPr lang="en-US" sz="3705" b="1" dirty="0">
              <a:solidFill>
                <a:srgbClr val="00002E"/>
              </a:solidFill>
              <a:latin typeface="Open Sans Bold" panose="020B0604020202020204" charset="0"/>
              <a:ea typeface="Open Sans Bold" panose="020B0604020202020204" charset="0"/>
              <a:cs typeface="Open Sans Bold" panose="020B0604020202020204" charset="0"/>
              <a:sym typeface="Open Sans 1 Bold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2722221" y="389515"/>
            <a:ext cx="4777873" cy="1094338"/>
          </a:xfrm>
          <a:custGeom>
            <a:avLst/>
            <a:gdLst/>
            <a:ahLst/>
            <a:cxnLst/>
            <a:rect l="l" t="t" r="r" b="b"/>
            <a:pathLst>
              <a:path w="6370497" h="1459117">
                <a:moveTo>
                  <a:pt x="0" y="0"/>
                </a:moveTo>
                <a:lnTo>
                  <a:pt x="6370497" y="0"/>
                </a:lnTo>
                <a:lnTo>
                  <a:pt x="6370497" y="1459117"/>
                </a:lnTo>
                <a:lnTo>
                  <a:pt x="0" y="14591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06" t="-38495" r="-3110" b="-45991"/>
            </a:stretch>
          </a:blipFill>
        </p:spPr>
      </p:sp>
      <p:grpSp>
        <p:nvGrpSpPr>
          <p:cNvPr id="20" name="Group 20"/>
          <p:cNvGrpSpPr/>
          <p:nvPr/>
        </p:nvGrpSpPr>
        <p:grpSpPr>
          <a:xfrm>
            <a:off x="0" y="248618"/>
            <a:ext cx="1003542" cy="10038382"/>
            <a:chOff x="0" y="0"/>
            <a:chExt cx="895937" cy="41053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95937" cy="4105300"/>
            </a:xfrm>
            <a:custGeom>
              <a:avLst/>
              <a:gdLst/>
              <a:ahLst/>
              <a:cxnLst/>
              <a:rect l="l" t="t" r="r" b="b"/>
              <a:pathLst>
                <a:path w="895937" h="4105300">
                  <a:moveTo>
                    <a:pt x="0" y="0"/>
                  </a:moveTo>
                  <a:lnTo>
                    <a:pt x="895937" y="0"/>
                  </a:lnTo>
                  <a:lnTo>
                    <a:pt x="895937" y="4105300"/>
                  </a:lnTo>
                  <a:lnTo>
                    <a:pt x="0" y="4105300"/>
                  </a:lnTo>
                  <a:close/>
                </a:path>
              </a:pathLst>
            </a:custGeom>
            <a:solidFill>
              <a:srgbClr val="56CCC3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28575"/>
              <a:ext cx="895937" cy="4076725"/>
            </a:xfrm>
            <a:prstGeom prst="rect">
              <a:avLst/>
            </a:prstGeom>
          </p:spPr>
          <p:txBody>
            <a:bodyPr lIns="33526" tIns="33526" rIns="33526" bIns="33526" rtlCol="0" anchor="ctr"/>
            <a:lstStyle/>
            <a:p>
              <a:pPr algn="ctr">
                <a:lnSpc>
                  <a:spcPts val="1185"/>
                </a:lnSpc>
              </a:pPr>
              <a:endParaRPr dirty="0">
                <a:latin typeface="PT Sans" panose="020B0503020203020204" pitchFamily="34" charset="-52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8688" y="0"/>
            <a:ext cx="597331" cy="10287000"/>
            <a:chOff x="0" y="0"/>
            <a:chExt cx="2730203" cy="13716000"/>
          </a:xfrm>
        </p:grpSpPr>
        <p:sp>
          <p:nvSpPr>
            <p:cNvPr id="24" name="Freeform 24"/>
            <p:cNvSpPr/>
            <p:nvPr/>
          </p:nvSpPr>
          <p:spPr>
            <a:xfrm>
              <a:off x="0" y="9413387"/>
              <a:ext cx="2730203" cy="4302613"/>
            </a:xfrm>
            <a:custGeom>
              <a:avLst/>
              <a:gdLst/>
              <a:ahLst/>
              <a:cxnLst/>
              <a:rect l="l" t="t" r="r" b="b"/>
              <a:pathLst>
                <a:path w="2730203" h="4302613">
                  <a:moveTo>
                    <a:pt x="0" y="0"/>
                  </a:moveTo>
                  <a:lnTo>
                    <a:pt x="2730203" y="0"/>
                  </a:lnTo>
                  <a:lnTo>
                    <a:pt x="2730203" y="4302613"/>
                  </a:lnTo>
                  <a:lnTo>
                    <a:pt x="0" y="43026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</a:blip>
              <a:stretch>
                <a:fillRect/>
              </a:stretch>
            </a:blipFill>
          </p:spPr>
          <p:txBody>
            <a:bodyPr/>
            <a:lstStyle/>
            <a:p>
              <a:r>
                <a:rPr lang="ru-RU" dirty="0" smtClean="0"/>
                <a:t>     </a:t>
              </a:r>
              <a:endParaRPr lang="ru-RU" dirty="0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0" y="4401004"/>
              <a:ext cx="2730203" cy="2730203"/>
            </a:xfrm>
            <a:custGeom>
              <a:avLst/>
              <a:gdLst/>
              <a:ahLst/>
              <a:cxnLst/>
              <a:rect l="l" t="t" r="r" b="b"/>
              <a:pathLst>
                <a:path w="2730203" h="2730203">
                  <a:moveTo>
                    <a:pt x="0" y="0"/>
                  </a:moveTo>
                  <a:lnTo>
                    <a:pt x="2730203" y="0"/>
                  </a:lnTo>
                  <a:lnTo>
                    <a:pt x="2730203" y="2730204"/>
                  </a:lnTo>
                  <a:lnTo>
                    <a:pt x="0" y="27302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alphaModFix amt="19999"/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0" y="7229856"/>
              <a:ext cx="2730203" cy="2084883"/>
            </a:xfrm>
            <a:custGeom>
              <a:avLst/>
              <a:gdLst/>
              <a:ahLst/>
              <a:cxnLst/>
              <a:rect l="l" t="t" r="r" b="b"/>
              <a:pathLst>
                <a:path w="2730203" h="2084883">
                  <a:moveTo>
                    <a:pt x="0" y="0"/>
                  </a:moveTo>
                  <a:lnTo>
                    <a:pt x="2730203" y="0"/>
                  </a:lnTo>
                  <a:lnTo>
                    <a:pt x="2730203" y="2084883"/>
                  </a:lnTo>
                  <a:lnTo>
                    <a:pt x="0" y="20848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9999"/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 rot="-10800000">
              <a:off x="0" y="0"/>
              <a:ext cx="2730203" cy="4302356"/>
            </a:xfrm>
            <a:custGeom>
              <a:avLst/>
              <a:gdLst/>
              <a:ahLst/>
              <a:cxnLst/>
              <a:rect l="l" t="t" r="r" b="b"/>
              <a:pathLst>
                <a:path w="2730203" h="4302356">
                  <a:moveTo>
                    <a:pt x="0" y="0"/>
                  </a:moveTo>
                  <a:lnTo>
                    <a:pt x="2730203" y="0"/>
                  </a:lnTo>
                  <a:lnTo>
                    <a:pt x="2730203" y="4302356"/>
                  </a:lnTo>
                  <a:lnTo>
                    <a:pt x="0" y="43023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alphaModFix amt="19999"/>
              </a:blip>
              <a:stretch>
                <a:fillRect/>
              </a:stretch>
            </a:blipFill>
          </p:spPr>
        </p:sp>
      </p:grpSp>
      <p:sp>
        <p:nvSpPr>
          <p:cNvPr id="31" name="Прямоугольник 30"/>
          <p:cNvSpPr/>
          <p:nvPr/>
        </p:nvSpPr>
        <p:spPr>
          <a:xfrm>
            <a:off x="1239298" y="1483853"/>
            <a:ext cx="17114855" cy="13462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3600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3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Организационно-методический  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семинар с руководителями КУМО СПО по теме «Основные  задачи на 2025-2026 учебный год. Организация системы наставничества в профессиональном образовании» </a:t>
            </a:r>
          </a:p>
          <a:p>
            <a:pPr algn="ctr">
              <a:spcAft>
                <a:spcPts val="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Агафонова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Ирина Даниловна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декан факультета развития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профессионального </a:t>
            </a:r>
          </a:p>
          <a:p>
            <a:pPr algn="ctr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образования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КАУ ДПО «АИРО имени А.М.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Топорова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»,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кандидат  педагогических наук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Куфтырькова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Ольга Павловна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старший  преподаватель кафедры педагогики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профессионального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образования КАУ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ДПО   «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АИРО имени А.М.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Топорова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»,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«Заслуженный учитель РФ» 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26.08.2025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    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79705"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</a:t>
            </a:r>
          </a:p>
          <a:p>
            <a:pPr marR="179705" algn="ctr">
              <a:lnSpc>
                <a:spcPct val="10700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9705"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marR="179705" algn="ctr">
              <a:lnSpc>
                <a:spcPct val="10700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9705"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798" y="6672149"/>
            <a:ext cx="2739818" cy="2712776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888" y="3417087"/>
            <a:ext cx="2881821" cy="2847165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113" y="92860"/>
            <a:ext cx="2429156" cy="158085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632699" y="248618"/>
            <a:ext cx="3600400" cy="14028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C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12"/>
          <p:cNvGrpSpPr/>
          <p:nvPr/>
        </p:nvGrpSpPr>
        <p:grpSpPr>
          <a:xfrm>
            <a:off x="9727458" y="408535"/>
            <a:ext cx="620165" cy="620165"/>
            <a:chOff x="0" y="0"/>
            <a:chExt cx="812800" cy="812800"/>
          </a:xfrm>
        </p:grpSpPr>
        <p:sp>
          <p:nvSpPr>
            <p:cNvPr id="42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6CCC3"/>
            </a:solidFill>
          </p:spPr>
        </p:sp>
        <p:sp>
          <p:nvSpPr>
            <p:cNvPr id="43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45"/>
                </a:lnSpc>
              </a:pPr>
              <a:endParaRPr dirty="0">
                <a:latin typeface="PT Sans" panose="020B0503020203020204" pitchFamily="34" charset="-52"/>
              </a:endParaRPr>
            </a:p>
          </p:txBody>
        </p:sp>
      </p:grpSp>
      <p:sp>
        <p:nvSpPr>
          <p:cNvPr id="60" name="TextBox 31"/>
          <p:cNvSpPr txBox="1"/>
          <p:nvPr/>
        </p:nvSpPr>
        <p:spPr>
          <a:xfrm>
            <a:off x="3311352" y="718617"/>
            <a:ext cx="1693080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5008" y="7594698"/>
          <a:ext cx="17501552" cy="24453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01552"/>
              </a:tblGrid>
              <a:tr h="24453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Агафонова Ирина Даниловна</a:t>
                      </a:r>
                      <a:r>
                        <a:rPr lang="ru-RU" sz="44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декан факультета развития профессионального  образования КАУ ДПО «АИРО имени А.М. </a:t>
                      </a:r>
                      <a:r>
                        <a:rPr lang="ru-RU" sz="36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Топорова</a:t>
                      </a:r>
                      <a:r>
                        <a:rPr lang="ru-RU" sz="3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», кандидат  педагогических наук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0" name="TextBox 7"/>
          <p:cNvSpPr txBox="1"/>
          <p:nvPr/>
        </p:nvSpPr>
        <p:spPr>
          <a:xfrm>
            <a:off x="13896528" y="1081783"/>
            <a:ext cx="2669995" cy="305833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60"/>
              </a:lnSpc>
            </a:pPr>
            <a:endParaRPr dirty="0">
              <a:latin typeface="PT Sans" panose="020B0503020203020204" pitchFamily="34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7056" y="0"/>
            <a:ext cx="173540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 задачи краевых учебно- методических объединений  на 2025-2026 учебный год»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8831" y="3396273"/>
            <a:ext cx="2334970" cy="2304488"/>
          </a:xfrm>
          <a:prstGeom prst="rect">
            <a:avLst/>
          </a:prstGeom>
        </p:spPr>
      </p:pic>
      <p:pic>
        <p:nvPicPr>
          <p:cNvPr id="4" name="Изображение 3" descr="Агафонова И.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865" y="2406650"/>
            <a:ext cx="5603875" cy="4587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C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12"/>
          <p:cNvGrpSpPr/>
          <p:nvPr/>
        </p:nvGrpSpPr>
        <p:grpSpPr>
          <a:xfrm>
            <a:off x="9727458" y="408535"/>
            <a:ext cx="620165" cy="620165"/>
            <a:chOff x="0" y="0"/>
            <a:chExt cx="812800" cy="812800"/>
          </a:xfrm>
        </p:grpSpPr>
        <p:sp>
          <p:nvSpPr>
            <p:cNvPr id="42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6CCC3"/>
            </a:solidFill>
          </p:spPr>
        </p:sp>
        <p:sp>
          <p:nvSpPr>
            <p:cNvPr id="43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45"/>
                </a:lnSpc>
              </a:pPr>
              <a:endParaRPr dirty="0">
                <a:latin typeface="PT Sans" panose="020B0503020203020204" pitchFamily="34" charset="-52"/>
              </a:endParaRPr>
            </a:p>
          </p:txBody>
        </p:sp>
      </p:grpSp>
      <p:sp>
        <p:nvSpPr>
          <p:cNvPr id="60" name="TextBox 31"/>
          <p:cNvSpPr txBox="1"/>
          <p:nvPr/>
        </p:nvSpPr>
        <p:spPr>
          <a:xfrm>
            <a:off x="857192" y="408535"/>
            <a:ext cx="1693080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5008" y="7594698"/>
          <a:ext cx="17501552" cy="24453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01552"/>
              </a:tblGrid>
              <a:tr h="24453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Агафонова Ирина Даниловна</a:t>
                      </a:r>
                      <a:r>
                        <a:rPr lang="ru-RU" sz="44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декан факультета развития профессионального  образования КАУ ДПО «АИРО имени А.М. </a:t>
                      </a:r>
                      <a:r>
                        <a:rPr lang="ru-RU" sz="36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Топорова</a:t>
                      </a:r>
                      <a:r>
                        <a:rPr lang="ru-RU" sz="3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», кандидат  педагогических наук.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0" name="TextBox 7"/>
          <p:cNvSpPr txBox="1"/>
          <p:nvPr/>
        </p:nvSpPr>
        <p:spPr>
          <a:xfrm>
            <a:off x="13896528" y="1081783"/>
            <a:ext cx="2669995" cy="305833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60"/>
              </a:lnSpc>
            </a:pPr>
            <a:endParaRPr dirty="0">
              <a:latin typeface="PT Sans" panose="020B0503020203020204" pitchFamily="34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7056" y="0"/>
            <a:ext cx="173540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наставничества в системе СПО Алтайского края </a:t>
            </a:r>
            <a:endParaRPr lang="ru-RU" sz="4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 реализации   Федерального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</a:p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«</a:t>
            </a:r>
            <a:r>
              <a:rPr lang="ru-RU" sz="4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Профессионалитет</a:t>
            </a: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552" y="5008807"/>
            <a:ext cx="2334970" cy="2304488"/>
          </a:xfrm>
          <a:prstGeom prst="rect">
            <a:avLst/>
          </a:prstGeom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32" y="1693843"/>
            <a:ext cx="3796665" cy="5619452"/>
          </a:xfrm>
          <a:prstGeom prst="rect">
            <a:avLst/>
          </a:prstGeom>
        </p:spPr>
      </p:pic>
      <p:pic>
        <p:nvPicPr>
          <p:cNvPr id="6" name="Изображение 5" descr="IMG_90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06480" y="2973070"/>
            <a:ext cx="6510020" cy="434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C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2"/>
          <p:cNvGrpSpPr/>
          <p:nvPr/>
        </p:nvGrpSpPr>
        <p:grpSpPr>
          <a:xfrm>
            <a:off x="9727458" y="408535"/>
            <a:ext cx="620165" cy="620165"/>
            <a:chOff x="0" y="0"/>
            <a:chExt cx="812800" cy="812800"/>
          </a:xfrm>
        </p:grpSpPr>
        <p:sp>
          <p:nvSpPr>
            <p:cNvPr id="42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6CCC3"/>
            </a:solidFill>
          </p:spPr>
        </p:sp>
        <p:sp>
          <p:nvSpPr>
            <p:cNvPr id="43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45"/>
                </a:lnSpc>
              </a:pPr>
              <a:endParaRPr dirty="0">
                <a:latin typeface="PT Sans" panose="020B0503020203020204" pitchFamily="34" charset="-52"/>
              </a:endParaRPr>
            </a:p>
          </p:txBody>
        </p:sp>
      </p:grpSp>
      <p:sp>
        <p:nvSpPr>
          <p:cNvPr id="60" name="TextBox 31"/>
          <p:cNvSpPr txBox="1"/>
          <p:nvPr/>
        </p:nvSpPr>
        <p:spPr>
          <a:xfrm>
            <a:off x="215008" y="1"/>
            <a:ext cx="17857984" cy="30777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</a:t>
            </a:r>
          </a:p>
          <a:p>
            <a:pPr marL="857250" indent="-857250" algn="l">
              <a:lnSpc>
                <a:spcPts val="4820"/>
              </a:lnSpc>
            </a:pP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3040" y="5143501"/>
          <a:ext cx="16849872" cy="43807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49872"/>
              </a:tblGrid>
              <a:tr h="3710201">
                <a:tc>
                  <a:txBody>
                    <a:bodyPr/>
                    <a:lstStyle/>
                    <a:p>
                      <a:pPr algn="ctr"/>
                      <a:r>
                        <a:rPr lang="ru-RU" sz="6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0" b="1" kern="1200" dirty="0" err="1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Чирская</a:t>
                      </a:r>
                      <a:r>
                        <a:rPr lang="ru-RU" sz="6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Любовь Александровна</a:t>
                      </a:r>
                    </a:p>
                    <a:p>
                      <a:pPr algn="ctr"/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заместитель директора по учебной работе  </a:t>
                      </a:r>
                    </a:p>
                    <a:p>
                      <a:pPr algn="ctr"/>
                      <a:r>
                        <a:rPr lang="ru-RU" sz="40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КГБПОУ «Алтайский промышленно-экономический колледж», участник  Всероссийского семинара-совещания «Наставничество: традиции, опыт, сотрудничество, 2025»</a:t>
                      </a:r>
                      <a:endParaRPr lang="ru-RU" sz="4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10279">
                <a:tc>
                  <a:txBody>
                    <a:bodyPr/>
                    <a:lstStyle/>
                    <a:p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107836" y="1050502"/>
            <a:ext cx="10965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«</a:t>
            </a:r>
            <a:r>
              <a:rPr lang="ru-RU" sz="6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Наставничество </a:t>
            </a:r>
            <a:endParaRPr lang="ru-RU" sz="6000" b="1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как </a:t>
            </a:r>
            <a:r>
              <a:rPr lang="ru-RU" sz="6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тренд. </a:t>
            </a:r>
            <a:endParaRPr lang="ru-RU" sz="6000" b="1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sz="6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перспективы»                                                  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48" y="681463"/>
            <a:ext cx="6192688" cy="36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C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12"/>
          <p:cNvGrpSpPr/>
          <p:nvPr/>
        </p:nvGrpSpPr>
        <p:grpSpPr>
          <a:xfrm>
            <a:off x="9727458" y="408535"/>
            <a:ext cx="620165" cy="620165"/>
            <a:chOff x="0" y="0"/>
            <a:chExt cx="812800" cy="812800"/>
          </a:xfrm>
        </p:grpSpPr>
        <p:sp>
          <p:nvSpPr>
            <p:cNvPr id="42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6CCC3"/>
            </a:solidFill>
          </p:spPr>
        </p:sp>
        <p:sp>
          <p:nvSpPr>
            <p:cNvPr id="43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45"/>
                </a:lnSpc>
              </a:pPr>
              <a:endParaRPr dirty="0">
                <a:latin typeface="PT Sans" panose="020B0503020203020204" pitchFamily="34" charset="-52"/>
              </a:endParaRPr>
            </a:p>
          </p:txBody>
        </p:sp>
      </p:grpSp>
      <p:sp>
        <p:nvSpPr>
          <p:cNvPr id="60" name="TextBox 31"/>
          <p:cNvSpPr txBox="1"/>
          <p:nvPr/>
        </p:nvSpPr>
        <p:spPr>
          <a:xfrm>
            <a:off x="215008" y="-177403"/>
            <a:ext cx="18715998" cy="92332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</a:t>
            </a:r>
          </a:p>
          <a:p>
            <a:pPr algn="ctr">
              <a:lnSpc>
                <a:spcPts val="4820"/>
              </a:lnSpc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</a:t>
            </a:r>
          </a:p>
          <a:p>
            <a:pPr algn="ctr">
              <a:lnSpc>
                <a:spcPts val="4820"/>
              </a:lnSpc>
            </a:pP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«Организация научно-методического</a:t>
            </a:r>
          </a:p>
          <a:p>
            <a:pPr algn="ctr">
              <a:lnSpc>
                <a:spcPts val="4820"/>
              </a:lnSpc>
            </a:pP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сопровождения наставляемых в ПОО </a:t>
            </a:r>
          </a:p>
          <a:p>
            <a:pPr algn="ctr">
              <a:lnSpc>
                <a:spcPts val="4820"/>
              </a:lnSpc>
            </a:pP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   посредством реализации наставнического</a:t>
            </a:r>
          </a:p>
          <a:p>
            <a:pPr algn="ctr">
              <a:lnSpc>
                <a:spcPts val="4820"/>
              </a:lnSpc>
            </a:pP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проекта  «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Педагогический старт»</a:t>
            </a:r>
          </a:p>
          <a:p>
            <a:pPr algn="ctr">
              <a:lnSpc>
                <a:spcPts val="4820"/>
              </a:lnSpc>
            </a:pPr>
            <a:endParaRPr lang="ru-RU" sz="4800" b="1" dirty="0" smtClean="0">
              <a:solidFill>
                <a:schemeClr val="bg1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      </a:t>
            </a:r>
            <a:r>
              <a:rPr lang="ru-RU" sz="8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</a:t>
            </a:r>
          </a:p>
          <a:p>
            <a:pPr algn="ctr">
              <a:lnSpc>
                <a:spcPts val="4820"/>
              </a:lnSpc>
            </a:pPr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</a:t>
            </a:r>
          </a:p>
          <a:p>
            <a:pPr marL="857250" indent="-857250" algn="l">
              <a:lnSpc>
                <a:spcPts val="4820"/>
              </a:lnSpc>
            </a:pP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5048" y="5287516"/>
          <a:ext cx="16345816" cy="37387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45816"/>
              </a:tblGrid>
              <a:tr h="35294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0" b="1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Open Sans 2 Bold" panose="020B0806030504020204"/>
                          <a:cs typeface="Times New Roman" panose="02020603050405020304" pitchFamily="18" charset="0"/>
                        </a:rPr>
                        <a:t>Рахманова Ольга Борисовна</a:t>
                      </a:r>
                      <a:r>
                        <a:rPr lang="ru-RU" sz="4400" b="1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Open Sans 2 Bold" panose="020B0806030504020204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Open Sans 2 Bold" panose="020B0806030504020204"/>
                          <a:cs typeface="Times New Roman" panose="02020603050405020304" pitchFamily="18" charset="0"/>
                        </a:rPr>
                        <a:t>преподаватель КГБПОУ «Барнаульский государственный педагогический колледж имени </a:t>
                      </a:r>
                      <a:r>
                        <a:rPr lang="ru-RU" sz="4000" b="1" kern="12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Open Sans 2 Bold" panose="020B0806030504020204"/>
                          <a:cs typeface="Times New Roman" panose="02020603050405020304" pitchFamily="18" charset="0"/>
                        </a:rPr>
                        <a:t>В.К.Штильке</a:t>
                      </a:r>
                      <a:r>
                        <a:rPr lang="ru-RU" sz="4000" b="1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Open Sans 2 Bold" panose="020B0806030504020204"/>
                          <a:cs typeface="Times New Roman" panose="02020603050405020304" pitchFamily="18" charset="0"/>
                        </a:rPr>
                        <a:t>»,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Open Sans 2 Bold" panose="020B0806030504020204"/>
                          <a:cs typeface="Times New Roman" panose="02020603050405020304" pitchFamily="18" charset="0"/>
                        </a:rPr>
                        <a:t>участник  краевого   конкурса «Лучший шеф-наставник, 2025»   </a:t>
                      </a:r>
                      <a:endParaRPr lang="ru-RU" sz="4000" b="1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Open Sans 2 Bold" panose="020B0806030504020204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092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040" y="941026"/>
            <a:ext cx="3528392" cy="35055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C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12"/>
          <p:cNvGrpSpPr/>
          <p:nvPr/>
        </p:nvGrpSpPr>
        <p:grpSpPr>
          <a:xfrm>
            <a:off x="9727458" y="408535"/>
            <a:ext cx="620165" cy="620165"/>
            <a:chOff x="0" y="0"/>
            <a:chExt cx="812800" cy="812800"/>
          </a:xfrm>
        </p:grpSpPr>
        <p:sp>
          <p:nvSpPr>
            <p:cNvPr id="42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6CCC3"/>
            </a:solidFill>
          </p:spPr>
        </p:sp>
        <p:sp>
          <p:nvSpPr>
            <p:cNvPr id="43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45"/>
                </a:lnSpc>
              </a:pPr>
              <a:endParaRPr dirty="0">
                <a:latin typeface="PT Sans" panose="020B0503020203020204" pitchFamily="34" charset="-52"/>
              </a:endParaRPr>
            </a:p>
          </p:txBody>
        </p:sp>
      </p:grpSp>
      <p:sp>
        <p:nvSpPr>
          <p:cNvPr id="60" name="TextBox 31"/>
          <p:cNvSpPr txBox="1"/>
          <p:nvPr/>
        </p:nvSpPr>
        <p:spPr>
          <a:xfrm>
            <a:off x="143000" y="408535"/>
            <a:ext cx="17929992" cy="5539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endParaRPr lang="ru-RU" sz="5400" b="1" dirty="0">
              <a:solidFill>
                <a:srgbClr val="FFFFFF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                                «Наставничество    </a:t>
            </a: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                              как </a:t>
            </a:r>
            <a:r>
              <a:rPr lang="ru-RU" sz="5400" b="1" dirty="0">
                <a:solidFill>
                  <a:srgbClr val="FFFFFF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условие формирования </a:t>
            </a: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                                 успешности молодого специалиста</a:t>
            </a:r>
            <a:r>
              <a:rPr lang="ru-RU" sz="5400" b="1" dirty="0">
                <a:solidFill>
                  <a:srgbClr val="FFFFFF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»</a:t>
            </a:r>
            <a:endParaRPr lang="ru-RU" sz="5400" b="1" dirty="0" smtClean="0">
              <a:solidFill>
                <a:srgbClr val="FFFFFF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                       </a:t>
            </a:r>
            <a:endParaRPr lang="ru-RU" sz="5400" b="1" dirty="0">
              <a:solidFill>
                <a:srgbClr val="FFFFFF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endParaRPr lang="ru-RU" sz="5400" b="1" dirty="0" smtClean="0">
              <a:solidFill>
                <a:srgbClr val="FFFFFF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</a:t>
            </a:r>
          </a:p>
          <a:p>
            <a:pPr marL="857250" indent="-857250" algn="l">
              <a:lnSpc>
                <a:spcPts val="4820"/>
              </a:lnSpc>
            </a:pP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3040" y="5715823"/>
          <a:ext cx="17029892" cy="42071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29892"/>
              </a:tblGrid>
              <a:tr h="328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Беспалова Галина Александровна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заместитель директора  по учебно-методической работе КГБПОУ «</a:t>
                      </a:r>
                      <a:r>
                        <a:rPr lang="ru-RU" sz="36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Бийский</a:t>
                      </a:r>
                      <a:r>
                        <a:rPr lang="ru-RU" sz="3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педагогический колледж имени </a:t>
                      </a:r>
                      <a:r>
                        <a:rPr lang="ru-RU" sz="36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Д.И.Кузнецова</a:t>
                      </a:r>
                      <a:r>
                        <a:rPr lang="ru-RU" sz="3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участник Всероссийского семинара-совещания «Наставничество: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традиции,опыт</a:t>
                      </a:r>
                      <a:r>
                        <a:rPr lang="ru-RU" sz="36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сотрудничество, 2025»</a:t>
                      </a:r>
                      <a:endParaRPr lang="ru-RU" sz="36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54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32" y="700449"/>
            <a:ext cx="6192688" cy="3744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C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12"/>
          <p:cNvGrpSpPr/>
          <p:nvPr/>
        </p:nvGrpSpPr>
        <p:grpSpPr>
          <a:xfrm>
            <a:off x="9727458" y="408535"/>
            <a:ext cx="620165" cy="620165"/>
            <a:chOff x="0" y="0"/>
            <a:chExt cx="812800" cy="812800"/>
          </a:xfrm>
        </p:grpSpPr>
        <p:sp>
          <p:nvSpPr>
            <p:cNvPr id="42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6CCC3"/>
            </a:solidFill>
          </p:spPr>
        </p:sp>
        <p:sp>
          <p:nvSpPr>
            <p:cNvPr id="43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45"/>
                </a:lnSpc>
              </a:pPr>
              <a:endParaRPr dirty="0">
                <a:latin typeface="PT Sans" panose="020B0503020203020204" pitchFamily="34" charset="-52"/>
              </a:endParaRPr>
            </a:p>
          </p:txBody>
        </p:sp>
      </p:grpSp>
      <p:sp>
        <p:nvSpPr>
          <p:cNvPr id="60" name="TextBox 31"/>
          <p:cNvSpPr txBox="1"/>
          <p:nvPr/>
        </p:nvSpPr>
        <p:spPr>
          <a:xfrm>
            <a:off x="215008" y="1"/>
            <a:ext cx="17857984" cy="36933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</a:t>
            </a:r>
          </a:p>
          <a:p>
            <a:pPr algn="ctr">
              <a:lnSpc>
                <a:spcPts val="4820"/>
              </a:lnSpc>
            </a:pPr>
            <a:endParaRPr lang="ru-RU" sz="5400" b="1" dirty="0">
              <a:solidFill>
                <a:schemeClr val="bg1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</a:t>
            </a:r>
          </a:p>
          <a:p>
            <a:pPr marL="857250" indent="-857250" algn="l">
              <a:lnSpc>
                <a:spcPts val="4820"/>
              </a:lnSpc>
            </a:pP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3040" y="5215508"/>
          <a:ext cx="17209912" cy="4064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09912"/>
              </a:tblGrid>
              <a:tr h="3184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Мехдиева</a:t>
                      </a:r>
                      <a:r>
                        <a:rPr lang="ru-RU" sz="60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Полина Васильевна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преподаватель  КГБПОУ «</a:t>
                      </a:r>
                      <a:r>
                        <a:rPr lang="ru-RU" sz="44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Бийский</a:t>
                      </a:r>
                      <a:r>
                        <a:rPr lang="ru-RU" sz="44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педагогический колледж имени Д.И. Кузнецова», участник  регионального этапа Всероссийского конкурса «Мастер года, 2025» </a:t>
                      </a:r>
                      <a:endParaRPr lang="ru-RU" sz="44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482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54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471230" y="808015"/>
            <a:ext cx="126835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«Наставничество </a:t>
            </a:r>
            <a:r>
              <a:rPr lang="ru-RU" sz="5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сотрудничество. </a:t>
            </a:r>
            <a:endParaRPr lang="ru-RU" sz="5400" b="1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 молодого </a:t>
            </a:r>
            <a:r>
              <a:rPr lang="ru-RU" sz="5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 «</a:t>
            </a:r>
            <a:r>
              <a:rPr lang="ru-RU" sz="5400" b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ПроеКТОриЯ</a:t>
            </a:r>
            <a:r>
              <a:rPr lang="ru-RU" sz="54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54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33" y="1054406"/>
            <a:ext cx="5011597" cy="33406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C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2"/>
          <p:cNvGrpSpPr/>
          <p:nvPr/>
        </p:nvGrpSpPr>
        <p:grpSpPr>
          <a:xfrm>
            <a:off x="9727458" y="408535"/>
            <a:ext cx="620165" cy="620165"/>
            <a:chOff x="0" y="0"/>
            <a:chExt cx="812800" cy="812800"/>
          </a:xfrm>
        </p:grpSpPr>
        <p:sp>
          <p:nvSpPr>
            <p:cNvPr id="42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6CCC3"/>
            </a:solidFill>
          </p:spPr>
        </p:sp>
        <p:sp>
          <p:nvSpPr>
            <p:cNvPr id="43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45"/>
                </a:lnSpc>
              </a:pPr>
              <a:endParaRPr dirty="0">
                <a:latin typeface="PT Sans" panose="020B0503020203020204" pitchFamily="34" charset="-52"/>
              </a:endParaRPr>
            </a:p>
          </p:txBody>
        </p:sp>
      </p:grpSp>
      <p:sp>
        <p:nvSpPr>
          <p:cNvPr id="60" name="TextBox 31"/>
          <p:cNvSpPr txBox="1"/>
          <p:nvPr/>
        </p:nvSpPr>
        <p:spPr>
          <a:xfrm>
            <a:off x="430016" y="-329108"/>
            <a:ext cx="17857984" cy="6155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         </a:t>
            </a:r>
          </a:p>
          <a:p>
            <a:pPr algn="ctr">
              <a:lnSpc>
                <a:spcPts val="4820"/>
              </a:lnSpc>
            </a:pP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«Наставничество</a:t>
            </a: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                       как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путь к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личному </a:t>
            </a: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                                          и профессиональному</a:t>
            </a:r>
          </a:p>
          <a:p>
            <a:pPr algn="ctr">
              <a:lnSpc>
                <a:spcPts val="4820"/>
              </a:lnSpc>
            </a:pP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                                                                        развитию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»</a:t>
            </a:r>
          </a:p>
          <a:p>
            <a:pPr algn="ctr">
              <a:lnSpc>
                <a:spcPts val="4820"/>
              </a:lnSpc>
            </a:pPr>
            <a:endParaRPr lang="ru-RU" sz="5400" b="1" dirty="0" smtClean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</a:t>
            </a:r>
          </a:p>
          <a:p>
            <a:pPr marL="857250" indent="-857250" algn="l">
              <a:lnSpc>
                <a:spcPts val="4820"/>
              </a:lnSpc>
            </a:pP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99544" y="4927477"/>
          <a:ext cx="16093328" cy="454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93328"/>
              </a:tblGrid>
              <a:tr h="4206725"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6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Витман</a:t>
                      </a:r>
                      <a:r>
                        <a:rPr lang="ru-RU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Наталья Александровна,</a:t>
                      </a:r>
                    </a:p>
                    <a:p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советник директора по воспитанию и взаимодействию  с</a:t>
                      </a:r>
                    </a:p>
                    <a:p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детскими общественными объединениями </a:t>
                      </a:r>
                    </a:p>
                    <a:p>
                      <a:pPr algn="ctr"/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КГБПОУ «</a:t>
                      </a:r>
                      <a:r>
                        <a:rPr lang="ru-RU" sz="4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Яровской</a:t>
                      </a:r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политехнический техникум»,</a:t>
                      </a:r>
                    </a:p>
                    <a:p>
                      <a:pPr algn="ctr"/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участник Всероссийского семинара-совещания </a:t>
                      </a:r>
                    </a:p>
                    <a:p>
                      <a:pPr algn="ctr"/>
                      <a:r>
                        <a:rPr lang="ru-RU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«Наставничество:  традиции, опыт, сотрудничество, 2025»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7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44" y="700449"/>
            <a:ext cx="5904656" cy="3430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CC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2"/>
          <p:cNvGrpSpPr/>
          <p:nvPr/>
        </p:nvGrpSpPr>
        <p:grpSpPr>
          <a:xfrm>
            <a:off x="9727458" y="408535"/>
            <a:ext cx="620165" cy="620165"/>
            <a:chOff x="0" y="0"/>
            <a:chExt cx="812800" cy="812800"/>
          </a:xfrm>
        </p:grpSpPr>
        <p:sp>
          <p:nvSpPr>
            <p:cNvPr id="42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6CCC3"/>
            </a:solidFill>
          </p:spPr>
        </p:sp>
        <p:sp>
          <p:nvSpPr>
            <p:cNvPr id="43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45"/>
                </a:lnSpc>
              </a:pPr>
              <a:endParaRPr dirty="0">
                <a:latin typeface="PT Sans" panose="020B0503020203020204" pitchFamily="34" charset="-52"/>
              </a:endParaRPr>
            </a:p>
          </p:txBody>
        </p:sp>
      </p:grpSp>
      <p:sp>
        <p:nvSpPr>
          <p:cNvPr id="60" name="TextBox 31"/>
          <p:cNvSpPr txBox="1"/>
          <p:nvPr/>
        </p:nvSpPr>
        <p:spPr>
          <a:xfrm>
            <a:off x="430016" y="-329108"/>
            <a:ext cx="17857984" cy="3090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          </a:t>
            </a:r>
          </a:p>
          <a:p>
            <a:pPr algn="ctr">
              <a:lnSpc>
                <a:spcPts val="4820"/>
              </a:lnSpc>
            </a:pP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</a:t>
            </a:r>
          </a:p>
          <a:p>
            <a:pPr algn="ctr">
              <a:lnSpc>
                <a:spcPts val="482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 2 Bold" panose="020B0806030504020204"/>
                <a:cs typeface="Times New Roman" panose="02020603050405020304" pitchFamily="18" charset="0"/>
                <a:sym typeface="Open Sans 2 Bold" panose="020B0806030504020204"/>
              </a:rPr>
              <a:t>     </a:t>
            </a:r>
          </a:p>
          <a:p>
            <a:pPr marL="857250" indent="-857250" algn="l">
              <a:lnSpc>
                <a:spcPts val="4820"/>
              </a:lnSpc>
            </a:pP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Open Sans 2 Bold" panose="020B0806030504020204"/>
              <a:cs typeface="Times New Roman" panose="02020603050405020304" pitchFamily="18" charset="0"/>
              <a:sym typeface="Open Sans 2 Bold" panose="020B0806030504020204"/>
            </a:endParaRPr>
          </a:p>
        </p:txBody>
      </p:sp>
      <p:pic>
        <p:nvPicPr>
          <p:cNvPr id="7" name="Изображение 6"/>
          <p:cNvPicPr/>
          <p:nvPr/>
        </p:nvPicPr>
        <p:blipFill>
          <a:blip r:embed="rId3"/>
          <a:stretch>
            <a:fillRect/>
          </a:stretch>
        </p:blipFill>
        <p:spPr>
          <a:xfrm>
            <a:off x="1151112" y="751012"/>
            <a:ext cx="15769752" cy="85689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397</Words>
  <Application>Microsoft Office PowerPoint</Application>
  <PresentationFormat>Произвольный</PresentationFormat>
  <Paragraphs>117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Calibri</vt:lpstr>
      <vt:lpstr>Arial</vt:lpstr>
      <vt:lpstr>PT Sans</vt:lpstr>
      <vt:lpstr>Times New Roman</vt:lpstr>
      <vt:lpstr>Open Sans Bold</vt:lpstr>
      <vt:lpstr>Open Sans 2 Bold</vt:lpstr>
      <vt:lpstr>Open Sans 1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Дни образования 2024_шаблон презентации</dc:title>
  <dc:creator>Райских Т.Н.</dc:creator>
  <cp:lastModifiedBy>Куфтырькова О.П.</cp:lastModifiedBy>
  <cp:revision>331</cp:revision>
  <dcterms:created xsi:type="dcterms:W3CDTF">2006-08-16T00:00:00Z</dcterms:created>
  <dcterms:modified xsi:type="dcterms:W3CDTF">2025-08-25T07:19:29Z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BAAF5B4406D94BD89E2F85F5AB517C4D_13</vt:lpwstr>
  </property>
  <property fmtid="{D5CDD505-2E9C-101B-9397-08002B2CF9AE}" pid="3" name="KSOProductBuildVer">
    <vt:lpwstr>1049-12.2.0.22222</vt:lpwstr>
  </property>
</Properties>
</file>