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8"/>
  </p:notesMasterIdLst>
  <p:sldIdLst>
    <p:sldId id="398" r:id="rId3"/>
    <p:sldId id="331" r:id="rId4"/>
    <p:sldId id="399" r:id="rId5"/>
    <p:sldId id="400" r:id="rId6"/>
    <p:sldId id="401" r:id="rId7"/>
    <p:sldId id="402" r:id="rId8"/>
    <p:sldId id="403" r:id="rId9"/>
    <p:sldId id="404" r:id="rId10"/>
    <p:sldId id="405" r:id="rId11"/>
    <p:sldId id="406" r:id="rId12"/>
    <p:sldId id="407" r:id="rId13"/>
    <p:sldId id="408" r:id="rId14"/>
    <p:sldId id="409" r:id="rId15"/>
    <p:sldId id="410" r:id="rId16"/>
    <p:sldId id="411" r:id="rId17"/>
    <p:sldId id="412" r:id="rId18"/>
    <p:sldId id="413" r:id="rId19"/>
    <p:sldId id="414" r:id="rId20"/>
    <p:sldId id="415" r:id="rId21"/>
    <p:sldId id="416" r:id="rId22"/>
    <p:sldId id="417" r:id="rId23"/>
    <p:sldId id="418" r:id="rId24"/>
    <p:sldId id="419" r:id="rId25"/>
    <p:sldId id="420" r:id="rId26"/>
    <p:sldId id="421" r:id="rId27"/>
    <p:sldId id="422" r:id="rId28"/>
    <p:sldId id="423" r:id="rId29"/>
    <p:sldId id="424" r:id="rId30"/>
    <p:sldId id="425" r:id="rId31"/>
    <p:sldId id="426" r:id="rId32"/>
    <p:sldId id="427" r:id="rId33"/>
    <p:sldId id="428" r:id="rId34"/>
    <p:sldId id="429" r:id="rId35"/>
    <p:sldId id="430" r:id="rId36"/>
    <p:sldId id="431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153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1" Type="http://schemas.openxmlformats.org/officeDocument/2006/relationships/tableStyles" Target="tableStyles.xml"/><Relationship Id="rId40" Type="http://schemas.openxmlformats.org/officeDocument/2006/relationships/viewProps" Target="viewProps.xml"/><Relationship Id="rId4" Type="http://schemas.openxmlformats.org/officeDocument/2006/relationships/slide" Target="slides/slide2.xml"/><Relationship Id="rId39" Type="http://schemas.openxmlformats.org/officeDocument/2006/relationships/presProps" Target="presProps.xml"/><Relationship Id="rId38" Type="http://schemas.openxmlformats.org/officeDocument/2006/relationships/notesMaster" Target="notesMasters/notesMaster1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255927-E173-466E-930B-D9F9340076B5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453D72-4384-48C7-9D43-07D70D473D72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  <a:p>
            <a:pPr lvl="1" eaLnBrk="1" latinLnBrk="0" hangingPunct="1"/>
            <a:r>
              <a:rPr kumimoji="0" lang="ru-RU" smtClean="0"/>
              <a:t>Второй уровень</a:t>
            </a:r>
            <a:endParaRPr kumimoji="0" lang="ru-RU" smtClean="0"/>
          </a:p>
          <a:p>
            <a:pPr lvl="2" eaLnBrk="1" latinLnBrk="0" hangingPunct="1"/>
            <a:r>
              <a:rPr kumimoji="0" lang="ru-RU" smtClean="0"/>
              <a:t>Третий уровень</a:t>
            </a:r>
            <a:endParaRPr kumimoji="0" lang="ru-RU" smtClean="0"/>
          </a:p>
          <a:p>
            <a:pPr lvl="3" eaLnBrk="1" latinLnBrk="0" hangingPunct="1"/>
            <a:r>
              <a:rPr kumimoji="0" lang="ru-RU" smtClean="0"/>
              <a:t>Четвертый уровень</a:t>
            </a:r>
            <a:endParaRPr kumimoji="0" lang="ru-RU" smtClean="0"/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 panose="05020102010507070707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7015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 panose="05020102010507070707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7015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 panose="05020102010507070707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185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185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18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 panose="05020102010507070707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 panose="05020102010507070707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ctr"/>
            <a:r>
              <a:rPr lang="en-US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</a:t>
            </a:r>
            <a:r>
              <a:rPr lang="en-US" altLang="ru-RU" sz="222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</a:t>
            </a:r>
            <a:r>
              <a:rPr lang="en-US" altLang="ru-RU" sz="222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</a:t>
            </a:r>
            <a:br>
              <a:rPr lang="en-US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lang="en-US" altLang="ru-RU" sz="222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ОСОБЕННОСТЯХ</a:t>
            </a:r>
            <a:r>
              <a:rPr lang="en-US" altLang="ru-RU" sz="222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ПРЕПОДАВАНИЯ</a:t>
            </a:r>
            <a:r>
              <a:rPr lang="en-US" altLang="ru-RU" sz="222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</a:t>
            </a:r>
            <a:r>
              <a:rPr lang="en-US" altLang="ru-RU" sz="222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</a:t>
            </a:r>
            <a:br>
              <a:rPr lang="en-US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ИНОСТРАННЫЙ</a:t>
            </a:r>
            <a:r>
              <a:rPr lang="en-US" altLang="ru-RU" sz="222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  <a:t>ЯЗЫК</a:t>
            </a:r>
            <a:r>
              <a:rPr lang="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altLang="ru-RU" sz="222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220">
                <a:latin typeface="Times New Roman" panose="02020603050405020304" pitchFamily="18" charset="0"/>
                <a:cs typeface="Times New Roman" panose="02020603050405020304" pitchFamily="18" charset="0"/>
              </a:rPr>
              <a:t> 2025/2026 </a:t>
            </a:r>
            <a:r>
              <a:rPr lang="en-US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УЧЕБНОМ</a:t>
            </a:r>
            <a:r>
              <a:rPr lang="en-US" altLang="ru-RU" sz="222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endParaRPr lang="en-US" altLang="en-US" sz="222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мещающее содержимое 4"/>
          <p:cNvSpPr/>
          <p:nvPr>
            <p:ph idx="1"/>
          </p:nvPr>
        </p:nvSpPr>
        <p:spPr/>
        <p:txBody>
          <a:bodyPr/>
          <a:p>
            <a:pPr marL="0" indent="0">
              <a:buNone/>
            </a:pPr>
            <a:endParaRPr lang="ru-RU" altLang="en-US"/>
          </a:p>
        </p:txBody>
      </p:sp>
      <p:pic>
        <p:nvPicPr>
          <p:cNvPr id="6" name="Изображение 5" descr="121643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9115" y="1988820"/>
            <a:ext cx="8034020" cy="43357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ctr"/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Общее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число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часов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рекомендованных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для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изучения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иностранного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языка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–</a:t>
            </a:r>
            <a:r>
              <a:rPr lang="ru-RU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ru-RU" sz="266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510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часов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r>
              <a:rPr lang="en-US" altLang="ru-RU">
                <a:sym typeface="+mn-ea"/>
              </a:rPr>
              <a:t> </a:t>
            </a:r>
            <a:endParaRPr lang="ru-RU" altLang="en-US">
              <a:sym typeface="+mn-ea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ru-RU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классе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– 102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часа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(3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часа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неделю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en-US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классе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– 102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часа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(3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часа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неделю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en-US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классе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– 102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часа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(3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часа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неделю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en-US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классе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– 102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часа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(3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часа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неделю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en-US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классе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– 102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часа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(3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часа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неделю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Преподавание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иностранного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языка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уровне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ctr"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Предметные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Иностранный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язык</a:t>
            </a:r>
            <a:r>
              <a:rPr lang="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уровне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представляют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собой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речевые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en-US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коммуникативные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умения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языковые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навыки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необходимые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обучающимся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продолжения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уровне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языкового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неязыкового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вуза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системе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трудоустройства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Преподавание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иностранного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языка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b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</a:b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на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уровне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среднего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общего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образования</a:t>
            </a:r>
            <a:endParaRPr lang="ru-RU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marL="0" indent="0" algn="ctr">
              <a:buNone/>
            </a:pP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Предметные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ориентированы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знаний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умений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учебных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ситуациях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реальных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жизненных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повседневном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общении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углубленный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уровни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иностранного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языка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самых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элементарных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формах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делового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общения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углубленный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данной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свидетельствует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владении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школьниками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иноязычной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коммуникативной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компетенцией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всех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ее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компонентов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языкового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социокультурного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компенсаторного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либо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базовом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либо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углубленном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уровне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ctr"/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Общее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число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часов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рекомендованных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изучения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иностранного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языка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базовом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уровне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составляет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66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204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часа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ru-RU" sz="2665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ru-RU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классе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– 102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часа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(3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часа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неделю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en-US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классе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– 102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часа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(3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часа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неделю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ctr"/>
            <a:r>
              <a:rPr lang="ru-RU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бщее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число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часов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рекомендованных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углубленного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изучения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иностранного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языка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уровне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, – </a:t>
            </a:r>
            <a:r>
              <a:rPr lang="en-US" altLang="ru-RU" sz="266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340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часов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ru-RU" sz="2665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ru-RU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классе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– 170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часов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(5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часов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неделю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en-US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классе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– 170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часов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(5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часов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неделю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215"/>
            <a:ext cx="8229600" cy="1447165"/>
          </a:xfrm>
        </p:spPr>
        <p:txBody>
          <a:bodyPr>
            <a:normAutofit fontScale="90000"/>
          </a:bodyPr>
          <a:p>
            <a:pPr algn="ctr"/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Предметные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иностранному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языку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10–11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классах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базовом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углубленном</a:t>
            </a:r>
            <a:r>
              <a:rPr lang="en-US" altLang="ru-RU" sz="266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уровнях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имеют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количественные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качественные</a:t>
            </a:r>
            <a:r>
              <a:rPr lang="en-US" altLang="ru-RU" sz="266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различия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ru-RU" sz="2665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/>
          </a:bodyPr>
          <a:p>
            <a:pPr marL="0" indent="0">
              <a:buNone/>
            </a:pPr>
            <a:r>
              <a:rPr lang="en-US" altLang="en-US" sz="2855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Количественные</a:t>
            </a:r>
            <a:r>
              <a:rPr lang="en-US" altLang="ru-RU" sz="2855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ru-RU" sz="285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количественный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прирост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иноязычных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социокультурных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знаний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85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лексических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страноведческих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общекультурных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более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интенсивное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речевых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умений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овладение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которыми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предусмотрено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базовом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уровне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что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становится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возможным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увеличению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часов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более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глубокой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проработке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инвариантного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ядра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учебной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дисциплины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ru-RU" sz="285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разный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объем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устных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письменных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высказываний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также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85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чтения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аудирования</a:t>
            </a:r>
            <a:endParaRPr lang="en-US" altLang="en-US" sz="2855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78865"/>
            <a:ext cx="8229600" cy="1080135"/>
          </a:xfrm>
        </p:spPr>
        <p:txBody>
          <a:bodyPr>
            <a:normAutofit fontScale="90000"/>
          </a:bodyPr>
          <a:p>
            <a:pPr algn="ctr"/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Предметные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результаты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обучения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иностранному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языку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в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10–11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классах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b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</a:b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на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базовом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и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на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углубленном</a:t>
            </a:r>
            <a:r>
              <a:rPr lang="en-US" altLang="ru-RU" sz="266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уровнях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имеют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количественные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и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качественные</a:t>
            </a:r>
            <a:r>
              <a:rPr lang="en-US" altLang="ru-RU" sz="266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b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</a:b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различия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ru-RU" altLang="en-US" sz="2665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457200" y="2078355"/>
            <a:ext cx="8229600" cy="4246245"/>
          </a:xfrm>
        </p:spPr>
        <p:txBody>
          <a:bodyPr>
            <a:normAutofit fontScale="70000"/>
          </a:bodyPr>
          <a:p>
            <a:pPr marL="0" indent="0" algn="just">
              <a:buNone/>
            </a:pPr>
            <a:r>
              <a:rPr lang="en-US" altLang="en-US" sz="2855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Качественные</a:t>
            </a:r>
            <a:r>
              <a:rPr lang="en-US" altLang="ru-RU" sz="2855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ru-RU" sz="2855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отличающиеся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базового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углубленного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уровней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85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иностранному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языку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обусловленное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этим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различие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целей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85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предметных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углубленном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уровне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endParaRPr lang="en-US" altLang="ru-RU" sz="285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языка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целью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продолжения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дальнейшей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85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использованием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иностранного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языка</a:t>
            </a:r>
            <a:endParaRPr lang="en-US" altLang="en-US" sz="285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отличие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задач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базового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n-US" altLang="ru-RU" sz="285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более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сложная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также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ряде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случаев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более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специализированная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altLang="ru-RU" sz="285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проблематика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чтения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аудирования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аудиовизуального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85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восприятия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углубленном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уровне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что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означает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</a:t>
            </a:r>
            <a:endParaRPr lang="en-US" altLang="en-US" sz="285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проработки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материала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ru-RU" sz="2855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17575"/>
            <a:ext cx="8229600" cy="1186815"/>
          </a:xfrm>
        </p:spPr>
        <p:txBody>
          <a:bodyPr>
            <a:normAutofit fontScale="90000"/>
          </a:bodyPr>
          <a:p>
            <a:pPr algn="ctr"/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Предметные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результаты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обучения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иностранному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языку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в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10–11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классах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b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</a:b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на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базовом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и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на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углубленном</a:t>
            </a:r>
            <a:r>
              <a:rPr lang="en-US" altLang="ru-RU" sz="266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уровнях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имеют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количественные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и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66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качественные</a:t>
            </a:r>
            <a:r>
              <a:rPr lang="en-US" altLang="ru-RU" sz="266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b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</a:b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различия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ru-RU" altLang="en-US" sz="2665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marL="0" indent="0">
              <a:buNone/>
            </a:pPr>
            <a:r>
              <a:rPr lang="en-US" altLang="en-US" sz="20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Качественные</a:t>
            </a:r>
            <a:r>
              <a:rPr lang="en-US" altLang="ru-RU" sz="20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en-US" altLang="ru-RU" sz="2000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акцент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соотносимые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либо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пороговым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базовым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уровнем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1,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либо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пороговым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усиленным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приближающимся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пороговому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продвинутому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уровню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1+/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</a:t>
            </a:r>
            <a:r>
              <a:rPr lang="ru-RU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углубленного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иностранного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языка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углубленном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уровне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более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сложных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видов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коммуникативной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усиление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видам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коммуникативного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посредничества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медиации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значительное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возрастание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роли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исследовательской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ru-RU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ВАЖНО</a:t>
            </a:r>
            <a:endParaRPr lang="ru-RU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just"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иностранному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языку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углубленном</a:t>
            </a:r>
            <a:r>
              <a:rPr lang="en-US" altLang="ru-RU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уровне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также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учесть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что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</a:t>
            </a:r>
            <a:r>
              <a:rPr lang="en-US" altLang="ru-RU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en-US" altLang="ru-RU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некоторой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дифференцироваться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зависимости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сферы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будущей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школьника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215"/>
            <a:ext cx="8229600" cy="760095"/>
          </a:xfrm>
        </p:spPr>
        <p:txBody>
          <a:bodyPr/>
          <a:p>
            <a:pPr algn="ctr"/>
            <a:r>
              <a:rPr lang="ru-RU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Углубленный уровень</a:t>
            </a:r>
            <a:endParaRPr lang="ru-RU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marL="0" indent="0" algn="just"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Среди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видов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работ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особое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приобретают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чтение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аудиовизуальных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Расширяется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видовое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en-US" altLang="ru-RU" sz="2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жанровое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разнообразие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предназначенных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различных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видов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чтения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изучающего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ознакомительного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просмотрового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аудирования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аудиовизуального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восприятия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счет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более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детальной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глубокой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проработки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иноязычного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из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ряда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источников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происходит</a:t>
            </a:r>
            <a:r>
              <a:rPr lang="ru-RU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познавательных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универсальных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учебных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106170"/>
            <a:ext cx="8229600" cy="90805"/>
          </a:xfrm>
        </p:spPr>
        <p:txBody>
          <a:bodyPr>
            <a:noAutofit/>
          </a:bodyPr>
          <a:lstStyle/>
          <a:p>
            <a:pPr algn="ctr"/>
            <a:b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62965"/>
            <a:ext cx="8229600" cy="5461635"/>
          </a:xfrm>
        </p:spPr>
        <p:txBody>
          <a:bodyPr>
            <a:normAutofit fontScale="25000"/>
          </a:bodyPr>
          <a:lstStyle/>
          <a:p>
            <a:pPr marL="0" indent="0" algn="ctr">
              <a:buNone/>
            </a:pPr>
            <a:r>
              <a:rPr lang="en-US" altLang="en-US" sz="8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</a:t>
            </a:r>
            <a:r>
              <a:rPr lang="en-US" altLang="ru-RU" sz="8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8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правовые</a:t>
            </a:r>
            <a:r>
              <a:rPr lang="en-US" altLang="ru-RU" sz="8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  <a:r>
              <a:rPr lang="en-US" altLang="ru-RU" sz="8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8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обеспечивающие</a:t>
            </a:r>
            <a:r>
              <a:rPr lang="en-US" altLang="ru-RU" sz="8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организацию</a:t>
            </a:r>
            <a:r>
              <a:rPr lang="en-US" altLang="ru-RU" sz="8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80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8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</a:t>
            </a:r>
            <a:r>
              <a:rPr lang="en-US" altLang="ru-RU" sz="8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en-US" altLang="ru-RU" sz="8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altLang="ru-RU" sz="8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учебному</a:t>
            </a:r>
            <a:r>
              <a:rPr lang="en-US" altLang="ru-RU" sz="8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предмету</a:t>
            </a:r>
            <a:r>
              <a:rPr lang="en-US" altLang="ru-RU" sz="8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80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" altLang="en-US" sz="8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altLang="en-US" sz="8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Иностранный</a:t>
            </a:r>
            <a:r>
              <a:rPr lang="en-US" altLang="ru-RU" sz="8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</a:t>
            </a:r>
            <a:r>
              <a:rPr lang="" altLang="en-US" sz="8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altLang="ru-RU" sz="8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8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2025/2026 </a:t>
            </a:r>
            <a:r>
              <a:rPr lang="en-US" altLang="en-US" sz="8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учебном</a:t>
            </a:r>
            <a:r>
              <a:rPr lang="en-US" altLang="ru-RU" sz="8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endParaRPr lang="en-US" altLang="en-US" sz="80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29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декабря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2012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273-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ФЗ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r>
              <a:rPr lang="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основного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мая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287) (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ФГОС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ООО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n-US" alt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17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мая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2012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413</a:t>
            </a:r>
            <a:endParaRPr lang="en-US" alt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ФГОС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</a:t>
            </a:r>
            <a:r>
              <a:rPr lang="en-US" alt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n-US" alt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alt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215"/>
            <a:ext cx="8229600" cy="819150"/>
          </a:xfrm>
        </p:spPr>
        <p:txBody>
          <a:bodyPr/>
          <a:p>
            <a:pPr algn="ctr"/>
            <a:r>
              <a:rPr lang="ru-RU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Углубленный уровень</a:t>
            </a:r>
            <a:endParaRPr lang="ru-RU" altLang="en-US" sz="2800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/>
          </a:bodyPr>
          <a:p>
            <a:pPr marL="0" indent="0" algn="just">
              <a:buNone/>
            </a:pP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устной</a:t>
            </a:r>
            <a:r>
              <a:rPr lang="en-US" altLang="ru-RU" sz="285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85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письменной</a:t>
            </a:r>
            <a:r>
              <a:rPr lang="en-US" altLang="ru-RU" sz="285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речи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углубленного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85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иностранному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языку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большее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приобретают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такие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умения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  <a:endParaRPr lang="en-US" altLang="en-US" sz="285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личностная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выражение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личного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мнения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прочитанного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услышанного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увиденного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аргументация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своей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точки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зрения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обобщение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полученной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комментирование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этом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обучающийся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85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должен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продемонстрировать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разнообразие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лексических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речевых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85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конструкций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когезии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грамматическая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лексическая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связность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текста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</a:t>
            </a:r>
            <a:r>
              <a:rPr lang="ru-RU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связном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устном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письменном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высказывании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ru-RU" sz="2855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215"/>
            <a:ext cx="8229600" cy="899795"/>
          </a:xfrm>
        </p:spPr>
        <p:txBody>
          <a:bodyPr/>
          <a:p>
            <a:pPr algn="ctr"/>
            <a:r>
              <a:rPr lang="ru-RU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Углубленный уровень</a:t>
            </a:r>
            <a:endParaRPr lang="ru-RU" altLang="en-US" sz="2800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marL="0" indent="0" algn="just"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плане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письменной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уделяется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реферирования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аннотирования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также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письменной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фиксации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содержательных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моментов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звучащего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плане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устной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развиваются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умения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публичных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выступлений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полемика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рамках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дискуссии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дебатов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приобретает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особого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типа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речи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215"/>
            <a:ext cx="8229600" cy="739775"/>
          </a:xfrm>
        </p:spPr>
        <p:txBody>
          <a:bodyPr/>
          <a:p>
            <a:pPr algn="ctr"/>
            <a:r>
              <a:rPr lang="ru-RU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Углубленный уровень</a:t>
            </a:r>
            <a:endParaRPr lang="ru-RU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marL="0" indent="0" algn="just"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Если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базовом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уровне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языка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устной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письменной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приоритетное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имеет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повседневный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стиль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то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углубленном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акценты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смещаются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</a:t>
            </a:r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деловой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деловые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переговоры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столы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деловая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корреспонденция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рода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бланков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устройстве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работу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215"/>
            <a:ext cx="8229600" cy="862330"/>
          </a:xfrm>
        </p:spPr>
        <p:txBody>
          <a:bodyPr/>
          <a:p>
            <a:pPr algn="ctr"/>
            <a:r>
              <a:rPr lang="ru-RU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Углубленный уровень</a:t>
            </a:r>
            <a:endParaRPr lang="ru-RU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marL="0" indent="0" algn="just"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иностранному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языку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базовом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углубленном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уделять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таким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видам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учебных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обобщение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существенной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третьему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лицу</a:t>
            </a:r>
            <a:r>
              <a:rPr lang="ru-RU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из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прагматического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схемы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торгового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комментирование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изображений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инфографики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сжатие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письменная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фиксация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из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прагматических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несложных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публицистических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215"/>
            <a:ext cx="8229600" cy="779780"/>
          </a:xfrm>
        </p:spPr>
        <p:txBody>
          <a:bodyPr/>
          <a:p>
            <a:pPr algn="ctr"/>
            <a:r>
              <a:rPr lang="ru-RU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ВАЖНО</a:t>
            </a:r>
            <a:endParaRPr lang="ru-RU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just"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Наконец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углубление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обучении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иностранному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языку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происходит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счет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большего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внимания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исследовательской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проектной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практической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215"/>
            <a:ext cx="8229600" cy="747395"/>
          </a:xfrm>
        </p:spPr>
        <p:txBody>
          <a:bodyPr/>
          <a:p>
            <a:pPr algn="ctr"/>
            <a:r>
              <a:rPr lang="ru-RU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УЧЕБНИКИ</a:t>
            </a:r>
            <a:endParaRPr lang="ru-RU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just"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2025/2026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учебном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вправе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закупленные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ранее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учебники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пособия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перечня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учебников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утвержденного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</a:t>
            </a:r>
            <a:r>
              <a:rPr lang="ru-RU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05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ноября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2024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769.</a:t>
            </a:r>
            <a:endParaRPr lang="en-US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215"/>
            <a:ext cx="8229600" cy="812165"/>
          </a:xfrm>
        </p:spPr>
        <p:txBody>
          <a:bodyPr>
            <a:normAutofit/>
          </a:bodyPr>
          <a:p>
            <a:pPr algn="ctr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второго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иностранного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языка</a:t>
            </a: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just"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принимают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введении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второго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иностранного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его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статусе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позиции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учебном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плане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основе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заявлений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законных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представителей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иностранный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язык</a:t>
            </a:r>
            <a:r>
              <a:rPr lang="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уровне</a:t>
            </a:r>
            <a:r>
              <a:rPr lang="en-US" alt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основного</a:t>
            </a:r>
            <a:r>
              <a:rPr lang="en-US" alt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</a:t>
            </a:r>
            <a:r>
              <a:rPr lang="en-US" alt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быть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направлено</a:t>
            </a:r>
            <a:r>
              <a:rPr lang="ru-RU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marL="0" indent="0" algn="just">
              <a:buNone/>
            </a:pPr>
            <a:r>
              <a:rPr lang="ru-RU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обучающимися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допорогового</a:t>
            </a:r>
            <a:r>
              <a:rPr lang="en-US" altLang="ru-RU" sz="20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иноязычной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коммуникативной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что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позволит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общаться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втором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иностранном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языке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устной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письменной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формах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пределах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тематики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языкового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носителями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иностранного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представителями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других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используют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язык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межличностного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межкультурного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иностранный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язык</a:t>
            </a:r>
            <a:r>
              <a:rPr lang="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уровне</a:t>
            </a:r>
            <a:r>
              <a:rPr lang="en-US" alt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</a:t>
            </a:r>
            <a:r>
              <a:rPr lang="en-US" alt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</a:t>
            </a:r>
            <a:r>
              <a:rPr lang="en-US" alt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направлено</a:t>
            </a:r>
            <a:r>
              <a:rPr lang="ru-RU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marL="0" indent="0" algn="just">
              <a:buNone/>
            </a:pPr>
            <a:r>
              <a:rPr lang="ru-RU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приближение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altLang="ru-RU" sz="20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пороговому</a:t>
            </a:r>
            <a:r>
              <a:rPr lang="en-US" altLang="ru-RU" sz="20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уровню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иноязычной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коммуникативной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выпускникам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общаться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устной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письменной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формах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носителями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изучаемого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иностранного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представителями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других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использующими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язык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215"/>
            <a:ext cx="8229600" cy="819150"/>
          </a:xfrm>
        </p:spPr>
        <p:txBody>
          <a:bodyPr/>
          <a:p>
            <a:pPr algn="ctr"/>
            <a:r>
              <a:rPr lang="ru-RU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Базовый уровень</a:t>
            </a:r>
            <a:endParaRPr lang="ru-RU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just"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То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есть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владение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изучаемым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языком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базовом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уровне</a:t>
            </a:r>
            <a:r>
              <a:rPr lang="ru-RU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владение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материалом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общекультурной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минимально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достаточном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осуществления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иноязычного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распространенных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ситуациях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бытовой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сфер</a:t>
            </a:r>
            <a:r>
              <a:rPr lang="ru-RU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пользоваться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этим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материалом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повседневном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общении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ctr"/>
            <a:r>
              <a:rPr lang="en-US" altLang="en-US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Нормативно</a:t>
            </a:r>
            <a:r>
              <a:rPr lang="en-US" alt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</a:t>
            </a:r>
            <a:r>
              <a:rPr lang="en-US" altLang="en-US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правовые</a:t>
            </a:r>
            <a:r>
              <a:rPr lang="en-US" alt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документы</a:t>
            </a:r>
            <a:r>
              <a:rPr lang="en-US" alt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</a:t>
            </a:r>
            <a:r>
              <a:rPr lang="en-US" altLang="en-US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обеспечивающие</a:t>
            </a:r>
            <a:r>
              <a:rPr lang="en-US" alt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организацию</a:t>
            </a:r>
            <a:r>
              <a:rPr lang="en-US" alt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br>
              <a:rPr lang="en-US" alt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образовательной</a:t>
            </a:r>
            <a:r>
              <a:rPr lang="en-US" alt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деятельности</a:t>
            </a:r>
            <a:r>
              <a:rPr lang="en-US" alt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по</a:t>
            </a:r>
            <a:r>
              <a:rPr lang="en-US" alt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учебному</a:t>
            </a:r>
            <a:r>
              <a:rPr lang="en-US" alt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предмету</a:t>
            </a:r>
            <a:r>
              <a:rPr lang="en-US" alt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br>
              <a:rPr lang="en-US" alt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«Иностранный</a:t>
            </a:r>
            <a:r>
              <a:rPr lang="en-US" alt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язык»</a:t>
            </a:r>
            <a:r>
              <a:rPr lang="en-US" alt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в</a:t>
            </a:r>
            <a:r>
              <a:rPr lang="en-US" alt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2025/2026 </a:t>
            </a:r>
            <a:r>
              <a:rPr lang="en-US" altLang="en-US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учебном</a:t>
            </a:r>
            <a:r>
              <a:rPr lang="en-US" alt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году</a:t>
            </a:r>
            <a:endParaRPr lang="en-US" altLang="en-US" sz="20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457200" y="1802130"/>
            <a:ext cx="8229600" cy="4522470"/>
          </a:xfrm>
        </p:spPr>
        <p:txBody>
          <a:bodyPr>
            <a:noAutofit/>
          </a:bodyPr>
          <a:p>
            <a:pPr marL="0" indent="0" algn="ctr">
              <a:buNone/>
            </a:pP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утв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мая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2023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370)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далее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ФОП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ООО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утв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мая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2023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371) (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далее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ФОП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СОО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01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февраля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2024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62 </a:t>
            </a:r>
            <a:r>
              <a:rPr lang="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приказы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касающиеся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федеральных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215"/>
            <a:ext cx="8229600" cy="752475"/>
          </a:xfrm>
        </p:spPr>
        <p:txBody>
          <a:bodyPr/>
          <a:p>
            <a:pPr algn="ctr"/>
            <a:r>
              <a:rPr lang="ru-RU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Углубленный уровень</a:t>
            </a:r>
            <a:endParaRPr lang="ru-RU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marL="0" indent="0" algn="just"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язык</a:t>
            </a:r>
            <a:r>
              <a:rPr lang="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углубленном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обучающимися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altLang="ru-RU" sz="2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превышающего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пороговый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достаточного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элементарного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делового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рамках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выбранного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владения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вторым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иностранным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языком</a:t>
            </a:r>
            <a:r>
              <a:rPr lang="ru-RU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иностранного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языка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расширения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своих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знаний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других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предметных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областях</a:t>
            </a:r>
            <a:r>
              <a:rPr lang="ru-RU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215"/>
            <a:ext cx="8229600" cy="622300"/>
          </a:xfrm>
        </p:spPr>
        <p:txBody>
          <a:bodyPr/>
          <a:p>
            <a:pPr algn="ctr"/>
            <a:r>
              <a:rPr lang="ru-RU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часов</a:t>
            </a:r>
            <a:endParaRPr lang="ru-RU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just">
              <a:buNone/>
            </a:pPr>
            <a:r>
              <a:rPr lang="ru-RU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кола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вправе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</a:t>
            </a:r>
            <a:r>
              <a:rPr lang="ru-RU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оличество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часов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отводимых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</a:t>
            </a:r>
            <a:r>
              <a:rPr lang="ru-RU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предмета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«Второй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иностранный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язык»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рекомендуется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выделять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менее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часов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неделю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68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часов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качественных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изучения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второго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иностранного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языка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информирования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учителей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</a:t>
            </a: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marL="0" indent="0" algn="just">
              <a:buNone/>
            </a:pP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методическая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управленческих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обеспечивается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ФГБНУ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методов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им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Леднева</a:t>
            </a:r>
            <a:r>
              <a:rPr lang="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ФГБНУ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ИСМО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им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Леднева</a:t>
            </a:r>
            <a:r>
              <a:rPr lang="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посредством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размещения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официальных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ресурсах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altLang="ru-RU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ru-RU" sz="230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</a:t>
            </a:r>
            <a:r>
              <a:rPr lang="en-US" altLang="en-US" sz="230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содержаниеобразования</a:t>
            </a:r>
            <a:r>
              <a:rPr lang="en-US" altLang="ru-RU" sz="230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230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</a:t>
            </a:r>
            <a:endParaRPr lang="en-US" altLang="en-US" sz="230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ru-RU" sz="230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https://edsoo.ru/</a:t>
            </a:r>
            <a:endParaRPr lang="en-US" altLang="ru-RU" sz="230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ru-RU" sz="230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https://vk.com/instisro</a:t>
            </a:r>
            <a:endParaRPr lang="en-US" altLang="ru-RU" sz="230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ru-RU" sz="230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https://t.me/instrao</a:t>
            </a:r>
            <a:endParaRPr lang="en-US" altLang="ru-RU" sz="230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Организация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информирования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учителей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b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</a:b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по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вопросам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реализации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программ</a:t>
            </a:r>
            <a:endParaRPr lang="ru-RU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just"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базе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ФГБНУ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ИСМО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им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Леднева</a:t>
            </a:r>
            <a:r>
              <a:rPr lang="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продолжает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функционировать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горячая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линия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введения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обновленных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получения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педагогическими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работниками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ответов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возникающие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ходе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новому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учебному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– URL: https://edsoo.ru/goryachaya-liniya-po</a:t>
            </a:r>
            <a:r>
              <a:rPr lang="ru-RU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voprosam-vvedeniya-ob/.</a:t>
            </a:r>
            <a:endParaRPr lang="en-US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215"/>
            <a:ext cx="8229600" cy="1499235"/>
          </a:xfrm>
        </p:spPr>
        <p:txBody>
          <a:bodyPr>
            <a:normAutofit fontScale="90000"/>
          </a:bodyPr>
          <a:p>
            <a:pPr algn="ctr"/>
            <a:r>
              <a:rPr lang="en-US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</a:t>
            </a:r>
            <a:r>
              <a:rPr lang="en-US" altLang="ru-RU" sz="222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</a:t>
            </a:r>
            <a:r>
              <a:rPr lang="en-US" altLang="ru-RU" sz="222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</a:t>
            </a:r>
            <a:r>
              <a:rPr lang="en-US" altLang="ru-RU" sz="222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ОБУЧАЮЩИМИСЯ</a:t>
            </a:r>
            <a:r>
              <a:rPr lang="en-US" altLang="ru-RU" sz="222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ru-RU" sz="222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ПЛАНИРУЕМЫХ</a:t>
            </a:r>
            <a:r>
              <a:rPr lang="en-US" altLang="ru-RU" sz="222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</a:t>
            </a:r>
            <a:r>
              <a:rPr lang="en-US" altLang="ru-RU" sz="222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</a:t>
            </a:r>
            <a:r>
              <a:rPr lang="en-US" altLang="ru-RU" sz="222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</a:t>
            </a:r>
            <a:r>
              <a:rPr lang="en-US" altLang="ru-RU" sz="222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ru-RU" sz="222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</a:t>
            </a:r>
            <a:r>
              <a:rPr lang="en-US" altLang="ru-RU" sz="222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22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УРОВНЯХ</a:t>
            </a:r>
            <a:r>
              <a:rPr lang="en-US" altLang="ru-RU" sz="222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ОСНОВНОГО</a:t>
            </a:r>
            <a:r>
              <a:rPr lang="en-US" altLang="ru-RU" sz="222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</a:t>
            </a:r>
            <a:r>
              <a:rPr lang="en-US" altLang="ru-RU" sz="222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22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</a:t>
            </a:r>
            <a:r>
              <a:rPr lang="en-US" altLang="ru-RU" sz="222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ru-RU" sz="222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</a:t>
            </a:r>
            <a:r>
              <a:rPr lang="en-US" altLang="ru-RU" sz="222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2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endParaRPr lang="en-US" altLang="en-US" sz="222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457200" y="2315845"/>
            <a:ext cx="8229600" cy="4008755"/>
          </a:xfrm>
        </p:spPr>
        <p:txBody>
          <a:bodyPr/>
          <a:p>
            <a:pPr marL="0" indent="0">
              <a:buNone/>
            </a:pPr>
            <a:r>
              <a:rPr lang="ru-RU" altLang="en-US"/>
              <a:t>РАСПИСАНА ОЧЕНЬ ПОДРОБНО!!!</a:t>
            </a:r>
            <a:endParaRPr lang="ru-RU" alt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endParaRPr lang="ru-RU" altLang="en-US"/>
          </a:p>
        </p:txBody>
      </p:sp>
      <p:pic>
        <p:nvPicPr>
          <p:cNvPr id="4" name="Изображение 3" descr="imgpreview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7200" y="704850"/>
            <a:ext cx="8214360" cy="5740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ctr"/>
            <a:r>
              <a:rPr lang="en-US" altLang="en-US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Нормативно</a:t>
            </a:r>
            <a:r>
              <a:rPr lang="en-US" altLang="ru-RU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</a:t>
            </a:r>
            <a:r>
              <a:rPr lang="en-US" altLang="en-US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правовые</a:t>
            </a:r>
            <a:r>
              <a:rPr lang="en-US" altLang="ru-RU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документы</a:t>
            </a:r>
            <a:r>
              <a:rPr lang="en-US" altLang="ru-RU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</a:t>
            </a:r>
            <a:r>
              <a:rPr lang="en-US" altLang="en-US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обеспечивающие</a:t>
            </a:r>
            <a:r>
              <a:rPr lang="en-US" altLang="ru-RU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организацию</a:t>
            </a:r>
            <a:r>
              <a:rPr lang="en-US" altLang="ru-RU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br>
              <a:rPr lang="en-US" altLang="ru-RU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образовательной</a:t>
            </a:r>
            <a:r>
              <a:rPr lang="en-US" altLang="ru-RU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деятельности</a:t>
            </a:r>
            <a:r>
              <a:rPr lang="en-US" altLang="ru-RU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по</a:t>
            </a:r>
            <a:r>
              <a:rPr lang="en-US" altLang="ru-RU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учебному</a:t>
            </a:r>
            <a:r>
              <a:rPr lang="en-US" altLang="ru-RU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предмету</a:t>
            </a:r>
            <a:r>
              <a:rPr lang="en-US" altLang="ru-RU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br>
              <a:rPr lang="en-US" altLang="ru-RU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«Иностранный</a:t>
            </a:r>
            <a:r>
              <a:rPr lang="en-US" altLang="ru-RU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язык»</a:t>
            </a:r>
            <a:r>
              <a:rPr lang="en-US" altLang="ru-RU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в</a:t>
            </a:r>
            <a:r>
              <a:rPr lang="en-US" altLang="ru-RU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2025/2026 </a:t>
            </a:r>
            <a:r>
              <a:rPr lang="en-US" altLang="en-US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учебном</a:t>
            </a:r>
            <a:r>
              <a:rPr lang="en-US" altLang="ru-RU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году</a:t>
            </a:r>
            <a:endParaRPr lang="en-US" altLang="en-US" sz="222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marL="0" indent="0" algn="ctr">
              <a:buNone/>
            </a:pP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05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ноября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2024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769 </a:t>
            </a:r>
            <a:endParaRPr lang="en-US" altLang="ru-RU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перечня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учебников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допущенных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использованию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имеющих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государственную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аккредитацию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начального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основного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организациями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осуществляющими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образовательную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установлении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предельного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срока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исключенных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учебников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разработанных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комплекте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ними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учебных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пособий</a:t>
            </a:r>
            <a:r>
              <a:rPr lang="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ru-RU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09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октября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2024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704 </a:t>
            </a:r>
            <a:r>
              <a:rPr lang="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внесении</a:t>
            </a:r>
            <a:endParaRPr lang="en-US" altLang="en-US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приказы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просвещения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касающиеся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федеральных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начального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основного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ru-RU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ctr"/>
            <a:r>
              <a:rPr lang="en-US" altLang="en-US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Нормативно</a:t>
            </a:r>
            <a:r>
              <a:rPr lang="en-US" altLang="ru-RU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</a:t>
            </a:r>
            <a:r>
              <a:rPr lang="en-US" altLang="en-US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правовые</a:t>
            </a:r>
            <a:r>
              <a:rPr lang="en-US" altLang="ru-RU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документы</a:t>
            </a:r>
            <a:r>
              <a:rPr lang="en-US" altLang="ru-RU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</a:t>
            </a:r>
            <a:r>
              <a:rPr lang="en-US" altLang="en-US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обеспечивающие</a:t>
            </a:r>
            <a:r>
              <a:rPr lang="en-US" altLang="ru-RU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организацию</a:t>
            </a:r>
            <a:r>
              <a:rPr lang="en-US" altLang="ru-RU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br>
              <a:rPr lang="en-US" altLang="ru-RU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</a:br>
            <a:r>
              <a:rPr lang="en-US" altLang="en-US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образовательной</a:t>
            </a:r>
            <a:r>
              <a:rPr lang="en-US" altLang="ru-RU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деятельности</a:t>
            </a:r>
            <a:r>
              <a:rPr lang="en-US" altLang="ru-RU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по</a:t>
            </a:r>
            <a:r>
              <a:rPr lang="en-US" altLang="ru-RU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учебному</a:t>
            </a:r>
            <a:r>
              <a:rPr lang="en-US" altLang="ru-RU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предмету</a:t>
            </a:r>
            <a:r>
              <a:rPr lang="en-US" altLang="ru-RU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br>
              <a:rPr lang="en-US" altLang="ru-RU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</a:br>
            <a:r>
              <a:rPr lang="en-US" altLang="en-US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«Иностранный</a:t>
            </a:r>
            <a:r>
              <a:rPr lang="en-US" altLang="ru-RU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язык»</a:t>
            </a:r>
            <a:r>
              <a:rPr lang="en-US" altLang="ru-RU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в</a:t>
            </a:r>
            <a:r>
              <a:rPr lang="en-US" altLang="ru-RU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2025/2026 </a:t>
            </a:r>
            <a:r>
              <a:rPr lang="en-US" altLang="en-US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учебном</a:t>
            </a:r>
            <a:r>
              <a:rPr lang="en-US" altLang="ru-RU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22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году</a:t>
            </a:r>
            <a:endParaRPr lang="en-US" altLang="en-US" sz="222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marL="0" indent="0" algn="ctr">
              <a:buNone/>
            </a:pP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февраля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2025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93 </a:t>
            </a:r>
            <a:r>
              <a:rPr lang="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внесении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подпункт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18.3.1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пункта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18.3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стандарта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утвержденного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науки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17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мая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2012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413</a:t>
            </a:r>
            <a:r>
              <a:rPr lang="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ru-RU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октября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2022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888 </a:t>
            </a:r>
            <a:r>
              <a:rPr lang="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внесении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осуществления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общеобразовательным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программам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endParaRPr lang="en-US" altLang="ru-RU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образовательным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программам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начального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основного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утвержденный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просвещения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22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марта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2021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 115</a:t>
            </a:r>
            <a:r>
              <a:rPr lang="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altLang="ru-RU" sz="19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ru-RU" sz="19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ctr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Преподавание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иностранного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языка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уровне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основного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ctr"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иностранного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языка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направлено</a:t>
            </a:r>
            <a:r>
              <a:rPr lang="en-US" altLang="ru-RU" sz="24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4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коммуникативной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осознание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роли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иностранного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языка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инструмента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межличностного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межкультурного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способствует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общему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речевому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воспитанию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гражданской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идентичности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расширению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кругозора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215"/>
            <a:ext cx="8229600" cy="1027430"/>
          </a:xfrm>
        </p:spPr>
        <p:txBody>
          <a:bodyPr>
            <a:normAutofit/>
          </a:bodyPr>
          <a:p>
            <a:pPr algn="ctr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Преподавание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иностранного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языка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b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</a:b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на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уровне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основного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общего</a:t>
            </a:r>
            <a:r>
              <a:rPr lang="en-US" altLang="ru-RU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образования</a:t>
            </a:r>
            <a:endParaRPr lang="ru-RU" altLang="en-US" sz="2800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457200" y="1785620"/>
            <a:ext cx="8229600" cy="4377690"/>
          </a:xfrm>
        </p:spPr>
        <p:txBody>
          <a:bodyPr>
            <a:noAutofit/>
          </a:bodyPr>
          <a:p>
            <a:pPr marL="0" indent="0" algn="ctr">
              <a:buNone/>
            </a:pP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иностранному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языку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имеет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нелинейный</a:t>
            </a:r>
            <a:r>
              <a:rPr lang="en-US" altLang="ru-RU" sz="23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основано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3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концентрическом</a:t>
            </a:r>
            <a:r>
              <a:rPr lang="ru-RU" altLang="en-US" sz="23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</a:t>
            </a:r>
            <a:r>
              <a:rPr lang="en-US" altLang="ru-RU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построения</a:t>
            </a:r>
            <a:r>
              <a:rPr lang="en-US" altLang="ru-RU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учебных</a:t>
            </a:r>
            <a:r>
              <a:rPr lang="en-US" altLang="ru-RU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</a:t>
            </a:r>
            <a:r>
              <a:rPr lang="en-US" altLang="ru-RU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en-US" altLang="ru-RU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котором</a:t>
            </a:r>
            <a:r>
              <a:rPr lang="en-US" altLang="ru-RU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</a:t>
            </a:r>
            <a:r>
              <a:rPr lang="en-US" altLang="ru-RU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тот</a:t>
            </a:r>
            <a:r>
              <a:rPr lang="en-US" altLang="ru-RU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</a:t>
            </a:r>
            <a:r>
              <a:rPr lang="en-US" altLang="ru-RU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</a:t>
            </a:r>
            <a:r>
              <a:rPr lang="en-US" altLang="ru-RU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</a:t>
            </a:r>
            <a:r>
              <a:rPr lang="en-US" altLang="ru-RU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излагается</a:t>
            </a:r>
            <a:r>
              <a:rPr lang="en-US" altLang="ru-RU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несколько</a:t>
            </a:r>
            <a:r>
              <a:rPr lang="en-US" altLang="ru-RU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</a:t>
            </a:r>
            <a:r>
              <a:rPr lang="en-US" altLang="ru-RU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</a:t>
            </a:r>
            <a:r>
              <a:rPr lang="en-US" altLang="ru-RU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элементами</a:t>
            </a:r>
            <a:r>
              <a:rPr lang="en-US" altLang="ru-RU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усложнения</a:t>
            </a:r>
            <a:r>
              <a:rPr lang="ru-RU" altLang="en-US" sz="2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ru-RU" sz="23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принципе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каждом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классе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даются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новые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элементы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определяются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новые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процессе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освоенные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определенном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этапе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грамматические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формы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конструкции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повторяются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закрепляются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новом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лексическом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материале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расширяющемся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тематическом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содержании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речи</a:t>
            </a:r>
            <a:r>
              <a:rPr lang="en-US" alt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ru-RU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ctr"/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Целью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иноязычного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коммуникативной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предпороговом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уровне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2/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2+)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единстве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таких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ее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составляющих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65">
                <a:latin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  <a:r>
              <a:rPr lang="en-US" altLang="ru-RU" sz="2665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ru-RU" sz="2665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marL="0" indent="0" algn="l">
              <a:buNone/>
            </a:pP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речевая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коммуникативных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четырех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видах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говорении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аудировании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языковая</a:t>
            </a:r>
            <a:r>
              <a:rPr lang="en-US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овладение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новыми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языковыми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средствами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фонетическими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орфографическими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лексическими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грамматическими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отобранными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темами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знаний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языковых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явлениях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изучаемого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языка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разных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способах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выражения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мысли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родном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иностранном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языках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ctr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Целью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иноязычного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образования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является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формирование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b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</a:b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коммуникативной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компетенции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обучающихся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на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предпороговом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уровне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b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</a:b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2/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А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2+)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в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единстве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таких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ее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составляющих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как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ru-RU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/>
          </a:bodyPr>
          <a:p>
            <a:pPr marL="0" indent="0">
              <a:buNone/>
            </a:pPr>
            <a:r>
              <a:rPr lang="en-US" altLang="ru-RU"/>
              <a:t>– </a:t>
            </a:r>
            <a:r>
              <a:rPr lang="en-US" altLang="en-US" sz="285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социокультурная</a:t>
            </a:r>
            <a:r>
              <a:rPr lang="en-US" altLang="ru-RU" sz="285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5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межкультурная</a:t>
            </a:r>
            <a:r>
              <a:rPr lang="en-US" altLang="ru-RU" sz="285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85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компетенция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85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традициям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стран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страны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изучаемого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языка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рамках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тем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85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ситуаций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общения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отвечающих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опыту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интересам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психологическим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85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особенностям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5–9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разных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этапах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(5–7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8–9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классы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en-US" altLang="ru-RU" sz="285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умения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представлять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свою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страну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ее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культуру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85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межкультурного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общения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ru-RU" sz="285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sz="285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компенсаторная</a:t>
            </a:r>
            <a:r>
              <a:rPr lang="en-US" altLang="ru-RU" sz="285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компетенция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умений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выходить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85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из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дефицита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языковых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получении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855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передаче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55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</a:t>
            </a:r>
            <a:r>
              <a:rPr lang="en-US" altLang="ru-RU" sz="2855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ru-RU" sz="2855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15147</Words>
  <Application>WPS Presentation</Application>
  <PresentationFormat>Экран (4:3)</PresentationFormat>
  <Paragraphs>264</Paragraphs>
  <Slides>35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35</vt:i4>
      </vt:variant>
    </vt:vector>
  </HeadingPairs>
  <TitlesOfParts>
    <vt:vector size="45" baseType="lpstr">
      <vt:lpstr>Arial</vt:lpstr>
      <vt:lpstr>SimSun</vt:lpstr>
      <vt:lpstr>Wingdings</vt:lpstr>
      <vt:lpstr>Wingdings 2</vt:lpstr>
      <vt:lpstr>Times New Roman</vt:lpstr>
      <vt:lpstr>Constantia</vt:lpstr>
      <vt:lpstr>Microsoft YaHei</vt:lpstr>
      <vt:lpstr>Arial Unicode MS</vt:lpstr>
      <vt:lpstr>Calibri</vt:lpstr>
      <vt:lpstr>Поток</vt:lpstr>
      <vt:lpstr>PowerPoint 演示文稿</vt:lpstr>
      <vt:lpstr>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БЕЗОПАСНЫЙ ОТДЫХ НА ВОДОЕМАХ</dc:title>
  <dc:creator>Dinan</dc:creator>
  <cp:lastModifiedBy>Dinan</cp:lastModifiedBy>
  <cp:revision>230</cp:revision>
  <dcterms:created xsi:type="dcterms:W3CDTF">2025-08-25T12:45:01Z</dcterms:created>
  <dcterms:modified xsi:type="dcterms:W3CDTF">2025-08-25T15:44:50Z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8E62F33DAA2B4C148BBEE29B1F2578EF_12</vt:lpwstr>
  </property>
  <property fmtid="{D5CDD505-2E9C-101B-9397-08002B2CF9AE}" pid="3" name="KSOProductBuildVer">
    <vt:lpwstr>1049-12.2.0.22530</vt:lpwstr>
  </property>
</Properties>
</file>