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3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7.svg" ContentType="image/svg+xml"/>
  <Override PartName="/ppt/media/image70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3"/>
    <p:sldId id="269" r:id="rId4"/>
    <p:sldId id="342" r:id="rId5"/>
    <p:sldId id="271" r:id="rId6"/>
    <p:sldId id="341" r:id="rId7"/>
    <p:sldId id="344" r:id="rId8"/>
    <p:sldId id="345" r:id="rId9"/>
    <p:sldId id="346" r:id="rId10"/>
    <p:sldId id="347" r:id="rId11"/>
    <p:sldId id="272" r:id="rId12"/>
    <p:sldId id="348" r:id="rId13"/>
    <p:sldId id="270" r:id="rId14"/>
    <p:sldId id="330" r:id="rId15"/>
    <p:sldId id="333" r:id="rId16"/>
    <p:sldId id="334" r:id="rId17"/>
  </p:sldIdLst>
  <p:sldSz cx="18288000" cy="10287000"/>
  <p:notesSz cx="6858000" cy="9144000"/>
  <p:embeddedFontLst>
    <p:embeddedFont>
      <p:font typeface="Open Sans 1 Bold"/>
      <p:bold r:id="rId21"/>
    </p:embeddedFont>
    <p:embeddedFont>
      <p:font typeface="Montserrat 1 Bold"/>
      <p:bold r:id="rId22"/>
    </p:embeddedFont>
    <p:embeddedFont>
      <p:font typeface="Open Sans 2 Bold"/>
      <p:regular r:id="rId23"/>
      <p:bold r:id="rId24"/>
    </p:embeddedFont>
    <p:embeddedFont>
      <p:font typeface="Georgia" panose="02040502050405020303" charset="0"/>
      <p:regular r:id="rId25"/>
    </p:embeddedFont>
    <p:embeddedFont>
      <p:font typeface="Open Sans 2" panose="020B0606030504020204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Montserrat 1"/>
      <p:regular r:id="rId31"/>
    </p:embeddedFont>
    <p:embeddedFont>
      <p:font typeface="Open Sans 2 Light" panose="020B030603050402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2" d="100"/>
          <a:sy n="72" d="100"/>
        </p:scale>
        <p:origin x="576" y="60"/>
      </p:cViewPr>
      <p:guideLst>
        <p:guide orient="horz" pos="2186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tags" Target="../tags/tag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tags" Target="../tags/tag6.xml"/><Relationship Id="rId3" Type="http://schemas.openxmlformats.org/officeDocument/2006/relationships/image" Target="../media/image36.sv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9" Type="http://schemas.openxmlformats.org/officeDocument/2006/relationships/tags" Target="../tags/tag13.xml"/><Relationship Id="rId18" Type="http://schemas.openxmlformats.org/officeDocument/2006/relationships/tags" Target="../tags/tag12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image" Target="../media/image44.svg"/><Relationship Id="rId14" Type="http://schemas.openxmlformats.org/officeDocument/2006/relationships/image" Target="../media/image43.png"/><Relationship Id="rId13" Type="http://schemas.openxmlformats.org/officeDocument/2006/relationships/tags" Target="../tags/tag9.xml"/><Relationship Id="rId12" Type="http://schemas.openxmlformats.org/officeDocument/2006/relationships/image" Target="../media/image42.svg"/><Relationship Id="rId11" Type="http://schemas.openxmlformats.org/officeDocument/2006/relationships/image" Target="../media/image41.png"/><Relationship Id="rId10" Type="http://schemas.openxmlformats.org/officeDocument/2006/relationships/tags" Target="../tags/tag8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svg"/><Relationship Id="rId8" Type="http://schemas.openxmlformats.org/officeDocument/2006/relationships/image" Target="../media/image49.png"/><Relationship Id="rId7" Type="http://schemas.openxmlformats.org/officeDocument/2006/relationships/tags" Target="../tags/tag1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tags" Target="../tags/tag15.xml"/><Relationship Id="rId3" Type="http://schemas.openxmlformats.org/officeDocument/2006/relationships/image" Target="../media/image46.sv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image" Target="../media/image54.svg"/><Relationship Id="rId14" Type="http://schemas.openxmlformats.org/officeDocument/2006/relationships/image" Target="../media/image53.png"/><Relationship Id="rId13" Type="http://schemas.openxmlformats.org/officeDocument/2006/relationships/tags" Target="../tags/tag18.xml"/><Relationship Id="rId12" Type="http://schemas.openxmlformats.org/officeDocument/2006/relationships/image" Target="../media/image52.svg"/><Relationship Id="rId11" Type="http://schemas.openxmlformats.org/officeDocument/2006/relationships/image" Target="../media/image51.png"/><Relationship Id="rId10" Type="http://schemas.openxmlformats.org/officeDocument/2006/relationships/tags" Target="../tags/tag1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24.xml"/><Relationship Id="rId7" Type="http://schemas.openxmlformats.org/officeDocument/2006/relationships/image" Target="../media/image59.svg"/><Relationship Id="rId6" Type="http://schemas.openxmlformats.org/officeDocument/2006/relationships/image" Target="../media/image58.png"/><Relationship Id="rId5" Type="http://schemas.openxmlformats.org/officeDocument/2006/relationships/tags" Target="../tags/tag23.xml"/><Relationship Id="rId4" Type="http://schemas.openxmlformats.org/officeDocument/2006/relationships/image" Target="../media/image57.svg"/><Relationship Id="rId3" Type="http://schemas.openxmlformats.org/officeDocument/2006/relationships/image" Target="../media/image56.png"/><Relationship Id="rId2" Type="http://schemas.openxmlformats.org/officeDocument/2006/relationships/image" Target="../media/image9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65.svg"/><Relationship Id="rId15" Type="http://schemas.openxmlformats.org/officeDocument/2006/relationships/image" Target="../media/image64.png"/><Relationship Id="rId14" Type="http://schemas.openxmlformats.org/officeDocument/2006/relationships/tags" Target="../tags/tag26.xml"/><Relationship Id="rId13" Type="http://schemas.openxmlformats.org/officeDocument/2006/relationships/image" Target="../media/image63.svg"/><Relationship Id="rId12" Type="http://schemas.openxmlformats.org/officeDocument/2006/relationships/image" Target="../media/image62.png"/><Relationship Id="rId11" Type="http://schemas.openxmlformats.org/officeDocument/2006/relationships/tags" Target="../tags/tag25.xml"/><Relationship Id="rId10" Type="http://schemas.openxmlformats.org/officeDocument/2006/relationships/image" Target="../media/image61.svg"/><Relationship Id="rId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Relationship Id="rId3" Type="http://schemas.openxmlformats.org/officeDocument/2006/relationships/image" Target="../media/image68.jpeg"/><Relationship Id="rId2" Type="http://schemas.openxmlformats.org/officeDocument/2006/relationships/image" Target="../media/image67.svg"/><Relationship Id="rId1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svg"/><Relationship Id="rId8" Type="http://schemas.openxmlformats.org/officeDocument/2006/relationships/image" Target="../media/image76.png"/><Relationship Id="rId7" Type="http://schemas.openxmlformats.org/officeDocument/2006/relationships/image" Target="../media/image75.svg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svg"/><Relationship Id="rId8" Type="http://schemas.openxmlformats.org/officeDocument/2006/relationships/image" Target="../media/image84.png"/><Relationship Id="rId7" Type="http://schemas.openxmlformats.org/officeDocument/2006/relationships/image" Target="../media/image83.svg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7.svg"/><Relationship Id="rId10" Type="http://schemas.openxmlformats.org/officeDocument/2006/relationships/image" Target="../media/image86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8.svg"/><Relationship Id="rId12" Type="http://schemas.openxmlformats.org/officeDocument/2006/relationships/image" Target="../media/image17.png"/><Relationship Id="rId11" Type="http://schemas.openxmlformats.org/officeDocument/2006/relationships/image" Target="../media/image16.jpeg"/><Relationship Id="rId10" Type="http://schemas.openxmlformats.org/officeDocument/2006/relationships/image" Target="../media/image15.sv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.xml"/><Relationship Id="rId7" Type="http://schemas.openxmlformats.org/officeDocument/2006/relationships/image" Target="../media/image30.svg"/><Relationship Id="rId6" Type="http://schemas.openxmlformats.org/officeDocument/2006/relationships/image" Target="../media/image29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111" b="-9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3099" y="-131987"/>
            <a:ext cx="8694475" cy="10550973"/>
            <a:chOff x="0" y="0"/>
            <a:chExt cx="157713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7131" cy="1913890"/>
            </a:xfrm>
            <a:custGeom>
              <a:avLst/>
              <a:gdLst/>
              <a:ahLst/>
              <a:cxnLst/>
              <a:rect l="l" t="t" r="r" b="b"/>
              <a:pathLst>
                <a:path w="1577131" h="1913890">
                  <a:moveTo>
                    <a:pt x="0" y="0"/>
                  </a:moveTo>
                  <a:lnTo>
                    <a:pt x="1577131" y="0"/>
                  </a:lnTo>
                  <a:lnTo>
                    <a:pt x="157713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53725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642606" y="6378095"/>
            <a:ext cx="6733262" cy="67332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4784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185282" y="7667124"/>
            <a:ext cx="5444233" cy="544423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47843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62671" y="2825027"/>
            <a:ext cx="7592814" cy="8757892"/>
            <a:chOff x="0" y="0"/>
            <a:chExt cx="10123752" cy="11677190"/>
          </a:xfrm>
        </p:grpSpPr>
        <p:grpSp>
          <p:nvGrpSpPr>
            <p:cNvPr id="10" name="Group 10"/>
            <p:cNvGrpSpPr/>
            <p:nvPr/>
          </p:nvGrpSpPr>
          <p:grpSpPr>
            <a:xfrm>
              <a:off x="1123503" y="5118056"/>
              <a:ext cx="1828770" cy="1828770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5423136"/>
              <a:ext cx="1218609" cy="121860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sp>
          <p:nvSpPr>
            <p:cNvPr id="14" name="Freeform 14"/>
            <p:cNvSpPr/>
            <p:nvPr/>
          </p:nvSpPr>
          <p:spPr>
            <a:xfrm>
              <a:off x="3337557" y="0"/>
              <a:ext cx="5961297" cy="11677190"/>
            </a:xfrm>
            <a:custGeom>
              <a:avLst/>
              <a:gdLst/>
              <a:ahLst/>
              <a:cxnLst/>
              <a:rect l="l" t="t" r="r" b="b"/>
              <a:pathLst>
                <a:path w="5961297" h="11677190">
                  <a:moveTo>
                    <a:pt x="0" y="0"/>
                  </a:moveTo>
                  <a:lnTo>
                    <a:pt x="5961298" y="0"/>
                  </a:lnTo>
                  <a:lnTo>
                    <a:pt x="5961298" y="11677190"/>
                  </a:lnTo>
                  <a:lnTo>
                    <a:pt x="0" y="11677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6159387" y="6867884"/>
              <a:ext cx="732341" cy="732341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6241290" y="3202421"/>
              <a:ext cx="724446" cy="72444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3857496" y="5213743"/>
              <a:ext cx="697681" cy="697681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4356025" y="3604842"/>
              <a:ext cx="1513213" cy="1513213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3721605" y="3338326"/>
              <a:ext cx="773223" cy="773223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0" y="2216502"/>
              <a:ext cx="10123752" cy="2673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50"/>
                </a:lnSpc>
              </a:pPr>
              <a:r>
                <a:rPr lang="en-US" sz="3675" b="1">
                  <a:solidFill>
                    <a:srgbClr val="00002E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ДНИ ОБРАЗОВАНИЯ </a:t>
              </a:r>
              <a:endParaRPr lang="en-US" sz="3675" b="1">
                <a:solidFill>
                  <a:srgbClr val="00002E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4850"/>
                </a:lnSpc>
              </a:pPr>
              <a:r>
                <a:rPr lang="en-US" sz="3675" b="1">
                  <a:solidFill>
                    <a:srgbClr val="00002E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И НАУКИ НА АЛТАЕ 2025: </a:t>
              </a:r>
              <a:endParaRPr lang="en-US" sz="3675" b="1">
                <a:solidFill>
                  <a:srgbClr val="00002E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3160"/>
                </a:lnSpc>
              </a:pPr>
              <a:r>
                <a:rPr lang="en-US" sz="2395" b="1">
                  <a:solidFill>
                    <a:srgbClr val="00002E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ВЕКТОР РАЗВИТИЯ — НАУКА, </a:t>
              </a:r>
              <a:endParaRPr lang="en-US" sz="2395" b="1">
                <a:solidFill>
                  <a:srgbClr val="00002E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3160"/>
                </a:lnSpc>
              </a:pPr>
              <a:r>
                <a:rPr lang="en-US" sz="2395" b="1">
                  <a:solidFill>
                    <a:srgbClr val="00002E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ТЕХНОЛОГИИ, СУВЕРЕНИТЕТ</a:t>
              </a:r>
              <a:endParaRPr lang="en-US" sz="2395" b="1">
                <a:solidFill>
                  <a:srgbClr val="00002E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8000" y="5532888"/>
              <a:ext cx="1002608" cy="927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5"/>
                </a:lnSpc>
              </a:pPr>
              <a:r>
                <a:rPr lang="en-US" sz="4275" b="1" spc="427">
                  <a:solidFill>
                    <a:srgbClr val="041A2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27</a:t>
              </a:r>
              <a:endParaRPr lang="en-US" sz="4275" b="1" spc="427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32653" y="5599218"/>
              <a:ext cx="2775564" cy="84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35"/>
                </a:lnSpc>
              </a:pPr>
              <a:r>
                <a:rPr lang="en-US" sz="3810" b="1">
                  <a:solidFill>
                    <a:srgbClr val="041A2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октября</a:t>
              </a:r>
              <a:endParaRPr lang="en-US" sz="3810" b="1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899220" y="5599218"/>
              <a:ext cx="2849044" cy="84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35"/>
                </a:lnSpc>
              </a:pPr>
              <a:r>
                <a:rPr lang="en-US" sz="3810" b="1">
                  <a:solidFill>
                    <a:srgbClr val="041A2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октября</a:t>
              </a:r>
              <a:endParaRPr lang="en-US" sz="3810" b="1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798975" y="5532593"/>
              <a:ext cx="1030090" cy="927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5"/>
                </a:lnSpc>
              </a:pPr>
              <a:r>
                <a:rPr lang="en-US" sz="4275" b="1" spc="427">
                  <a:solidFill>
                    <a:srgbClr val="041A2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31</a:t>
              </a:r>
              <a:endParaRPr lang="en-US" sz="4275" b="1" spc="427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347537" y="5599218"/>
              <a:ext cx="283655" cy="84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5"/>
                </a:lnSpc>
              </a:pPr>
              <a:r>
                <a:rPr lang="en-US" sz="3810" b="1">
                  <a:solidFill>
                    <a:srgbClr val="041A2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-</a:t>
              </a:r>
              <a:endParaRPr lang="en-US" sz="3810" b="1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60195" y="175260"/>
            <a:ext cx="7880350" cy="71221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8550"/>
              </a:lnSpc>
            </a:pPr>
            <a:r>
              <a:rPr lang="ru-RU" altLang="en-US" sz="32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Секция КУМО </a:t>
            </a:r>
            <a:endParaRPr lang="ru-RU" altLang="en-US" sz="32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8550"/>
              </a:lnSpc>
            </a:pPr>
            <a:r>
              <a:rPr lang="ru-RU" altLang="en-US" sz="32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учителей искусства</a:t>
            </a:r>
            <a:endParaRPr lang="ru-RU" altLang="en-US" sz="32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8550"/>
              </a:lnSpc>
            </a:pPr>
            <a:endParaRPr lang="ru-RU" altLang="en-US" sz="36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8550"/>
              </a:lnSpc>
            </a:pP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«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Работа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над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исполнением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песни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как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способ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развития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креативного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мышления</a:t>
            </a: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»</a:t>
            </a:r>
            <a:endParaRPr lang="ru-RU" altLang="en-US" sz="48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8550"/>
              </a:lnSpc>
            </a:pPr>
            <a:endParaRPr lang="ru-RU" altLang="en-US" sz="48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8550"/>
              </a:lnSpc>
            </a:pPr>
            <a:r>
              <a:rPr lang="ru-RU" altLang="en-US" sz="32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Т.Ф.Белина, г.Новоалтайск</a:t>
            </a:r>
            <a:endParaRPr lang="ru-RU" altLang="en-US" sz="32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60168" y="9715353"/>
            <a:ext cx="7583832" cy="57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(г. Барнаул, </a:t>
            </a:r>
            <a:r>
              <a:rPr lang="ru-RU" altLang="en-US" sz="3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27</a:t>
            </a:r>
            <a:r>
              <a:rPr lang="en-US" sz="3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октября 2025 г.)</a:t>
            </a:r>
            <a:endParaRPr lang="en-US" sz="3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10262671" y="817400"/>
            <a:ext cx="6996629" cy="1558102"/>
            <a:chOff x="0" y="0"/>
            <a:chExt cx="9328839" cy="2077469"/>
          </a:xfrm>
        </p:grpSpPr>
        <p:sp>
          <p:nvSpPr>
            <p:cNvPr id="34" name="Freeform 34"/>
            <p:cNvSpPr/>
            <p:nvPr/>
          </p:nvSpPr>
          <p:spPr>
            <a:xfrm>
              <a:off x="1648318" y="474187"/>
              <a:ext cx="4929624" cy="1129095"/>
            </a:xfrm>
            <a:custGeom>
              <a:avLst/>
              <a:gdLst/>
              <a:ahLst/>
              <a:cxnLst/>
              <a:rect l="l" t="t" r="r" b="b"/>
              <a:pathLst>
                <a:path w="4929624" h="1129095">
                  <a:moveTo>
                    <a:pt x="0" y="0"/>
                  </a:moveTo>
                  <a:lnTo>
                    <a:pt x="4929624" y="0"/>
                  </a:lnTo>
                  <a:lnTo>
                    <a:pt x="4929624" y="1129095"/>
                  </a:lnTo>
                  <a:lnTo>
                    <a:pt x="0" y="1129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906" t="-38495" r="-3110" b="-45991"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229673" cy="2077469"/>
            </a:xfrm>
            <a:custGeom>
              <a:avLst/>
              <a:gdLst/>
              <a:ahLst/>
              <a:cxnLst/>
              <a:rect l="l" t="t" r="r" b="b"/>
              <a:pathLst>
                <a:path w="1229673" h="2077469">
                  <a:moveTo>
                    <a:pt x="0" y="0"/>
                  </a:moveTo>
                  <a:lnTo>
                    <a:pt x="1229673" y="0"/>
                  </a:lnTo>
                  <a:lnTo>
                    <a:pt x="1229673" y="2077469"/>
                  </a:lnTo>
                  <a:lnTo>
                    <a:pt x="0" y="2077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852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6762713" y="474187"/>
              <a:ext cx="2566126" cy="1129095"/>
            </a:xfrm>
            <a:custGeom>
              <a:avLst/>
              <a:gdLst/>
              <a:ahLst/>
              <a:cxnLst/>
              <a:rect l="l" t="t" r="r" b="b"/>
              <a:pathLst>
                <a:path w="2566126" h="1129095">
                  <a:moveTo>
                    <a:pt x="0" y="0"/>
                  </a:moveTo>
                  <a:lnTo>
                    <a:pt x="2566126" y="0"/>
                  </a:lnTo>
                  <a:lnTo>
                    <a:pt x="2566126" y="1129095"/>
                  </a:lnTo>
                  <a:lnTo>
                    <a:pt x="0" y="1129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6203170" y="2480656"/>
            <a:ext cx="5881659" cy="6012849"/>
          </a:xfrm>
          <a:custGeom>
            <a:avLst/>
            <a:gdLst/>
            <a:ahLst/>
            <a:cxnLst/>
            <a:rect l="l" t="t" r="r" b="b"/>
            <a:pathLst>
              <a:path w="5881659" h="6012849">
                <a:moveTo>
                  <a:pt x="0" y="0"/>
                </a:moveTo>
                <a:lnTo>
                  <a:pt x="5881660" y="0"/>
                </a:lnTo>
                <a:lnTo>
                  <a:pt x="5881660" y="6012849"/>
                </a:lnTo>
                <a:lnTo>
                  <a:pt x="0" y="601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6846452" y="929620"/>
            <a:ext cx="2578312" cy="20304783"/>
            <a:chOff x="0" y="0"/>
            <a:chExt cx="872170" cy="686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2170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6657530" y="3204660"/>
            <a:ext cx="900187" cy="538475"/>
          </a:xfrm>
          <a:custGeom>
            <a:avLst/>
            <a:gdLst/>
            <a:ahLst/>
            <a:cxnLst/>
            <a:rect l="l" t="t" r="r" b="b"/>
            <a:pathLst>
              <a:path w="900187" h="538475">
                <a:moveTo>
                  <a:pt x="0" y="0"/>
                </a:moveTo>
                <a:lnTo>
                  <a:pt x="900187" y="0"/>
                </a:lnTo>
                <a:lnTo>
                  <a:pt x="900187" y="538476"/>
                </a:lnTo>
                <a:lnTo>
                  <a:pt x="0" y="538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>
            <p:custDataLst>
              <p:tags r:id="rId7"/>
            </p:custDataLst>
          </p:nvPr>
        </p:nvSpPr>
        <p:spPr>
          <a:xfrm>
            <a:off x="10902395" y="2915602"/>
            <a:ext cx="653969" cy="1120507"/>
          </a:xfrm>
          <a:custGeom>
            <a:avLst/>
            <a:gdLst/>
            <a:ahLst/>
            <a:cxnLst/>
            <a:rect l="l" t="t" r="r" b="b"/>
            <a:pathLst>
              <a:path w="653969" h="1120507">
                <a:moveTo>
                  <a:pt x="0" y="0"/>
                </a:moveTo>
                <a:lnTo>
                  <a:pt x="653969" y="0"/>
                </a:lnTo>
                <a:lnTo>
                  <a:pt x="653969" y="1120507"/>
                </a:lnTo>
                <a:lnTo>
                  <a:pt x="0" y="1120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>
            <p:custDataLst>
              <p:tags r:id="rId10"/>
            </p:custDataLst>
          </p:nvPr>
        </p:nvSpPr>
        <p:spPr>
          <a:xfrm>
            <a:off x="6657530" y="7093495"/>
            <a:ext cx="970434" cy="786934"/>
          </a:xfrm>
          <a:custGeom>
            <a:avLst/>
            <a:gdLst/>
            <a:ahLst/>
            <a:cxnLst/>
            <a:rect l="l" t="t" r="r" b="b"/>
            <a:pathLst>
              <a:path w="970434" h="786934">
                <a:moveTo>
                  <a:pt x="0" y="0"/>
                </a:moveTo>
                <a:lnTo>
                  <a:pt x="970434" y="0"/>
                </a:lnTo>
                <a:lnTo>
                  <a:pt x="970434" y="786934"/>
                </a:lnTo>
                <a:lnTo>
                  <a:pt x="0" y="786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>
            <p:custDataLst>
              <p:tags r:id="rId13"/>
            </p:custDataLst>
          </p:nvPr>
        </p:nvSpPr>
        <p:spPr>
          <a:xfrm>
            <a:off x="10803635" y="7093495"/>
            <a:ext cx="851489" cy="851489"/>
          </a:xfrm>
          <a:custGeom>
            <a:avLst/>
            <a:gdLst/>
            <a:ahLst/>
            <a:cxnLst/>
            <a:rect l="l" t="t" r="r" b="b"/>
            <a:pathLst>
              <a:path w="851489" h="851489">
                <a:moveTo>
                  <a:pt x="0" y="0"/>
                </a:moveTo>
                <a:lnTo>
                  <a:pt x="851489" y="0"/>
                </a:lnTo>
                <a:lnTo>
                  <a:pt x="851489" y="851489"/>
                </a:lnTo>
                <a:lnTo>
                  <a:pt x="0" y="851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>
            <p:custDataLst>
              <p:tags r:id="rId16"/>
            </p:custDataLst>
          </p:nvPr>
        </p:nvSpPr>
        <p:spPr>
          <a:xfrm>
            <a:off x="12649293" y="2681651"/>
            <a:ext cx="368042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Творческая мастерская «Вторая жизнь песни»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6" name="TextBox 16"/>
          <p:cNvSpPr txBox="1"/>
          <p:nvPr>
            <p:custDataLst>
              <p:tags r:id="rId17"/>
            </p:custDataLst>
          </p:nvPr>
        </p:nvSpPr>
        <p:spPr>
          <a:xfrm>
            <a:off x="1586859" y="2728641"/>
            <a:ext cx="368042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Исследовательский проект 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«Песни о главном»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7" name="TextBox 17"/>
          <p:cNvSpPr txBox="1"/>
          <p:nvPr>
            <p:custDataLst>
              <p:tags r:id="rId18"/>
            </p:custDataLst>
          </p:nvPr>
        </p:nvSpPr>
        <p:spPr>
          <a:xfrm>
            <a:off x="12971238" y="6691000"/>
            <a:ext cx="368042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«Образы песен в изобразительном искусстве»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8" name="TextBox 18"/>
          <p:cNvSpPr txBox="1"/>
          <p:nvPr>
            <p:custDataLst>
              <p:tags r:id="rId19"/>
            </p:custDataLst>
          </p:nvPr>
        </p:nvSpPr>
        <p:spPr>
          <a:xfrm>
            <a:off x="1586859" y="6691000"/>
            <a:ext cx="368042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«История моей страны через песню»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86405" y="1057275"/>
            <a:ext cx="13893165" cy="1228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Формы организации работы 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по исполнению песен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259300" y="-647445"/>
            <a:ext cx="1676145" cy="167614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6203170" y="2480656"/>
            <a:ext cx="5881659" cy="6012849"/>
          </a:xfrm>
          <a:custGeom>
            <a:avLst/>
            <a:gdLst/>
            <a:ahLst/>
            <a:cxnLst/>
            <a:rect l="l" t="t" r="r" b="b"/>
            <a:pathLst>
              <a:path w="5881659" h="6012849">
                <a:moveTo>
                  <a:pt x="0" y="0"/>
                </a:moveTo>
                <a:lnTo>
                  <a:pt x="5881660" y="0"/>
                </a:lnTo>
                <a:lnTo>
                  <a:pt x="5881660" y="6012849"/>
                </a:lnTo>
                <a:lnTo>
                  <a:pt x="0" y="601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6846452" y="929620"/>
            <a:ext cx="2578312" cy="20304783"/>
            <a:chOff x="0" y="0"/>
            <a:chExt cx="872170" cy="686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2170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6657530" y="3204660"/>
            <a:ext cx="900187" cy="538475"/>
          </a:xfrm>
          <a:custGeom>
            <a:avLst/>
            <a:gdLst/>
            <a:ahLst/>
            <a:cxnLst/>
            <a:rect l="l" t="t" r="r" b="b"/>
            <a:pathLst>
              <a:path w="900187" h="538475">
                <a:moveTo>
                  <a:pt x="0" y="0"/>
                </a:moveTo>
                <a:lnTo>
                  <a:pt x="900187" y="0"/>
                </a:lnTo>
                <a:lnTo>
                  <a:pt x="900187" y="538476"/>
                </a:lnTo>
                <a:lnTo>
                  <a:pt x="0" y="538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>
            <p:custDataLst>
              <p:tags r:id="rId7"/>
            </p:custDataLst>
          </p:nvPr>
        </p:nvSpPr>
        <p:spPr>
          <a:xfrm>
            <a:off x="10902395" y="2915602"/>
            <a:ext cx="653969" cy="1120507"/>
          </a:xfrm>
          <a:custGeom>
            <a:avLst/>
            <a:gdLst/>
            <a:ahLst/>
            <a:cxnLst/>
            <a:rect l="l" t="t" r="r" b="b"/>
            <a:pathLst>
              <a:path w="653969" h="1120507">
                <a:moveTo>
                  <a:pt x="0" y="0"/>
                </a:moveTo>
                <a:lnTo>
                  <a:pt x="653969" y="0"/>
                </a:lnTo>
                <a:lnTo>
                  <a:pt x="653969" y="1120507"/>
                </a:lnTo>
                <a:lnTo>
                  <a:pt x="0" y="1120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>
            <p:custDataLst>
              <p:tags r:id="rId10"/>
            </p:custDataLst>
          </p:nvPr>
        </p:nvSpPr>
        <p:spPr>
          <a:xfrm>
            <a:off x="6657530" y="7093495"/>
            <a:ext cx="970434" cy="786934"/>
          </a:xfrm>
          <a:custGeom>
            <a:avLst/>
            <a:gdLst/>
            <a:ahLst/>
            <a:cxnLst/>
            <a:rect l="l" t="t" r="r" b="b"/>
            <a:pathLst>
              <a:path w="970434" h="786934">
                <a:moveTo>
                  <a:pt x="0" y="0"/>
                </a:moveTo>
                <a:lnTo>
                  <a:pt x="970434" y="0"/>
                </a:lnTo>
                <a:lnTo>
                  <a:pt x="970434" y="786934"/>
                </a:lnTo>
                <a:lnTo>
                  <a:pt x="0" y="786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>
            <p:custDataLst>
              <p:tags r:id="rId13"/>
            </p:custDataLst>
          </p:nvPr>
        </p:nvSpPr>
        <p:spPr>
          <a:xfrm>
            <a:off x="10803635" y="7093495"/>
            <a:ext cx="851489" cy="851489"/>
          </a:xfrm>
          <a:custGeom>
            <a:avLst/>
            <a:gdLst/>
            <a:ahLst/>
            <a:cxnLst/>
            <a:rect l="l" t="t" r="r" b="b"/>
            <a:pathLst>
              <a:path w="851489" h="851489">
                <a:moveTo>
                  <a:pt x="0" y="0"/>
                </a:moveTo>
                <a:lnTo>
                  <a:pt x="851489" y="0"/>
                </a:lnTo>
                <a:lnTo>
                  <a:pt x="851489" y="851489"/>
                </a:lnTo>
                <a:lnTo>
                  <a:pt x="0" y="851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>
            <p:custDataLst>
              <p:tags r:id="rId16"/>
            </p:custDataLst>
          </p:nvPr>
        </p:nvSpPr>
        <p:spPr>
          <a:xfrm>
            <a:off x="12649293" y="2681651"/>
            <a:ext cx="3680427" cy="40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«Театр песни»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6" name="TextBox 16"/>
          <p:cNvSpPr txBox="1"/>
          <p:nvPr>
            <p:custDataLst>
              <p:tags r:id="rId17"/>
            </p:custDataLst>
          </p:nvPr>
        </p:nvSpPr>
        <p:spPr>
          <a:xfrm>
            <a:off x="1586859" y="2728641"/>
            <a:ext cx="3680427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«Особенности строения песни»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7" name="TextBox 17"/>
          <p:cNvSpPr txBox="1"/>
          <p:nvPr>
            <p:custDataLst>
              <p:tags r:id="rId18"/>
            </p:custDataLst>
          </p:nvPr>
        </p:nvSpPr>
        <p:spPr>
          <a:xfrm>
            <a:off x="12971238" y="6691000"/>
            <a:ext cx="3680427" cy="40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«Образы песен»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8" name="TextBox 18"/>
          <p:cNvSpPr txBox="1"/>
          <p:nvPr>
            <p:custDataLst>
              <p:tags r:id="rId19"/>
            </p:custDataLst>
          </p:nvPr>
        </p:nvSpPr>
        <p:spPr>
          <a:xfrm>
            <a:off x="1586859" y="6691000"/>
            <a:ext cx="3680427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ru-RU" altLang="en-US" sz="2800">
                <a:solidFill>
                  <a:srgbClr val="041A22"/>
                </a:solidFill>
                <a:latin typeface="Montserrat 1"/>
                <a:ea typeface="Montserrat 1"/>
                <a:cs typeface="Montserrat 1"/>
                <a:sym typeface="Montserrat 1"/>
              </a:rPr>
              <a:t>«Учусь исследовать песню»</a:t>
            </a:r>
            <a:endParaRPr lang="ru-RU" altLang="en-US" sz="2800">
              <a:solidFill>
                <a:srgbClr val="041A22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86405" y="1057275"/>
            <a:ext cx="13893165" cy="1228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Формы организации работы 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ctr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по исполнению песен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259300" y="-647445"/>
            <a:ext cx="1676145" cy="167614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6993255" y="1057275"/>
            <a:ext cx="10266045" cy="136271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4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При исполнении песен у школьников развиваются:</a:t>
            </a:r>
            <a:endParaRPr lang="ru-RU" altLang="en-US" sz="44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l">
              <a:lnSpc>
                <a:spcPts val="4790"/>
              </a:lnSpc>
            </a:pPr>
            <a:endParaRPr lang="ru-RU" altLang="en-US" sz="44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93560" y="2628900"/>
            <a:ext cx="10566400" cy="57696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ru-RU" sz="2200">
                <a:solidFill>
                  <a:srgbClr val="041A22"/>
                </a:solidFill>
                <a:latin typeface="Open Sans 2" panose="020B0606030504020204"/>
                <a:ea typeface="Open Sans 2" panose="020B0606030504020204"/>
                <a:cs typeface="Open Sans 2" panose="020B0606030504020204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Музыкальный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слух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память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чувство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ритма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 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Эмоциональная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отзывчивость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музыку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нравственные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представления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Аналитические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умения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/ у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ченики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погружаются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«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атмосферу»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песни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приобретают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аналитический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опыт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Коммуникативные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навыки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/ 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совместном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стараются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создать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остальными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единый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образ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единое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настроение</a:t>
            </a:r>
            <a:endParaRPr lang="en-US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marL="342900" indent="-342900" algn="l">
              <a:lnSpc>
                <a:spcPts val="3080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Чувство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сплочённости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/ к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оллективная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(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хоровая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)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деятельность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развивает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учащихся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чувство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сплочённости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другими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одноклассниками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учителем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  </a:t>
            </a:r>
            <a:endParaRPr lang="ru-RU" altLang="en-US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Кроме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того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выразительное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исполнение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песен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помогает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более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ярко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углублённо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переживать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содержание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вызывать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эстетическое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отношение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музыке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окружающей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действительности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ru-RU" altLang="en-US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2555" y="1743075"/>
            <a:ext cx="6771005" cy="6558280"/>
          </a:xfrm>
          <a:custGeom>
            <a:avLst/>
            <a:gdLst/>
            <a:ahLst/>
            <a:cxnLst/>
            <a:rect l="l" t="t" r="r" b="b"/>
            <a:pathLst>
              <a:path w="2272791" h="2272791">
                <a:moveTo>
                  <a:pt x="0" y="0"/>
                </a:moveTo>
                <a:lnTo>
                  <a:pt x="2272791" y="0"/>
                </a:lnTo>
                <a:lnTo>
                  <a:pt x="2272791" y="2272791"/>
                </a:lnTo>
                <a:lnTo>
                  <a:pt x="0" y="227279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667000" y="4152900"/>
            <a:ext cx="1928495" cy="1842135"/>
          </a:xfrm>
          <a:custGeom>
            <a:avLst/>
            <a:gdLst/>
            <a:ahLst/>
            <a:cxnLst/>
            <a:rect l="l" t="t" r="r" b="b"/>
            <a:pathLst>
              <a:path w="1461269" h="1461269">
                <a:moveTo>
                  <a:pt x="0" y="0"/>
                </a:moveTo>
                <a:lnTo>
                  <a:pt x="1461269" y="0"/>
                </a:lnTo>
                <a:lnTo>
                  <a:pt x="1461269" y="1461269"/>
                </a:lnTo>
                <a:lnTo>
                  <a:pt x="0" y="14612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>
            <p:custDataLst>
              <p:tags r:id="rId5"/>
            </p:custDataLst>
          </p:nvPr>
        </p:nvSpPr>
        <p:spPr>
          <a:xfrm>
            <a:off x="1371911" y="2552758"/>
            <a:ext cx="1136742" cy="1122533"/>
          </a:xfrm>
          <a:custGeom>
            <a:avLst/>
            <a:gdLst/>
            <a:ahLst/>
            <a:cxnLst/>
            <a:rect l="l" t="t" r="r" b="b"/>
            <a:pathLst>
              <a:path w="1136742" h="1122533">
                <a:moveTo>
                  <a:pt x="0" y="0"/>
                </a:moveTo>
                <a:lnTo>
                  <a:pt x="1136743" y="0"/>
                </a:lnTo>
                <a:lnTo>
                  <a:pt x="1136743" y="1122533"/>
                </a:lnTo>
                <a:lnTo>
                  <a:pt x="0" y="1122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>
            <p:custDataLst>
              <p:tags r:id="rId8"/>
            </p:custDataLst>
          </p:nvPr>
        </p:nvSpPr>
        <p:spPr>
          <a:xfrm>
            <a:off x="4495946" y="2552632"/>
            <a:ext cx="1090454" cy="1063095"/>
          </a:xfrm>
          <a:custGeom>
            <a:avLst/>
            <a:gdLst/>
            <a:ahLst/>
            <a:cxnLst/>
            <a:rect l="l" t="t" r="r" b="b"/>
            <a:pathLst>
              <a:path w="1090454" h="1063095">
                <a:moveTo>
                  <a:pt x="0" y="0"/>
                </a:moveTo>
                <a:lnTo>
                  <a:pt x="1090453" y="0"/>
                </a:lnTo>
                <a:lnTo>
                  <a:pt x="1090453" y="1063095"/>
                </a:lnTo>
                <a:lnTo>
                  <a:pt x="0" y="10630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579" t="-2076" r="-1362" b="-3514"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>
            <p:custDataLst>
              <p:tags r:id="rId11"/>
            </p:custDataLst>
          </p:nvPr>
        </p:nvSpPr>
        <p:spPr>
          <a:xfrm>
            <a:off x="1448031" y="6362611"/>
            <a:ext cx="1061653" cy="978047"/>
          </a:xfrm>
          <a:custGeom>
            <a:avLst/>
            <a:gdLst/>
            <a:ahLst/>
            <a:cxnLst/>
            <a:rect l="l" t="t" r="r" b="b"/>
            <a:pathLst>
              <a:path w="1061653" h="978047">
                <a:moveTo>
                  <a:pt x="0" y="0"/>
                </a:moveTo>
                <a:lnTo>
                  <a:pt x="1061653" y="0"/>
                </a:lnTo>
                <a:lnTo>
                  <a:pt x="1061653" y="978047"/>
                </a:lnTo>
                <a:lnTo>
                  <a:pt x="0" y="9780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3" name="Freeform 33"/>
          <p:cNvSpPr/>
          <p:nvPr>
            <p:custDataLst>
              <p:tags r:id="rId14"/>
            </p:custDataLst>
          </p:nvPr>
        </p:nvSpPr>
        <p:spPr>
          <a:xfrm>
            <a:off x="4571720" y="6210033"/>
            <a:ext cx="1083365" cy="1088892"/>
          </a:xfrm>
          <a:custGeom>
            <a:avLst/>
            <a:gdLst/>
            <a:ahLst/>
            <a:cxnLst/>
            <a:rect l="l" t="t" r="r" b="b"/>
            <a:pathLst>
              <a:path w="1083365" h="1088892">
                <a:moveTo>
                  <a:pt x="0" y="0"/>
                </a:moveTo>
                <a:lnTo>
                  <a:pt x="1083365" y="0"/>
                </a:lnTo>
                <a:lnTo>
                  <a:pt x="1083365" y="1088892"/>
                </a:lnTo>
                <a:lnTo>
                  <a:pt x="0" y="1088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42" t="-1421" r="-1872" b="-1668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8189" y="3733304"/>
            <a:ext cx="6424415" cy="5524996"/>
          </a:xfrm>
          <a:custGeom>
            <a:avLst/>
            <a:gdLst/>
            <a:ahLst/>
            <a:cxnLst/>
            <a:rect l="l" t="t" r="r" b="b"/>
            <a:pathLst>
              <a:path w="6424415" h="5524996">
                <a:moveTo>
                  <a:pt x="0" y="0"/>
                </a:moveTo>
                <a:lnTo>
                  <a:pt x="6424414" y="0"/>
                </a:lnTo>
                <a:lnTo>
                  <a:pt x="6424414" y="5524996"/>
                </a:lnTo>
                <a:lnTo>
                  <a:pt x="0" y="55249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692600" cy="10287000"/>
            <a:chOff x="0" y="0"/>
            <a:chExt cx="102568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51486"/>
            <a:stretch>
              <a:fillRect/>
            </a:stretch>
          </p:blipFill>
          <p:spPr>
            <a:xfrm>
              <a:off x="0" y="0"/>
              <a:ext cx="10256800" cy="137160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9878189" y="1828293"/>
            <a:ext cx="6424415" cy="60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90"/>
              </a:lnSpc>
            </a:pPr>
            <a:r>
              <a:rPr 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ВОПРОСЫ И ОТВЕТЫ</a:t>
            </a:r>
            <a:endParaRPr 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9085" b="-100258"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15198985" y="-162712"/>
            <a:ext cx="1194200" cy="11942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920424" y="263257"/>
            <a:ext cx="1536461" cy="153646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760191" y="-821194"/>
            <a:ext cx="2168903" cy="216890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92600" cy="10287000"/>
            <a:chOff x="0" y="0"/>
            <a:chExt cx="102568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l="33658" r="10256"/>
            <a:stretch>
              <a:fillRect/>
            </a:stretch>
          </p:blipFill>
          <p:spPr>
            <a:xfrm>
              <a:off x="0" y="0"/>
              <a:ext cx="102568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775828" y="5699147"/>
            <a:ext cx="8564764" cy="1551266"/>
            <a:chOff x="0" y="0"/>
            <a:chExt cx="16166828" cy="29281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66829" cy="2928166"/>
            </a:xfrm>
            <a:custGeom>
              <a:avLst/>
              <a:gdLst/>
              <a:ahLst/>
              <a:cxnLst/>
              <a:rect l="l" t="t" r="r" b="b"/>
              <a:pathLst>
                <a:path w="16166829" h="2928166">
                  <a:moveTo>
                    <a:pt x="0" y="0"/>
                  </a:moveTo>
                  <a:lnTo>
                    <a:pt x="16166829" y="0"/>
                  </a:lnTo>
                  <a:lnTo>
                    <a:pt x="16166829" y="2928166"/>
                  </a:lnTo>
                  <a:lnTo>
                    <a:pt x="0" y="2928166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75828" y="3474154"/>
            <a:ext cx="9931451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Электронная почта </a:t>
            </a:r>
            <a:r>
              <a:rPr lang="en-US" sz="3000">
                <a:solidFill>
                  <a:srgbClr val="230F0F"/>
                </a:solidFill>
                <a:latin typeface="Open Sans 2 Light" panose="020B0306030504020204"/>
                <a:ea typeface="Open Sans 2 Light" panose="020B0306030504020204"/>
                <a:cs typeface="Open Sans 2 Light" panose="020B0306030504020204"/>
                <a:sym typeface="Open Sans 2 Light" panose="020B0306030504020204"/>
              </a:rPr>
              <a:t>: </a:t>
            </a:r>
            <a:r>
              <a:rPr lang="ru-RU" altLang="en-US" sz="3000">
                <a:solidFill>
                  <a:srgbClr val="230F0F"/>
                </a:solidFill>
                <a:latin typeface="Open Sans 2 Light" panose="020B0306030504020204"/>
                <a:ea typeface="Open Sans 2 Light" panose="020B0306030504020204"/>
                <a:cs typeface="Open Sans 2 Light" panose="020B0306030504020204"/>
                <a:sym typeface="Open Sans 2 Light" panose="020B0306030504020204"/>
              </a:rPr>
              <a:t>2509200102022005</a:t>
            </a:r>
            <a:r>
              <a:rPr lang="en-US" sz="3000">
                <a:solidFill>
                  <a:srgbClr val="230F0F"/>
                </a:solidFill>
                <a:latin typeface="Open Sans 2 Light" panose="020B0306030504020204"/>
                <a:ea typeface="Open Sans 2 Light" panose="020B0306030504020204"/>
                <a:cs typeface="Open Sans 2 Light" panose="020B0306030504020204"/>
                <a:sym typeface="Open Sans 2 Light" panose="020B0306030504020204"/>
              </a:rPr>
              <a:t>@mail.ru</a:t>
            </a:r>
            <a:endParaRPr lang="en-US" sz="3000">
              <a:solidFill>
                <a:srgbClr val="230F0F"/>
              </a:solidFill>
              <a:latin typeface="Open Sans 2 Light" panose="020B0306030504020204"/>
              <a:ea typeface="Open Sans 2 Light" panose="020B0306030504020204"/>
              <a:cs typeface="Open Sans 2 Light" panose="020B0306030504020204"/>
              <a:sym typeface="Open Sans 2 Light" panose="020B0306030504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75828" y="4223637"/>
            <a:ext cx="9931451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Телефон </a:t>
            </a:r>
            <a:r>
              <a:rPr lang="en-US" sz="3000">
                <a:solidFill>
                  <a:srgbClr val="230F0F"/>
                </a:solidFill>
                <a:latin typeface="Open Sans 2 Light" panose="020B0306030504020204"/>
                <a:ea typeface="Open Sans 2 Light" panose="020B0306030504020204"/>
                <a:cs typeface="Open Sans 2 Light" panose="020B0306030504020204"/>
                <a:sym typeface="Open Sans 2 Light" panose="020B0306030504020204"/>
              </a:rPr>
              <a:t>: +7 </a:t>
            </a:r>
            <a:r>
              <a:rPr lang="ru-RU" altLang="en-US" sz="3000">
                <a:solidFill>
                  <a:srgbClr val="230F0F"/>
                </a:solidFill>
                <a:latin typeface="Open Sans 2 Light" panose="020B0306030504020204"/>
                <a:ea typeface="Open Sans 2 Light" panose="020B0306030504020204"/>
                <a:cs typeface="Open Sans 2 Light" panose="020B0306030504020204"/>
                <a:sym typeface="Open Sans 2 Light" panose="020B0306030504020204"/>
              </a:rPr>
              <a:t>9609480574</a:t>
            </a:r>
            <a:endParaRPr lang="ru-RU" altLang="en-US" sz="3000">
              <a:solidFill>
                <a:srgbClr val="230F0F"/>
              </a:solidFill>
              <a:latin typeface="Open Sans 2 Light" panose="020B0306030504020204"/>
              <a:ea typeface="Open Sans 2 Light" panose="020B0306030504020204"/>
              <a:cs typeface="Open Sans 2 Light" panose="020B0306030504020204"/>
              <a:sym typeface="Open Sans 2 Light" panose="020B0306030504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96097" y="5829339"/>
            <a:ext cx="7753293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ru-RU" altLang="en-US" sz="36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Белина Татьяна Федоровна</a:t>
            </a:r>
            <a:r>
              <a:rPr lang="en-US" sz="36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  <a:r>
              <a:rPr lang="ru-RU" altLang="en-US" sz="36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г.Новоалтайск</a:t>
            </a:r>
            <a:endParaRPr lang="ru-RU" altLang="en-US" sz="3600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75828" y="1443068"/>
            <a:ext cx="5743418" cy="60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КОНТАКТЫ</a:t>
            </a:r>
            <a:endParaRPr 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728491" y="-21791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86169" y="47436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641039" y="-7931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3747" y="2221165"/>
            <a:ext cx="4999754" cy="4999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3099" y="-131987"/>
            <a:ext cx="7990901" cy="10550973"/>
            <a:chOff x="0" y="0"/>
            <a:chExt cx="144950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507" cy="1913890"/>
            </a:xfrm>
            <a:custGeom>
              <a:avLst/>
              <a:gdLst/>
              <a:ahLst/>
              <a:cxnLst/>
              <a:rect l="l" t="t" r="r" b="b"/>
              <a:pathLst>
                <a:path w="1449507" h="1913890">
                  <a:moveTo>
                    <a:pt x="0" y="0"/>
                  </a:moveTo>
                  <a:lnTo>
                    <a:pt x="1449507" y="0"/>
                  </a:lnTo>
                  <a:lnTo>
                    <a:pt x="144950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84512" y="6817121"/>
            <a:ext cx="6019342" cy="601934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14932" y="3381303"/>
            <a:ext cx="7467235" cy="26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80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Спасибо </a:t>
            </a:r>
            <a:endParaRPr lang="en-US" sz="80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l">
              <a:lnSpc>
                <a:spcPts val="10400"/>
              </a:lnSpc>
            </a:pPr>
            <a:r>
              <a:rPr lang="en-US" sz="80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за внимание!</a:t>
            </a:r>
            <a:endParaRPr lang="en-US" sz="80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203977" y="9549156"/>
            <a:ext cx="4999754" cy="49997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92921" y="-2169198"/>
            <a:ext cx="7466379" cy="14625395"/>
            <a:chOff x="0" y="0"/>
            <a:chExt cx="9955173" cy="195005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55173" cy="19500527"/>
            </a:xfrm>
            <a:custGeom>
              <a:avLst/>
              <a:gdLst/>
              <a:ahLst/>
              <a:cxnLst/>
              <a:rect l="l" t="t" r="r" b="b"/>
              <a:pathLst>
                <a:path w="9955173" h="19500527">
                  <a:moveTo>
                    <a:pt x="0" y="0"/>
                  </a:moveTo>
                  <a:lnTo>
                    <a:pt x="9955173" y="0"/>
                  </a:lnTo>
                  <a:lnTo>
                    <a:pt x="9955173" y="19500527"/>
                  </a:lnTo>
                  <a:lnTo>
                    <a:pt x="0" y="19500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4712363" y="11469143"/>
              <a:ext cx="1222985" cy="12229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849140" y="5347939"/>
              <a:ext cx="1209802" cy="120980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68280" y="8706781"/>
              <a:ext cx="1165104" cy="116510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700807" y="6019969"/>
              <a:ext cx="2527017" cy="252701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41347" y="5574896"/>
              <a:ext cx="1291258" cy="129125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7259300" y="-410919"/>
            <a:ext cx="2302723" cy="2302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697599" y="-635114"/>
            <a:ext cx="1006254" cy="100625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486398" y="8371771"/>
            <a:ext cx="2910041" cy="291004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1456130" y="7471903"/>
            <a:ext cx="606657" cy="600039"/>
          </a:xfrm>
          <a:custGeom>
            <a:avLst/>
            <a:gdLst/>
            <a:ahLst/>
            <a:cxnLst/>
            <a:rect l="l" t="t" r="r" b="b"/>
            <a:pathLst>
              <a:path w="606657" h="600039">
                <a:moveTo>
                  <a:pt x="0" y="0"/>
                </a:moveTo>
                <a:lnTo>
                  <a:pt x="606657" y="0"/>
                </a:lnTo>
                <a:lnTo>
                  <a:pt x="606657" y="600039"/>
                </a:lnTo>
                <a:lnTo>
                  <a:pt x="0" y="6000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77763" y="7380426"/>
            <a:ext cx="6149060" cy="69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200" b="1" spc="4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www.dayseducaltai.ru</a:t>
            </a:r>
            <a:endParaRPr lang="en-US" sz="4200" b="1" spc="41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-653319" y="-1186711"/>
            <a:ext cx="2109449" cy="2109449"/>
          </a:xfrm>
          <a:custGeom>
            <a:avLst/>
            <a:gdLst/>
            <a:ahLst/>
            <a:cxnLst/>
            <a:rect l="l" t="t" r="r" b="b"/>
            <a:pathLst>
              <a:path w="2109449" h="2109449">
                <a:moveTo>
                  <a:pt x="2109449" y="0"/>
                </a:moveTo>
                <a:lnTo>
                  <a:pt x="0" y="0"/>
                </a:lnTo>
                <a:lnTo>
                  <a:pt x="0" y="2109449"/>
                </a:lnTo>
                <a:lnTo>
                  <a:pt x="2109449" y="2109449"/>
                </a:lnTo>
                <a:lnTo>
                  <a:pt x="21094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-556583" y="9030432"/>
            <a:ext cx="1585283" cy="1592720"/>
            <a:chOff x="0" y="0"/>
            <a:chExt cx="2113711" cy="2123627"/>
          </a:xfrm>
        </p:grpSpPr>
        <p:sp>
          <p:nvSpPr>
            <p:cNvPr id="33" name="Freeform 33"/>
            <p:cNvSpPr/>
            <p:nvPr/>
          </p:nvSpPr>
          <p:spPr>
            <a:xfrm rot="-10800000">
              <a:off x="1061814" y="0"/>
              <a:ext cx="1051898" cy="2123627"/>
            </a:xfrm>
            <a:custGeom>
              <a:avLst/>
              <a:gdLst/>
              <a:ahLst/>
              <a:cxnLst/>
              <a:rect l="l" t="t" r="r" b="b"/>
              <a:pathLst>
                <a:path w="1051898" h="2123627">
                  <a:moveTo>
                    <a:pt x="0" y="0"/>
                  </a:moveTo>
                  <a:lnTo>
                    <a:pt x="1051897" y="0"/>
                  </a:lnTo>
                  <a:lnTo>
                    <a:pt x="1051897" y="2123627"/>
                  </a:lnTo>
                  <a:lnTo>
                    <a:pt x="0" y="212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10188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-530907" y="530907"/>
              <a:ext cx="2123627" cy="1061814"/>
            </a:xfrm>
            <a:custGeom>
              <a:avLst/>
              <a:gdLst/>
              <a:ahLst/>
              <a:cxnLst/>
              <a:rect l="l" t="t" r="r" b="b"/>
              <a:pathLst>
                <a:path w="2123627" h="1061814">
                  <a:moveTo>
                    <a:pt x="0" y="0"/>
                  </a:moveTo>
                  <a:lnTo>
                    <a:pt x="2123627" y="0"/>
                  </a:lnTo>
                  <a:lnTo>
                    <a:pt x="2123627" y="1061813"/>
                  </a:lnTo>
                  <a:lnTo>
                    <a:pt x="0" y="10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16080864" y="2252568"/>
            <a:ext cx="3157311" cy="3157311"/>
          </a:xfrm>
          <a:custGeom>
            <a:avLst/>
            <a:gdLst/>
            <a:ahLst/>
            <a:cxnLst/>
            <a:rect l="l" t="t" r="r" b="b"/>
            <a:pathLst>
              <a:path w="3157311" h="3157311">
                <a:moveTo>
                  <a:pt x="0" y="0"/>
                </a:moveTo>
                <a:lnTo>
                  <a:pt x="3157310" y="0"/>
                </a:lnTo>
                <a:lnTo>
                  <a:pt x="3157310" y="3157311"/>
                </a:lnTo>
                <a:lnTo>
                  <a:pt x="0" y="3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5350267" y="3100627"/>
            <a:ext cx="1461193" cy="1461193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73139" y="575198"/>
            <a:ext cx="746051" cy="74605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96453" y="1636531"/>
            <a:ext cx="525766" cy="5257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72629" y="345188"/>
            <a:ext cx="554523" cy="5545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C3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80502" y="5142167"/>
            <a:ext cx="1178798" cy="1178798"/>
          </a:xfrm>
          <a:custGeom>
            <a:avLst/>
            <a:gdLst/>
            <a:ahLst/>
            <a:cxnLst/>
            <a:rect l="l" t="t" r="r" b="b"/>
            <a:pathLst>
              <a:path w="1178798" h="1178798">
                <a:moveTo>
                  <a:pt x="0" y="0"/>
                </a:moveTo>
                <a:lnTo>
                  <a:pt x="1178798" y="0"/>
                </a:lnTo>
                <a:lnTo>
                  <a:pt x="1178798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80502" y="6411659"/>
            <a:ext cx="1178798" cy="1178798"/>
          </a:xfrm>
          <a:custGeom>
            <a:avLst/>
            <a:gdLst/>
            <a:ahLst/>
            <a:cxnLst/>
            <a:rect l="l" t="t" r="r" b="b"/>
            <a:pathLst>
              <a:path w="1178798" h="1178798">
                <a:moveTo>
                  <a:pt x="0" y="0"/>
                </a:moveTo>
                <a:lnTo>
                  <a:pt x="1178798" y="0"/>
                </a:lnTo>
                <a:lnTo>
                  <a:pt x="1178798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80502" y="7681150"/>
            <a:ext cx="1178798" cy="1178798"/>
          </a:xfrm>
          <a:custGeom>
            <a:avLst/>
            <a:gdLst/>
            <a:ahLst/>
            <a:cxnLst/>
            <a:rect l="l" t="t" r="r" b="b"/>
            <a:pathLst>
              <a:path w="1178798" h="1178798">
                <a:moveTo>
                  <a:pt x="0" y="0"/>
                </a:moveTo>
                <a:lnTo>
                  <a:pt x="1178798" y="0"/>
                </a:lnTo>
                <a:lnTo>
                  <a:pt x="1178798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169402" y="5231067"/>
            <a:ext cx="1000999" cy="1000999"/>
          </a:xfrm>
          <a:custGeom>
            <a:avLst/>
            <a:gdLst/>
            <a:ahLst/>
            <a:cxnLst/>
            <a:rect l="l" t="t" r="r" b="b"/>
            <a:pathLst>
              <a:path w="1000999" h="1000999">
                <a:moveTo>
                  <a:pt x="0" y="0"/>
                </a:moveTo>
                <a:lnTo>
                  <a:pt x="1000998" y="0"/>
                </a:lnTo>
                <a:lnTo>
                  <a:pt x="1000998" y="1000999"/>
                </a:lnTo>
                <a:lnTo>
                  <a:pt x="0" y="10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69402" y="6500558"/>
            <a:ext cx="1000999" cy="1000999"/>
          </a:xfrm>
          <a:custGeom>
            <a:avLst/>
            <a:gdLst/>
            <a:ahLst/>
            <a:cxnLst/>
            <a:rect l="l" t="t" r="r" b="b"/>
            <a:pathLst>
              <a:path w="1000999" h="1000999">
                <a:moveTo>
                  <a:pt x="0" y="0"/>
                </a:moveTo>
                <a:lnTo>
                  <a:pt x="1000998" y="0"/>
                </a:lnTo>
                <a:lnTo>
                  <a:pt x="1000998" y="1000999"/>
                </a:lnTo>
                <a:lnTo>
                  <a:pt x="0" y="1000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69402" y="7770050"/>
            <a:ext cx="1000999" cy="1000999"/>
          </a:xfrm>
          <a:custGeom>
            <a:avLst/>
            <a:gdLst/>
            <a:ahLst/>
            <a:cxnLst/>
            <a:rect l="l" t="t" r="r" b="b"/>
            <a:pathLst>
              <a:path w="1000999" h="1000999">
                <a:moveTo>
                  <a:pt x="0" y="0"/>
                </a:moveTo>
                <a:lnTo>
                  <a:pt x="1000998" y="0"/>
                </a:lnTo>
                <a:lnTo>
                  <a:pt x="1000998" y="1000998"/>
                </a:lnTo>
                <a:lnTo>
                  <a:pt x="0" y="100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21304" y="5282970"/>
            <a:ext cx="897194" cy="897194"/>
          </a:xfrm>
          <a:custGeom>
            <a:avLst/>
            <a:gdLst/>
            <a:ahLst/>
            <a:cxnLst/>
            <a:rect l="l" t="t" r="r" b="b"/>
            <a:pathLst>
              <a:path w="897194" h="897194">
                <a:moveTo>
                  <a:pt x="0" y="0"/>
                </a:moveTo>
                <a:lnTo>
                  <a:pt x="897194" y="0"/>
                </a:lnTo>
                <a:lnTo>
                  <a:pt x="897194" y="897193"/>
                </a:lnTo>
                <a:lnTo>
                  <a:pt x="0" y="897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221304" y="6552461"/>
            <a:ext cx="897194" cy="897194"/>
          </a:xfrm>
          <a:custGeom>
            <a:avLst/>
            <a:gdLst/>
            <a:ahLst/>
            <a:cxnLst/>
            <a:rect l="l" t="t" r="r" b="b"/>
            <a:pathLst>
              <a:path w="897194" h="897194">
                <a:moveTo>
                  <a:pt x="0" y="0"/>
                </a:moveTo>
                <a:lnTo>
                  <a:pt x="897194" y="0"/>
                </a:lnTo>
                <a:lnTo>
                  <a:pt x="897194" y="897194"/>
                </a:lnTo>
                <a:lnTo>
                  <a:pt x="0" y="8971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221304" y="7821952"/>
            <a:ext cx="897194" cy="897194"/>
          </a:xfrm>
          <a:custGeom>
            <a:avLst/>
            <a:gdLst/>
            <a:ahLst/>
            <a:cxnLst/>
            <a:rect l="l" t="t" r="r" b="b"/>
            <a:pathLst>
              <a:path w="897194" h="897194">
                <a:moveTo>
                  <a:pt x="0" y="0"/>
                </a:moveTo>
                <a:lnTo>
                  <a:pt x="897194" y="0"/>
                </a:lnTo>
                <a:lnTo>
                  <a:pt x="897194" y="897194"/>
                </a:lnTo>
                <a:lnTo>
                  <a:pt x="0" y="8971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286291" y="5315461"/>
            <a:ext cx="7611769" cy="34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0"/>
              </a:lnSpc>
            </a:pPr>
            <a:r>
              <a:rPr lang="ru-RU" altLang="en-US" sz="2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Исполнение песни</a:t>
            </a:r>
            <a:endParaRPr lang="ru-RU" altLang="en-US" sz="2400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704041" y="7805797"/>
            <a:ext cx="7194019" cy="34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5"/>
              </a:lnSpc>
            </a:pPr>
            <a:r>
              <a:rPr lang="ru-RU" altLang="en-US" sz="2405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Формы работы</a:t>
            </a:r>
            <a:endParaRPr lang="ru-RU" altLang="en-US" sz="2405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2" name="Freeform 22"/>
          <p:cNvSpPr/>
          <p:nvPr/>
        </p:nvSpPr>
        <p:spPr>
          <a:xfrm rot="-6078113" flipV="1">
            <a:off x="35054" y="2973748"/>
            <a:ext cx="12676724" cy="4421008"/>
          </a:xfrm>
          <a:custGeom>
            <a:avLst/>
            <a:gdLst/>
            <a:ahLst/>
            <a:cxnLst/>
            <a:rect l="l" t="t" r="r" b="b"/>
            <a:pathLst>
              <a:path w="12676724" h="4421008">
                <a:moveTo>
                  <a:pt x="0" y="4421007"/>
                </a:moveTo>
                <a:lnTo>
                  <a:pt x="12676725" y="4421007"/>
                </a:lnTo>
                <a:lnTo>
                  <a:pt x="12676725" y="0"/>
                </a:lnTo>
                <a:lnTo>
                  <a:pt x="0" y="0"/>
                </a:lnTo>
                <a:lnTo>
                  <a:pt x="0" y="442100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0" y="0"/>
            <a:ext cx="7172629" cy="10284335"/>
            <a:chOff x="0" y="0"/>
            <a:chExt cx="20508404" cy="29405580"/>
          </a:xfrm>
        </p:grpSpPr>
        <p:sp>
          <p:nvSpPr>
            <p:cNvPr id="24" name="Freeform 24"/>
            <p:cNvSpPr/>
            <p:nvPr/>
          </p:nvSpPr>
          <p:spPr>
            <a:xfrm rot="48000">
              <a:off x="-204283" y="-6540"/>
              <a:ext cx="20914091" cy="29553856"/>
            </a:xfrm>
            <a:custGeom>
              <a:avLst/>
              <a:gdLst/>
              <a:ahLst/>
              <a:cxnLst/>
              <a:rect l="l" t="t" r="r" b="b"/>
              <a:pathLst>
                <a:path w="20914091" h="29553856">
                  <a:moveTo>
                    <a:pt x="0" y="151144"/>
                  </a:moveTo>
                  <a:lnTo>
                    <a:pt x="410566" y="29553856"/>
                  </a:lnTo>
                  <a:lnTo>
                    <a:pt x="20901669" y="29267728"/>
                  </a:lnTo>
                  <a:cubicBezTo>
                    <a:pt x="20901669" y="29267728"/>
                    <a:pt x="20914090" y="29083895"/>
                    <a:pt x="20909582" y="28742928"/>
                  </a:cubicBezTo>
                  <a:lnTo>
                    <a:pt x="20909312" y="28723626"/>
                  </a:lnTo>
                  <a:cubicBezTo>
                    <a:pt x="20885032" y="27084870"/>
                    <a:pt x="20471383" y="21947789"/>
                    <a:pt x="16577408" y="16096975"/>
                  </a:cubicBezTo>
                  <a:cubicBezTo>
                    <a:pt x="12233254" y="9569632"/>
                    <a:pt x="10863606" y="5416527"/>
                    <a:pt x="10824170" y="0"/>
                  </a:cubicBezTo>
                  <a:close/>
                </a:path>
              </a:pathLst>
            </a:custGeom>
            <a:blipFill>
              <a:blip r:embed="rId11"/>
              <a:stretch>
                <a:fillRect l="-14388" t="-21415" r="-790" b="-901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7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978144" y="6552280"/>
            <a:ext cx="6919916" cy="34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0"/>
              </a:lnSpc>
            </a:pPr>
            <a:r>
              <a:rPr lang="ru-RU" altLang="en-US" sz="2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Креативное мышление</a:t>
            </a:r>
            <a:endParaRPr lang="ru-RU" altLang="en-US" sz="2400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28410" y="1689735"/>
            <a:ext cx="10286365" cy="23609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4790"/>
              </a:lnSpc>
            </a:pP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«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Работа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над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исполнением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песни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как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способ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развития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креативного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мышления</a:t>
            </a: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»</a:t>
            </a:r>
            <a:endParaRPr lang="ru-RU" altLang="en-US" sz="48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73139" y="575198"/>
            <a:ext cx="746051" cy="74605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96453" y="1636531"/>
            <a:ext cx="525766" cy="5257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72629" y="345188"/>
            <a:ext cx="554523" cy="5545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C3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80502" y="5142167"/>
            <a:ext cx="1178798" cy="1178798"/>
          </a:xfrm>
          <a:custGeom>
            <a:avLst/>
            <a:gdLst/>
            <a:ahLst/>
            <a:cxnLst/>
            <a:rect l="l" t="t" r="r" b="b"/>
            <a:pathLst>
              <a:path w="1178798" h="1178798">
                <a:moveTo>
                  <a:pt x="0" y="0"/>
                </a:moveTo>
                <a:lnTo>
                  <a:pt x="1178798" y="0"/>
                </a:lnTo>
                <a:lnTo>
                  <a:pt x="1178798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169402" y="5231067"/>
            <a:ext cx="1000999" cy="1000999"/>
          </a:xfrm>
          <a:custGeom>
            <a:avLst/>
            <a:gdLst/>
            <a:ahLst/>
            <a:cxnLst/>
            <a:rect l="l" t="t" r="r" b="b"/>
            <a:pathLst>
              <a:path w="1000999" h="1000999">
                <a:moveTo>
                  <a:pt x="0" y="0"/>
                </a:moveTo>
                <a:lnTo>
                  <a:pt x="1000998" y="0"/>
                </a:lnTo>
                <a:lnTo>
                  <a:pt x="1000998" y="1000999"/>
                </a:lnTo>
                <a:lnTo>
                  <a:pt x="0" y="10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21304" y="5282970"/>
            <a:ext cx="897194" cy="897194"/>
          </a:xfrm>
          <a:custGeom>
            <a:avLst/>
            <a:gdLst/>
            <a:ahLst/>
            <a:cxnLst/>
            <a:rect l="l" t="t" r="r" b="b"/>
            <a:pathLst>
              <a:path w="897194" h="897194">
                <a:moveTo>
                  <a:pt x="0" y="0"/>
                </a:moveTo>
                <a:lnTo>
                  <a:pt x="897194" y="0"/>
                </a:lnTo>
                <a:lnTo>
                  <a:pt x="897194" y="897193"/>
                </a:lnTo>
                <a:lnTo>
                  <a:pt x="0" y="897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286115" y="5315585"/>
            <a:ext cx="7611745" cy="312102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r">
              <a:lnSpc>
                <a:spcPts val="2710"/>
              </a:lnSpc>
            </a:pP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Фраза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«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Учим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не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для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школы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а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для</a:t>
            </a:r>
            <a:r>
              <a:rPr lang="en-US" altLang="ru-RU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жизни</a:t>
            </a:r>
            <a:r>
              <a:rPr lang="en-US" altLang="en-US" sz="44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»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принадлежит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endParaRPr lang="en-US" altLang="ru-RU" sz="3200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r">
              <a:lnSpc>
                <a:spcPts val="2710"/>
              </a:lnSpc>
            </a:pP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римскому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философу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и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государственному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деятелю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endParaRPr lang="en-US" altLang="ru-RU" sz="3200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r">
              <a:lnSpc>
                <a:spcPts val="2710"/>
              </a:lnSpc>
            </a:pP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Луцию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Сенеке</a:t>
            </a:r>
            <a:r>
              <a:rPr lang="ru-RU" altLang="en-US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(4-65 г. до н.э.)</a:t>
            </a:r>
            <a:r>
              <a:rPr lang="en-US" altLang="ru-RU" sz="3200" b="1" spc="-72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.</a:t>
            </a:r>
            <a:endParaRPr lang="en-US" altLang="ru-RU" sz="3200" b="1" spc="-72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0" y="0"/>
            <a:ext cx="7172629" cy="10284335"/>
            <a:chOff x="0" y="0"/>
            <a:chExt cx="20508404" cy="29405580"/>
          </a:xfrm>
        </p:grpSpPr>
        <p:sp>
          <p:nvSpPr>
            <p:cNvPr id="24" name="Freeform 24"/>
            <p:cNvSpPr/>
            <p:nvPr/>
          </p:nvSpPr>
          <p:spPr>
            <a:xfrm rot="48000">
              <a:off x="-204283" y="-6540"/>
              <a:ext cx="20914091" cy="29553856"/>
            </a:xfrm>
            <a:custGeom>
              <a:avLst/>
              <a:gdLst/>
              <a:ahLst/>
              <a:cxnLst/>
              <a:rect l="l" t="t" r="r" b="b"/>
              <a:pathLst>
                <a:path w="20914091" h="29553856">
                  <a:moveTo>
                    <a:pt x="0" y="151144"/>
                  </a:moveTo>
                  <a:lnTo>
                    <a:pt x="410566" y="29553856"/>
                  </a:lnTo>
                  <a:lnTo>
                    <a:pt x="20901669" y="29267728"/>
                  </a:lnTo>
                  <a:cubicBezTo>
                    <a:pt x="20901669" y="29267728"/>
                    <a:pt x="20914090" y="29083895"/>
                    <a:pt x="20909582" y="28742928"/>
                  </a:cubicBezTo>
                  <a:lnTo>
                    <a:pt x="20909312" y="28723626"/>
                  </a:lnTo>
                  <a:cubicBezTo>
                    <a:pt x="20885032" y="27084870"/>
                    <a:pt x="20471383" y="21947789"/>
                    <a:pt x="16577408" y="16096975"/>
                  </a:cubicBezTo>
                  <a:cubicBezTo>
                    <a:pt x="12233254" y="9569632"/>
                    <a:pt x="10863606" y="5416527"/>
                    <a:pt x="10824170" y="0"/>
                  </a:cubicBezTo>
                  <a:close/>
                </a:path>
              </a:pathLst>
            </a:custGeom>
            <a:blipFill>
              <a:blip r:embed="rId7"/>
              <a:stretch>
                <a:fillRect l="-14388" t="-21415" r="-790" b="-901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328410" y="1689735"/>
            <a:ext cx="10286365" cy="23609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4790"/>
              </a:lnSpc>
            </a:pP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«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Работа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над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исполнением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песни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как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способ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развития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креативного</a:t>
            </a:r>
            <a:r>
              <a:rPr lang="en-US" altLang="ru-RU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мышления</a:t>
            </a:r>
            <a:r>
              <a:rPr lang="ru-RU" altLang="en-US" sz="4800" b="1" spc="-450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»</a:t>
            </a:r>
            <a:endParaRPr lang="ru-RU" altLang="en-US" sz="4800" b="1" spc="-450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-146342"/>
            <a:ext cx="2730712" cy="10468717"/>
            <a:chOff x="0" y="0"/>
            <a:chExt cx="923722" cy="3541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23346" y="9362150"/>
            <a:ext cx="1840427" cy="18404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89974" y="9134036"/>
            <a:ext cx="2376677" cy="23766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7571314" y="28495"/>
            <a:ext cx="1473051" cy="6888133"/>
            <a:chOff x="0" y="0"/>
            <a:chExt cx="2354580" cy="110102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7571314" y="1951478"/>
            <a:ext cx="1473051" cy="6888133"/>
            <a:chOff x="0" y="0"/>
            <a:chExt cx="2354580" cy="110102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7571314" y="3917194"/>
            <a:ext cx="1473051" cy="6888133"/>
            <a:chOff x="0" y="0"/>
            <a:chExt cx="2354580" cy="110102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253533" y="2862322"/>
            <a:ext cx="1220479" cy="12204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4253533" y="6751021"/>
            <a:ext cx="1220479" cy="122047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</p:grpSp>
      <p:sp>
        <p:nvSpPr>
          <p:cNvPr id="20" name="Freeform 20"/>
          <p:cNvSpPr/>
          <p:nvPr>
            <p:custDataLst>
              <p:tags r:id="rId1"/>
            </p:custDataLst>
          </p:nvPr>
        </p:nvSpPr>
        <p:spPr>
          <a:xfrm>
            <a:off x="11382458" y="3103113"/>
            <a:ext cx="738896" cy="738896"/>
          </a:xfrm>
          <a:custGeom>
            <a:avLst/>
            <a:gdLst/>
            <a:ahLst/>
            <a:cxnLst/>
            <a:rect l="l" t="t" r="r" b="b"/>
            <a:pathLst>
              <a:path w="738896" h="738896">
                <a:moveTo>
                  <a:pt x="0" y="0"/>
                </a:moveTo>
                <a:lnTo>
                  <a:pt x="738897" y="0"/>
                </a:lnTo>
                <a:lnTo>
                  <a:pt x="738897" y="738897"/>
                </a:lnTo>
                <a:lnTo>
                  <a:pt x="0" y="738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>
            <p:custDataLst>
              <p:tags r:id="rId4"/>
            </p:custDataLst>
          </p:nvPr>
        </p:nvSpPr>
        <p:spPr>
          <a:xfrm>
            <a:off x="11382458" y="5026096"/>
            <a:ext cx="738896" cy="738896"/>
          </a:xfrm>
          <a:custGeom>
            <a:avLst/>
            <a:gdLst/>
            <a:ahLst/>
            <a:cxnLst/>
            <a:rect l="l" t="t" r="r" b="b"/>
            <a:pathLst>
              <a:path w="738896" h="738896">
                <a:moveTo>
                  <a:pt x="0" y="0"/>
                </a:moveTo>
                <a:lnTo>
                  <a:pt x="738897" y="0"/>
                </a:lnTo>
                <a:lnTo>
                  <a:pt x="738897" y="738897"/>
                </a:lnTo>
                <a:lnTo>
                  <a:pt x="0" y="738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>
            <p:custDataLst>
              <p:tags r:id="rId5"/>
            </p:custDataLst>
          </p:nvPr>
        </p:nvSpPr>
        <p:spPr>
          <a:xfrm>
            <a:off x="11382458" y="6991813"/>
            <a:ext cx="738896" cy="738896"/>
          </a:xfrm>
          <a:custGeom>
            <a:avLst/>
            <a:gdLst/>
            <a:ahLst/>
            <a:cxnLst/>
            <a:rect l="l" t="t" r="r" b="b"/>
            <a:pathLst>
              <a:path w="738896" h="738896">
                <a:moveTo>
                  <a:pt x="0" y="0"/>
                </a:moveTo>
                <a:lnTo>
                  <a:pt x="738897" y="0"/>
                </a:lnTo>
                <a:lnTo>
                  <a:pt x="738897" y="738896"/>
                </a:lnTo>
                <a:lnTo>
                  <a:pt x="0" y="7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499461" y="5129216"/>
            <a:ext cx="681635" cy="449879"/>
          </a:xfrm>
          <a:custGeom>
            <a:avLst/>
            <a:gdLst/>
            <a:ahLst/>
            <a:cxnLst/>
            <a:rect l="l" t="t" r="r" b="b"/>
            <a:pathLst>
              <a:path w="681635" h="449879">
                <a:moveTo>
                  <a:pt x="0" y="0"/>
                </a:moveTo>
                <a:lnTo>
                  <a:pt x="681634" y="0"/>
                </a:lnTo>
                <a:lnTo>
                  <a:pt x="681634" y="449878"/>
                </a:lnTo>
                <a:lnTo>
                  <a:pt x="0" y="4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253533" y="1246819"/>
            <a:ext cx="13005767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Какие задачи мы, педагоги, 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ставим перед собой?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014407" y="3265132"/>
            <a:ext cx="4880073" cy="40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ru-RU" altLang="en-US" sz="28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Эстетическое воспитание</a:t>
            </a:r>
            <a:endParaRPr lang="ru-RU" altLang="en-US" sz="2800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014720" y="4976495"/>
            <a:ext cx="4879975" cy="14541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190"/>
              </a:lnSpc>
            </a:pPr>
            <a:r>
              <a:rPr lang="ru-RU" altLang="en-US" sz="28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Патриотическое воспитание</a:t>
            </a:r>
            <a:endParaRPr lang="ru-RU" altLang="en-US" sz="2800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02300" y="6708775"/>
            <a:ext cx="5650865" cy="12788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190"/>
              </a:lnSpc>
            </a:pPr>
            <a:r>
              <a:rPr lang="ru-RU" altLang="en-US" sz="28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Расширение кругозора(</a:t>
            </a:r>
            <a:r>
              <a:rPr lang="ru-RU" altLang="en-US" sz="24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наслушанность, насмотренность..</a:t>
            </a:r>
            <a:r>
              <a:rPr lang="ru-RU" altLang="en-US" sz="2800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.)</a:t>
            </a:r>
            <a:endParaRPr lang="ru-RU" altLang="en-US" sz="2800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3190"/>
              </a:lnSpc>
            </a:pPr>
            <a:endParaRPr lang="ru-RU" altLang="en-US" sz="2800" b="1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42" name="Freeform 30"/>
          <p:cNvSpPr/>
          <p:nvPr/>
        </p:nvSpPr>
        <p:spPr>
          <a:xfrm>
            <a:off x="4571851" y="3172146"/>
            <a:ext cx="681635" cy="449879"/>
          </a:xfrm>
          <a:custGeom>
            <a:avLst/>
            <a:gdLst/>
            <a:ahLst/>
            <a:cxnLst/>
            <a:rect l="l" t="t" r="r" b="b"/>
            <a:pathLst>
              <a:path w="681635" h="449879">
                <a:moveTo>
                  <a:pt x="0" y="0"/>
                </a:moveTo>
                <a:lnTo>
                  <a:pt x="681634" y="0"/>
                </a:lnTo>
                <a:lnTo>
                  <a:pt x="681634" y="449878"/>
                </a:lnTo>
                <a:lnTo>
                  <a:pt x="0" y="4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30"/>
          <p:cNvSpPr/>
          <p:nvPr/>
        </p:nvSpPr>
        <p:spPr>
          <a:xfrm>
            <a:off x="4495651" y="7117401"/>
            <a:ext cx="681635" cy="449879"/>
          </a:xfrm>
          <a:custGeom>
            <a:avLst/>
            <a:gdLst/>
            <a:ahLst/>
            <a:cxnLst/>
            <a:rect l="l" t="t" r="r" b="b"/>
            <a:pathLst>
              <a:path w="681635" h="449879">
                <a:moveTo>
                  <a:pt x="0" y="0"/>
                </a:moveTo>
                <a:lnTo>
                  <a:pt x="681634" y="0"/>
                </a:lnTo>
                <a:lnTo>
                  <a:pt x="681634" y="449878"/>
                </a:lnTo>
                <a:lnTo>
                  <a:pt x="0" y="4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8"/>
          <p:cNvGrpSpPr/>
          <p:nvPr/>
        </p:nvGrpSpPr>
        <p:grpSpPr>
          <a:xfrm rot="-5400000">
            <a:off x="7584649" y="5855890"/>
            <a:ext cx="1473051" cy="6888133"/>
            <a:chOff x="0" y="0"/>
            <a:chExt cx="2354580" cy="11010253"/>
          </a:xfrm>
        </p:grpSpPr>
        <p:sp>
          <p:nvSpPr>
            <p:cNvPr id="45" name="Freeform 9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6" name="Freeform 20"/>
          <p:cNvSpPr/>
          <p:nvPr>
            <p:custDataLst>
              <p:tags r:id="rId8"/>
            </p:custDataLst>
          </p:nvPr>
        </p:nvSpPr>
        <p:spPr>
          <a:xfrm>
            <a:off x="11353883" y="8891773"/>
            <a:ext cx="738896" cy="738896"/>
          </a:xfrm>
          <a:custGeom>
            <a:avLst/>
            <a:gdLst/>
            <a:ahLst/>
            <a:cxnLst/>
            <a:rect l="l" t="t" r="r" b="b"/>
            <a:pathLst>
              <a:path w="738896" h="738896">
                <a:moveTo>
                  <a:pt x="0" y="0"/>
                </a:moveTo>
                <a:lnTo>
                  <a:pt x="738897" y="0"/>
                </a:lnTo>
                <a:lnTo>
                  <a:pt x="738897" y="738897"/>
                </a:lnTo>
                <a:lnTo>
                  <a:pt x="0" y="738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16"/>
          <p:cNvGrpSpPr/>
          <p:nvPr/>
        </p:nvGrpSpPr>
        <p:grpSpPr>
          <a:xfrm rot="-5400000">
            <a:off x="4263693" y="4777685"/>
            <a:ext cx="1220479" cy="1220479"/>
            <a:chOff x="0" y="0"/>
            <a:chExt cx="6350000" cy="6350000"/>
          </a:xfrm>
        </p:grpSpPr>
        <p:sp>
          <p:nvSpPr>
            <p:cNvPr id="48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4191303" y="8724845"/>
            <a:ext cx="1220479" cy="122047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</p:grpSp>
      <p:sp>
        <p:nvSpPr>
          <p:cNvPr id="49" name="Freeform 30"/>
          <p:cNvSpPr/>
          <p:nvPr/>
        </p:nvSpPr>
        <p:spPr>
          <a:xfrm>
            <a:off x="4499461" y="5167316"/>
            <a:ext cx="681635" cy="449879"/>
          </a:xfrm>
          <a:custGeom>
            <a:avLst/>
            <a:gdLst/>
            <a:ahLst/>
            <a:cxnLst/>
            <a:rect l="l" t="t" r="r" b="b"/>
            <a:pathLst>
              <a:path w="681635" h="449879">
                <a:moveTo>
                  <a:pt x="0" y="0"/>
                </a:moveTo>
                <a:lnTo>
                  <a:pt x="681634" y="0"/>
                </a:lnTo>
                <a:lnTo>
                  <a:pt x="681634" y="449878"/>
                </a:lnTo>
                <a:lnTo>
                  <a:pt x="0" y="4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30"/>
          <p:cNvSpPr/>
          <p:nvPr/>
        </p:nvSpPr>
        <p:spPr>
          <a:xfrm>
            <a:off x="4499461" y="9105586"/>
            <a:ext cx="681635" cy="449879"/>
          </a:xfrm>
          <a:custGeom>
            <a:avLst/>
            <a:gdLst/>
            <a:ahLst/>
            <a:cxnLst/>
            <a:rect l="l" t="t" r="r" b="b"/>
            <a:pathLst>
              <a:path w="681635" h="449879">
                <a:moveTo>
                  <a:pt x="0" y="0"/>
                </a:moveTo>
                <a:lnTo>
                  <a:pt x="681634" y="0"/>
                </a:lnTo>
                <a:lnTo>
                  <a:pt x="681634" y="449878"/>
                </a:lnTo>
                <a:lnTo>
                  <a:pt x="0" y="4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9" name="Freeform 19"/>
            <p:cNvSpPr/>
            <p:nvPr/>
          </p:nvSpPr>
          <p:spPr>
            <a:xfrm rot="30000">
              <a:off x="-108012" y="-17555"/>
              <a:ext cx="21254218" cy="24955555"/>
            </a:xfrm>
            <a:custGeom>
              <a:avLst/>
              <a:gdLst/>
              <a:ahLst/>
              <a:cxnLst/>
              <a:rect l="l" t="t" r="r" b="b"/>
              <a:pathLst>
                <a:path w="21254218" h="24955555">
                  <a:moveTo>
                    <a:pt x="0" y="109840"/>
                  </a:moveTo>
                  <a:lnTo>
                    <a:pt x="216825" y="24955555"/>
                  </a:lnTo>
                  <a:lnTo>
                    <a:pt x="21224873" y="24772221"/>
                  </a:lnTo>
                  <a:cubicBezTo>
                    <a:pt x="21224873" y="24772221"/>
                    <a:pt x="21254218" y="24525575"/>
                    <a:pt x="21251866" y="24066854"/>
                  </a:cubicBezTo>
                  <a:lnTo>
                    <a:pt x="21251866" y="24066854"/>
                  </a:lnTo>
                  <a:lnTo>
                    <a:pt x="21251198" y="23990403"/>
                  </a:lnTo>
                  <a:lnTo>
                    <a:pt x="21251198" y="23990403"/>
                  </a:lnTo>
                  <a:cubicBezTo>
                    <a:pt x="21229715" y="22241735"/>
                    <a:pt x="20746638" y="17721401"/>
                    <a:pt x="16879172" y="12084387"/>
                  </a:cubicBezTo>
                  <a:cubicBezTo>
                    <a:pt x="11710889" y="4551620"/>
                    <a:pt x="12586364" y="0"/>
                    <a:pt x="12586364" y="0"/>
                  </a:cubicBezTo>
                  <a:close/>
                </a:path>
              </a:pathLst>
            </a:custGeom>
            <a:blipFill>
              <a:blip r:embed="rId1"/>
              <a:stretch>
                <a:fillRect t="-19723" b="-8095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484071" y="1057275"/>
            <a:ext cx="7775229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 песни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61455" y="1866900"/>
            <a:ext cx="11473815" cy="49199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Основная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цель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эстетического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воспитания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формирование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гармоничной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личности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способной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воспринимать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создавать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прекрасное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восприятие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видеть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прекрасное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любом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проявлении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(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природе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межличностных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отношениях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)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чувства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эмоциональные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состояния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вызванные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оценочным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отношением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человека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явлениям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действительности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искусства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потребности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необходимость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общении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художественно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-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ценностями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переживаниях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вкусы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оценивать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произведения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явления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позиций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знаний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идеалов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;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Эстетические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идеалы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социально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индивидуально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обусловленные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представления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совершенной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красоте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природе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обществе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человеке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9" name="Freeform 19"/>
            <p:cNvSpPr/>
            <p:nvPr/>
          </p:nvSpPr>
          <p:spPr>
            <a:xfrm rot="30000">
              <a:off x="-108012" y="-17555"/>
              <a:ext cx="21254218" cy="24955555"/>
            </a:xfrm>
            <a:custGeom>
              <a:avLst/>
              <a:gdLst/>
              <a:ahLst/>
              <a:cxnLst/>
              <a:rect l="l" t="t" r="r" b="b"/>
              <a:pathLst>
                <a:path w="21254218" h="24955555">
                  <a:moveTo>
                    <a:pt x="0" y="109840"/>
                  </a:moveTo>
                  <a:lnTo>
                    <a:pt x="216825" y="24955555"/>
                  </a:lnTo>
                  <a:lnTo>
                    <a:pt x="21224873" y="24772221"/>
                  </a:lnTo>
                  <a:cubicBezTo>
                    <a:pt x="21224873" y="24772221"/>
                    <a:pt x="21254218" y="24525575"/>
                    <a:pt x="21251866" y="24066854"/>
                  </a:cubicBezTo>
                  <a:lnTo>
                    <a:pt x="21251866" y="24066854"/>
                  </a:lnTo>
                  <a:lnTo>
                    <a:pt x="21251198" y="23990403"/>
                  </a:lnTo>
                  <a:lnTo>
                    <a:pt x="21251198" y="23990403"/>
                  </a:lnTo>
                  <a:cubicBezTo>
                    <a:pt x="21229715" y="22241735"/>
                    <a:pt x="20746638" y="17721401"/>
                    <a:pt x="16879172" y="12084387"/>
                  </a:cubicBezTo>
                  <a:cubicBezTo>
                    <a:pt x="11710889" y="4551620"/>
                    <a:pt x="12586364" y="0"/>
                    <a:pt x="12586364" y="0"/>
                  </a:cubicBezTo>
                  <a:close/>
                </a:path>
              </a:pathLst>
            </a:custGeom>
            <a:blipFill>
              <a:blip r:embed="rId1"/>
              <a:stretch>
                <a:fillRect t="-19723" b="-8095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484071" y="1057275"/>
            <a:ext cx="7775229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 песни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28155" y="1715135"/>
            <a:ext cx="11043285" cy="5071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Основная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цель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патриотического в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оспитания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российском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обществе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высокой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социальной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активности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гражданской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тветственности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духовности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становление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граждан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обладающих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позитивными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ценностями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качествами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способных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проявить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созидательном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процессе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интересах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Отечества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укрепления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государства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обеспечения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его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жизненно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важных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интересов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устойчивого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развития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сознании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людей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из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одной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культуры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заключены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базовые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понятии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добра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зла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справедливости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долга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Патриотизм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выступает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единстве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глубочайшего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духовного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освоения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истории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культуры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своего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народа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активно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–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деятельного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участия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решении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важнейших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проблем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современного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общества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также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единстве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духовности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гражданственности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социальной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активности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личности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которая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осознает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свою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неразрывность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Отечеством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социальную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значимость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деятельности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интересах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озрождения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надежной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защиты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9" name="Freeform 19"/>
            <p:cNvSpPr/>
            <p:nvPr/>
          </p:nvSpPr>
          <p:spPr>
            <a:xfrm rot="30000">
              <a:off x="-108012" y="-17555"/>
              <a:ext cx="21254218" cy="24955555"/>
            </a:xfrm>
            <a:custGeom>
              <a:avLst/>
              <a:gdLst/>
              <a:ahLst/>
              <a:cxnLst/>
              <a:rect l="l" t="t" r="r" b="b"/>
              <a:pathLst>
                <a:path w="21254218" h="24955555">
                  <a:moveTo>
                    <a:pt x="0" y="109840"/>
                  </a:moveTo>
                  <a:lnTo>
                    <a:pt x="216825" y="24955555"/>
                  </a:lnTo>
                  <a:lnTo>
                    <a:pt x="21224873" y="24772221"/>
                  </a:lnTo>
                  <a:cubicBezTo>
                    <a:pt x="21224873" y="24772221"/>
                    <a:pt x="21254218" y="24525575"/>
                    <a:pt x="21251866" y="24066854"/>
                  </a:cubicBezTo>
                  <a:lnTo>
                    <a:pt x="21251866" y="24066854"/>
                  </a:lnTo>
                  <a:lnTo>
                    <a:pt x="21251198" y="23990403"/>
                  </a:lnTo>
                  <a:lnTo>
                    <a:pt x="21251198" y="23990403"/>
                  </a:lnTo>
                  <a:cubicBezTo>
                    <a:pt x="21229715" y="22241735"/>
                    <a:pt x="20746638" y="17721401"/>
                    <a:pt x="16879172" y="12084387"/>
                  </a:cubicBezTo>
                  <a:cubicBezTo>
                    <a:pt x="11710889" y="4551620"/>
                    <a:pt x="12586364" y="0"/>
                    <a:pt x="12586364" y="0"/>
                  </a:cubicBezTo>
                  <a:close/>
                </a:path>
              </a:pathLst>
            </a:custGeom>
            <a:blipFill>
              <a:blip r:embed="rId1"/>
              <a:stretch>
                <a:fillRect t="-19723" b="-8095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484071" y="1057275"/>
            <a:ext cx="7775229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Исполнение песни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81800" y="1943100"/>
            <a:ext cx="11043285" cy="47840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Зачем развивать наслушанность?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Что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это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такое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как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оно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может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помочь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детям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?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Насмотренность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начитанность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или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«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наслушанность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»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синонимы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знаний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опыта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которые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человек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получает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изучая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результаты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творчества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других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Изобразительное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музыка 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литература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всё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составляет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внутреннюю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базу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данных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которая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помогает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ребёнку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развиваться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Методичное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регулярное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пополнение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базы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знаний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позволяет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только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всегда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быть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курсе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происходящего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находить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неожиданные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решения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рабочих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задач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в любом виде деятельности, на любом уроке и в жизни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endParaRPr lang="ru-RU" altLang="en-US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Повышенный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новым знаниям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—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ещё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один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«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мостик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»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улучшению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Будем стараться научить детей оставаться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голодными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новых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знаний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=научим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смело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комбинировать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старую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новую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информацию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Ведь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никто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знает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где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может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столкнуться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-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настолько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творчески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сильным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приведёт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его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собственному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шедевру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9" name="Freeform 19"/>
            <p:cNvSpPr/>
            <p:nvPr/>
          </p:nvSpPr>
          <p:spPr>
            <a:xfrm rot="30000">
              <a:off x="-108012" y="-17555"/>
              <a:ext cx="21254218" cy="24955555"/>
            </a:xfrm>
            <a:custGeom>
              <a:avLst/>
              <a:gdLst/>
              <a:ahLst/>
              <a:cxnLst/>
              <a:rect l="l" t="t" r="r" b="b"/>
              <a:pathLst>
                <a:path w="21254218" h="24955555">
                  <a:moveTo>
                    <a:pt x="0" y="109840"/>
                  </a:moveTo>
                  <a:lnTo>
                    <a:pt x="216825" y="24955555"/>
                  </a:lnTo>
                  <a:lnTo>
                    <a:pt x="21224873" y="24772221"/>
                  </a:lnTo>
                  <a:cubicBezTo>
                    <a:pt x="21224873" y="24772221"/>
                    <a:pt x="21254218" y="24525575"/>
                    <a:pt x="21251866" y="24066854"/>
                  </a:cubicBezTo>
                  <a:lnTo>
                    <a:pt x="21251866" y="24066854"/>
                  </a:lnTo>
                  <a:lnTo>
                    <a:pt x="21251198" y="23990403"/>
                  </a:lnTo>
                  <a:lnTo>
                    <a:pt x="21251198" y="23990403"/>
                  </a:lnTo>
                  <a:cubicBezTo>
                    <a:pt x="21229715" y="22241735"/>
                    <a:pt x="20746638" y="17721401"/>
                    <a:pt x="16879172" y="12084387"/>
                  </a:cubicBezTo>
                  <a:cubicBezTo>
                    <a:pt x="11710889" y="4551620"/>
                    <a:pt x="12586364" y="0"/>
                    <a:pt x="12586364" y="0"/>
                  </a:cubicBezTo>
                  <a:close/>
                </a:path>
              </a:pathLst>
            </a:custGeom>
            <a:blipFill>
              <a:blip r:embed="rId1"/>
              <a:stretch>
                <a:fillRect t="-19723" b="-8095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484071" y="1057275"/>
            <a:ext cx="7775229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Креативное мышление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81800" y="1943100"/>
            <a:ext cx="11043285" cy="47840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Креативное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важно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ru-RU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 всех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сферах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жизни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включая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искусство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науку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бизнес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повседневные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ситуации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Решение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проблем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ru-RU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способствует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нахождению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нестандартных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решений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проблем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важно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ситуациях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где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традиционные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методы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могут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быть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неэффективными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Инновации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люди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вносят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новаторские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идеи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которые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могут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основой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для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инноваций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различных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областях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Адаптация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изменениям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люди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лучше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адаптируются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переменам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находят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новые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возможности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меняющихся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условиях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Развитие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личности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креативного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способствует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личностному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росту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помогает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лучше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понимать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себя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свои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   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9" name="Freeform 19"/>
            <p:cNvSpPr/>
            <p:nvPr/>
          </p:nvSpPr>
          <p:spPr>
            <a:xfrm rot="30000">
              <a:off x="-108012" y="-17555"/>
              <a:ext cx="21254218" cy="24955555"/>
            </a:xfrm>
            <a:custGeom>
              <a:avLst/>
              <a:gdLst/>
              <a:ahLst/>
              <a:cxnLst/>
              <a:rect l="l" t="t" r="r" b="b"/>
              <a:pathLst>
                <a:path w="21254218" h="24955555">
                  <a:moveTo>
                    <a:pt x="0" y="109840"/>
                  </a:moveTo>
                  <a:lnTo>
                    <a:pt x="216825" y="24955555"/>
                  </a:lnTo>
                  <a:lnTo>
                    <a:pt x="21224873" y="24772221"/>
                  </a:lnTo>
                  <a:cubicBezTo>
                    <a:pt x="21224873" y="24772221"/>
                    <a:pt x="21254218" y="24525575"/>
                    <a:pt x="21251866" y="24066854"/>
                  </a:cubicBezTo>
                  <a:lnTo>
                    <a:pt x="21251866" y="24066854"/>
                  </a:lnTo>
                  <a:lnTo>
                    <a:pt x="21251198" y="23990403"/>
                  </a:lnTo>
                  <a:lnTo>
                    <a:pt x="21251198" y="23990403"/>
                  </a:lnTo>
                  <a:cubicBezTo>
                    <a:pt x="21229715" y="22241735"/>
                    <a:pt x="20746638" y="17721401"/>
                    <a:pt x="16879172" y="12084387"/>
                  </a:cubicBezTo>
                  <a:cubicBezTo>
                    <a:pt x="11710889" y="4551620"/>
                    <a:pt x="12586364" y="0"/>
                    <a:pt x="12586364" y="0"/>
                  </a:cubicBezTo>
                  <a:close/>
                </a:path>
              </a:pathLst>
            </a:custGeom>
            <a:blipFill>
              <a:blip r:embed="rId1"/>
              <a:stretch>
                <a:fillRect t="-19723" b="-8095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903702">
            <a:off x="-5767044" y="6286174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5" y="0"/>
                </a:lnTo>
                <a:lnTo>
                  <a:pt x="10909315" y="3709166"/>
                </a:lnTo>
                <a:lnTo>
                  <a:pt x="0" y="3709166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484071" y="1057275"/>
            <a:ext cx="7775229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0"/>
              </a:lnSpc>
            </a:pPr>
            <a:r>
              <a:rPr lang="ru-RU" altLang="en-US" sz="4200" b="1">
                <a:solidFill>
                  <a:srgbClr val="041A22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Креативное мышление</a:t>
            </a:r>
            <a:endParaRPr lang="ru-RU" altLang="en-US" sz="4200" b="1">
              <a:solidFill>
                <a:srgbClr val="041A22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81800" y="1943100"/>
            <a:ext cx="11043285" cy="47840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Улучшение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коммуникации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люди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часто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обладают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лучшими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навыками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коммуникации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поскольку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они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могут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выражать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свои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идеи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точки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зрения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более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чётко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оригинально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Повышение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продуктивности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позволяет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находить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более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эффективные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методы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выполнения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задач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Успех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обучении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может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способствовать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более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эффективному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обучению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так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как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активизирует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различные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умственные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процессы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Стимулирование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воображения</a:t>
            </a:r>
            <a:r>
              <a:rPr lang="en-US" altLang="ru-RU" sz="3200" u="sng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Креативное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позволяет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расширить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воображение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видеть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возможности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которые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могли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бы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остаться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незамеченными</a:t>
            </a: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altLang="ru-RU" sz="3200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  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Повышение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качества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жизни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Люди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развитым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креативным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мышлением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часто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способны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придавать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более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яркий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насыщенный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характер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своей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жизни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,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создавая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интересные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вдохновляющие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 </a:t>
            </a:r>
            <a:r>
              <a:rPr lang="en-US" altLang="en-US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вещи</a:t>
            </a:r>
            <a:r>
              <a:rPr lang="en-US" altLang="ru-RU" sz="3200" b="1">
                <a:solidFill>
                  <a:srgbClr val="041A22"/>
                </a:solidFill>
                <a:latin typeface="Georgia" panose="02040502050405020303" charset="0"/>
                <a:ea typeface="Open Sans 2" panose="020B0606030504020204"/>
                <a:cs typeface="Georgia" panose="02040502050405020303" charset="0"/>
                <a:sym typeface="Open Sans 2" panose="020B0606030504020204"/>
              </a:rPr>
              <a:t>.</a:t>
            </a:r>
            <a:endParaRPr lang="en-US" altLang="ru-RU" sz="3200" b="1">
              <a:solidFill>
                <a:srgbClr val="041A22"/>
              </a:solidFill>
              <a:latin typeface="Georgia" panose="02040502050405020303" charset="0"/>
              <a:ea typeface="Open Sans 2" panose="020B0606030504020204"/>
              <a:cs typeface="Georgia" panose="02040502050405020303" charset="0"/>
              <a:sym typeface="Open Sans 2" panose="020B0606030504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0.87921259842517,&quot;left&quot;:896.2565354330709,&quot;top&quot;:215.435905511811,&quot;width&quot;:413.398188976378}"/>
</p:tagLst>
</file>

<file path=ppt/tags/tag10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1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2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3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4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5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6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7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8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19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2.xml><?xml version="1.0" encoding="utf-8"?>
<p:tagLst xmlns:p="http://schemas.openxmlformats.org/presentationml/2006/main">
  <p:tag name="KSO_WM_DIAGRAM_VIRTUALLY_FRAME" val="{&quot;height&quot;:420.87921259842517,&quot;left&quot;:896.2565354330709,&quot;top&quot;:215.435905511811,&quot;width&quot;:413.398188976378}"/>
</p:tagLst>
</file>

<file path=ppt/tags/tag20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21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22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23.xml><?xml version="1.0" encoding="utf-8"?>
<p:tagLst xmlns:p="http://schemas.openxmlformats.org/presentationml/2006/main">
  <p:tag name="KSO_WM_DIAGRAM_VIRTUALLY_FRAME" val="{&quot;height&quot;:458.3474015748031,&quot;left&quot;:81,&quot;top&quot;:196.20866141732284,&quot;width&quot;:1278}"/>
</p:tagLst>
</file>

<file path=ppt/tags/tag24.xml><?xml version="1.0" encoding="utf-8"?>
<p:tagLst xmlns:p="http://schemas.openxmlformats.org/presentationml/2006/main">
  <p:tag name="KSO_WM_DIAGRAM_VIRTUALLY_FRAME" val="{&quot;height&quot;:458.3474015748031,&quot;left&quot;:81,&quot;top&quot;:196.20866141732284,&quot;width&quot;:1278}"/>
</p:tagLst>
</file>

<file path=ppt/tags/tag25.xml><?xml version="1.0" encoding="utf-8"?>
<p:tagLst xmlns:p="http://schemas.openxmlformats.org/presentationml/2006/main">
  <p:tag name="KSO_WM_DIAGRAM_VIRTUALLY_FRAME" val="{&quot;height&quot;:458.3474015748031,&quot;left&quot;:81,&quot;top&quot;:196.20866141732284,&quot;width&quot;:1278}"/>
</p:tagLst>
</file>

<file path=ppt/tags/tag26.xml><?xml version="1.0" encoding="utf-8"?>
<p:tagLst xmlns:p="http://schemas.openxmlformats.org/presentationml/2006/main">
  <p:tag name="KSO_WM_DIAGRAM_VIRTUALLY_FRAME" val="{&quot;height&quot;:458.3474015748031,&quot;left&quot;:81,&quot;top&quot;:196.20866141732284,&quot;width&quot;:1278}"/>
</p:tagLst>
</file>

<file path=ppt/tags/tag3.xml><?xml version="1.0" encoding="utf-8"?>
<p:tagLst xmlns:p="http://schemas.openxmlformats.org/presentationml/2006/main">
  <p:tag name="KSO_WM_DIAGRAM_VIRTUALLY_FRAME" val="{&quot;height&quot;:420.87921259842517,&quot;left&quot;:896.2565354330709,&quot;top&quot;:215.435905511811,&quot;width&quot;:413.398188976378}"/>
</p:tagLst>
</file>

<file path=ppt/tags/tag4.xml><?xml version="1.0" encoding="utf-8"?>
<p:tagLst xmlns:p="http://schemas.openxmlformats.org/presentationml/2006/main">
  <p:tag name="KSO_WM_DIAGRAM_VIRTUALLY_FRAME" val="{&quot;height&quot;:420.87921259842517,&quot;left&quot;:896.2565354330709,&quot;top&quot;:215.435905511811,&quot;width&quot;:413.398188976378}"/>
</p:tagLst>
</file>

<file path=ppt/tags/tag5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6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7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8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ags/tag9.xml><?xml version="1.0" encoding="utf-8"?>
<p:tagLst xmlns:p="http://schemas.openxmlformats.org/presentationml/2006/main">
  <p:tag name="KSO_WM_DIAGRAM_VIRTUALLY_FRAME" val="{&quot;height&quot;:473.4526771653544,&quot;left&quot;:124.94952755905513,&quot;top&quot;:195.3272440944882,&quot;width&quot;:1220.85519685039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5878</Words>
  <Application>WPS Presentation</Application>
  <PresentationFormat>Произвольный</PresentationFormat>
  <Paragraphs>142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SimSun</vt:lpstr>
      <vt:lpstr>Wingdings</vt:lpstr>
      <vt:lpstr>Open Sans 1 Bold</vt:lpstr>
      <vt:lpstr>Montserrat 1 Bold</vt:lpstr>
      <vt:lpstr>Open Sans 2 Bold</vt:lpstr>
      <vt:lpstr>Georgia</vt:lpstr>
      <vt:lpstr>Open Sans 2</vt:lpstr>
      <vt:lpstr>Wingdings</vt:lpstr>
      <vt:lpstr>Microsoft YaHei</vt:lpstr>
      <vt:lpstr>Arial Unicode MS</vt:lpstr>
      <vt:lpstr>Calibri</vt:lpstr>
      <vt:lpstr>Open Sans 1</vt:lpstr>
      <vt:lpstr>Open Sans 1 Medium</vt:lpstr>
      <vt:lpstr>Montserrat 1</vt:lpstr>
      <vt:lpstr>Open Sans 2 Bold Italics</vt:lpstr>
      <vt:lpstr>Asap Condensed Bold</vt:lpstr>
      <vt:lpstr>Open Sans 1 Semi-Bold</vt:lpstr>
      <vt:lpstr>Montserrat 2 Ultra-Bold</vt:lpstr>
      <vt:lpstr>Open Sans Bold</vt:lpstr>
      <vt:lpstr>Rosario</vt:lpstr>
      <vt:lpstr>Montserrat 2</vt:lpstr>
      <vt:lpstr>Open Sans 2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2025_шаблон презентации</dc:title>
  <dc:creator>MaxSpade83</dc:creator>
  <cp:lastModifiedBy>Татьяна Белина</cp:lastModifiedBy>
  <cp:revision>17</cp:revision>
  <dcterms:created xsi:type="dcterms:W3CDTF">2006-08-16T00:00:00Z</dcterms:created>
  <dcterms:modified xsi:type="dcterms:W3CDTF">2025-10-26T12:12:48Z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F106401ABC3B412EA06B92DC8CB74E34_13</vt:lpwstr>
  </property>
  <property fmtid="{D5CDD505-2E9C-101B-9397-08002B2CF9AE}" pid="3" name="KSOProductBuildVer">
    <vt:lpwstr>1049-12.2.0.23131</vt:lpwstr>
  </property>
</Properties>
</file>