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6192500" cy="12382500"/>
  <p:notesSz cx="16192500" cy="12382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54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696" y="4540253"/>
            <a:ext cx="11688299" cy="4085577"/>
          </a:xfrm>
        </p:spPr>
        <p:txBody>
          <a:bodyPr anchor="b">
            <a:normAutofit/>
          </a:bodyPr>
          <a:lstStyle>
            <a:lvl1pPr>
              <a:defRPr sz="956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9696" y="8625826"/>
            <a:ext cx="11688299" cy="20335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9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5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6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7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56168" y="7802092"/>
            <a:ext cx="2471150" cy="141154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654" y="8178339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8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4" y="1100667"/>
            <a:ext cx="11673307" cy="5627989"/>
          </a:xfrm>
        </p:spPr>
        <p:txBody>
          <a:bodyPr anchor="ctr">
            <a:normAutofit/>
          </a:bodyPr>
          <a:lstStyle>
            <a:lvl1pPr algn="l">
              <a:defRPr sz="85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694" y="7861472"/>
            <a:ext cx="11673307" cy="2809199"/>
          </a:xfrm>
        </p:spPr>
        <p:txBody>
          <a:bodyPr anchor="ctr">
            <a:normAutofit/>
          </a:bodyPr>
          <a:lstStyle>
            <a:lvl1pPr marL="0" indent="0" algn="l">
              <a:buNone/>
              <a:defRPr sz="318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9610" indent="0">
              <a:buNone/>
              <a:defRPr sz="3187">
                <a:solidFill>
                  <a:schemeClr val="tx1">
                    <a:tint val="75000"/>
                  </a:schemeClr>
                </a:solidFill>
              </a:defRPr>
            </a:lvl2pPr>
            <a:lvl3pPr marL="1619220" indent="0">
              <a:buNone/>
              <a:defRPr sz="2833">
                <a:solidFill>
                  <a:schemeClr val="tx1">
                    <a:tint val="75000"/>
                  </a:schemeClr>
                </a:solidFill>
              </a:defRPr>
            </a:lvl3pPr>
            <a:lvl4pPr marL="242882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4pPr>
            <a:lvl5pPr marL="323843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5pPr>
            <a:lvl6pPr marL="404804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6pPr>
            <a:lvl7pPr marL="485765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7pPr>
            <a:lvl8pPr marL="566726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8pPr>
            <a:lvl9pPr marL="647687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571734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99" y="5857476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802" y="1100667"/>
            <a:ext cx="10819060" cy="5228167"/>
          </a:xfrm>
        </p:spPr>
        <p:txBody>
          <a:bodyPr anchor="ctr">
            <a:normAutofit/>
          </a:bodyPr>
          <a:lstStyle>
            <a:lvl1pPr algn="l">
              <a:defRPr sz="85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78284" y="6328833"/>
            <a:ext cx="10012093" cy="68791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8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9610" indent="0">
              <a:buFontTx/>
              <a:buNone/>
              <a:defRPr/>
            </a:lvl2pPr>
            <a:lvl3pPr marL="1619220" indent="0">
              <a:buFontTx/>
              <a:buNone/>
              <a:defRPr/>
            </a:lvl3pPr>
            <a:lvl4pPr marL="2428829" indent="0">
              <a:buFontTx/>
              <a:buNone/>
              <a:defRPr/>
            </a:lvl4pPr>
            <a:lvl5pPr marL="32384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694" y="7861472"/>
            <a:ext cx="11673307" cy="2809199"/>
          </a:xfrm>
        </p:spPr>
        <p:txBody>
          <a:bodyPr anchor="ctr">
            <a:normAutofit/>
          </a:bodyPr>
          <a:lstStyle>
            <a:lvl1pPr marL="0" indent="0" algn="l">
              <a:buNone/>
              <a:defRPr sz="318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9610" indent="0">
              <a:buNone/>
              <a:defRPr sz="3187">
                <a:solidFill>
                  <a:schemeClr val="tx1">
                    <a:tint val="75000"/>
                  </a:schemeClr>
                </a:solidFill>
              </a:defRPr>
            </a:lvl2pPr>
            <a:lvl3pPr marL="1619220" indent="0">
              <a:buNone/>
              <a:defRPr sz="2833">
                <a:solidFill>
                  <a:schemeClr val="tx1">
                    <a:tint val="75000"/>
                  </a:schemeClr>
                </a:solidFill>
              </a:defRPr>
            </a:lvl3pPr>
            <a:lvl4pPr marL="242882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4pPr>
            <a:lvl5pPr marL="323843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5pPr>
            <a:lvl6pPr marL="404804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6pPr>
            <a:lvl7pPr marL="485765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7pPr>
            <a:lvl8pPr marL="566726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8pPr>
            <a:lvl9pPr marL="647687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03" y="571734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99" y="5857476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2227" y="1170009"/>
            <a:ext cx="809836" cy="1055846"/>
          </a:xfrm>
          <a:prstGeom prst="rect">
            <a:avLst/>
          </a:prstGeom>
        </p:spPr>
        <p:txBody>
          <a:bodyPr vert="horz" lIns="161925" tIns="80963" rIns="161925" bIns="80963" rtlCol="0" anchor="ctr">
            <a:noAutofit/>
          </a:bodyPr>
          <a:lstStyle/>
          <a:p>
            <a:pPr lvl="0"/>
            <a:r>
              <a:rPr lang="en-US" sz="141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66882" y="5245691"/>
            <a:ext cx="809836" cy="1055846"/>
          </a:xfrm>
          <a:prstGeom prst="rect">
            <a:avLst/>
          </a:prstGeom>
        </p:spPr>
        <p:txBody>
          <a:bodyPr vert="horz" lIns="161925" tIns="80963" rIns="161925" bIns="80963" rtlCol="0" anchor="ctr">
            <a:noAutofit/>
          </a:bodyPr>
          <a:lstStyle/>
          <a:p>
            <a:pPr lvl="0"/>
            <a:r>
              <a:rPr lang="en-US" sz="141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28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4" y="4402669"/>
            <a:ext cx="11673307" cy="4919859"/>
          </a:xfrm>
        </p:spPr>
        <p:txBody>
          <a:bodyPr anchor="b">
            <a:normAutofit/>
          </a:bodyPr>
          <a:lstStyle>
            <a:lvl1pPr algn="l">
              <a:defRPr sz="8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694" y="9355667"/>
            <a:ext cx="11673307" cy="1317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03" y="8866470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299" y="8997243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4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4802" y="1100667"/>
            <a:ext cx="10819060" cy="5228167"/>
          </a:xfrm>
        </p:spPr>
        <p:txBody>
          <a:bodyPr anchor="ctr">
            <a:normAutofit/>
          </a:bodyPr>
          <a:lstStyle>
            <a:lvl1pPr algn="l">
              <a:defRPr sz="85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693" y="7842250"/>
            <a:ext cx="11843850" cy="151341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50">
                <a:solidFill>
                  <a:schemeClr val="accent1"/>
                </a:solidFill>
              </a:defRPr>
            </a:lvl1pPr>
            <a:lvl2pPr marL="809610" indent="0">
              <a:buFontTx/>
              <a:buNone/>
              <a:defRPr/>
            </a:lvl2pPr>
            <a:lvl3pPr marL="1619220" indent="0">
              <a:buFontTx/>
              <a:buNone/>
              <a:defRPr/>
            </a:lvl3pPr>
            <a:lvl4pPr marL="2428829" indent="0">
              <a:buFontTx/>
              <a:buNone/>
              <a:defRPr/>
            </a:lvl4pPr>
            <a:lvl5pPr marL="32384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693" y="9355667"/>
            <a:ext cx="11843850" cy="1317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03" y="8866470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299" y="8997243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2227" y="1170009"/>
            <a:ext cx="809836" cy="1055846"/>
          </a:xfrm>
          <a:prstGeom prst="rect">
            <a:avLst/>
          </a:prstGeom>
        </p:spPr>
        <p:txBody>
          <a:bodyPr vert="horz" lIns="161925" tIns="80963" rIns="161925" bIns="80963" rtlCol="0" anchor="ctr">
            <a:noAutofit/>
          </a:bodyPr>
          <a:lstStyle/>
          <a:p>
            <a:pPr lvl="0"/>
            <a:r>
              <a:rPr lang="en-US" sz="141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6882" y="5245691"/>
            <a:ext cx="809836" cy="1055846"/>
          </a:xfrm>
          <a:prstGeom prst="rect">
            <a:avLst/>
          </a:prstGeom>
        </p:spPr>
        <p:txBody>
          <a:bodyPr vert="horz" lIns="161925" tIns="80963" rIns="161925" bIns="80963" rtlCol="0" anchor="ctr">
            <a:noAutofit/>
          </a:bodyPr>
          <a:lstStyle/>
          <a:p>
            <a:pPr lvl="0"/>
            <a:r>
              <a:rPr lang="en-US" sz="141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24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5" y="1132818"/>
            <a:ext cx="11673305" cy="5200036"/>
          </a:xfrm>
        </p:spPr>
        <p:txBody>
          <a:bodyPr anchor="ctr">
            <a:normAutofit/>
          </a:bodyPr>
          <a:lstStyle>
            <a:lvl1pPr algn="l">
              <a:defRPr sz="8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694" y="7842250"/>
            <a:ext cx="11673307" cy="151341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50">
                <a:solidFill>
                  <a:schemeClr val="accent1"/>
                </a:solidFill>
              </a:defRPr>
            </a:lvl1pPr>
            <a:lvl2pPr marL="809610" indent="0">
              <a:buFontTx/>
              <a:buNone/>
              <a:defRPr/>
            </a:lvl2pPr>
            <a:lvl3pPr marL="1619220" indent="0">
              <a:buFontTx/>
              <a:buNone/>
              <a:defRPr/>
            </a:lvl3pPr>
            <a:lvl4pPr marL="2428829" indent="0">
              <a:buFontTx/>
              <a:buNone/>
              <a:defRPr/>
            </a:lvl4pPr>
            <a:lvl5pPr marL="32384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694" y="9355667"/>
            <a:ext cx="11673307" cy="13173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8866470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299" y="8997243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0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4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80739" y="1132817"/>
            <a:ext cx="2932734" cy="954022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9695" y="1132817"/>
            <a:ext cx="8351866" cy="9540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1445" y="717550"/>
            <a:ext cx="14104619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29827" y="6934200"/>
            <a:ext cx="11339195" cy="309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33333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566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24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4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628" y="1126865"/>
            <a:ext cx="11668373" cy="23127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694" y="3852334"/>
            <a:ext cx="11673307" cy="68207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4" y="3745737"/>
            <a:ext cx="11673307" cy="2652000"/>
          </a:xfrm>
        </p:spPr>
        <p:txBody>
          <a:bodyPr anchor="b"/>
          <a:lstStyle>
            <a:lvl1pPr algn="l">
              <a:defRPr sz="708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694" y="6466417"/>
            <a:ext cx="11673307" cy="1553500"/>
          </a:xfrm>
        </p:spPr>
        <p:txBody>
          <a:bodyPr anchor="t"/>
          <a:lstStyle>
            <a:lvl1pPr marL="0" indent="0" algn="l">
              <a:buNone/>
              <a:defRPr sz="35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9610" indent="0">
              <a:buNone/>
              <a:defRPr sz="3187">
                <a:solidFill>
                  <a:schemeClr val="tx1">
                    <a:tint val="75000"/>
                  </a:schemeClr>
                </a:solidFill>
              </a:defRPr>
            </a:lvl2pPr>
            <a:lvl3pPr marL="1619220" indent="0">
              <a:buNone/>
              <a:defRPr sz="2833">
                <a:solidFill>
                  <a:schemeClr val="tx1">
                    <a:tint val="75000"/>
                  </a:schemeClr>
                </a:solidFill>
              </a:defRPr>
            </a:lvl3pPr>
            <a:lvl4pPr marL="242882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4pPr>
            <a:lvl5pPr marL="323843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5pPr>
            <a:lvl6pPr marL="404804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6pPr>
            <a:lvl7pPr marL="4857659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7pPr>
            <a:lvl8pPr marL="566726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8pPr>
            <a:lvl9pPr marL="6476878" indent="0">
              <a:buNone/>
              <a:defRPr sz="2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03" y="571734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99" y="5857476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9696" y="3857942"/>
            <a:ext cx="5662294" cy="68022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1482" y="3857942"/>
            <a:ext cx="5661519" cy="68022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99" y="1422387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561" y="4020297"/>
            <a:ext cx="5090430" cy="1040473"/>
          </a:xfrm>
        </p:spPr>
        <p:txBody>
          <a:bodyPr anchor="b">
            <a:noAutofit/>
          </a:bodyPr>
          <a:lstStyle>
            <a:lvl1pPr marL="0" indent="0">
              <a:buNone/>
              <a:defRPr sz="4250" b="0"/>
            </a:lvl1pPr>
            <a:lvl2pPr marL="809610" indent="0">
              <a:buNone/>
              <a:defRPr sz="3542" b="1"/>
            </a:lvl2pPr>
            <a:lvl3pPr marL="1619220" indent="0">
              <a:buNone/>
              <a:defRPr sz="3187" b="1"/>
            </a:lvl3pPr>
            <a:lvl4pPr marL="2428829" indent="0">
              <a:buNone/>
              <a:defRPr sz="2833" b="1"/>
            </a:lvl4pPr>
            <a:lvl5pPr marL="3238439" indent="0">
              <a:buNone/>
              <a:defRPr sz="2833" b="1"/>
            </a:lvl5pPr>
            <a:lvl6pPr marL="4048049" indent="0">
              <a:buNone/>
              <a:defRPr sz="2833" b="1"/>
            </a:lvl6pPr>
            <a:lvl7pPr marL="4857659" indent="0">
              <a:buNone/>
              <a:defRPr sz="2833" b="1"/>
            </a:lvl7pPr>
            <a:lvl8pPr marL="5667268" indent="0">
              <a:buNone/>
              <a:defRPr sz="2833" b="1"/>
            </a:lvl8pPr>
            <a:lvl9pPr marL="6476878" indent="0">
              <a:buNone/>
              <a:defRPr sz="28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9693" y="5060771"/>
            <a:ext cx="5662296" cy="56075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16107" y="4014469"/>
            <a:ext cx="5088027" cy="1040473"/>
          </a:xfrm>
        </p:spPr>
        <p:txBody>
          <a:bodyPr anchor="b">
            <a:noAutofit/>
          </a:bodyPr>
          <a:lstStyle>
            <a:lvl1pPr marL="0" indent="0">
              <a:buNone/>
              <a:defRPr sz="4250" b="0"/>
            </a:lvl1pPr>
            <a:lvl2pPr marL="809610" indent="0">
              <a:buNone/>
              <a:defRPr sz="3542" b="1"/>
            </a:lvl2pPr>
            <a:lvl3pPr marL="1619220" indent="0">
              <a:buNone/>
              <a:defRPr sz="3187" b="1"/>
            </a:lvl3pPr>
            <a:lvl4pPr marL="2428829" indent="0">
              <a:buNone/>
              <a:defRPr sz="2833" b="1"/>
            </a:lvl4pPr>
            <a:lvl5pPr marL="3238439" indent="0">
              <a:buNone/>
              <a:defRPr sz="2833" b="1"/>
            </a:lvl5pPr>
            <a:lvl6pPr marL="4048049" indent="0">
              <a:buNone/>
              <a:defRPr sz="2833" b="1"/>
            </a:lvl6pPr>
            <a:lvl7pPr marL="4857659" indent="0">
              <a:buNone/>
              <a:defRPr sz="2833" b="1"/>
            </a:lvl7pPr>
            <a:lvl8pPr marL="5667268" indent="0">
              <a:buNone/>
              <a:defRPr sz="2833" b="1"/>
            </a:lvl8pPr>
            <a:lvl9pPr marL="6476878" indent="0">
              <a:buNone/>
              <a:defRPr sz="28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45120" y="5054943"/>
            <a:ext cx="5659017" cy="56075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299" y="1422387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625" y="1126865"/>
            <a:ext cx="11668375" cy="23127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3" y="805436"/>
            <a:ext cx="4656555" cy="1762786"/>
          </a:xfrm>
        </p:spPr>
        <p:txBody>
          <a:bodyPr anchor="b"/>
          <a:lstStyle>
            <a:lvl1pPr algn="l">
              <a:defRPr sz="35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9937" y="805439"/>
            <a:ext cx="6713063" cy="977701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693" y="2886385"/>
            <a:ext cx="4656555" cy="7696065"/>
          </a:xfrm>
        </p:spPr>
        <p:txBody>
          <a:bodyPr/>
          <a:lstStyle>
            <a:lvl1pPr marL="0" indent="0">
              <a:buNone/>
              <a:defRPr sz="2479"/>
            </a:lvl1pPr>
            <a:lvl2pPr marL="809610" indent="0">
              <a:buNone/>
              <a:defRPr sz="2125"/>
            </a:lvl2pPr>
            <a:lvl3pPr marL="1619220" indent="0">
              <a:buNone/>
              <a:defRPr sz="1771"/>
            </a:lvl3pPr>
            <a:lvl4pPr marL="2428829" indent="0">
              <a:buNone/>
              <a:defRPr sz="1594"/>
            </a:lvl4pPr>
            <a:lvl5pPr marL="3238439" indent="0">
              <a:buNone/>
              <a:defRPr sz="1594"/>
            </a:lvl5pPr>
            <a:lvl6pPr marL="4048049" indent="0">
              <a:buNone/>
              <a:defRPr sz="1594"/>
            </a:lvl6pPr>
            <a:lvl7pPr marL="4857659" indent="0">
              <a:buNone/>
              <a:defRPr sz="1594"/>
            </a:lvl7pPr>
            <a:lvl8pPr marL="5667268" indent="0">
              <a:buNone/>
              <a:defRPr sz="1594"/>
            </a:lvl8pPr>
            <a:lvl9pPr marL="6476878" indent="0">
              <a:buNone/>
              <a:defRPr sz="15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1284101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2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694" y="8667750"/>
            <a:ext cx="11673307" cy="1023277"/>
          </a:xfrm>
        </p:spPr>
        <p:txBody>
          <a:bodyPr anchor="b">
            <a:normAutofit/>
          </a:bodyPr>
          <a:lstStyle>
            <a:lvl1pPr algn="l">
              <a:defRPr sz="42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39694" y="1146464"/>
            <a:ext cx="11673307" cy="6960363"/>
          </a:xfrm>
        </p:spPr>
        <p:txBody>
          <a:bodyPr anchor="t">
            <a:normAutofit/>
          </a:bodyPr>
          <a:lstStyle>
            <a:lvl1pPr marL="0" indent="0" algn="ctr">
              <a:buNone/>
              <a:defRPr sz="2833"/>
            </a:lvl1pPr>
            <a:lvl2pPr marL="809610" indent="0">
              <a:buNone/>
              <a:defRPr sz="2833"/>
            </a:lvl2pPr>
            <a:lvl3pPr marL="1619220" indent="0">
              <a:buNone/>
              <a:defRPr sz="2833"/>
            </a:lvl3pPr>
            <a:lvl4pPr marL="2428829" indent="0">
              <a:buNone/>
              <a:defRPr sz="2833"/>
            </a:lvl4pPr>
            <a:lvl5pPr marL="3238439" indent="0">
              <a:buNone/>
              <a:defRPr sz="2833"/>
            </a:lvl5pPr>
            <a:lvl6pPr marL="4048049" indent="0">
              <a:buNone/>
              <a:defRPr sz="2833"/>
            </a:lvl6pPr>
            <a:lvl7pPr marL="4857659" indent="0">
              <a:buNone/>
              <a:defRPr sz="2833"/>
            </a:lvl7pPr>
            <a:lvl8pPr marL="5667268" indent="0">
              <a:buNone/>
              <a:defRPr sz="2833"/>
            </a:lvl8pPr>
            <a:lvl9pPr marL="6476878" indent="0">
              <a:buNone/>
              <a:defRPr sz="28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694" y="9691027"/>
            <a:ext cx="11673307" cy="891424"/>
          </a:xfrm>
        </p:spPr>
        <p:txBody>
          <a:bodyPr>
            <a:normAutofit/>
          </a:bodyPr>
          <a:lstStyle>
            <a:lvl1pPr marL="0" indent="0">
              <a:buNone/>
              <a:defRPr sz="2125"/>
            </a:lvl1pPr>
            <a:lvl2pPr marL="809610" indent="0">
              <a:buNone/>
              <a:defRPr sz="2125"/>
            </a:lvl2pPr>
            <a:lvl3pPr marL="1619220" indent="0">
              <a:buNone/>
              <a:defRPr sz="1771"/>
            </a:lvl3pPr>
            <a:lvl4pPr marL="2428829" indent="0">
              <a:buNone/>
              <a:defRPr sz="1594"/>
            </a:lvl4pPr>
            <a:lvl5pPr marL="3238439" indent="0">
              <a:buNone/>
              <a:defRPr sz="1594"/>
            </a:lvl5pPr>
            <a:lvl6pPr marL="4048049" indent="0">
              <a:buNone/>
              <a:defRPr sz="1594"/>
            </a:lvl6pPr>
            <a:lvl7pPr marL="4857659" indent="0">
              <a:buNone/>
              <a:defRPr sz="1594"/>
            </a:lvl7pPr>
            <a:lvl8pPr marL="5667268" indent="0">
              <a:buNone/>
              <a:defRPr sz="1594"/>
            </a:lvl8pPr>
            <a:lvl9pPr marL="6476878" indent="0">
              <a:buNone/>
              <a:defRPr sz="15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03" y="8866470"/>
            <a:ext cx="2405422" cy="91723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299" y="8997243"/>
            <a:ext cx="1035899" cy="659253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7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412750"/>
            <a:ext cx="3508375" cy="11986412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36162" y="515"/>
            <a:ext cx="3457148" cy="1237341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323850" cy="12382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625" y="1126865"/>
            <a:ext cx="11668375" cy="2312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694" y="3852333"/>
            <a:ext cx="11673307" cy="701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63625" y="11077245"/>
            <a:ext cx="1357131" cy="66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93" y="11078545"/>
            <a:ext cx="10122948" cy="659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5299" y="1422387"/>
            <a:ext cx="1035899" cy="659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2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2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809610" rtl="0" eaLnBrk="1" latinLnBrk="0" hangingPunct="1">
        <a:spcBef>
          <a:spcPct val="0"/>
        </a:spcBef>
        <a:buNone/>
        <a:defRPr sz="6375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07207" indent="-607207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31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15616" indent="-506006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8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024024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4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833634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643244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452854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262463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072073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881683" indent="-404805" algn="l" defTabSz="809610" rtl="0" eaLnBrk="1" latinLnBrk="0" hangingPunct="1">
        <a:spcBef>
          <a:spcPts val="1771"/>
        </a:spcBef>
        <a:spcAft>
          <a:spcPts val="0"/>
        </a:spcAft>
        <a:buClr>
          <a:schemeClr val="accent1"/>
        </a:buClr>
        <a:buFont typeface="Wingdings 3" charset="2"/>
        <a:buChar char=""/>
        <a:defRPr sz="2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1pPr>
      <a:lvl2pPr marL="809610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2pPr>
      <a:lvl3pPr marL="1619220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3pPr>
      <a:lvl4pPr marL="2428829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4pPr>
      <a:lvl5pPr marL="3238439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5pPr>
      <a:lvl6pPr marL="4048049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6pPr>
      <a:lvl7pPr marL="4857659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7pPr>
      <a:lvl8pPr marL="5667268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8pPr>
      <a:lvl9pPr marL="6476878" algn="l" defTabSz="809610" rtl="0" eaLnBrk="1" latinLnBrk="0" hangingPunct="1">
        <a:defRPr sz="31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1286255"/>
            <a:ext cx="13213080" cy="1564005"/>
          </a:xfrm>
          <a:custGeom>
            <a:avLst/>
            <a:gdLst/>
            <a:ahLst/>
            <a:cxnLst/>
            <a:rect l="l" t="t" r="r" b="b"/>
            <a:pathLst>
              <a:path w="13213080" h="1564005">
                <a:moveTo>
                  <a:pt x="13213079" y="1563623"/>
                </a:moveTo>
                <a:lnTo>
                  <a:pt x="0" y="1563623"/>
                </a:lnTo>
                <a:lnTo>
                  <a:pt x="0" y="0"/>
                </a:lnTo>
                <a:lnTo>
                  <a:pt x="13213079" y="0"/>
                </a:lnTo>
                <a:lnTo>
                  <a:pt x="13213079" y="156362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00"/>
              </a:spcBef>
            </a:pPr>
            <a:r>
              <a:rPr sz="16000" spc="-25" dirty="0">
                <a:solidFill>
                  <a:srgbClr val="ABABAB"/>
                </a:solidFill>
                <a:latin typeface="Times New Roman"/>
                <a:cs typeface="Times New Roman"/>
              </a:rPr>
              <a:t>A</a:t>
            </a:r>
            <a:r>
              <a:rPr sz="16000" spc="-590" dirty="0">
                <a:solidFill>
                  <a:srgbClr val="ABABAB"/>
                </a:solidFill>
                <a:latin typeface="Times New Roman"/>
                <a:cs typeface="Times New Roman"/>
              </a:rPr>
              <a:t>R</a:t>
            </a:r>
            <a:r>
              <a:rPr sz="16000" spc="-1510" dirty="0">
                <a:solidFill>
                  <a:srgbClr val="ABABAB"/>
                </a:solidFill>
                <a:latin typeface="Times New Roman"/>
                <a:cs typeface="Times New Roman"/>
              </a:rPr>
              <a:t>T</a:t>
            </a:r>
            <a:r>
              <a:rPr sz="16000" spc="-25" dirty="0">
                <a:solidFill>
                  <a:srgbClr val="ABABAB"/>
                </a:solidFill>
                <a:latin typeface="Times New Roman"/>
                <a:cs typeface="Times New Roman"/>
              </a:rPr>
              <a:t>-</a:t>
            </a:r>
            <a:r>
              <a:rPr sz="16000" spc="-10" dirty="0">
                <a:solidFill>
                  <a:srgbClr val="ABABAB"/>
                </a:solidFill>
                <a:latin typeface="Times New Roman"/>
                <a:cs typeface="Times New Roman"/>
              </a:rPr>
              <a:t>TERAPY</a:t>
            </a:r>
            <a:endParaRPr sz="16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302" y="3373443"/>
            <a:ext cx="4499610" cy="1143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300" b="1" spc="-10" dirty="0">
                <a:latin typeface="Segoe Script"/>
                <a:cs typeface="Segoe Script"/>
              </a:rPr>
              <a:t>Дудлинг</a:t>
            </a:r>
            <a:endParaRPr sz="7300" dirty="0">
              <a:latin typeface="Segoe Script"/>
              <a:cs typeface="Segoe Scrip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4073" y="5456961"/>
            <a:ext cx="7343154" cy="46739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87D74F-33BC-4F31-90F9-E329345E276B}"/>
              </a:ext>
            </a:extLst>
          </p:cNvPr>
          <p:cNvSpPr/>
          <p:nvPr/>
        </p:nvSpPr>
        <p:spPr>
          <a:xfrm>
            <a:off x="5200650" y="9201151"/>
            <a:ext cx="101825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</a:t>
            </a:r>
          </a:p>
          <a:p>
            <a:pPr algn="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 изо</a:t>
            </a:r>
          </a:p>
          <a:p>
            <a:pPr algn="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Жукова Лариса Николаевна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2785" y="903883"/>
            <a:ext cx="13523594" cy="10972165"/>
            <a:chOff x="1932785" y="903883"/>
            <a:chExt cx="13523594" cy="10972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2785" y="903883"/>
              <a:ext cx="3524256" cy="5937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8158" y="1990207"/>
              <a:ext cx="3730631" cy="59690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0601" y="4209735"/>
              <a:ext cx="3762382" cy="6032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87569" y="5811253"/>
              <a:ext cx="3968757" cy="60642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858" y="1019175"/>
            <a:ext cx="13375005" cy="20859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 marR="5080" algn="ctr">
              <a:lnSpc>
                <a:spcPts val="3000"/>
              </a:lnSpc>
              <a:spcBef>
                <a:spcPts val="700"/>
              </a:spcBef>
            </a:pP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общем</a:t>
            </a:r>
            <a:r>
              <a:rPr sz="3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3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r>
              <a:rPr sz="3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настоящая</a:t>
            </a:r>
            <a:r>
              <a:rPr sz="3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Арт</a:t>
            </a:r>
            <a:r>
              <a:rPr sz="3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терапия</a:t>
            </a:r>
            <a:r>
              <a:rPr sz="3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всей</a:t>
            </a:r>
            <a:r>
              <a:rPr sz="3000" b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семьи.</a:t>
            </a:r>
            <a:r>
              <a:rPr sz="3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333333"/>
                </a:solidFill>
                <a:latin typeface="Calibri"/>
                <a:cs typeface="Calibri"/>
              </a:rPr>
              <a:t>Попробуйте!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Возьмите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лист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бумаги,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ручку,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маркеры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фломастеры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цветные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карандаши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что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вам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ближе.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Чтобы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убрать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страх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чистого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листа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нарисуйте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квадраты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10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х10см.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(Я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делаю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трафарету,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быстрее.)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130" y="2714629"/>
            <a:ext cx="7651764" cy="57467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2675" y="998538"/>
            <a:ext cx="12947015" cy="10439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42240" marR="5080" indent="-130175">
              <a:lnSpc>
                <a:spcPts val="3629"/>
              </a:lnSpc>
              <a:spcBef>
                <a:spcPts val="855"/>
              </a:spcBef>
            </a:pP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Отпустите</a:t>
            </a:r>
            <a:r>
              <a:rPr sz="3650" spc="-1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своё</a:t>
            </a:r>
            <a:r>
              <a:rPr sz="36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сознание</a:t>
            </a:r>
            <a:r>
              <a:rPr sz="36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65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своего</a:t>
            </a:r>
            <a:r>
              <a:rPr sz="36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внутреннего</a:t>
            </a:r>
            <a:r>
              <a:rPr sz="365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"</a:t>
            </a:r>
            <a:r>
              <a:rPr sz="3650" spc="-1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перфекциониста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",и</a:t>
            </a:r>
            <a:r>
              <a:rPr sz="365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начинайте</a:t>
            </a:r>
            <a:r>
              <a:rPr sz="36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рисовать.</a:t>
            </a:r>
            <a:r>
              <a:rPr sz="3650" spc="-1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Сначала</a:t>
            </a:r>
            <a:r>
              <a:rPr sz="36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заполните</a:t>
            </a:r>
            <a:r>
              <a:rPr sz="36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квадраты</a:t>
            </a:r>
            <a:r>
              <a:rPr sz="36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простыми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3333" y="2316166"/>
            <a:ext cx="8985885" cy="583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линейными</a:t>
            </a:r>
            <a:r>
              <a:rPr sz="365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рисунками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разбивая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их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650" spc="-10" dirty="0">
                <a:solidFill>
                  <a:srgbClr val="333333"/>
                </a:solidFill>
                <a:latin typeface="Calibri"/>
                <a:cs typeface="Calibri"/>
              </a:rPr>
              <a:t> части.</a:t>
            </a:r>
            <a:endParaRPr sz="36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130" y="3190880"/>
            <a:ext cx="9445643" cy="7080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500" y="781050"/>
            <a:ext cx="6767830" cy="230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Теперь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каждому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рисунку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добавьте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99500"/>
              </a:lnSpc>
              <a:spcBef>
                <a:spcPts val="40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внутреннюю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роспись.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Рисуйте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хотите,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точки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чёрточки,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листочки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кружочки.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Не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пытайтесь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продумывать,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рисовать,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просто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следуйте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за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рукой.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4506" y="3127380"/>
            <a:ext cx="10842645" cy="81438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445" y="781050"/>
            <a:ext cx="14048740" cy="23082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17830">
              <a:lnSpc>
                <a:spcPct val="100699"/>
              </a:lnSpc>
              <a:spcBef>
                <a:spcPts val="7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Мне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захотелось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оставить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рисунок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чёрно-белым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но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раскрасить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рисунок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или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сразу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рисовать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используя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разные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цвета.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Вместо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квадратов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использовать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любой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рисунок,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расписывая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его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внутри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3500"/>
              </a:lnSpc>
              <a:spcBef>
                <a:spcPts val="2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Детям,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первых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работ,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за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основу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брать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раскраску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малышей,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без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мелких деталей.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7875" y="3905256"/>
            <a:ext cx="14367510" cy="7207884"/>
            <a:chOff x="777875" y="3905256"/>
            <a:chExt cx="14367510" cy="72078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875" y="4873633"/>
              <a:ext cx="7381888" cy="62388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8639" y="3905256"/>
              <a:ext cx="7096138" cy="45720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445" y="1019175"/>
            <a:ext cx="5444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взять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рисунок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рыбки.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2095" y="3908431"/>
            <a:ext cx="7140575" cy="1847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3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сказать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ребёнку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рыбка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собралась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с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русалочкой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морскую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вечеринку),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хочет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сегодня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особенно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красивой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Просит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его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её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украсить.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875" y="1746252"/>
            <a:ext cx="6175387" cy="4635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3" y="5953135"/>
            <a:ext cx="7493015" cy="5635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445" y="908050"/>
            <a:ext cx="7914005" cy="13874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расписать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совушку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передавая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рисунком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её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настроение.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00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Черно-белый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Цветной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25" y="4175132"/>
            <a:ext cx="7604139" cy="6873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2190" y="1807212"/>
            <a:ext cx="4972059" cy="90855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360" y="992188"/>
            <a:ext cx="13312140" cy="1143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Comic Sans MS"/>
                <a:cs typeface="Comic Sans MS"/>
              </a:rPr>
              <a:t>Рисование</a:t>
            </a:r>
            <a:r>
              <a:rPr spc="1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в</a:t>
            </a:r>
            <a:r>
              <a:rPr spc="1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данной</a:t>
            </a:r>
            <a:r>
              <a:rPr spc="15" dirty="0">
                <a:latin typeface="Comic Sans MS"/>
                <a:cs typeface="Comic Sans MS"/>
              </a:rPr>
              <a:t> </a:t>
            </a:r>
            <a:r>
              <a:rPr spc="-10" dirty="0">
                <a:latin typeface="Comic Sans MS"/>
                <a:cs typeface="Comic Sans MS"/>
              </a:rPr>
              <a:t>технике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4080" y="1928815"/>
            <a:ext cx="6444615" cy="1143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300" b="1" spc="-10" dirty="0">
                <a:solidFill>
                  <a:srgbClr val="FF0000"/>
                </a:solidFill>
                <a:latin typeface="Comic Sans MS"/>
                <a:cs typeface="Comic Sans MS"/>
              </a:rPr>
              <a:t>способствует:</a:t>
            </a:r>
            <a:endParaRPr sz="73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8" y="3286130"/>
            <a:ext cx="95250" cy="95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85949" y="2908304"/>
            <a:ext cx="9095105" cy="400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9680" algn="l"/>
                <a:tab pos="5309870" algn="l"/>
                <a:tab pos="5784850" algn="l"/>
              </a:tabLst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развитию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мышления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воображения;</a:t>
            </a:r>
            <a:endParaRPr sz="4000">
              <a:latin typeface="Comic Sans MS"/>
              <a:cs typeface="Comic Sans MS"/>
            </a:endParaRPr>
          </a:p>
          <a:p>
            <a:pPr marL="12700" marR="222885">
              <a:lnSpc>
                <a:spcPct val="88500"/>
              </a:lnSpc>
              <a:spcBef>
                <a:spcPts val="750"/>
              </a:spcBef>
              <a:tabLst>
                <a:tab pos="2519680" algn="l"/>
                <a:tab pos="5796280" algn="l"/>
                <a:tab pos="6271260" algn="l"/>
              </a:tabLst>
            </a:pP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снятию</a:t>
            </a:r>
            <a:r>
              <a:rPr sz="4000" spc="-484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физического</a:t>
            </a:r>
            <a:r>
              <a:rPr sz="4000" spc="-48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психоэмоционального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напряжения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;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развитию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усидчивости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умения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ts val="3850"/>
              </a:lnSpc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сконцентрироваться;</a:t>
            </a:r>
            <a:endParaRPr sz="4000">
              <a:latin typeface="Comic Sans MS"/>
              <a:cs typeface="Comic Sans MS"/>
            </a:endParaRPr>
          </a:p>
          <a:p>
            <a:pPr marL="12700" marR="1545590">
              <a:lnSpc>
                <a:spcPts val="4500"/>
              </a:lnSpc>
              <a:spcBef>
                <a:spcPts val="250"/>
              </a:spcBef>
              <a:tabLst>
                <a:tab pos="2519680" algn="l"/>
                <a:tab pos="3764279" algn="l"/>
                <a:tab pos="4525010" algn="l"/>
                <a:tab pos="6271895" algn="l"/>
                <a:tab pos="6746875" algn="l"/>
              </a:tabLst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развитию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мелкой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моторики; эстетическому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развитию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0" dirty="0">
                <a:solidFill>
                  <a:srgbClr val="2669EC"/>
                </a:solidFill>
                <a:latin typeface="Comic Sans MS"/>
                <a:cs typeface="Comic Sans MS"/>
              </a:rPr>
              <a:t>т.д.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8" y="3921131"/>
            <a:ext cx="95250" cy="95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8" y="5000633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8" y="6080135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8" y="6651636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250" y="3317880"/>
            <a:ext cx="3746507" cy="66675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8883" y="7508888"/>
            <a:ext cx="5302259" cy="42545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93520" y="7159638"/>
            <a:ext cx="3381381" cy="47466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8935" y="722313"/>
            <a:ext cx="6569075" cy="1143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669EC"/>
                </a:solidFill>
                <a:latin typeface="Comic Sans MS"/>
                <a:cs typeface="Comic Sans MS"/>
              </a:rPr>
              <a:t>Этапы</a:t>
            </a:r>
            <a:r>
              <a:rPr spc="1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pc="-10" dirty="0">
                <a:solidFill>
                  <a:srgbClr val="2669EC"/>
                </a:solidFill>
                <a:latin typeface="Comic Sans MS"/>
                <a:cs typeface="Comic Sans MS"/>
              </a:rPr>
              <a:t>работы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615" y="1844677"/>
            <a:ext cx="14721840" cy="435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indent="-317500">
              <a:lnSpc>
                <a:spcPts val="4400"/>
              </a:lnSpc>
              <a:spcBef>
                <a:spcPts val="100"/>
              </a:spcBef>
              <a:buAutoNum type="arabicPlain"/>
              <a:tabLst>
                <a:tab pos="330200" algn="l"/>
                <a:tab pos="4293870" algn="l"/>
                <a:tab pos="6400800" algn="l"/>
                <a:tab pos="10619105" algn="l"/>
              </a:tabLst>
            </a:pPr>
            <a:r>
              <a:rPr sz="4000" spc="-30" dirty="0">
                <a:solidFill>
                  <a:srgbClr val="FF0000"/>
                </a:solidFill>
                <a:latin typeface="Comic Sans MS"/>
                <a:cs typeface="Comic Sans MS"/>
              </a:rPr>
              <a:t>вариант:</a:t>
            </a:r>
            <a:r>
              <a:rPr sz="4000" spc="-4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любой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рисунок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(геометрическая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фигура,</a:t>
            </a:r>
            <a:endParaRPr sz="4000">
              <a:latin typeface="Comic Sans MS"/>
              <a:cs typeface="Comic Sans MS"/>
            </a:endParaRPr>
          </a:p>
          <a:p>
            <a:pPr marL="12700" marR="5080">
              <a:lnSpc>
                <a:spcPts val="4000"/>
              </a:lnSpc>
              <a:spcBef>
                <a:spcPts val="400"/>
              </a:spcBef>
              <a:tabLst>
                <a:tab pos="2633980" algn="l"/>
                <a:tab pos="5197475" algn="l"/>
                <a:tab pos="5715635" algn="l"/>
                <a:tab pos="6473190" algn="l"/>
                <a:tab pos="6597015" algn="l"/>
                <a:tab pos="9224010" algn="l"/>
                <a:tab pos="9696450" algn="l"/>
                <a:tab pos="12170410" algn="l"/>
              </a:tabLst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животное,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игрушка</a:t>
            </a:r>
            <a:r>
              <a:rPr sz="4000" spc="-45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т.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п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35" dirty="0">
                <a:solidFill>
                  <a:srgbClr val="2669EC"/>
                </a:solidFill>
                <a:latin typeface="Comic Sans MS"/>
                <a:cs typeface="Comic Sans MS"/>
              </a:rPr>
              <a:t>.)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разделить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на</a:t>
            </a:r>
            <a:r>
              <a:rPr sz="4000" spc="-47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секции</a:t>
            </a:r>
            <a:r>
              <a:rPr sz="4000" spc="-47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заполнить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их</a:t>
            </a:r>
            <a:r>
              <a:rPr sz="4000" spc="-47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различными</a:t>
            </a:r>
            <a:r>
              <a:rPr sz="4000" spc="-46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мотивами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(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штриховки,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кружочки</a:t>
            </a:r>
            <a:r>
              <a:rPr sz="4000" spc="-44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,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ts val="3915"/>
              </a:lnSpc>
              <a:tabLst>
                <a:tab pos="2602230" algn="l"/>
                <a:tab pos="4986655" algn="l"/>
                <a:tab pos="5462270" algn="l"/>
              </a:tabLst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листочки,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цветочки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т.д.);</a:t>
            </a:r>
            <a:endParaRPr sz="4000">
              <a:latin typeface="Comic Sans MS"/>
              <a:cs typeface="Comic Sans MS"/>
            </a:endParaRPr>
          </a:p>
          <a:p>
            <a:pPr marL="12700" marR="310515" indent="398780">
              <a:lnSpc>
                <a:spcPts val="4000"/>
              </a:lnSpc>
              <a:spcBef>
                <a:spcPts val="710"/>
              </a:spcBef>
              <a:buAutoNum type="arabicPlain" startAt="2"/>
              <a:tabLst>
                <a:tab pos="411480" algn="l"/>
                <a:tab pos="4374515" algn="l"/>
                <a:tab pos="5413375" algn="l"/>
                <a:tab pos="7400925" algn="l"/>
                <a:tab pos="7884795" algn="l"/>
                <a:tab pos="11149330" algn="l"/>
                <a:tab pos="11358245" algn="l"/>
                <a:tab pos="11857355" algn="l"/>
                <a:tab pos="13114655" algn="l"/>
              </a:tabLst>
            </a:pPr>
            <a:r>
              <a:rPr sz="4000" spc="-30" dirty="0">
                <a:solidFill>
                  <a:srgbClr val="FF0000"/>
                </a:solidFill>
                <a:latin typeface="Comic Sans MS"/>
                <a:cs typeface="Comic Sans MS"/>
              </a:rPr>
              <a:t>вариант:</a:t>
            </a:r>
            <a:r>
              <a:rPr sz="4000" spc="-4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детям</a:t>
            </a:r>
            <a:r>
              <a:rPr sz="4000" spc="-44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,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для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первых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работ,</a:t>
            </a:r>
            <a:r>
              <a:rPr sz="4000" spc="-48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за</a:t>
            </a:r>
            <a:r>
              <a:rPr sz="4000" spc="-47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основу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можно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брать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раскраску</a:t>
            </a:r>
            <a:r>
              <a:rPr sz="4000" spc="-46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без</a:t>
            </a:r>
            <a:r>
              <a:rPr sz="4000" spc="-459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мелких</a:t>
            </a:r>
            <a:r>
              <a:rPr sz="4000" spc="-459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деталей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14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и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расписывать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ее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внутри.</a:t>
            </a:r>
            <a:endParaRPr sz="4000">
              <a:latin typeface="Comic Sans MS"/>
              <a:cs typeface="Comic Sans MS"/>
            </a:endParaRPr>
          </a:p>
          <a:p>
            <a:pPr marL="12700" marR="48895" indent="398780">
              <a:lnSpc>
                <a:spcPts val="4000"/>
              </a:lnSpc>
              <a:spcBef>
                <a:spcPts val="625"/>
              </a:spcBef>
              <a:buAutoNum type="arabicPlain" startAt="2"/>
              <a:tabLst>
                <a:tab pos="411480" algn="l"/>
                <a:tab pos="3584575" algn="l"/>
                <a:tab pos="5257165" algn="l"/>
                <a:tab pos="6123940" algn="l"/>
                <a:tab pos="6532245" algn="l"/>
                <a:tab pos="7139940" algn="l"/>
                <a:tab pos="7547609" algn="l"/>
                <a:tab pos="8361680" algn="l"/>
                <a:tab pos="9476105" algn="l"/>
                <a:tab pos="11369040" algn="l"/>
              </a:tabLst>
            </a:pPr>
            <a:r>
              <a:rPr sz="4000" spc="-30" dirty="0">
                <a:solidFill>
                  <a:srgbClr val="FF0000"/>
                </a:solidFill>
                <a:latin typeface="Comic Sans MS"/>
                <a:cs typeface="Comic Sans MS"/>
              </a:rPr>
              <a:t>вариант:</a:t>
            </a:r>
            <a:r>
              <a:rPr sz="4000" spc="-434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начать</a:t>
            </a:r>
            <a:r>
              <a:rPr sz="4000" spc="-43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фигуру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любой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части</a:t>
            </a:r>
            <a:r>
              <a:rPr sz="4000" spc="-459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листа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5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spc="-49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постепенно дорисовывать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новые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детали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любую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сторону.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1" y="7572388"/>
            <a:ext cx="4238633" cy="42862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2385" y="7572388"/>
            <a:ext cx="4254507" cy="42862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9896" y="7572388"/>
            <a:ext cx="3349631" cy="41433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76301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1769110" algn="l"/>
                <a:tab pos="2118995" algn="l"/>
                <a:tab pos="3145790" algn="l"/>
                <a:tab pos="3910329" algn="l"/>
                <a:tab pos="5058410" algn="l"/>
                <a:tab pos="6640830" algn="l"/>
                <a:tab pos="7007225" algn="l"/>
                <a:tab pos="7178675" algn="l"/>
                <a:tab pos="8519160" algn="l"/>
                <a:tab pos="9749155" algn="l"/>
                <a:tab pos="10443210" algn="l"/>
                <a:tab pos="11426190" algn="l"/>
                <a:tab pos="12425045" algn="l"/>
              </a:tabLst>
            </a:pPr>
            <a:r>
              <a:rPr sz="4000" spc="-30" dirty="0">
                <a:latin typeface="Comic Sans MS"/>
                <a:cs typeface="Comic Sans MS"/>
              </a:rPr>
              <a:t>Например:</a:t>
            </a:r>
            <a:r>
              <a:rPr sz="4000" spc="-1025" dirty="0">
                <a:latin typeface="Comic Sans MS"/>
                <a:cs typeface="Comic Sans MS"/>
              </a:rPr>
              <a:t> </a:t>
            </a:r>
            <a:r>
              <a:rPr sz="4000" b="0" dirty="0">
                <a:solidFill>
                  <a:srgbClr val="00B04F"/>
                </a:solidFill>
                <a:latin typeface="Comic Sans MS"/>
                <a:cs typeface="Comic Sans MS"/>
              </a:rPr>
              <a:t>Шаг</a:t>
            </a:r>
            <a:r>
              <a:rPr sz="4000" b="0" spc="-480" dirty="0">
                <a:solidFill>
                  <a:srgbClr val="00B04F"/>
                </a:solidFill>
                <a:latin typeface="Comic Sans MS"/>
                <a:cs typeface="Comic Sans MS"/>
              </a:rPr>
              <a:t> </a:t>
            </a:r>
            <a:r>
              <a:rPr sz="4000" b="0" spc="-15" dirty="0">
                <a:solidFill>
                  <a:srgbClr val="00B04F"/>
                </a:solidFill>
                <a:latin typeface="Comic Sans MS"/>
                <a:cs typeface="Comic Sans MS"/>
              </a:rPr>
              <a:t>1:</a:t>
            </a:r>
            <a:r>
              <a:rPr sz="4000" b="0" spc="-484" dirty="0">
                <a:solidFill>
                  <a:srgbClr val="00B04F"/>
                </a:solidFill>
                <a:latin typeface="Comic Sans MS"/>
                <a:cs typeface="Comic Sans MS"/>
              </a:rPr>
              <a:t> </a:t>
            </a:r>
            <a:r>
              <a:rPr sz="4000" b="0" spc="-25" dirty="0">
                <a:solidFill>
                  <a:srgbClr val="2669EC"/>
                </a:solidFill>
                <a:latin typeface="Comic Sans MS"/>
                <a:cs typeface="Comic Sans MS"/>
              </a:rPr>
              <a:t>на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листе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бумаги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рисуем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30" dirty="0">
                <a:solidFill>
                  <a:srgbClr val="2669EC"/>
                </a:solidFill>
                <a:latin typeface="Comic Sans MS"/>
                <a:cs typeface="Comic Sans MS"/>
              </a:rPr>
              <a:t>кита</a:t>
            </a:r>
            <a:r>
              <a:rPr sz="4000" b="0" spc="-46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b="0" spc="-25" dirty="0">
                <a:solidFill>
                  <a:srgbClr val="2669EC"/>
                </a:solidFill>
                <a:latin typeface="Comic Sans MS"/>
                <a:cs typeface="Comic Sans MS"/>
              </a:rPr>
              <a:t>(за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основу можно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взять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25" dirty="0">
                <a:solidFill>
                  <a:srgbClr val="2669EC"/>
                </a:solidFill>
                <a:latin typeface="Comic Sans MS"/>
                <a:cs typeface="Comic Sans MS"/>
              </a:rPr>
              <a:t>раскраску).</a:t>
            </a:r>
            <a:r>
              <a:rPr sz="4000" b="0" spc="-434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b="0" spc="-25" dirty="0">
                <a:solidFill>
                  <a:srgbClr val="00B04F"/>
                </a:solidFill>
                <a:latin typeface="Comic Sans MS"/>
                <a:cs typeface="Comic Sans MS"/>
              </a:rPr>
              <a:t>Шаг</a:t>
            </a:r>
            <a:r>
              <a:rPr sz="4000" b="0" dirty="0">
                <a:solidFill>
                  <a:srgbClr val="00B04F"/>
                </a:solidFill>
                <a:latin typeface="Comic Sans MS"/>
                <a:cs typeface="Comic Sans MS"/>
              </a:rPr>
              <a:t>	</a:t>
            </a:r>
            <a:r>
              <a:rPr sz="4000" b="0" spc="-25" dirty="0">
                <a:solidFill>
                  <a:srgbClr val="00B04F"/>
                </a:solidFill>
                <a:latin typeface="Comic Sans MS"/>
                <a:cs typeface="Comic Sans MS"/>
              </a:rPr>
              <a:t>2:</a:t>
            </a:r>
            <a:r>
              <a:rPr sz="4000" b="0" spc="-470" dirty="0">
                <a:solidFill>
                  <a:srgbClr val="00B04F"/>
                </a:solidFill>
                <a:latin typeface="Comic Sans MS"/>
                <a:cs typeface="Comic Sans MS"/>
              </a:rPr>
              <a:t> </a:t>
            </a:r>
            <a:r>
              <a:rPr sz="4000" b="0" spc="-30" dirty="0">
                <a:solidFill>
                  <a:srgbClr val="2669EC"/>
                </a:solidFill>
                <a:latin typeface="Comic Sans MS"/>
                <a:cs typeface="Comic Sans MS"/>
              </a:rPr>
              <a:t>Начинаем</a:t>
            </a:r>
            <a:r>
              <a:rPr sz="4000" b="0" spc="-47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расписывать рисунок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внутри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(используем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кружочки,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точки,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завитки,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745" y="3241680"/>
            <a:ext cx="9432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6617334" algn="l"/>
              </a:tabLst>
            </a:pPr>
            <a:r>
              <a:rPr sz="6000" spc="-2475" baseline="25694" dirty="0">
                <a:solidFill>
                  <a:srgbClr val="2669EC"/>
                </a:solidFill>
                <a:latin typeface="Comic Sans MS"/>
                <a:cs typeface="Comic Sans MS"/>
              </a:rPr>
              <a:t>п</a:t>
            </a:r>
            <a:r>
              <a:rPr sz="4000" spc="-1989" dirty="0">
                <a:solidFill>
                  <a:srgbClr val="00B04F"/>
                </a:solidFill>
                <a:latin typeface="Comic Sans MS"/>
                <a:cs typeface="Comic Sans MS"/>
              </a:rPr>
              <a:t>Ш</a:t>
            </a:r>
            <a:r>
              <a:rPr sz="6000" spc="-112" baseline="25694" dirty="0">
                <a:solidFill>
                  <a:srgbClr val="2669EC"/>
                </a:solidFill>
                <a:latin typeface="Comic Sans MS"/>
                <a:cs typeface="Comic Sans MS"/>
              </a:rPr>
              <a:t>а</a:t>
            </a:r>
            <a:r>
              <a:rPr sz="4000" spc="-2014" dirty="0">
                <a:solidFill>
                  <a:srgbClr val="00B04F"/>
                </a:solidFill>
                <a:latin typeface="Comic Sans MS"/>
                <a:cs typeface="Comic Sans MS"/>
              </a:rPr>
              <a:t>а</a:t>
            </a:r>
            <a:r>
              <a:rPr sz="6000" spc="-922" baseline="25694" dirty="0">
                <a:solidFill>
                  <a:srgbClr val="2669EC"/>
                </a:solidFill>
                <a:latin typeface="Comic Sans MS"/>
                <a:cs typeface="Comic Sans MS"/>
              </a:rPr>
              <a:t>л</a:t>
            </a:r>
            <a:r>
              <a:rPr sz="4000" spc="-1285" dirty="0">
                <a:solidFill>
                  <a:srgbClr val="00B04F"/>
                </a:solidFill>
                <a:latin typeface="Comic Sans MS"/>
                <a:cs typeface="Comic Sans MS"/>
              </a:rPr>
              <a:t>г</a:t>
            </a:r>
            <a:r>
              <a:rPr sz="6000" spc="-600" baseline="25694" dirty="0">
                <a:solidFill>
                  <a:srgbClr val="2669EC"/>
                </a:solidFill>
                <a:latin typeface="Comic Sans MS"/>
                <a:cs typeface="Comic Sans MS"/>
              </a:rPr>
              <a:t>о</a:t>
            </a:r>
            <a:r>
              <a:rPr sz="4000" spc="-2055" dirty="0">
                <a:solidFill>
                  <a:srgbClr val="00B04F"/>
                </a:solidFill>
                <a:latin typeface="Comic Sans MS"/>
                <a:cs typeface="Comic Sans MS"/>
              </a:rPr>
              <a:t>3</a:t>
            </a:r>
            <a:r>
              <a:rPr sz="6000" spc="-150" baseline="25694" dirty="0">
                <a:solidFill>
                  <a:srgbClr val="2669EC"/>
                </a:solidFill>
                <a:latin typeface="Comic Sans MS"/>
                <a:cs typeface="Comic Sans MS"/>
              </a:rPr>
              <a:t>ч</a:t>
            </a:r>
            <a:r>
              <a:rPr sz="4000" spc="-1130" dirty="0">
                <a:solidFill>
                  <a:srgbClr val="00B04F"/>
                </a:solidFill>
                <a:latin typeface="Comic Sans MS"/>
                <a:cs typeface="Comic Sans MS"/>
              </a:rPr>
              <a:t>:</a:t>
            </a:r>
            <a:r>
              <a:rPr sz="6000" spc="-270" baseline="25694" dirty="0">
                <a:solidFill>
                  <a:srgbClr val="2669EC"/>
                </a:solidFill>
                <a:latin typeface="Comic Sans MS"/>
                <a:cs typeface="Comic Sans MS"/>
              </a:rPr>
              <a:t>к</a:t>
            </a:r>
            <a:r>
              <a:rPr sz="4000" spc="-2390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6000" spc="-307" baseline="25694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spc="-2180" dirty="0">
                <a:solidFill>
                  <a:srgbClr val="2669EC"/>
                </a:solidFill>
                <a:latin typeface="Comic Sans MS"/>
                <a:cs typeface="Comic Sans MS"/>
              </a:rPr>
              <a:t>о</a:t>
            </a:r>
            <a:r>
              <a:rPr sz="6000" spc="-7" baseline="25694" dirty="0">
                <a:solidFill>
                  <a:srgbClr val="2669EC"/>
                </a:solidFill>
                <a:latin typeface="Comic Sans MS"/>
                <a:cs typeface="Comic Sans MS"/>
              </a:rPr>
              <a:t>,</a:t>
            </a:r>
            <a:r>
              <a:rPr sz="6000" spc="-187" baseline="25694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789" dirty="0">
                <a:solidFill>
                  <a:srgbClr val="2669EC"/>
                </a:solidFill>
                <a:latin typeface="Comic Sans MS"/>
                <a:cs typeface="Comic Sans MS"/>
              </a:rPr>
              <a:t>т</a:t>
            </a:r>
            <a:r>
              <a:rPr sz="6000" spc="-15" baseline="25694" dirty="0">
                <a:solidFill>
                  <a:srgbClr val="2669EC"/>
                </a:solidFill>
                <a:latin typeface="Comic Sans MS"/>
                <a:cs typeface="Comic Sans MS"/>
              </a:rPr>
              <a:t>ц</a:t>
            </a:r>
            <a:r>
              <a:rPr sz="6000" spc="-2325" baseline="25694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4000" spc="-365" dirty="0">
                <a:solidFill>
                  <a:srgbClr val="2669EC"/>
                </a:solidFill>
                <a:latin typeface="Comic Sans MS"/>
                <a:cs typeface="Comic Sans MS"/>
              </a:rPr>
              <a:t>т</a:t>
            </a:r>
            <a:r>
              <a:rPr sz="6000" spc="-2790" baseline="25694" dirty="0">
                <a:solidFill>
                  <a:srgbClr val="2669EC"/>
                </a:solidFill>
                <a:latin typeface="Comic Sans MS"/>
                <a:cs typeface="Comic Sans MS"/>
              </a:rPr>
              <a:t>е</a:t>
            </a:r>
            <a:r>
              <a:rPr sz="4000" spc="-220" dirty="0">
                <a:solidFill>
                  <a:srgbClr val="2669EC"/>
                </a:solidFill>
                <a:latin typeface="Comic Sans MS"/>
                <a:cs typeface="Comic Sans MS"/>
              </a:rPr>
              <a:t>а</a:t>
            </a:r>
            <a:r>
              <a:rPr sz="6000" spc="-2572" baseline="25694" dirty="0">
                <a:solidFill>
                  <a:srgbClr val="2669EC"/>
                </a:solidFill>
                <a:latin typeface="Comic Sans MS"/>
                <a:cs typeface="Comic Sans MS"/>
              </a:rPr>
              <a:t>т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к</a:t>
            </a:r>
            <a:r>
              <a:rPr sz="4000" spc="-300" dirty="0">
                <a:solidFill>
                  <a:srgbClr val="2669EC"/>
                </a:solidFill>
                <a:latin typeface="Comic Sans MS"/>
                <a:cs typeface="Comic Sans MS"/>
              </a:rPr>
              <a:t>о</a:t>
            </a:r>
            <a:r>
              <a:rPr sz="6000" spc="-2820" baseline="25694" dirty="0">
                <a:solidFill>
                  <a:srgbClr val="2669EC"/>
                </a:solidFill>
                <a:latin typeface="Comic Sans MS"/>
                <a:cs typeface="Comic Sans MS"/>
              </a:rPr>
              <a:t>ч</a:t>
            </a:r>
            <a:r>
              <a:rPr sz="4000" spc="-720" dirty="0">
                <a:solidFill>
                  <a:srgbClr val="2669EC"/>
                </a:solidFill>
                <a:latin typeface="Comic Sans MS"/>
                <a:cs typeface="Comic Sans MS"/>
              </a:rPr>
              <a:t>й</a:t>
            </a:r>
            <a:r>
              <a:rPr sz="6000" spc="-142" baseline="25694" dirty="0">
                <a:solidFill>
                  <a:srgbClr val="2669EC"/>
                </a:solidFill>
                <a:latin typeface="Comic Sans MS"/>
                <a:cs typeface="Comic Sans MS"/>
              </a:rPr>
              <a:t>к</a:t>
            </a:r>
            <a:r>
              <a:rPr sz="4000" spc="-1925" dirty="0">
                <a:solidFill>
                  <a:srgbClr val="2669EC"/>
                </a:solidFill>
                <a:latin typeface="Comic Sans MS"/>
                <a:cs typeface="Comic Sans MS"/>
              </a:rPr>
              <a:t>к</a:t>
            </a:r>
            <a:r>
              <a:rPr sz="6000" spc="-1012" baseline="25694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spc="-72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6000" spc="-2820" baseline="25694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т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6000" spc="-2827" baseline="25694" dirty="0">
                <a:solidFill>
                  <a:srgbClr val="2669EC"/>
                </a:solidFill>
                <a:latin typeface="Comic Sans MS"/>
                <a:cs typeface="Comic Sans MS"/>
              </a:rPr>
              <a:t>т</a:t>
            </a:r>
            <a:r>
              <a:rPr sz="4000" spc="-254" dirty="0">
                <a:solidFill>
                  <a:srgbClr val="2669EC"/>
                </a:solidFill>
                <a:latin typeface="Comic Sans MS"/>
                <a:cs typeface="Comic Sans MS"/>
              </a:rPr>
              <a:t>у</a:t>
            </a:r>
            <a:r>
              <a:rPr sz="6000" spc="-22" baseline="25694" dirty="0">
                <a:solidFill>
                  <a:srgbClr val="2669EC"/>
                </a:solidFill>
                <a:latin typeface="Comic Sans MS"/>
                <a:cs typeface="Comic Sans MS"/>
              </a:rPr>
              <a:t>.</a:t>
            </a:r>
            <a:r>
              <a:rPr sz="6000" spc="-2962" baseline="25694" dirty="0">
                <a:solidFill>
                  <a:srgbClr val="2669EC"/>
                </a:solidFill>
                <a:latin typeface="Comic Sans MS"/>
                <a:cs typeface="Comic Sans MS"/>
              </a:rPr>
              <a:t>д</a:t>
            </a:r>
            <a:r>
              <a:rPr sz="4000" spc="-315" dirty="0">
                <a:solidFill>
                  <a:srgbClr val="2669EC"/>
                </a:solidFill>
                <a:latin typeface="Comic Sans MS"/>
                <a:cs typeface="Comic Sans MS"/>
              </a:rPr>
              <a:t>н</a:t>
            </a:r>
            <a:r>
              <a:rPr sz="6000" spc="-1087" baseline="25694" dirty="0">
                <a:solidFill>
                  <a:srgbClr val="2669EC"/>
                </a:solidFill>
                <a:latin typeface="Comic Sans MS"/>
                <a:cs typeface="Comic Sans MS"/>
              </a:rPr>
              <a:t>.</a:t>
            </a:r>
            <a:r>
              <a:rPr sz="4000" spc="-1380" dirty="0">
                <a:solidFill>
                  <a:srgbClr val="2669EC"/>
                </a:solidFill>
                <a:latin typeface="Comic Sans MS"/>
                <a:cs typeface="Comic Sans MS"/>
              </a:rPr>
              <a:t>а</a:t>
            </a:r>
            <a:r>
              <a:rPr sz="6000" spc="-202" baseline="25694" dirty="0">
                <a:solidFill>
                  <a:srgbClr val="2669EC"/>
                </a:solidFill>
                <a:latin typeface="Comic Sans MS"/>
                <a:cs typeface="Comic Sans MS"/>
              </a:rPr>
              <a:t>)</a:t>
            </a:r>
            <a:r>
              <a:rPr sz="4000" spc="-1955" dirty="0">
                <a:solidFill>
                  <a:srgbClr val="2669EC"/>
                </a:solidFill>
                <a:latin typeface="Comic Sans MS"/>
                <a:cs typeface="Comic Sans MS"/>
              </a:rPr>
              <a:t>с</a:t>
            </a:r>
            <a:r>
              <a:rPr sz="6000" spc="-22" baseline="25694" dirty="0">
                <a:solidFill>
                  <a:srgbClr val="2669EC"/>
                </a:solidFill>
                <a:latin typeface="Comic Sans MS"/>
                <a:cs typeface="Comic Sans MS"/>
              </a:rPr>
              <a:t>.</a:t>
            </a:r>
            <a:r>
              <a:rPr sz="6000" baseline="25694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получился.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6879" y="4873633"/>
            <a:ext cx="10763269" cy="6508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888" y="7477138"/>
            <a:ext cx="7683514" cy="431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5814" y="817563"/>
            <a:ext cx="14537690" cy="10342880"/>
            <a:chOff x="785814" y="817563"/>
            <a:chExt cx="14537690" cy="103428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3" y="7905764"/>
              <a:ext cx="4889509" cy="32543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3752" y="825500"/>
              <a:ext cx="14521815" cy="7078980"/>
            </a:xfrm>
            <a:custGeom>
              <a:avLst/>
              <a:gdLst/>
              <a:ahLst/>
              <a:cxnLst/>
              <a:rect l="l" t="t" r="r" b="b"/>
              <a:pathLst>
                <a:path w="14521815" h="7078980">
                  <a:moveTo>
                    <a:pt x="0" y="0"/>
                  </a:moveTo>
                  <a:lnTo>
                    <a:pt x="14521641" y="0"/>
                  </a:lnTo>
                  <a:lnTo>
                    <a:pt x="14521641" y="7078875"/>
                  </a:lnTo>
                  <a:lnTo>
                    <a:pt x="0" y="707887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6002" y="939800"/>
            <a:ext cx="14166850" cy="5960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35"/>
              </a:spcBef>
            </a:pP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У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вас</a:t>
            </a:r>
            <a:r>
              <a:rPr sz="3000" b="1" i="1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бывало</a:t>
            </a:r>
            <a:r>
              <a:rPr sz="3000" b="1" i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так?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Сидя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уроке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spc="-10" dirty="0">
                <a:solidFill>
                  <a:srgbClr val="333333"/>
                </a:solidFill>
                <a:latin typeface="Calibri"/>
                <a:cs typeface="Calibri"/>
              </a:rPr>
              <a:t>школе,</a:t>
            </a:r>
            <a:r>
              <a:rPr sz="3000" b="1" i="1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пока</a:t>
            </a:r>
            <a:r>
              <a:rPr sz="3000" b="1" i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слушали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самый</a:t>
            </a:r>
            <a:r>
              <a:rPr sz="3000" b="1" i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spc="-10" dirty="0">
                <a:solidFill>
                  <a:srgbClr val="333333"/>
                </a:solidFill>
                <a:latin typeface="Calibri"/>
                <a:cs typeface="Calibri"/>
              </a:rPr>
              <a:t>интересный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урок,</a:t>
            </a:r>
            <a:r>
              <a:rPr sz="3000" b="1" i="1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начинали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spc="-25" dirty="0">
                <a:solidFill>
                  <a:srgbClr val="333333"/>
                </a:solidFill>
                <a:latin typeface="Calibri"/>
                <a:cs typeface="Calibri"/>
              </a:rPr>
              <a:t>что-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то</a:t>
            </a:r>
            <a:r>
              <a:rPr sz="3000" b="1" i="1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рисовать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последних</a:t>
            </a:r>
            <a:r>
              <a:rPr sz="3000" b="1" i="1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страницах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тетради</a:t>
            </a:r>
            <a:r>
              <a:rPr sz="3000" b="1" i="1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b="1" i="1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i="1" spc="-10" dirty="0">
                <a:solidFill>
                  <a:srgbClr val="333333"/>
                </a:solidFill>
                <a:latin typeface="Calibri"/>
                <a:cs typeface="Calibri"/>
              </a:rPr>
              <a:t>листке бумаги.</a:t>
            </a:r>
            <a:endParaRPr sz="3000">
              <a:latin typeface="Calibri"/>
              <a:cs typeface="Calibri"/>
            </a:endParaRPr>
          </a:p>
          <a:p>
            <a:pPr marL="12700" marR="818515">
              <a:lnSpc>
                <a:spcPct val="100699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Совсем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недавно,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я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узнала,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такого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рисования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есть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современное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название.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По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английски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doodling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b="1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3000" b="1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название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от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английского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слова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doodle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(бессознательные</a:t>
            </a:r>
            <a:r>
              <a:rPr sz="3000" spc="-1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каракули</a:t>
            </a:r>
            <a:r>
              <a:rPr sz="3000" spc="-11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).</a:t>
            </a:r>
            <a:endParaRPr sz="3000">
              <a:latin typeface="Calibri"/>
              <a:cs typeface="Calibri"/>
            </a:endParaRPr>
          </a:p>
          <a:p>
            <a:pPr marL="12700" marR="1299845">
              <a:lnSpc>
                <a:spcPts val="3500"/>
              </a:lnSpc>
              <a:spcBef>
                <a:spcPts val="225"/>
              </a:spcBef>
            </a:pP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Дудлинг</a:t>
            </a:r>
            <a:r>
              <a:rPr sz="3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техника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рисования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свободными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линиями,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точками,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кружочками,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завитками...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рисовании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этой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техникой,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нет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никаких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правил,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нужно</a:t>
            </a:r>
            <a:endParaRPr sz="3000">
              <a:latin typeface="Calibri"/>
              <a:cs typeface="Calibri"/>
            </a:endParaRPr>
          </a:p>
          <a:p>
            <a:pPr marL="12700" marR="17780">
              <a:lnSpc>
                <a:spcPts val="3629"/>
              </a:lnSpc>
              <a:spcBef>
                <a:spcPts val="20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экспериментировать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цветами,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формами,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пробовать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разные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узоры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(их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найти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интернете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«подсмотреть»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окружающем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мире,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самой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Природы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).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495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Детям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помогает</a:t>
            </a:r>
            <a:r>
              <a:rPr sz="3000" spc="-11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развить</a:t>
            </a:r>
            <a:r>
              <a:rPr sz="30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художественные</a:t>
            </a:r>
            <a:r>
              <a:rPr sz="30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способности,</a:t>
            </a:r>
            <a:r>
              <a:rPr sz="3000" spc="-11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будит</a:t>
            </a:r>
            <a:r>
              <a:rPr sz="30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детскую</a:t>
            </a:r>
            <a:r>
              <a:rPr sz="300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фантазию,</a:t>
            </a:r>
            <a:endParaRPr sz="3000">
              <a:latin typeface="Calibri"/>
              <a:cs typeface="Calibri"/>
            </a:endParaRPr>
          </a:p>
          <a:p>
            <a:pPr marL="12700" marR="367665">
              <a:lnSpc>
                <a:spcPts val="3500"/>
              </a:lnSpc>
              <a:spcBef>
                <a:spcPts val="2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воображение.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Плюс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тренирует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руку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ведь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узоры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при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таком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рисовании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могут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быть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как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большими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очень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маленькими.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15" y="928687"/>
            <a:ext cx="10848340" cy="20802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8275">
              <a:lnSpc>
                <a:spcPts val="8070"/>
              </a:lnSpc>
              <a:spcBef>
                <a:spcPts val="135"/>
              </a:spcBef>
            </a:pPr>
            <a:r>
              <a:rPr dirty="0"/>
              <a:t>Познавательное</a:t>
            </a:r>
            <a:r>
              <a:rPr spc="-204" dirty="0"/>
              <a:t> </a:t>
            </a:r>
            <a:r>
              <a:rPr spc="-10" dirty="0"/>
              <a:t>развитие</a:t>
            </a:r>
          </a:p>
          <a:p>
            <a:pPr marL="12700">
              <a:lnSpc>
                <a:spcPts val="8070"/>
              </a:lnSpc>
            </a:pPr>
            <a:r>
              <a:rPr b="0" dirty="0">
                <a:solidFill>
                  <a:srgbClr val="333333"/>
                </a:solidFill>
                <a:latin typeface="Calibri"/>
                <a:cs typeface="Calibri"/>
              </a:rPr>
              <a:t>«Рисуем</a:t>
            </a:r>
            <a:r>
              <a:rPr b="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33333"/>
                </a:solidFill>
                <a:latin typeface="Calibri"/>
                <a:cs typeface="Calibri"/>
              </a:rPr>
              <a:t>осенние</a:t>
            </a:r>
            <a:r>
              <a:rPr b="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33333"/>
                </a:solidFill>
                <a:latin typeface="Calibri"/>
                <a:cs typeface="Calibri"/>
              </a:rPr>
              <a:t>деревья»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251" y="2952755"/>
            <a:ext cx="13446150" cy="69532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35"/>
              </a:spcBef>
            </a:pPr>
            <a:r>
              <a:rPr spc="-75" dirty="0"/>
              <a:t>Дудлинг</a:t>
            </a:r>
            <a:r>
              <a:rPr spc="-950" dirty="0"/>
              <a:t> </a:t>
            </a:r>
            <a:r>
              <a:rPr dirty="0"/>
              <a:t>и</a:t>
            </a:r>
            <a:r>
              <a:rPr spc="55" dirty="0"/>
              <a:t> </a:t>
            </a:r>
            <a:r>
              <a:rPr spc="-10" dirty="0"/>
              <a:t>архитектура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2714629"/>
            <a:ext cx="8128015" cy="82867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0892" y="3190880"/>
            <a:ext cx="5715010" cy="73183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Д</a:t>
            </a:r>
            <a:r>
              <a:rPr spc="-965" dirty="0"/>
              <a:t> </a:t>
            </a:r>
            <a:r>
              <a:rPr spc="-55" dirty="0"/>
              <a:t>удлинг</a:t>
            </a:r>
            <a:r>
              <a:rPr spc="-95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учим буквы и </a:t>
            </a:r>
            <a:r>
              <a:rPr spc="-10" dirty="0"/>
              <a:t>цифры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0" y="3063880"/>
            <a:ext cx="5857886" cy="7334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1138" y="3063879"/>
            <a:ext cx="6365886" cy="63658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944" y="976313"/>
            <a:ext cx="13142594" cy="2188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5870"/>
              </a:lnSpc>
              <a:spcBef>
                <a:spcPts val="135"/>
              </a:spcBef>
            </a:pPr>
            <a:r>
              <a:rPr sz="5300" b="0" spc="-10" dirty="0">
                <a:solidFill>
                  <a:srgbClr val="333333"/>
                </a:solidFill>
                <a:latin typeface="Calibri"/>
                <a:cs typeface="Calibri"/>
              </a:rPr>
              <a:t>Развиваем</a:t>
            </a:r>
            <a:r>
              <a:rPr sz="5300" b="0" spc="-5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latin typeface="Calibri"/>
                <a:cs typeface="Calibri"/>
              </a:rPr>
              <a:t>математические</a:t>
            </a:r>
            <a:r>
              <a:rPr sz="5300" b="0" spc="-65" dirty="0">
                <a:latin typeface="Calibri"/>
                <a:cs typeface="Calibri"/>
              </a:rPr>
              <a:t> </a:t>
            </a:r>
            <a:r>
              <a:rPr sz="5300" b="0" dirty="0">
                <a:latin typeface="Calibri"/>
                <a:cs typeface="Calibri"/>
              </a:rPr>
              <a:t>способности</a:t>
            </a:r>
            <a:r>
              <a:rPr sz="5300" b="0" spc="-505" dirty="0">
                <a:latin typeface="Calibri"/>
                <a:cs typeface="Calibri"/>
              </a:rPr>
              <a:t> </a:t>
            </a:r>
            <a:r>
              <a:rPr sz="5300" b="0" spc="-50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endParaRPr sz="5300">
              <a:latin typeface="Calibri"/>
              <a:cs typeface="Calibri"/>
            </a:endParaRPr>
          </a:p>
          <a:p>
            <a:pPr marL="12700" marR="5080" algn="ctr">
              <a:lnSpc>
                <a:spcPts val="5250"/>
              </a:lnSpc>
              <a:spcBef>
                <a:spcPts val="610"/>
              </a:spcBef>
            </a:pP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находим</a:t>
            </a:r>
            <a:r>
              <a:rPr sz="5300" b="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5300" b="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считаем</a:t>
            </a:r>
            <a:r>
              <a:rPr sz="5300" b="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фигуры,</a:t>
            </a:r>
            <a:r>
              <a:rPr sz="5300" b="0" spc="-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находим</a:t>
            </a:r>
            <a:r>
              <a:rPr sz="5300" b="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spc="-10" dirty="0">
                <a:solidFill>
                  <a:srgbClr val="333333"/>
                </a:solidFill>
                <a:latin typeface="Calibri"/>
                <a:cs typeface="Calibri"/>
              </a:rPr>
              <a:t>отличия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5300" b="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похожие</a:t>
            </a:r>
            <a:r>
              <a:rPr sz="5300" b="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фигуры</a:t>
            </a:r>
            <a:r>
              <a:rPr sz="5300" b="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5300" b="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5300" b="0" spc="-20" dirty="0">
                <a:solidFill>
                  <a:srgbClr val="333333"/>
                </a:solidFill>
                <a:latin typeface="Calibri"/>
                <a:cs typeface="Calibri"/>
              </a:rPr>
              <a:t>т.п.</a:t>
            </a:r>
            <a:endParaRPr sz="5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6250" y="2952755"/>
            <a:ext cx="14939010" cy="8303259"/>
            <a:chOff x="476250" y="2952755"/>
            <a:chExt cx="14939010" cy="83032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" y="2952755"/>
              <a:ext cx="8953517" cy="8302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5767" y="4746633"/>
              <a:ext cx="6238886" cy="62230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595" y="976313"/>
            <a:ext cx="12355195" cy="183705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 marR="5080" algn="ctr">
              <a:lnSpc>
                <a:spcPct val="82400"/>
              </a:lnSpc>
              <a:spcBef>
                <a:spcPts val="1255"/>
              </a:spcBef>
            </a:pPr>
            <a:r>
              <a:rPr sz="5300" spc="-25" dirty="0"/>
              <a:t>Цветоведение</a:t>
            </a:r>
            <a:r>
              <a:rPr sz="5300" spc="-505" dirty="0"/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–</a:t>
            </a:r>
            <a:r>
              <a:rPr sz="4000" b="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333333"/>
                </a:solidFill>
                <a:latin typeface="Calibri"/>
                <a:cs typeface="Calibri"/>
              </a:rPr>
              <a:t>повторяем</a:t>
            </a:r>
            <a:r>
              <a:rPr sz="4000" b="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название</a:t>
            </a:r>
            <a:r>
              <a:rPr sz="4000" b="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цветов,</a:t>
            </a:r>
            <a:r>
              <a:rPr sz="4000" b="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333333"/>
                </a:solidFill>
                <a:latin typeface="Calibri"/>
                <a:cs typeface="Calibri"/>
              </a:rPr>
              <a:t>путем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смешивания</a:t>
            </a:r>
            <a:r>
              <a:rPr sz="4000" b="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«изобретаем»</a:t>
            </a:r>
            <a:r>
              <a:rPr sz="4000" b="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новые,</a:t>
            </a:r>
            <a:r>
              <a:rPr sz="4000" b="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изучаем</a:t>
            </a:r>
            <a:r>
              <a:rPr sz="4000" b="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333333"/>
                </a:solidFill>
                <a:latin typeface="Calibri"/>
                <a:cs typeface="Calibri"/>
              </a:rPr>
              <a:t>контрастные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цвета,</a:t>
            </a:r>
            <a:r>
              <a:rPr sz="4000" b="0" spc="-1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теплые</a:t>
            </a:r>
            <a:r>
              <a:rPr sz="4000" b="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4000" b="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20" dirty="0">
                <a:solidFill>
                  <a:srgbClr val="333333"/>
                </a:solidFill>
                <a:latin typeface="Calibri"/>
                <a:cs typeface="Calibri"/>
              </a:rPr>
              <a:t>холодные</a:t>
            </a:r>
            <a:r>
              <a:rPr sz="4000" b="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3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4000" b="0" spc="-2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75" dirty="0">
                <a:solidFill>
                  <a:srgbClr val="333333"/>
                </a:solidFill>
                <a:latin typeface="Calibri"/>
                <a:cs typeface="Calibri"/>
              </a:rPr>
              <a:t>т.п</a:t>
            </a:r>
            <a:r>
              <a:rPr sz="4000" b="0" spc="-2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4000" b="0" spc="-50" dirty="0">
                <a:solidFill>
                  <a:srgbClr val="333333"/>
                </a:solidFill>
                <a:latin typeface="Calibri"/>
                <a:cs typeface="Calibri"/>
              </a:rPr>
              <a:t>…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8502" y="3730631"/>
            <a:ext cx="12668274" cy="77946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154" y="777875"/>
            <a:ext cx="6566360" cy="106680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7484" y="1549799"/>
            <a:ext cx="6586698" cy="89547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500" y="908050"/>
            <a:ext cx="13028930" cy="45948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979930">
              <a:lnSpc>
                <a:spcPct val="99000"/>
              </a:lnSpc>
              <a:spcBef>
                <a:spcPts val="13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Как</a:t>
            </a:r>
            <a:r>
              <a:rPr sz="3000" spc="-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показывает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практика,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это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превосходный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метод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работы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как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индивидуально</a:t>
            </a:r>
            <a:r>
              <a:rPr sz="3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так</a:t>
            </a:r>
            <a:r>
              <a:rPr sz="3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3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группе,</a:t>
            </a:r>
            <a:r>
              <a:rPr sz="3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как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позволяет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каждому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ребенку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действовать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собственном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уровне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быть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принятым.</a:t>
            </a:r>
            <a:endParaRPr sz="3000">
              <a:latin typeface="Calibri"/>
              <a:cs typeface="Calibri"/>
            </a:endParaRPr>
          </a:p>
          <a:p>
            <a:pPr marL="12700" marR="462915">
              <a:lnSpc>
                <a:spcPct val="100699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Этот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метод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может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быть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применен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развития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навыков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общения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является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идеальным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инструментом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повышения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самооценки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укрепления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уверенности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себе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(и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то,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другое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лежат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основе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желания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детей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«рисковать»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процессе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обучения,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делать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ошибки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пробовать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новое).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00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Его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можно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использовать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развития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групповой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сплоченности,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он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может</a:t>
            </a:r>
            <a:endParaRPr sz="3000">
              <a:latin typeface="Calibri"/>
              <a:cs typeface="Calibri"/>
            </a:endParaRPr>
          </a:p>
          <a:p>
            <a:pPr marL="12700" marR="282575">
              <a:lnSpc>
                <a:spcPct val="100699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помочь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ребенку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выразить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то,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для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чего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него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находится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слов,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то,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он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может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озвучить.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81" y="6667511"/>
            <a:ext cx="7747014" cy="50958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7388" y="785813"/>
            <a:ext cx="811784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dirty="0">
                <a:solidFill>
                  <a:srgbClr val="333333"/>
                </a:solidFill>
              </a:rPr>
              <a:t>Перспектива</a:t>
            </a:r>
            <a:r>
              <a:rPr sz="3300" spc="95" dirty="0">
                <a:solidFill>
                  <a:srgbClr val="333333"/>
                </a:solidFill>
              </a:rPr>
              <a:t> </a:t>
            </a:r>
            <a:r>
              <a:rPr sz="3300" dirty="0">
                <a:solidFill>
                  <a:srgbClr val="333333"/>
                </a:solidFill>
              </a:rPr>
              <a:t>использования</a:t>
            </a:r>
            <a:r>
              <a:rPr sz="3300" spc="100" dirty="0">
                <a:solidFill>
                  <a:srgbClr val="333333"/>
                </a:solidFill>
              </a:rPr>
              <a:t> </a:t>
            </a:r>
            <a:r>
              <a:rPr sz="3300" dirty="0">
                <a:solidFill>
                  <a:srgbClr val="333333"/>
                </a:solidFill>
              </a:rPr>
              <a:t>данного</a:t>
            </a:r>
            <a:r>
              <a:rPr sz="3300" spc="100" dirty="0">
                <a:solidFill>
                  <a:srgbClr val="333333"/>
                </a:solidFill>
              </a:rPr>
              <a:t> </a:t>
            </a:r>
            <a:r>
              <a:rPr sz="3300" spc="-10" dirty="0">
                <a:solidFill>
                  <a:srgbClr val="333333"/>
                </a:solidFill>
              </a:rPr>
              <a:t>опыта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21445" y="1289051"/>
            <a:ext cx="14052550" cy="45948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23825">
              <a:lnSpc>
                <a:spcPct val="100699"/>
              </a:lnSpc>
              <a:spcBef>
                <a:spcPts val="7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Планирую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дальнейшем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использовать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технику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«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»,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как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считаю,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она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способствует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развитию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творческого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воображения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детей,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раскрытию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их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творческого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потенциала,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а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так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же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доставляет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детям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радость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при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преображении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собственных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50"/>
              </a:lnSpc>
              <a:spcBef>
                <a:spcPts val="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рисунков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необыкновенные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работы.</a:t>
            </a:r>
            <a:endParaRPr sz="3000">
              <a:latin typeface="Calibri"/>
              <a:cs typeface="Calibri"/>
            </a:endParaRPr>
          </a:p>
          <a:p>
            <a:pPr marL="12700" marR="131445">
              <a:lnSpc>
                <a:spcPts val="3629"/>
              </a:lnSpc>
              <a:spcBef>
                <a:spcPts val="4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Достижением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своей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работы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считаю,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что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дети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используют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данную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технику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только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в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организованной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образовательной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деятельности,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самостоятельной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игровой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495"/>
              </a:lnSpc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творческой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деятельности.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99000"/>
              </a:lnSpc>
              <a:spcBef>
                <a:spcPts val="60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условиях,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Calibri"/>
                <a:cs typeface="Calibri"/>
              </a:rPr>
              <a:t>когда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мы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практически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перестали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писать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рисовать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от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руки,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а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все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делаем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компьютере,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интуитивное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рисование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использованием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графических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материалов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белого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листа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бумаги</a:t>
            </a:r>
            <a:r>
              <a:rPr sz="3000" spc="-1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позволит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333333"/>
                </a:solidFill>
                <a:latin typeface="Calibri"/>
                <a:cs typeface="Calibri"/>
              </a:rPr>
              <a:t>отдохнуть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от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гаджетов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виртуальной</a:t>
            </a:r>
            <a:r>
              <a:rPr sz="3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реальности.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754" y="6639907"/>
            <a:ext cx="10445769" cy="52028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7675">
              <a:lnSpc>
                <a:spcPct val="100000"/>
              </a:lnSpc>
              <a:spcBef>
                <a:spcPts val="135"/>
              </a:spcBef>
            </a:pPr>
            <a:r>
              <a:rPr dirty="0"/>
              <a:t>Наше</a:t>
            </a:r>
            <a:r>
              <a:rPr spc="5" dirty="0"/>
              <a:t> </a:t>
            </a:r>
            <a:r>
              <a:rPr spc="-10" dirty="0"/>
              <a:t>творчество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500" y="2587629"/>
            <a:ext cx="14398653" cy="82073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00" y="904875"/>
            <a:ext cx="14224027" cy="9112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1581" y="1225551"/>
            <a:ext cx="11882755" cy="23082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493520">
              <a:lnSpc>
                <a:spcPct val="100699"/>
              </a:lnSpc>
              <a:spcBef>
                <a:spcPts val="7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Рисование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узоров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технике</a:t>
            </a:r>
            <a:r>
              <a:rPr sz="30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дудлинг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–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расслабляющее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занятие,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позволяющее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сбросить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накопившийся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негатив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даже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искать</a:t>
            </a:r>
            <a:r>
              <a:rPr sz="3000" spc="-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550"/>
              </a:lnSpc>
              <a:spcBef>
                <a:spcPts val="2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развивать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скрытые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возможности.</a:t>
            </a:r>
            <a:r>
              <a:rPr sz="30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Здесь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требуется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специальных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3629"/>
              </a:lnSpc>
              <a:spcBef>
                <a:spcPts val="15"/>
              </a:spcBef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умений,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не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имеется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ограничений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возрасту.</a:t>
            </a:r>
            <a:r>
              <a:rPr sz="30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333333"/>
                </a:solidFill>
                <a:latin typeface="Calibri"/>
                <a:cs typeface="Calibri"/>
              </a:rPr>
              <a:t>Техника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доступна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детям,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взрослым.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1416" y="7258063"/>
            <a:ext cx="11701145" cy="32289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36905">
              <a:lnSpc>
                <a:spcPct val="100699"/>
              </a:lnSpc>
              <a:spcBef>
                <a:spcPts val="75"/>
              </a:spcBef>
            </a:pP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Цель</a:t>
            </a:r>
            <a:r>
              <a:rPr sz="3000" b="1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моей</a:t>
            </a:r>
            <a:r>
              <a:rPr sz="3000" b="1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работы</a:t>
            </a:r>
            <a:r>
              <a:rPr sz="3000" b="1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по</a:t>
            </a:r>
            <a:r>
              <a:rPr sz="3000" b="1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данной</a:t>
            </a:r>
            <a:r>
              <a:rPr sz="3000" b="1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33"/>
                </a:solidFill>
                <a:latin typeface="Calibri"/>
                <a:cs typeface="Calibri"/>
              </a:rPr>
              <a:t>технике:</a:t>
            </a:r>
            <a:r>
              <a:rPr sz="3000" b="1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Формирование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творческого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воображения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у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детей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старшего</a:t>
            </a:r>
            <a:r>
              <a:rPr sz="30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дошкольного</a:t>
            </a:r>
            <a:r>
              <a:rPr sz="30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возраста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spc="-10" dirty="0">
                <a:solidFill>
                  <a:srgbClr val="333333"/>
                </a:solidFill>
                <a:latin typeface="Calibri"/>
                <a:cs typeface="Calibri"/>
              </a:rPr>
              <a:t>Задачи:</a:t>
            </a:r>
            <a:endParaRPr sz="3000">
              <a:latin typeface="Calibri"/>
              <a:cs typeface="Calibri"/>
            </a:endParaRPr>
          </a:p>
          <a:p>
            <a:pPr marL="214629" indent="-201930">
              <a:lnSpc>
                <a:spcPct val="100000"/>
              </a:lnSpc>
              <a:spcBef>
                <a:spcPts val="25"/>
              </a:spcBef>
              <a:buChar char="-"/>
              <a:tabLst>
                <a:tab pos="214629" algn="l"/>
              </a:tabLst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развивать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концентрацию</a:t>
            </a:r>
            <a:r>
              <a:rPr sz="30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внимания;</a:t>
            </a:r>
            <a:endParaRPr sz="3000">
              <a:latin typeface="Calibri"/>
              <a:cs typeface="Calibri"/>
            </a:endParaRPr>
          </a:p>
          <a:p>
            <a:pPr marL="214629" indent="-201930">
              <a:lnSpc>
                <a:spcPts val="3550"/>
              </a:lnSpc>
              <a:spcBef>
                <a:spcPts val="25"/>
              </a:spcBef>
              <a:buChar char="-"/>
              <a:tabLst>
                <a:tab pos="214629" algn="l"/>
              </a:tabLst>
            </a:pP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способствовать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психологической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разгрузке,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внутреннему</a:t>
            </a:r>
            <a:r>
              <a:rPr sz="30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успокоению;</a:t>
            </a:r>
            <a:endParaRPr sz="3000">
              <a:latin typeface="Calibri"/>
              <a:cs typeface="Calibri"/>
            </a:endParaRPr>
          </a:p>
          <a:p>
            <a:pPr marL="214629" indent="-201930">
              <a:lnSpc>
                <a:spcPts val="3550"/>
              </a:lnSpc>
              <a:buChar char="-"/>
              <a:tabLst>
                <a:tab pos="214629" algn="l"/>
              </a:tabLst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развивать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зрительную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Calibri"/>
                <a:cs typeface="Calibri"/>
              </a:rPr>
              <a:t>координацию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мелкую</a:t>
            </a:r>
            <a:r>
              <a:rPr sz="30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моторику;</a:t>
            </a:r>
            <a:endParaRPr sz="3000">
              <a:latin typeface="Calibri"/>
              <a:cs typeface="Calibri"/>
            </a:endParaRPr>
          </a:p>
          <a:p>
            <a:pPr marL="214629" indent="-201930">
              <a:lnSpc>
                <a:spcPct val="100000"/>
              </a:lnSpc>
              <a:spcBef>
                <a:spcPts val="25"/>
              </a:spcBef>
              <a:buChar char="-"/>
              <a:tabLst>
                <a:tab pos="214629" algn="l"/>
              </a:tabLst>
            </a:pP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развивать</a:t>
            </a:r>
            <a:r>
              <a:rPr sz="3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творческие</a:t>
            </a:r>
            <a:r>
              <a:rPr sz="3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способности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3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Calibri"/>
                <a:cs typeface="Calibri"/>
              </a:rPr>
              <a:t>креативность.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0628" y="3714756"/>
            <a:ext cx="4826009" cy="34448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4390" y="3063879"/>
            <a:ext cx="4318008" cy="436563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1431" y="992188"/>
            <a:ext cx="10822940" cy="22231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86485" marR="17780" indent="-1061720">
              <a:lnSpc>
                <a:spcPts val="8500"/>
              </a:lnSpc>
              <a:spcBef>
                <a:spcPts val="505"/>
              </a:spcBef>
              <a:tabLst>
                <a:tab pos="6106160" algn="l"/>
                <a:tab pos="8435340" algn="l"/>
                <a:tab pos="8843645" algn="l"/>
              </a:tabLst>
            </a:pPr>
            <a:r>
              <a:rPr spc="-10" dirty="0">
                <a:solidFill>
                  <a:srgbClr val="2669EC"/>
                </a:solidFill>
                <a:latin typeface="Comic Sans MS"/>
                <a:cs typeface="Comic Sans MS"/>
              </a:rPr>
              <a:t>Использованные </a:t>
            </a:r>
            <a:r>
              <a:rPr sz="10950" spc="-15" baseline="8371" dirty="0">
                <a:solidFill>
                  <a:srgbClr val="2669EC"/>
                </a:solidFill>
                <a:latin typeface="Comic Sans MS"/>
                <a:cs typeface="Comic Sans MS"/>
              </a:rPr>
              <a:t>мате</a:t>
            </a:r>
            <a:r>
              <a:rPr sz="10950" spc="-4087" baseline="8371" dirty="0">
                <a:solidFill>
                  <a:srgbClr val="2669EC"/>
                </a:solidFill>
                <a:latin typeface="Comic Sans MS"/>
                <a:cs typeface="Comic Sans MS"/>
              </a:rPr>
              <a:t>р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Р</a:t>
            </a:r>
            <a:r>
              <a:rPr sz="4000" b="0" spc="-195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10950" spc="-4147" baseline="8371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с</a:t>
            </a:r>
            <a:r>
              <a:rPr sz="4000" b="0" spc="-1680" dirty="0">
                <a:solidFill>
                  <a:srgbClr val="2669EC"/>
                </a:solidFill>
                <a:latin typeface="Comic Sans MS"/>
                <a:cs typeface="Comic Sans MS"/>
              </a:rPr>
              <a:t>о</a:t>
            </a:r>
            <a:r>
              <a:rPr sz="10950" spc="-3637" baseline="8371" dirty="0">
                <a:solidFill>
                  <a:srgbClr val="2669EC"/>
                </a:solidFill>
                <a:latin typeface="Comic Sans MS"/>
                <a:cs typeface="Comic Sans MS"/>
              </a:rPr>
              <a:t>а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4000" b="0" spc="-1685" dirty="0">
                <a:solidFill>
                  <a:srgbClr val="2669EC"/>
                </a:solidFill>
                <a:latin typeface="Comic Sans MS"/>
                <a:cs typeface="Comic Sans MS"/>
              </a:rPr>
              <a:t>а</a:t>
            </a:r>
            <a:r>
              <a:rPr sz="10950" spc="-4665" baseline="8371" dirty="0">
                <a:solidFill>
                  <a:srgbClr val="2669EC"/>
                </a:solidFill>
                <a:latin typeface="Comic Sans MS"/>
                <a:cs typeface="Comic Sans MS"/>
              </a:rPr>
              <a:t>л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н</a:t>
            </a:r>
            <a:r>
              <a:rPr sz="4000" b="0" spc="-1725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10950" spc="-6187" baseline="8371" dirty="0">
                <a:solidFill>
                  <a:srgbClr val="2669EC"/>
                </a:solidFill>
                <a:latin typeface="Comic Sans MS"/>
                <a:cs typeface="Comic Sans MS"/>
              </a:rPr>
              <a:t>ы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е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195" dirty="0">
                <a:solidFill>
                  <a:srgbClr val="2669EC"/>
                </a:solidFill>
                <a:latin typeface="Comic Sans MS"/>
                <a:cs typeface="Comic Sans MS"/>
              </a:rPr>
              <a:t>с</a:t>
            </a:r>
            <a:r>
              <a:rPr sz="10950" spc="-780" baseline="8371" dirty="0">
                <a:solidFill>
                  <a:srgbClr val="2669EC"/>
                </a:solidFill>
                <a:latin typeface="Comic Sans MS"/>
                <a:cs typeface="Comic Sans MS"/>
              </a:rPr>
              <a:t>:</a:t>
            </a:r>
            <a:r>
              <a:rPr sz="4000" b="0" spc="140" dirty="0">
                <a:solidFill>
                  <a:srgbClr val="2669EC"/>
                </a:solidFill>
                <a:latin typeface="Comic Sans MS"/>
                <a:cs typeface="Comic Sans MS"/>
              </a:rPr>
              <a:t>детьми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50" dirty="0">
                <a:solidFill>
                  <a:srgbClr val="2669EC"/>
                </a:solidFill>
                <a:latin typeface="Comic Sans MS"/>
                <a:cs typeface="Comic Sans MS"/>
              </a:rPr>
              <a:t>в</a:t>
            </a:r>
            <a:r>
              <a:rPr sz="4000" b="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b="0" spc="-10" dirty="0">
                <a:solidFill>
                  <a:srgbClr val="2669EC"/>
                </a:solidFill>
                <a:latin typeface="Comic Sans MS"/>
                <a:cs typeface="Comic Sans MS"/>
              </a:rPr>
              <a:t>технике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2040" y="3003555"/>
            <a:ext cx="7621270" cy="782700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1757045" algn="l"/>
                <a:tab pos="2420620" algn="l"/>
                <a:tab pos="3386454" algn="l"/>
                <a:tab pos="3570604" algn="l"/>
                <a:tab pos="4058285" algn="l"/>
                <a:tab pos="7456170" algn="l"/>
              </a:tabLst>
            </a:pP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дудлинг</a:t>
            </a:r>
            <a:r>
              <a:rPr sz="4000" spc="-45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.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45" dirty="0">
                <a:solidFill>
                  <a:srgbClr val="2669EC"/>
                </a:solidFill>
                <a:latin typeface="Comic Sans MS"/>
                <a:cs typeface="Comic Sans MS"/>
              </a:rPr>
              <a:t>—</a:t>
            </a:r>
            <a:r>
              <a:rPr sz="4000" spc="-49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Текст: электронный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//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zen.yandex.ru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: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[сайт].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45" dirty="0">
                <a:solidFill>
                  <a:srgbClr val="2669EC"/>
                </a:solidFill>
                <a:latin typeface="Comic Sans MS"/>
                <a:cs typeface="Comic Sans MS"/>
              </a:rPr>
              <a:t>—</a:t>
            </a:r>
            <a:r>
              <a:rPr sz="4000" spc="-49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20" dirty="0">
                <a:solidFill>
                  <a:srgbClr val="2669EC"/>
                </a:solidFill>
                <a:latin typeface="Comic Sans MS"/>
                <a:cs typeface="Comic Sans MS"/>
              </a:rPr>
              <a:t>URL: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https</a:t>
            </a:r>
            <a:r>
              <a:rPr sz="4000" spc="-45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://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zen.yandex.ru/media/id/5e58d d3ff0902f607c49df71/risovan 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ie-s-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detmi-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v-tehnike-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dudling-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ts val="3915"/>
              </a:lnSpc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5e99fcd32fb26236c5a84fca.</a:t>
            </a:r>
            <a:endParaRPr sz="4000">
              <a:latin typeface="Comic Sans MS"/>
              <a:cs typeface="Comic Sans MS"/>
            </a:endParaRPr>
          </a:p>
          <a:p>
            <a:pPr marL="12700" marR="2519680" algn="just">
              <a:lnSpc>
                <a:spcPts val="4000"/>
              </a:lnSpc>
              <a:spcBef>
                <a:spcPts val="710"/>
              </a:spcBef>
            </a:pP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Дудлинг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и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зентангл</a:t>
            </a:r>
            <a:r>
              <a:rPr sz="4000" spc="-5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– интересные 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техники</a:t>
            </a:r>
            <a:r>
              <a:rPr sz="4000" spc="-15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рисования.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40" dirty="0">
                <a:solidFill>
                  <a:srgbClr val="2669EC"/>
                </a:solidFill>
                <a:latin typeface="Comic Sans MS"/>
                <a:cs typeface="Comic Sans MS"/>
              </a:rPr>
              <a:t>—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20" dirty="0">
                <a:solidFill>
                  <a:srgbClr val="2669EC"/>
                </a:solidFill>
                <a:latin typeface="Comic Sans MS"/>
                <a:cs typeface="Comic Sans MS"/>
              </a:rPr>
              <a:t>Текст:</a:t>
            </a:r>
            <a:endParaRPr sz="4000">
              <a:latin typeface="Comic Sans MS"/>
              <a:cs typeface="Comic Sans MS"/>
            </a:endParaRPr>
          </a:p>
          <a:p>
            <a:pPr marL="12700" marR="18415">
              <a:lnSpc>
                <a:spcPts val="4000"/>
              </a:lnSpc>
              <a:tabLst>
                <a:tab pos="1757045" algn="l"/>
                <a:tab pos="2357120" algn="l"/>
                <a:tab pos="3386454" algn="l"/>
                <a:tab pos="3634104" algn="l"/>
              </a:tabLst>
            </a:pP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электронный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//</a:t>
            </a:r>
            <a:r>
              <a:rPr sz="4000" spc="-484" dirty="0">
                <a:solidFill>
                  <a:srgbClr val="2669EC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ihappymama.ru: [сайт].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50" dirty="0">
                <a:solidFill>
                  <a:srgbClr val="2669EC"/>
                </a:solidFill>
                <a:latin typeface="Comic Sans MS"/>
                <a:cs typeface="Comic Sans MS"/>
              </a:rPr>
              <a:t>—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0" dirty="0">
                <a:solidFill>
                  <a:srgbClr val="2669EC"/>
                </a:solidFill>
                <a:latin typeface="Comic Sans MS"/>
                <a:cs typeface="Comic Sans MS"/>
              </a:rPr>
              <a:t>URL: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https://</a:t>
            </a:r>
            <a:endParaRPr sz="4000">
              <a:latin typeface="Comic Sans MS"/>
              <a:cs typeface="Comic Sans MS"/>
            </a:endParaRPr>
          </a:p>
          <a:p>
            <a:pPr marL="12700" marR="681990">
              <a:lnSpc>
                <a:spcPts val="4000"/>
              </a:lnSpc>
              <a:tabLst>
                <a:tab pos="2155825" algn="l"/>
              </a:tabLst>
            </a:pPr>
            <a:r>
              <a:rPr sz="4000" spc="-30" dirty="0">
                <a:solidFill>
                  <a:srgbClr val="2669EC"/>
                </a:solidFill>
                <a:latin typeface="Comic Sans MS"/>
                <a:cs typeface="Comic Sans MS"/>
              </a:rPr>
              <a:t>ihappymama.ru/dudling-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i- 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zentangl</a:t>
            </a:r>
            <a:r>
              <a:rPr sz="4000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4000" spc="-25" dirty="0">
                <a:solidFill>
                  <a:srgbClr val="2669EC"/>
                </a:solidFill>
                <a:latin typeface="Comic Sans MS"/>
                <a:cs typeface="Comic Sans MS"/>
              </a:rPr>
              <a:t>-interesnye-</a:t>
            </a:r>
            <a:r>
              <a:rPr sz="4000" spc="-10" dirty="0">
                <a:solidFill>
                  <a:srgbClr val="2669EC"/>
                </a:solidFill>
                <a:latin typeface="Comic Sans MS"/>
                <a:cs typeface="Comic Sans MS"/>
              </a:rPr>
              <a:t>tehniki- risovaniya.</a:t>
            </a:r>
            <a:endParaRPr sz="40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3063879"/>
            <a:ext cx="6350011" cy="63500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892" y="8258189"/>
            <a:ext cx="139128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5640" algn="l"/>
                <a:tab pos="7570470" algn="l"/>
              </a:tabLst>
            </a:pPr>
            <a:r>
              <a:rPr sz="10000" b="1" spc="-10" dirty="0">
                <a:solidFill>
                  <a:srgbClr val="2669EC"/>
                </a:solidFill>
                <a:latin typeface="Comic Sans MS"/>
                <a:cs typeface="Comic Sans MS"/>
              </a:rPr>
              <a:t>Спасибо</a:t>
            </a:r>
            <a:r>
              <a:rPr sz="10000" b="1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10000" b="1" spc="-25" dirty="0">
                <a:solidFill>
                  <a:srgbClr val="2669EC"/>
                </a:solidFill>
                <a:latin typeface="Comic Sans MS"/>
                <a:cs typeface="Comic Sans MS"/>
              </a:rPr>
              <a:t>за</a:t>
            </a:r>
            <a:r>
              <a:rPr sz="10000" b="1" dirty="0">
                <a:solidFill>
                  <a:srgbClr val="2669EC"/>
                </a:solidFill>
                <a:latin typeface="Comic Sans MS"/>
                <a:cs typeface="Comic Sans MS"/>
              </a:rPr>
              <a:t>	</a:t>
            </a:r>
            <a:r>
              <a:rPr sz="10000" b="1" spc="-10" dirty="0">
                <a:solidFill>
                  <a:srgbClr val="2669EC"/>
                </a:solidFill>
                <a:latin typeface="Comic Sans MS"/>
                <a:cs typeface="Comic Sans MS"/>
              </a:rPr>
              <a:t>внимание!</a:t>
            </a:r>
            <a:endParaRPr sz="10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0" y="1619250"/>
            <a:ext cx="8775692" cy="63622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4305300">
              <a:lnSpc>
                <a:spcPct val="100000"/>
              </a:lnSpc>
              <a:spcBef>
                <a:spcPts val="135"/>
              </a:spcBef>
            </a:pPr>
            <a:r>
              <a:rPr sz="5300" dirty="0">
                <a:latin typeface="Segoe Print"/>
                <a:cs typeface="Segoe Print"/>
              </a:rPr>
              <a:t>Дудлинг</a:t>
            </a:r>
            <a:r>
              <a:rPr sz="5300" spc="-1425" dirty="0">
                <a:latin typeface="Segoe Print"/>
                <a:cs typeface="Segoe Print"/>
              </a:rPr>
              <a:t> </a:t>
            </a:r>
            <a:r>
              <a:rPr sz="5300" spc="-10" dirty="0">
                <a:latin typeface="Segoe Print"/>
                <a:cs typeface="Segoe Print"/>
              </a:rPr>
              <a:t>бывает</a:t>
            </a:r>
            <a:endParaRPr sz="53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889" y="3316292"/>
            <a:ext cx="428942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spc="-10" dirty="0">
                <a:solidFill>
                  <a:srgbClr val="333333"/>
                </a:solidFill>
                <a:latin typeface="Segoe Print"/>
                <a:cs typeface="Segoe Print"/>
              </a:rPr>
              <a:t>Одноцветный</a:t>
            </a:r>
            <a:endParaRPr sz="465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2638" y="3395668"/>
            <a:ext cx="2447925" cy="145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65"/>
              </a:spcBef>
            </a:pPr>
            <a:r>
              <a:rPr sz="4650" b="1" dirty="0">
                <a:solidFill>
                  <a:srgbClr val="376091"/>
                </a:solidFill>
                <a:latin typeface="Segoe Print"/>
                <a:cs typeface="Segoe Print"/>
              </a:rPr>
              <a:t>Ц</a:t>
            </a:r>
            <a:r>
              <a:rPr sz="4650" b="1" spc="-1165" dirty="0">
                <a:solidFill>
                  <a:srgbClr val="376091"/>
                </a:solidFill>
                <a:latin typeface="Segoe Print"/>
                <a:cs typeface="Segoe Print"/>
              </a:rPr>
              <a:t> </a:t>
            </a:r>
            <a:r>
              <a:rPr sz="4650" b="1" dirty="0">
                <a:solidFill>
                  <a:srgbClr val="77933C"/>
                </a:solidFill>
                <a:latin typeface="Segoe Print"/>
                <a:cs typeface="Segoe Print"/>
              </a:rPr>
              <a:t>в</a:t>
            </a:r>
            <a:r>
              <a:rPr sz="4650" b="1" spc="-1165" dirty="0">
                <a:solidFill>
                  <a:srgbClr val="77933C"/>
                </a:solidFill>
                <a:latin typeface="Segoe Print"/>
                <a:cs typeface="Segoe Print"/>
              </a:rPr>
              <a:t> </a:t>
            </a:r>
            <a:r>
              <a:rPr sz="4650" b="1" dirty="0">
                <a:solidFill>
                  <a:srgbClr val="943734"/>
                </a:solidFill>
                <a:latin typeface="Segoe Print"/>
                <a:cs typeface="Segoe Print"/>
              </a:rPr>
              <a:t>е</a:t>
            </a:r>
            <a:r>
              <a:rPr sz="4650" b="1" spc="-1165" dirty="0">
                <a:solidFill>
                  <a:srgbClr val="943734"/>
                </a:solidFill>
                <a:latin typeface="Segoe Print"/>
                <a:cs typeface="Segoe Print"/>
              </a:rPr>
              <a:t> </a:t>
            </a:r>
            <a:r>
              <a:rPr sz="4650" b="1" dirty="0">
                <a:solidFill>
                  <a:srgbClr val="00B04F"/>
                </a:solidFill>
                <a:latin typeface="Segoe Print"/>
                <a:cs typeface="Segoe Print"/>
              </a:rPr>
              <a:t>т</a:t>
            </a:r>
            <a:r>
              <a:rPr sz="4650" b="1" spc="-1165" dirty="0">
                <a:solidFill>
                  <a:srgbClr val="00B04F"/>
                </a:solidFill>
                <a:latin typeface="Segoe Print"/>
                <a:cs typeface="Segoe Print"/>
              </a:rPr>
              <a:t> </a:t>
            </a:r>
            <a:r>
              <a:rPr sz="4650" b="1" spc="-50" dirty="0">
                <a:solidFill>
                  <a:srgbClr val="376091"/>
                </a:solidFill>
                <a:latin typeface="Segoe Print"/>
                <a:cs typeface="Segoe Print"/>
              </a:rPr>
              <a:t>н </a:t>
            </a:r>
            <a:r>
              <a:rPr sz="4650" b="1" dirty="0">
                <a:solidFill>
                  <a:srgbClr val="77933C"/>
                </a:solidFill>
                <a:latin typeface="Segoe Print"/>
                <a:cs typeface="Segoe Print"/>
              </a:rPr>
              <a:t>о</a:t>
            </a:r>
            <a:r>
              <a:rPr sz="4650" b="1" spc="-1165" dirty="0">
                <a:solidFill>
                  <a:srgbClr val="77933C"/>
                </a:solidFill>
                <a:latin typeface="Segoe Print"/>
                <a:cs typeface="Segoe Print"/>
              </a:rPr>
              <a:t> </a:t>
            </a:r>
            <a:r>
              <a:rPr sz="4650" b="1" spc="-50" dirty="0">
                <a:solidFill>
                  <a:srgbClr val="943734"/>
                </a:solidFill>
                <a:latin typeface="Segoe Print"/>
                <a:cs typeface="Segoe Print"/>
              </a:rPr>
              <a:t>й</a:t>
            </a:r>
            <a:endParaRPr sz="4650">
              <a:latin typeface="Segoe Print"/>
              <a:cs typeface="Segoe Prin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637" y="2889254"/>
            <a:ext cx="4556133" cy="75355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9396" y="4778383"/>
            <a:ext cx="3857632" cy="38576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128" y="4064007"/>
            <a:ext cx="4175132" cy="5413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1524" y="1157288"/>
            <a:ext cx="385508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spc="-10" dirty="0">
                <a:solidFill>
                  <a:srgbClr val="FF0000"/>
                </a:solidFill>
                <a:latin typeface="Segoe Print"/>
                <a:cs typeface="Segoe Print"/>
              </a:rPr>
              <a:t>спонтанный</a:t>
            </a:r>
            <a:endParaRPr sz="465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4210" y="1157288"/>
            <a:ext cx="581723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b="0" dirty="0">
                <a:latin typeface="Segoe Print"/>
                <a:cs typeface="Segoe Print"/>
              </a:rPr>
              <a:t>или</a:t>
            </a:r>
            <a:r>
              <a:rPr sz="4650" b="0" spc="-5" dirty="0">
                <a:latin typeface="Segoe Print"/>
                <a:cs typeface="Segoe Print"/>
              </a:rPr>
              <a:t> </a:t>
            </a:r>
            <a:r>
              <a:rPr sz="4650" b="0" dirty="0">
                <a:latin typeface="Segoe Print"/>
                <a:cs typeface="Segoe Print"/>
              </a:rPr>
              <a:t>иметь</a:t>
            </a:r>
            <a:r>
              <a:rPr sz="4650" b="0" spc="5" dirty="0">
                <a:latin typeface="Segoe Print"/>
                <a:cs typeface="Segoe Print"/>
              </a:rPr>
              <a:t> </a:t>
            </a:r>
            <a:r>
              <a:rPr sz="4650" b="0" spc="-10" dirty="0">
                <a:latin typeface="Segoe Print"/>
                <a:cs typeface="Segoe Print"/>
              </a:rPr>
              <a:t>форму</a:t>
            </a:r>
            <a:endParaRPr sz="4650">
              <a:latin typeface="Segoe Print"/>
              <a:cs typeface="Segoe Prin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945" y="3111505"/>
            <a:ext cx="4064190" cy="55086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0431" y="2619379"/>
            <a:ext cx="5826306" cy="60960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1197" y="1395414"/>
            <a:ext cx="882586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dirty="0">
                <a:latin typeface="Segoe Print"/>
                <a:cs typeface="Segoe Print"/>
              </a:rPr>
              <a:t>Средства </a:t>
            </a:r>
            <a:r>
              <a:rPr sz="4650" spc="-10" dirty="0">
                <a:latin typeface="Segoe Print"/>
                <a:cs typeface="Segoe Print"/>
              </a:rPr>
              <a:t>выразительности</a:t>
            </a:r>
            <a:endParaRPr sz="465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1661" y="2955929"/>
            <a:ext cx="1237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0000"/>
                </a:solidFill>
                <a:latin typeface="Segoe Print"/>
                <a:cs typeface="Segoe Print"/>
              </a:rPr>
              <a:t>Линия</a:t>
            </a:r>
            <a:endParaRPr sz="30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2420" y="2844804"/>
            <a:ext cx="1133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0000"/>
                </a:solidFill>
                <a:latin typeface="Segoe Print"/>
                <a:cs typeface="Segoe Print"/>
              </a:rPr>
              <a:t>Точка</a:t>
            </a:r>
            <a:endParaRPr sz="3000">
              <a:latin typeface="Segoe Print"/>
              <a:cs typeface="Segoe Prin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83" y="3762381"/>
            <a:ext cx="2127254" cy="23336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04646" y="4921258"/>
            <a:ext cx="238125" cy="23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5333365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Segoe Print"/>
                <a:cs typeface="Segoe Print"/>
              </a:rPr>
              <a:t>МАТЕРИАЛЫ</a:t>
            </a:r>
            <a:endParaRPr sz="4000">
              <a:latin typeface="Segoe Print"/>
              <a:cs typeface="Segoe Prin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377" y="3222630"/>
            <a:ext cx="95250" cy="95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78264" y="2928942"/>
            <a:ext cx="164465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spc="-10" dirty="0">
                <a:solidFill>
                  <a:srgbClr val="333333"/>
                </a:solidFill>
                <a:latin typeface="Segoe Print"/>
                <a:cs typeface="Segoe Print"/>
              </a:rPr>
              <a:t>Бумага</a:t>
            </a:r>
            <a:endParaRPr sz="3300">
              <a:latin typeface="Segoe Print"/>
              <a:cs typeface="Segoe Prin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377" y="5286384"/>
            <a:ext cx="95250" cy="95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78264" y="4992696"/>
            <a:ext cx="5199380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00" spc="-10" dirty="0">
                <a:solidFill>
                  <a:srgbClr val="333333"/>
                </a:solidFill>
                <a:latin typeface="Segoe Print"/>
                <a:cs typeface="Segoe Print"/>
              </a:rPr>
              <a:t>Ручки</a:t>
            </a:r>
            <a:r>
              <a:rPr sz="3300" spc="-60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или</a:t>
            </a:r>
            <a:r>
              <a:rPr sz="3300" spc="-595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Segoe Print"/>
                <a:cs typeface="Segoe Print"/>
              </a:rPr>
              <a:t>фломастеры</a:t>
            </a:r>
            <a:endParaRPr sz="3300">
              <a:latin typeface="Segoe Print"/>
              <a:cs typeface="Segoe Prin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377" y="8509015"/>
            <a:ext cx="95250" cy="952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78264" y="8215327"/>
            <a:ext cx="7435850" cy="104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Если</a:t>
            </a:r>
            <a:r>
              <a:rPr sz="3300" spc="13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создавать</a:t>
            </a:r>
            <a:r>
              <a:rPr sz="3300" spc="-565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работу</a:t>
            </a:r>
            <a:r>
              <a:rPr sz="3300" spc="-56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в</a:t>
            </a:r>
            <a:r>
              <a:rPr sz="3300" spc="13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цвете</a:t>
            </a:r>
            <a:r>
              <a:rPr sz="3300" spc="-565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spc="-50" dirty="0">
                <a:solidFill>
                  <a:srgbClr val="333333"/>
                </a:solidFill>
                <a:latin typeface="Segoe Print"/>
                <a:cs typeface="Segoe Print"/>
              </a:rPr>
              <a:t>-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акварель</a:t>
            </a:r>
            <a:r>
              <a:rPr sz="3300" spc="-525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,</a:t>
            </a:r>
            <a:r>
              <a:rPr sz="3300" spc="215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dirty="0">
                <a:solidFill>
                  <a:srgbClr val="333333"/>
                </a:solidFill>
                <a:latin typeface="Segoe Print"/>
                <a:cs typeface="Segoe Print"/>
              </a:rPr>
              <a:t>цветные</a:t>
            </a:r>
            <a:r>
              <a:rPr sz="3300" spc="-52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Segoe Print"/>
                <a:cs typeface="Segoe Print"/>
              </a:rPr>
              <a:t>карандаши</a:t>
            </a:r>
            <a:endParaRPr sz="3300">
              <a:latin typeface="Segoe Print"/>
              <a:cs typeface="Segoe Prin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49884" y="1872756"/>
            <a:ext cx="7471409" cy="6717665"/>
            <a:chOff x="5349884" y="1872756"/>
            <a:chExt cx="7471409" cy="67176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6920" y="1872756"/>
              <a:ext cx="3857632" cy="28733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884" y="5365759"/>
              <a:ext cx="2095503" cy="20955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9671" y="4695524"/>
              <a:ext cx="3681461" cy="389487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4753" y="9667892"/>
            <a:ext cx="4000507" cy="200025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31261" y="9136336"/>
            <a:ext cx="3157659" cy="25599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L="2230755">
              <a:lnSpc>
                <a:spcPct val="100000"/>
              </a:lnSpc>
              <a:spcBef>
                <a:spcPts val="110"/>
              </a:spcBef>
            </a:pPr>
            <a:r>
              <a:rPr sz="4650" dirty="0">
                <a:latin typeface="Segoe Print"/>
                <a:cs typeface="Segoe Print"/>
              </a:rPr>
              <a:t>Правила</a:t>
            </a:r>
            <a:r>
              <a:rPr sz="4650" spc="-25" dirty="0">
                <a:latin typeface="Segoe Print"/>
                <a:cs typeface="Segoe Print"/>
              </a:rPr>
              <a:t> </a:t>
            </a:r>
            <a:r>
              <a:rPr sz="4650" dirty="0">
                <a:latin typeface="Segoe Print"/>
                <a:cs typeface="Segoe Print"/>
              </a:rPr>
              <a:t>рисования</a:t>
            </a:r>
            <a:r>
              <a:rPr sz="4650" spc="-10" dirty="0">
                <a:latin typeface="Segoe Print"/>
                <a:cs typeface="Segoe Print"/>
              </a:rPr>
              <a:t> </a:t>
            </a:r>
            <a:r>
              <a:rPr sz="4650" dirty="0">
                <a:latin typeface="Segoe Print"/>
                <a:cs typeface="Segoe Print"/>
              </a:rPr>
              <a:t>–</a:t>
            </a:r>
            <a:r>
              <a:rPr sz="4650" spc="-10" dirty="0">
                <a:latin typeface="Segoe Print"/>
                <a:cs typeface="Segoe Print"/>
              </a:rPr>
              <a:t> просты:</a:t>
            </a:r>
            <a:endParaRPr sz="465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3880" algn="just">
              <a:lnSpc>
                <a:spcPct val="99800"/>
              </a:lnSpc>
              <a:spcBef>
                <a:spcPts val="105"/>
              </a:spcBef>
            </a:pPr>
            <a:r>
              <a:rPr dirty="0"/>
              <a:t>Дудлинг</a:t>
            </a:r>
            <a:r>
              <a:rPr spc="250" dirty="0"/>
              <a:t>   </a:t>
            </a:r>
            <a:r>
              <a:rPr dirty="0"/>
              <a:t>можно</a:t>
            </a:r>
            <a:r>
              <a:rPr spc="425" dirty="0"/>
              <a:t>   </a:t>
            </a:r>
            <a:r>
              <a:rPr dirty="0"/>
              <a:t>начинать</a:t>
            </a:r>
            <a:r>
              <a:rPr spc="420" dirty="0"/>
              <a:t>   </a:t>
            </a:r>
            <a:r>
              <a:rPr spc="-50" dirty="0"/>
              <a:t>с </a:t>
            </a:r>
            <a:r>
              <a:rPr dirty="0"/>
              <a:t>любого</a:t>
            </a:r>
            <a:r>
              <a:rPr spc="434" dirty="0"/>
              <a:t>    </a:t>
            </a:r>
            <a:r>
              <a:rPr dirty="0"/>
              <a:t>места,</a:t>
            </a:r>
            <a:r>
              <a:rPr spc="434" dirty="0"/>
              <a:t>    </a:t>
            </a:r>
            <a:r>
              <a:rPr spc="-10" dirty="0"/>
              <a:t>постепенно </a:t>
            </a:r>
            <a:r>
              <a:rPr dirty="0"/>
              <a:t>дорисовывая</a:t>
            </a:r>
            <a:r>
              <a:rPr spc="695" dirty="0"/>
              <a:t>  </a:t>
            </a:r>
            <a:r>
              <a:rPr dirty="0"/>
              <a:t>детали</a:t>
            </a:r>
            <a:r>
              <a:rPr spc="700" dirty="0"/>
              <a:t>  </a:t>
            </a:r>
            <a:r>
              <a:rPr dirty="0"/>
              <a:t>в</a:t>
            </a:r>
            <a:r>
              <a:rPr spc="700" dirty="0"/>
              <a:t>  </a:t>
            </a:r>
            <a:r>
              <a:rPr spc="-10" dirty="0"/>
              <a:t>разные </a:t>
            </a:r>
            <a:r>
              <a:rPr dirty="0"/>
              <a:t>стороны.</a:t>
            </a:r>
            <a:r>
              <a:rPr spc="470" dirty="0"/>
              <a:t>   </a:t>
            </a:r>
            <a:r>
              <a:rPr dirty="0"/>
              <a:t>Делить</a:t>
            </a:r>
            <a:r>
              <a:rPr spc="470" dirty="0"/>
              <a:t>   </a:t>
            </a:r>
            <a:r>
              <a:rPr dirty="0"/>
              <a:t>лист</a:t>
            </a:r>
            <a:r>
              <a:rPr spc="470" dirty="0"/>
              <a:t>   </a:t>
            </a:r>
            <a:r>
              <a:rPr spc="-25" dirty="0"/>
              <a:t>на </a:t>
            </a:r>
            <a:r>
              <a:rPr dirty="0"/>
              <a:t>сектора</a:t>
            </a:r>
            <a:r>
              <a:rPr spc="-70" dirty="0"/>
              <a:t> </a:t>
            </a:r>
            <a:r>
              <a:rPr dirty="0"/>
              <a:t>не</a:t>
            </a:r>
            <a:r>
              <a:rPr spc="-65" dirty="0"/>
              <a:t> </a:t>
            </a:r>
            <a:r>
              <a:rPr spc="-10" dirty="0"/>
              <a:t>обязательно.</a:t>
            </a:r>
          </a:p>
          <a:p>
            <a:pPr marL="1685925" marR="5080" algn="just">
              <a:lnSpc>
                <a:spcPct val="100699"/>
              </a:lnSpc>
              <a:spcBef>
                <a:spcPts val="3625"/>
              </a:spcBef>
            </a:pPr>
            <a:r>
              <a:rPr dirty="0"/>
              <a:t>Дудлинг</a:t>
            </a:r>
            <a:r>
              <a:rPr spc="180" dirty="0"/>
              <a:t>  </a:t>
            </a:r>
            <a:r>
              <a:rPr dirty="0"/>
              <a:t>можно</a:t>
            </a:r>
            <a:r>
              <a:rPr spc="434" dirty="0"/>
              <a:t>  </a:t>
            </a:r>
            <a:r>
              <a:rPr spc="-10" dirty="0"/>
              <a:t>рисовать, </a:t>
            </a:r>
            <a:r>
              <a:rPr dirty="0"/>
              <a:t>не</a:t>
            </a:r>
            <a:r>
              <a:rPr spc="540" dirty="0"/>
              <a:t>      </a:t>
            </a:r>
            <a:r>
              <a:rPr dirty="0"/>
              <a:t>задумываясь</a:t>
            </a:r>
            <a:r>
              <a:rPr spc="540" dirty="0"/>
              <a:t>      </a:t>
            </a:r>
            <a:r>
              <a:rPr spc="-50" dirty="0"/>
              <a:t>о </a:t>
            </a:r>
            <a:r>
              <a:rPr spc="-10" dirty="0"/>
              <a:t>композиции.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879" y="2524128"/>
            <a:ext cx="9525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757" y="5270509"/>
            <a:ext cx="95250" cy="95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505" y="8048639"/>
            <a:ext cx="95250" cy="952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81927" y="7797813"/>
            <a:ext cx="9930765" cy="9429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  <a:tabLst>
                <a:tab pos="1633855" algn="l"/>
                <a:tab pos="2866390" algn="l"/>
                <a:tab pos="3651250" algn="l"/>
                <a:tab pos="5245735" algn="l"/>
                <a:tab pos="6553200" algn="l"/>
                <a:tab pos="7950200" algn="l"/>
                <a:tab pos="9351010" algn="l"/>
              </a:tabLst>
            </a:pPr>
            <a:r>
              <a:rPr sz="3000" spc="-30" dirty="0">
                <a:solidFill>
                  <a:srgbClr val="333333"/>
                </a:solidFill>
                <a:latin typeface="Segoe Print"/>
                <a:cs typeface="Segoe Print"/>
              </a:rPr>
              <a:t>В</a:t>
            </a:r>
            <a:r>
              <a:rPr sz="3000" spc="-49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дудлинге</a:t>
            </a:r>
            <a:r>
              <a:rPr sz="3000" spc="-490" dirty="0">
                <a:solidFill>
                  <a:srgbClr val="333333"/>
                </a:solidFill>
                <a:latin typeface="Segoe Print"/>
                <a:cs typeface="Segoe Print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можно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использовать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любые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узоры.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40" dirty="0">
                <a:solidFill>
                  <a:srgbClr val="333333"/>
                </a:solidFill>
                <a:latin typeface="Segoe Print"/>
                <a:cs typeface="Segoe Print"/>
              </a:rPr>
              <a:t>Он 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может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20" dirty="0">
                <a:solidFill>
                  <a:srgbClr val="333333"/>
                </a:solidFill>
                <a:latin typeface="Segoe Print"/>
                <a:cs typeface="Segoe Print"/>
              </a:rPr>
              <a:t>быть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абсолютно</a:t>
            </a:r>
            <a:r>
              <a:rPr sz="3000" dirty="0">
                <a:solidFill>
                  <a:srgbClr val="333333"/>
                </a:solidFill>
                <a:latin typeface="Segoe Print"/>
                <a:cs typeface="Segoe Print"/>
              </a:rPr>
              <a:t>	</a:t>
            </a:r>
            <a:r>
              <a:rPr sz="3000" spc="-10" dirty="0">
                <a:solidFill>
                  <a:srgbClr val="333333"/>
                </a:solidFill>
                <a:latin typeface="Segoe Print"/>
                <a:cs typeface="Segoe Print"/>
              </a:rPr>
              <a:t>любым</a:t>
            </a:r>
            <a:endParaRPr sz="3000">
              <a:latin typeface="Segoe Print"/>
              <a:cs typeface="Segoe Prin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58520" y="2349503"/>
            <a:ext cx="2698755" cy="27622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253" y="4476757"/>
            <a:ext cx="1714503" cy="18891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5648" y="5937260"/>
            <a:ext cx="1428752" cy="13493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9879" y="9064642"/>
            <a:ext cx="2016128" cy="14128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8637" y="6588137"/>
            <a:ext cx="2016128" cy="11112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10260" y="9493267"/>
            <a:ext cx="1936753" cy="19526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49273" y="9398017"/>
            <a:ext cx="2000253" cy="2174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37641" y="9318642"/>
            <a:ext cx="2603504" cy="21748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71754" y="6540511"/>
            <a:ext cx="2381254" cy="1222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3844" y="6914567"/>
            <a:ext cx="4460883" cy="41275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1471" y="1656708"/>
            <a:ext cx="4635508" cy="40163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4896" y="1752205"/>
            <a:ext cx="5095884" cy="94138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82545" y="792162"/>
            <a:ext cx="241871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50" spc="-10" dirty="0">
                <a:latin typeface="Segoe Print"/>
                <a:cs typeface="Segoe Print"/>
              </a:rPr>
              <a:t>Пример</a:t>
            </a:r>
            <a:endParaRPr sz="465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816</Words>
  <Application>Microsoft Office PowerPoint</Application>
  <PresentationFormat>Произвольный</PresentationFormat>
  <Paragraphs>92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Comic Sans MS</vt:lpstr>
      <vt:lpstr>Segoe Print</vt:lpstr>
      <vt:lpstr>Segoe Script</vt:lpstr>
      <vt:lpstr>Times New Roman</vt:lpstr>
      <vt:lpstr>Wingdings 3</vt:lpstr>
      <vt:lpstr>Легкий дым</vt:lpstr>
      <vt:lpstr>ART-TERAPY</vt:lpstr>
      <vt:lpstr>Презентация PowerPoint</vt:lpstr>
      <vt:lpstr>Презентация PowerPoint</vt:lpstr>
      <vt:lpstr>Дудлинг бывает</vt:lpstr>
      <vt:lpstr>или иметь форму</vt:lpstr>
      <vt:lpstr>Средства выразительности</vt:lpstr>
      <vt:lpstr>МАТЕРИАЛЫ</vt:lpstr>
      <vt:lpstr>Правила рисования – просты:</vt:lpstr>
      <vt:lpstr>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в данной технике</vt:lpstr>
      <vt:lpstr>Этапы работы</vt:lpstr>
      <vt:lpstr>Например: Шаг 1: на листе бумаги рисуем кита (за основу можно взять раскраску). Шаг 2: Начинаем расписывать рисунок внутри (используем кружочки, точки, завитки,</vt:lpstr>
      <vt:lpstr>Познавательное развитие «Рисуем осенние деревья»</vt:lpstr>
      <vt:lpstr>Дудлинг и архитектура</vt:lpstr>
      <vt:lpstr>Д удлинг – учим буквы и цифры</vt:lpstr>
      <vt:lpstr>Развиваем математические способности : находим и считаем фигуры, находим отличия и похожие фигуры и т.п.</vt:lpstr>
      <vt:lpstr>Цветоведение – повторяем название цветов, путем смешивания «изобретаем» новые, изучаем контрастные цвета, теплые и холодные и т.п …</vt:lpstr>
      <vt:lpstr>Презентация PowerPoint</vt:lpstr>
      <vt:lpstr>Презентация PowerPoint</vt:lpstr>
      <vt:lpstr>Перспектива использования данного опыта</vt:lpstr>
      <vt:lpstr>Наше творчество</vt:lpstr>
      <vt:lpstr>Презентация PowerPoint</vt:lpstr>
      <vt:lpstr>Использованные матерРиисоавалниые с:детьми в технике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Открыть презентацию PPTX онлайн - бесплатный редактор презентаций PowerPoint</dc:title>
  <cp:lastModifiedBy>Марина</cp:lastModifiedBy>
  <cp:revision>1</cp:revision>
  <dcterms:created xsi:type="dcterms:W3CDTF">2025-10-27T13:14:10Z</dcterms:created>
  <dcterms:modified xsi:type="dcterms:W3CDTF">2025-10-27T13:18:10Z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2025-10-27T00:00:00Z</vt:filetime>
  </property>
  <property fmtid="{D5CDD505-2E9C-101B-9397-08002B2CF9AE}" pid="3" name="Creator">
    <vt:lpwstr>Mozilla/5.0 (Windows NT 10.0; Win64; x64) AppleWebKit/537.36 (KHTML, like Gecko) Chrome/141.0.0.0 Safari/537.36 Edg/141.0.0.0</vt:lpwstr>
  </property>
  <property fmtid="{D5CDD505-2E9C-101B-9397-08002B2CF9AE}" pid="4" name="LastSaved">
    <vt:filetime>2025-10-27T00:00:00Z</vt:filetime>
  </property>
  <property fmtid="{D5CDD505-2E9C-101B-9397-08002B2CF9AE}" pid="5" name="Producer">
    <vt:lpwstr>Skia/PDF m141</vt:lpwstr>
  </property>
</Properties>
</file>