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8" r:id="rId9"/>
    <p:sldId id="269" r:id="rId10"/>
    <p:sldId id="270" r:id="rId11"/>
    <p:sldId id="271" r:id="rId12"/>
    <p:sldId id="274" r:id="rId13"/>
    <p:sldId id="297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6" r:id="rId22"/>
    <p:sldId id="287" r:id="rId23"/>
    <p:sldId id="288" r:id="rId24"/>
    <p:sldId id="290" r:id="rId25"/>
    <p:sldId id="291" r:id="rId26"/>
    <p:sldId id="293" r:id="rId27"/>
    <p:sldId id="294" r:id="rId28"/>
    <p:sldId id="298" r:id="rId29"/>
    <p:sldId id="299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D1A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A34B5-FDCE-42BF-AC12-3D3B64F6DC8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12A0D-7D3C-4FF9-89D4-E1B9E924E3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1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3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6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7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39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074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9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2A0D-7D3C-4FF9-89D4-E1B9E924E3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24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7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8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9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6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31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6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33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6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00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0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9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5D3D0-1D07-4A89-B0C3-AB40824E1F6B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DCD1-23AD-48D2-9C62-39BFF8196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1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1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3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3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4.jpeg"/><Relationship Id="rId7" Type="http://schemas.openxmlformats.org/officeDocument/2006/relationships/image" Target="../media/image127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23.png"/><Relationship Id="rId4" Type="http://schemas.openxmlformats.org/officeDocument/2006/relationships/image" Target="../media/image1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9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13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966" y="0"/>
            <a:ext cx="10747917" cy="1325563"/>
          </a:xfrm>
        </p:spPr>
        <p:txBody>
          <a:bodyPr/>
          <a:lstStyle/>
          <a:p>
            <a:pPr algn="ctr"/>
            <a:r>
              <a:rPr lang="ru-RU" dirty="0" smtClean="0"/>
              <a:t>МБОУ «</a:t>
            </a:r>
            <a:r>
              <a:rPr lang="ru-RU" dirty="0" err="1" smtClean="0"/>
              <a:t>Гальбштадтская</a:t>
            </a:r>
            <a:r>
              <a:rPr lang="ru-RU" dirty="0" smtClean="0"/>
              <a:t> </a:t>
            </a:r>
            <a:r>
              <a:rPr lang="ru-RU" dirty="0"/>
              <a:t>С</a:t>
            </a:r>
            <a:r>
              <a:rPr lang="ru-RU" dirty="0" smtClean="0"/>
              <a:t>ОШ»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3206" y="5145105"/>
            <a:ext cx="7157224" cy="14639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Инновационные горизонты в современной библиотеке</a:t>
            </a:r>
            <a:endParaRPr lang="ru-RU" sz="2000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203674" y="5877098"/>
            <a:ext cx="4358268" cy="80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Педагог-библиотекарь: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Черных Елена Сергеевна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18097"/>
          <a:stretch/>
        </p:blipFill>
        <p:spPr>
          <a:xfrm>
            <a:off x="4503420" y="1534634"/>
            <a:ext cx="6126480" cy="34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3317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День </a:t>
            </a:r>
            <a:r>
              <a:rPr lang="ru-RU" b="1" dirty="0" err="1">
                <a:solidFill>
                  <a:srgbClr val="993300"/>
                </a:solidFill>
              </a:rPr>
              <a:t>книгодарения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s://sun9-6.userapi.com/s/v1/ig2/r_Ik09j8FrxNlLtpiBF48V6PquoT1GNGqExJtrQKZKEbOWHuwpUSx271MSKpVErGJ0CEDOlPF4WkMcfiFgPmdqCE.jpg?quality=95&amp;as=32x73,48x109,72x164,108x246,160x365,240x547,360x821,480x1094,540x1231,640x1459,720x1641,1080x2462,1123x2560&amp;from=bu&amp;cs=1123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b="14237"/>
          <a:stretch/>
        </p:blipFill>
        <p:spPr bwMode="auto">
          <a:xfrm rot="218285">
            <a:off x="9303495" y="30218"/>
            <a:ext cx="2224512" cy="3243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62.userapi.com/s/v1/ig2/tvKuFVWg29LruBIhJIYE4uV9NyP-G9VQGP4u01xTbo6hqnVuPS6UqXlXAkhTGaPQIC9VzHEBKJi-aZH0Kk8U3-qE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275">
            <a:off x="1114658" y="1237404"/>
            <a:ext cx="3384062" cy="25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sun9-8.userapi.com/s/v1/ig2/VQoxw8qCtKXogkHj8gDzwug_uyM61g79PDedosP6F7ZTvhJ0noudWihrg55mCbPjKxcRq1H0uP3PYr49kbpeeQal.jpg?quality=95&amp;as=32x22,48x34,72x50,108x76,160x112,240x168,360x252,480x336,540x378,640x448,720x504,1080x756,1280x896,1440x1008,2560x1792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474">
            <a:off x="1302378" y="3746838"/>
            <a:ext cx="3450494" cy="23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25389" t="23333" r="37111" b="15600"/>
          <a:stretch/>
        </p:blipFill>
        <p:spPr>
          <a:xfrm>
            <a:off x="5839520" y="937960"/>
            <a:ext cx="2767877" cy="2182881"/>
          </a:xfrm>
          <a:prstGeom prst="rect">
            <a:avLst/>
          </a:prstGeom>
        </p:spPr>
      </p:pic>
      <p:pic>
        <p:nvPicPr>
          <p:cNvPr id="24582" name="Picture 6" descr="https://sun9-73.userapi.com/s/v1/ig2/yN6Wk-H2H_jCR1xTPqLZ-vPSF71taCy5M5pPzCRy2xjLp4AKPQqhz0JMmFsAoHHWYskCdbJbrN_JXQsXv6K2kla1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89" y="3712707"/>
            <a:ext cx="2763505" cy="211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0.userapi.com/s/v1/ig2/sEllofBTjxPim2RseWGjli5Q01XZ3M7k-AHgM43rl8KlvtoX2Qcsgh1kgLtiVOmt8UisENDH_amcK9WuLS4ktG6p.jpg?quality=95&amp;as=32x43,48x64,72x96,108x144,160x213,240x320,360x480,480x640,540x720,640x853,720x960,1080x1440,1280x1707,1440x1920,1920x2560&amp;from=bu&amp;u=7937UpBsBUzsNRgJKLcmxLhg7md-T1-ROjBCnw82wZ4&amp;cs=108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">
            <a:off x="9074813" y="3486053"/>
            <a:ext cx="2092268" cy="3050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sun9-50.userapi.com/s/v1/ig2/5qLN9lZzVsd13gmfZGdOqLYXNQP2BFgHfphCABU-kwtIhOoJsD8xjbJJ3r8xV8301YGnbMEVlFPYYeL7IEFejQ-I.jpg?quality=96&amp;as=32x32,48x48,72x72,108x108,160x160,240x240,360x360,480x480,540x540,640x640,720x720,1080x1080,1280x1280,1440x1440,1600x160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625709"/>
            <a:ext cx="3744729" cy="3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2.userapi.com/s/v1/ig2/R2FWnReVt2fDF7K3L1Q2bTqdXVEIG7Yd1Zmwke8enllQIKt0EZgWcG-M_XDwTu70AtUaNMqMZblgOWReQnSmF0DW.jpg?quality=96&amp;as=32x32,48x48,72x72,108x108,160x160,240x240,360x360,480x480,540x540,640x640,720x720,1080x1080,1280x1280,1440x1440,1600x160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811">
            <a:off x="962882" y="1232608"/>
            <a:ext cx="4938240" cy="49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sun9-52.userapi.com/s/v1/ig2/QZXmw-HsQDgGy3FNJkMqiREaMg2u14cpOxpyQS3B_4l5PY-EnTkt1jd5B_9zBoUYm3gUsgMw_8KMjV66pjDm1_5L.jpg?quality=96&amp;as=32x32,48x48,72x72,108x108,160x160,240x240,360x360,480x480,540x540,640x640,720x720,1024x1024&amp;from=bu&amp;cs=1024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875">
            <a:off x="4859654" y="2963463"/>
            <a:ext cx="4126230" cy="41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93300"/>
                </a:solidFill>
              </a:rPr>
              <a:t>Книжные </a:t>
            </a:r>
            <a:r>
              <a:rPr lang="ru-RU" b="1" dirty="0" err="1">
                <a:solidFill>
                  <a:srgbClr val="993300"/>
                </a:solidFill>
              </a:rPr>
              <a:t>челенджи</a:t>
            </a:r>
            <a:r>
              <a:rPr lang="ru-RU" b="1" dirty="0">
                <a:solidFill>
                  <a:srgbClr val="993300"/>
                </a:solidFill>
              </a:rPr>
              <a:t> для привлечения молодежи</a:t>
            </a:r>
            <a:br>
              <a:rPr lang="ru-RU" b="1" dirty="0">
                <a:solidFill>
                  <a:srgbClr val="993300"/>
                </a:solidFill>
              </a:rPr>
            </a:br>
            <a:endParaRPr lang="ru-RU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425" t="18815" r="22768" b="22841"/>
          <a:stretch/>
        </p:blipFill>
        <p:spPr>
          <a:xfrm rot="21362934">
            <a:off x="495669" y="376401"/>
            <a:ext cx="2377930" cy="262099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 rot="21326441">
            <a:off x="528048" y="3796599"/>
            <a:ext cx="2591055" cy="745750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 rot="21296395">
            <a:off x="-141588" y="3544976"/>
            <a:ext cx="3940072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993300"/>
                </a:solidFill>
              </a:rPr>
              <a:t>Флаеры</a:t>
            </a:r>
            <a:endParaRPr lang="ru-RU" sz="3600" b="1" dirty="0">
              <a:solidFill>
                <a:srgbClr val="993300"/>
              </a:solidFill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r="9764"/>
          <a:stretch/>
        </p:blipFill>
        <p:spPr bwMode="auto">
          <a:xfrm rot="21330460">
            <a:off x="3446264" y="826942"/>
            <a:ext cx="1792288" cy="203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12384"/>
          <a:stretch/>
        </p:blipFill>
        <p:spPr bwMode="auto">
          <a:xfrm rot="331770">
            <a:off x="3815143" y="3508848"/>
            <a:ext cx="1801267" cy="196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sun9-80.userapi.com/s/v1/ig2/tFbm1CALUJB-sdQ_AAP6bLbtMkO9S7w0iI3KUsqDbIzZS9_G8XvZ0gpTscuAF0z-wQsD9_xyoAiVKDKKAmEgAu3-.jpg?quality=96&amp;as=32x36,48x54,72x82,108x123,160x182,240x272,360x408,480x545,540x613,640x726,720x817,952x1080&amp;from=bu&amp;u=MdhUcwEf_9jLlZZqXZ2bGiPjq7XHwDGg_T-bGZpfqjo&amp;cs=952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490">
            <a:off x="6498995" y="743475"/>
            <a:ext cx="3672893" cy="393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 rot="21326441">
            <a:off x="6539333" y="4885412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21337735">
            <a:off x="7668657" y="4958839"/>
            <a:ext cx="18133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993300"/>
                </a:solidFill>
              </a:rPr>
              <a:t>BookFace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7250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1" y="-1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7851" t="28800" r="36861" b="30259"/>
          <a:stretch/>
        </p:blipFill>
        <p:spPr>
          <a:xfrm rot="21347294">
            <a:off x="4980377" y="826070"/>
            <a:ext cx="4537770" cy="5047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5472" t="49451" r="62217" b="30259"/>
          <a:stretch/>
        </p:blipFill>
        <p:spPr>
          <a:xfrm rot="295013">
            <a:off x="9757943" y="2085874"/>
            <a:ext cx="2291515" cy="2251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472" t="28800" r="62217" b="51103"/>
          <a:stretch/>
        </p:blipFill>
        <p:spPr>
          <a:xfrm rot="21159677">
            <a:off x="1001014" y="718785"/>
            <a:ext cx="2253779" cy="2204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9433931" y="4130"/>
            <a:ext cx="2676116" cy="1324242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4671" y="-1"/>
            <a:ext cx="3734637" cy="190686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rgbClr val="993300"/>
                </a:solidFill>
              </a:rPr>
              <a:t>Косплей</a:t>
            </a:r>
            <a:r>
              <a:rPr lang="ru-RU" b="1" dirty="0" smtClean="0">
                <a:solidFill>
                  <a:srgbClr val="993300"/>
                </a:solidFill>
              </a:rPr>
              <a:t/>
            </a:r>
            <a:br>
              <a:rPr lang="ru-RU" b="1" dirty="0" smtClean="0">
                <a:solidFill>
                  <a:srgbClr val="993300"/>
                </a:solidFill>
              </a:rPr>
            </a:br>
            <a:r>
              <a:rPr lang="en-US" b="1" dirty="0">
                <a:solidFill>
                  <a:srgbClr val="993300"/>
                </a:solidFill>
              </a:rPr>
              <a:t>Flash mob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3" y="3523785"/>
            <a:ext cx="4210551" cy="28101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55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028">
            <a:off x="269603" y="1238652"/>
            <a:ext cx="659307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93300"/>
                </a:solidFill>
              </a:rPr>
              <a:t>Новые интерактивные формы </a:t>
            </a:r>
            <a:r>
              <a:rPr lang="ru-RU" b="1" dirty="0" smtClean="0">
                <a:solidFill>
                  <a:srgbClr val="993300"/>
                </a:solidFill>
              </a:rPr>
              <a:t/>
            </a:r>
            <a:br>
              <a:rPr lang="ru-RU" b="1" dirty="0" smtClean="0">
                <a:solidFill>
                  <a:srgbClr val="993300"/>
                </a:solidFill>
              </a:rPr>
            </a:br>
            <a:r>
              <a:rPr lang="ru-RU" b="1" dirty="0" smtClean="0">
                <a:solidFill>
                  <a:srgbClr val="993300"/>
                </a:solidFill>
              </a:rPr>
              <a:t>массовых мероприятий </a:t>
            </a:r>
            <a:br>
              <a:rPr lang="ru-RU" b="1" dirty="0" smtClean="0">
                <a:solidFill>
                  <a:srgbClr val="993300"/>
                </a:solidFill>
              </a:rPr>
            </a:br>
            <a:r>
              <a:rPr lang="ru-RU" b="1" dirty="0" smtClean="0">
                <a:solidFill>
                  <a:srgbClr val="993300"/>
                </a:solidFill>
              </a:rPr>
              <a:t> </a:t>
            </a: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6146" name="Picture 2" descr="https://sun9-48.userapi.com/s/v1/ig2/veaUcsDOQHARfbseK5FzEKUiRgUCSkRFTycQ8hP3xlBnZBfqBMcOp1kSCFL-R3Q0S-RMh6QDEJdmjOTUtmV_dc2Q.jpg?quality=95&amp;as=32x32,48x48,72x72,108x108,160x160,240x240,360x360,480x480,540x540,640x640,720x720,1080x1080,1280x1280,1440x1440,1600x160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"/>
          <a:stretch/>
        </p:blipFill>
        <p:spPr bwMode="auto">
          <a:xfrm>
            <a:off x="4336407" y="4740442"/>
            <a:ext cx="1562587" cy="1407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5.userapi.com/s/v1/ig2/7-NMVM3IPxKwK1tf59V27-THSSpyfW-AYGFzVZzhC3EoGRE_pFI5y_J8sVianyQpZVKqLrEEq-6I6PNFIX-xVxuB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5" y="2955073"/>
            <a:ext cx="1593915" cy="13616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.userapi.com/s/v1/ig2/hfxgKeqevT-VHVJR15sDpQw_eGrNaFdCx0XW8Lr1bWHsSvRUpxcvjVYfS8dXdoexl3bPB-Ki8WoJy-NqBdRRLOws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b="9244"/>
          <a:stretch/>
        </p:blipFill>
        <p:spPr bwMode="auto">
          <a:xfrm>
            <a:off x="838200" y="4660397"/>
            <a:ext cx="1525003" cy="1516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87.userapi.com/s/v1/ig2/JSVKYu3K4rUdN0Yc9oktEMW_Ry8EbwUsLndNidY1CiflH7NUNnx2uJWQnjjpDpdxIoL8AzeD620WDHlpN9dOm26i.jpg?quality=95&amp;as=32x32,48x48,72x72,108x108,160x160,240x240,360x360,480x480,540x540,640x640,720x720,1080x1080,1280x1280,1440x1440,1600x1600&amp;from=bu&amp;cs=12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77" y="4740443"/>
            <a:ext cx="1602228" cy="13564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18.userapi.com/s/v1/ig2/u7Bw_UUI-kj26Xa7jq1UBoAu8IegLOjjwE5NeDzuwbMrQqM6uOYYaYIEgZl7jvQdvREfBndCV7ax13f1nN4Pdznc.jpg?quality=96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673" y="1732225"/>
            <a:ext cx="4491127" cy="3368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431270" y="565130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993300"/>
                </a:solidFill>
              </a:rPr>
              <a:t>Библиокешинг</a:t>
            </a:r>
            <a:endParaRPr lang="ru-RU" sz="3200" b="1" dirty="0">
              <a:solidFill>
                <a:srgbClr val="993300"/>
              </a:solidFill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51">
            <a:off x="1962879" y="2902752"/>
            <a:ext cx="1697222" cy="1414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Новая папка1\Литературный квест начальная школ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362">
            <a:off x="3765701" y="2826129"/>
            <a:ext cx="1606821" cy="1411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8284502" y="5064623"/>
            <a:ext cx="1953056" cy="146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E:\Новая папка1\квест 6 класс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08" y="5053673"/>
            <a:ext cx="2088994" cy="1566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E:\Новая папка1\Литературный квест 6 класс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32" y="5158635"/>
            <a:ext cx="1828025" cy="1370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6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ttps://sun9-20.userapi.com/s/v1/ig2/kJqqs5vjQ9MIh_QcE7UKdB6jJC8qtcJPo6V-3W8ppc-BuoRit0FEDCPv6J-sq5ugv9LC5dsV2EUIhD_yx6Wv0tC6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51" y="1707799"/>
            <a:ext cx="4484649" cy="3363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8" name="Picture 4" descr="https://sun9-62.userapi.com/s/v1/ig2/DqRHQFTldcTe6HzT77QvoHau5laROpCHj2K9JaOAeYk8Q-ENp0leKJyG_oy_JxkPKfco9Q97rWNqo58H218czmHi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9" y="1049148"/>
            <a:ext cx="4619190" cy="3464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70" name="Picture 6" descr="https://sun9-78.userapi.com/s/v1/ig2/jRsHY_5grspmNvGEx5WJTFCqC4Sg3ubimFqEdI7cCSOBnwYG0mXh4a4D55XP7URmKEUDaKCWdgFxB5Rr2RmHA6_Y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7" y="5176954"/>
            <a:ext cx="1851101" cy="1388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383125" y="413336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9052" y="330175"/>
            <a:ext cx="3722649" cy="1325563"/>
          </a:xfrm>
        </p:spPr>
        <p:txBody>
          <a:bodyPr/>
          <a:lstStyle/>
          <a:p>
            <a:r>
              <a:rPr lang="ru-RU" b="1" dirty="0" err="1">
                <a:solidFill>
                  <a:srgbClr val="993300"/>
                </a:solidFill>
              </a:rPr>
              <a:t>Библиопленэр</a:t>
            </a: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5362" t="19083" r="26278" b="19183"/>
          <a:stretch/>
        </p:blipFill>
        <p:spPr>
          <a:xfrm>
            <a:off x="7786060" y="5230346"/>
            <a:ext cx="1854741" cy="122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https://sun9-33.userapi.com/s/v1/ig2/CCEWmEqIgEaQpaApQsqmM8oAzzHDWsYlpN6YoOsZEkalm3np8FX_oFMn0F0FfYTDGQ37_cR8SI-KkE7kztwmZCwM.jpg?quality=95&amp;as=32x24,48x36,72x53,108x80,160x118,240x178,360x266,480x355,540x399,640x473,720x533,1080x799&amp;from=bu&amp;cs=10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73" y="5176954"/>
            <a:ext cx="1701527" cy="1258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83.userapi.com/s/v1/ig2/3SR_SztdM9P8jeU8SLt2DxyAdhtFaH5zPDHdYz7kF2AS-Bni1hZBnHMkaidB9ZpUntcImTwS7_QbR-3F8S-cmtcK.jpg?quality=95&amp;as=32x23,48x35,72x53,108x79,160x117,240x175,360x263,480x350,540x394,640x467,720x525,1080x788&amp;from=bu&amp;cs=1080x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78457"/>
            <a:ext cx="1596401" cy="1498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3.userapi.com/s/v1/ig2/p9F4JovWzfKWQyDg-nn0cXAkc5zl-NuTOcA_o7qzrP0t8RZZG6O6N4Dv7RFupa266sTxejQNzVQyEalcCDmEyOQt.jpg?quality=95&amp;as=32x39,48x59,72x88,108x132,160x195,240x293,360x439,480x585,540x658,640x780,720x878,1080x1317&amp;from=bu&amp;cs=1080x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8735"/>
          <a:stretch/>
        </p:blipFill>
        <p:spPr bwMode="auto">
          <a:xfrm>
            <a:off x="2555175" y="4678457"/>
            <a:ext cx="1576919" cy="14985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79.userapi.com/s/v1/ig2/_Mfl_fu9MLUqS1LwRria-Mwb_L6ZXx-qTjQ-MQvNbtDAQRteA_o-n2rusUiaEU0on2L93hzgmf3tbyspiOm0uNpy.jpg?quality=95&amp;as=32x23,48x35,72x52,108x78,160x115,240x173,360x259,480x345,540x388,640x460,720x518,1080x777&amp;from=bu&amp;u=PpNbJZWiDVxRlFK5O0a5CGbBRk4QBShiFZm9Js2TETw&amp;cs=640x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94" y="4749669"/>
            <a:ext cx="1657273" cy="1427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sun9-58.userapi.com/s/v1/ig2/3oaEIBi0bclUO3m9tHhY_0yYjBkha_RNkVzCeX4zlQhAzIDNCUr7kF_XH-lqY8Imlqu-VAVXLT27lBAbQq3BSzKI.jpg?quality=95&amp;as=32x73,48x109,72x164,108x246,160x365,240x547,360x821,480x1094,540x1231,640x1459,720x1641,1080x2462,1123x2560&amp;from=bu&amp;cs=1123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3" b="29581"/>
          <a:stretch/>
        </p:blipFill>
        <p:spPr bwMode="auto">
          <a:xfrm>
            <a:off x="6857963" y="1678258"/>
            <a:ext cx="3486392" cy="43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sun9-32.userapi.com/s/v1/if2/ilaGf5eOVaHyn9Mqr2RdnWHIEZc5iyMkOW22cqJzi1fcBac9jtsUbIubEmq9DM1pbLhKQHCzcVbpnbeTkQ8_wYFV.jpg?quality=95&amp;as=32x14,48x21,72x32,108x47,160x70,240x105,360x158,480x211,540x237,640x281,720x316,1080x474,1280x561,1440x632,2560x1123&amp;from=bu&amp;u=dRWeSjni9p6i4CzHUFwmHIi4Qnund6laSN1l-yOS7Mk&amp;cs=64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5" b="15356"/>
          <a:stretch/>
        </p:blipFill>
        <p:spPr bwMode="auto">
          <a:xfrm>
            <a:off x="5017547" y="4657450"/>
            <a:ext cx="5326807" cy="1553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un9-46.userapi.com/s/v1/if2/xHJuVDQvoSzNnOTakwQI2iUSvw_sz4BRffUHkJ94a3EIjx0g_F2BXEKSqMqwmGbjRuPFpfhE1ZBtZWiRnDm8psrD.jpg?quality=95&amp;as=32x14,48x21,72x32,108x47,160x70,240x105,360x158,480x211,540x237,640x281,720x316,1080x474,1280x561,1440x632,2560x1123&amp;from=bu&amp;u=EwwOIwbE4BG5fznYI2B--l9USeMgNBgPE1lnqJplTa0&amp;cs=64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r="27073"/>
          <a:stretch/>
        </p:blipFill>
        <p:spPr bwMode="auto">
          <a:xfrm>
            <a:off x="3740438" y="2841583"/>
            <a:ext cx="1586369" cy="1359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un9-61.userapi.com/s/v1/if2/kNBkkKExvcCUtAHFXIZz0oOqNjFoNEiNxsbzPNxAw4OkLtabezvQZxq6mUW6bqmL5v19bl5QxrpEZmowHSz9tDPR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6" b="6155"/>
          <a:stretch/>
        </p:blipFill>
        <p:spPr bwMode="auto">
          <a:xfrm>
            <a:off x="780135" y="4661210"/>
            <a:ext cx="4237412" cy="1505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s://sun9-63.userapi.com/s/v1/ig2/Ew7m5PWqXy50-d-SKESEdOh7FwMtQXtxmwwMR8IxUpMRgsUcLGvN4YIg5DAhGeIlCPh2ZqODxb7Kq2LTdPv8wOfU.jpg?quality=95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4" y="2841584"/>
            <a:ext cx="1600896" cy="1449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un9-36.userapi.com/s/v1/if2/wsvRikj08FUx6q9Nd4C75bkXX_hJEDukIWB82V6uAsNaWj6GWIcgm92fM8aWp6awz0-LH4c1QB6LbzsF7STfCg8d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22466"/>
          <a:stretch/>
        </p:blipFill>
        <p:spPr bwMode="auto">
          <a:xfrm>
            <a:off x="2002486" y="2881991"/>
            <a:ext cx="1585898" cy="1319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383125" y="413336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106" y="315404"/>
            <a:ext cx="2750184" cy="1325563"/>
          </a:xfrm>
        </p:spPr>
        <p:txBody>
          <a:bodyPr/>
          <a:lstStyle/>
          <a:p>
            <a:r>
              <a:rPr lang="ru-RU" b="1" dirty="0" err="1">
                <a:solidFill>
                  <a:srgbClr val="993300"/>
                </a:solidFill>
              </a:rPr>
              <a:t>Воркшоп</a:t>
            </a:r>
            <a:r>
              <a:rPr lang="ru-RU" b="1" dirty="0">
                <a:solidFill>
                  <a:srgbClr val="993300"/>
                </a:solidFill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25836" t="15333" r="40000" b="31350"/>
          <a:stretch/>
        </p:blipFill>
        <p:spPr>
          <a:xfrm rot="236498">
            <a:off x="1059402" y="996757"/>
            <a:ext cx="1650158" cy="1478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b="19349"/>
          <a:stretch/>
        </p:blipFill>
        <p:spPr>
          <a:xfrm rot="183883">
            <a:off x="2837367" y="1099866"/>
            <a:ext cx="1614109" cy="1446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2" b="13332"/>
          <a:stretch/>
        </p:blipFill>
        <p:spPr>
          <a:xfrm rot="214932">
            <a:off x="4568826" y="1147304"/>
            <a:ext cx="1625818" cy="1530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52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5138" t="37867" r="36742" b="14657"/>
          <a:stretch/>
        </p:blipFill>
        <p:spPr>
          <a:xfrm>
            <a:off x="422351" y="1384744"/>
            <a:ext cx="5884325" cy="4580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583" t="20444" r="36833" b="20489"/>
          <a:stretch/>
        </p:blipFill>
        <p:spPr>
          <a:xfrm>
            <a:off x="6893498" y="1794510"/>
            <a:ext cx="4461594" cy="4382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383125" y="413336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775" y="271054"/>
            <a:ext cx="1548161" cy="1325563"/>
          </a:xfrm>
        </p:spPr>
        <p:txBody>
          <a:bodyPr/>
          <a:lstStyle/>
          <a:p>
            <a:r>
              <a:rPr lang="ru-RU" b="1" dirty="0" err="1" smtClean="0">
                <a:solidFill>
                  <a:srgbClr val="993300"/>
                </a:solidFill>
              </a:rPr>
              <a:t>Квиз</a:t>
            </a:r>
            <a:endParaRPr lang="ru-RU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8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14" y="2361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993300"/>
                </a:solidFill>
              </a:rPr>
              <a:t>Иммерсивные</a:t>
            </a:r>
            <a:r>
              <a:rPr lang="ru-RU" b="1" dirty="0" smtClean="0">
                <a:solidFill>
                  <a:srgbClr val="993300"/>
                </a:solidFill>
              </a:rPr>
              <a:t> мероприятия</a:t>
            </a:r>
            <a:br>
              <a:rPr lang="ru-RU" b="1" dirty="0" smtClean="0">
                <a:solidFill>
                  <a:srgbClr val="9933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https://sun9-88.userapi.com/s/v1/if2/W4yrVqGz8kp1tTLlqj4kEkViI_KWe2K00ikIFg46SOiYQAx6cQ0GCv2mJNk3N2_3wIY1gRIKGqnAJB1oV_BlM3Ys.jpg?quality=95&amp;as=32x14,48x21,72x32,108x47,160x70,240x105,360x158,480x211,540x237,640x281,720x316,1080x474,1280x562,1440x632,2560x1124&amp;from=bu&amp;u=nAHZHakyJD9bbA96Csv2-DrXxXwtSJaRYOxeOVkUBf0&amp;cs=64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85" y="721687"/>
            <a:ext cx="5936438" cy="2606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22.userapi.com/s/v1/ig2/-0YxQf-nR7Wi1casY7GYTYUBjnsOZziA-rd5zXgbeodOP25ZLIEKAojrdZf9z4G33ixBPcosh-fNKUq4SW65fIW7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068">
            <a:off x="1218775" y="1287405"/>
            <a:ext cx="3335337" cy="44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un9-80.userapi.com/s/v1/ig2/jDwIkaazLvYFA1Tcs3fSgkg6Fy3PsgvAM6uUWbvynvd8-V1OyGG5-2yEIizPw_Iy81SDbPCNUXAPG5ajzNATfqWQ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7"/>
          <a:stretch/>
        </p:blipFill>
        <p:spPr bwMode="auto">
          <a:xfrm rot="21298346">
            <a:off x="8626137" y="3699978"/>
            <a:ext cx="3303789" cy="3019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un9-32.userapi.com/s/v1/ig2/7q_3dSa2Fo8N966TryLiP7P5YmtNlWlVgi-40VZ6uZeJe0jx5ofQBKFvgn4gLNOWXHHUfUXI5L5svMLieXp7b6Gg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4" y="3679105"/>
            <a:ext cx="2707094" cy="221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84154" y="6184025"/>
            <a:ext cx="6433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93300"/>
                </a:solidFill>
              </a:rPr>
              <a:t>Это спектакли и </a:t>
            </a:r>
            <a:r>
              <a:rPr lang="ru-RU" sz="2400" b="1" dirty="0" err="1">
                <a:solidFill>
                  <a:srgbClr val="993300"/>
                </a:solidFill>
              </a:rPr>
              <a:t>перформансы</a:t>
            </a:r>
            <a:r>
              <a:rPr lang="ru-RU" sz="2400" b="1" dirty="0">
                <a:solidFill>
                  <a:srgbClr val="993300"/>
                </a:solidFill>
              </a:rPr>
              <a:t>, театр-экспромт</a:t>
            </a:r>
          </a:p>
        </p:txBody>
      </p:sp>
    </p:spTree>
    <p:extLst>
      <p:ext uri="{BB962C8B-B14F-4D97-AF65-F5344CB8AC3E}">
        <p14:creationId xmlns:p14="http://schemas.microsoft.com/office/powerpoint/2010/main" val="19767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993300"/>
                </a:solidFill>
              </a:rPr>
              <a:t>Креативные формы проведения мероприятий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sun9-79.userapi.com/s/v1/ig2/2Nrb2exqaAnxaTdhXdXUdpud9l0DKHxLi4zkqyjI5oVHVNUnBIKoFx1_tvYVwYfJnlBAOYrcPJ48lZnN97enFv_b.jpg?quality=95&amp;as=32x32,48x48,72x72,108x108,160x160,240x240,360x360,480x480,540x540,612x612&amp;from=bu&amp;cs=612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62" y="1027906"/>
            <a:ext cx="5149056" cy="5149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sun9-57.userapi.com/s/v1/ig2/JyVtG7mn18YPbHqlFuRC_GZ3k26J60ZuQUaMuYfyLQP_QGWg-CziOCgd2ln2iwCxy4mTsKnU0Myan0tWKGevToNF.jpg?quality=95&amp;as=32x31,48x46,72x69,108x104,160x154,240x231,360x347,480x463,540x521,612x590&amp;from=bu&amp;cs=612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12" y="1614854"/>
            <a:ext cx="4732221" cy="45621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234770" y="5581792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993300"/>
                </a:solidFill>
              </a:rPr>
              <a:t>Встреча-автограф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84044" y="5667659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993300"/>
                </a:solidFill>
              </a:rPr>
              <a:t>Ольга </a:t>
            </a:r>
            <a:r>
              <a:rPr lang="ru-RU" sz="2800" b="1" dirty="0" err="1" smtClean="0">
                <a:solidFill>
                  <a:srgbClr val="993300"/>
                </a:solidFill>
              </a:rPr>
              <a:t>Колпакова</a:t>
            </a:r>
            <a:r>
              <a:rPr lang="ru-RU" sz="2800" b="1" dirty="0" smtClean="0">
                <a:solidFill>
                  <a:srgbClr val="993300"/>
                </a:solidFill>
              </a:rPr>
              <a:t> - </a:t>
            </a:r>
            <a:r>
              <a:rPr lang="ru-RU" dirty="0">
                <a:solidFill>
                  <a:srgbClr val="993300"/>
                </a:solidFill>
              </a:rPr>
              <a:t>детский писатель, журналист, автор более тридцати познавательных и художественных книг. </a:t>
            </a:r>
            <a:endParaRPr lang="ru-RU" sz="28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098" y="219563"/>
            <a:ext cx="3265449" cy="1325563"/>
          </a:xfrm>
        </p:spPr>
        <p:txBody>
          <a:bodyPr/>
          <a:lstStyle/>
          <a:p>
            <a:r>
              <a:rPr lang="ru-RU" b="1" dirty="0" err="1"/>
              <a:t>Коворкинги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95136">
            <a:off x="925896" y="1525481"/>
            <a:ext cx="195467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Комфортные залы с оборудованными рабочими местами; </a:t>
            </a:r>
          </a:p>
          <a:p>
            <a:pPr marL="0" indent="0">
              <a:buNone/>
            </a:pPr>
            <a:r>
              <a:rPr lang="ru-RU" dirty="0"/>
              <a:t>• Бесплатный доступ к </a:t>
            </a:r>
            <a:r>
              <a:rPr lang="ru-RU" dirty="0" err="1"/>
              <a:t>Wi-Fi</a:t>
            </a:r>
            <a:r>
              <a:rPr lang="ru-RU" dirty="0"/>
              <a:t>; </a:t>
            </a:r>
          </a:p>
          <a:p>
            <a:pPr marL="0" indent="0">
              <a:buNone/>
            </a:pPr>
            <a:r>
              <a:rPr lang="ru-RU" dirty="0"/>
              <a:t>• Наличие персональных компьютеров; </a:t>
            </a:r>
          </a:p>
          <a:p>
            <a:pPr marL="0" indent="0">
              <a:buNone/>
            </a:pPr>
            <a:r>
              <a:rPr lang="ru-RU" dirty="0"/>
              <a:t>• Удобную рабочую мебель; </a:t>
            </a:r>
          </a:p>
          <a:p>
            <a:pPr marL="0" indent="0">
              <a:buNone/>
            </a:pPr>
            <a:r>
              <a:rPr lang="ru-RU" dirty="0"/>
              <a:t>• Дружелюбный персонал, готовый помочь с поиском справочной литературы.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582">
            <a:off x="6496839" y="778066"/>
            <a:ext cx="3554415" cy="2567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733">
            <a:off x="6699650" y="3323116"/>
            <a:ext cx="3560925" cy="2501362"/>
          </a:xfrm>
          <a:prstGeom prst="rect">
            <a:avLst/>
          </a:prstGeom>
        </p:spPr>
      </p:pic>
      <p:pic>
        <p:nvPicPr>
          <p:cNvPr id="5122" name="Picture 2" descr="https://sun9-67.userapi.com/s/v1/if2/1jRgBxoWDDroSXJGcJwvVpYabw1WZnLGcnCh5gDvrxpZz0Ykt4QS_LUUew3EDDk_7_bbkxzZUgnH3k4EA7tyghIN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1026"/>
          <a:stretch/>
        </p:blipFill>
        <p:spPr bwMode="auto">
          <a:xfrm rot="304558">
            <a:off x="3792616" y="3443195"/>
            <a:ext cx="1833846" cy="2095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1.userapi.com/s/v1/if2/kd7wul0Svarlk82TN1dUktdxg5EhZeHX_IKRXgmVUpF2lBDAzRQaCosA99oKevYarUdjp-4QqKF5MOytffdH7opJ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40250"/>
          <a:stretch/>
        </p:blipFill>
        <p:spPr bwMode="auto">
          <a:xfrm rot="21396622">
            <a:off x="3402254" y="874628"/>
            <a:ext cx="1879158" cy="20397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07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1" y="0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19026">
            <a:off x="387229" y="895491"/>
            <a:ext cx="3025044" cy="1325563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993300"/>
                </a:solidFill>
              </a:rPr>
              <a:t>Видеокруиз</a:t>
            </a: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12290" name="Picture 2" descr="https://sun9-21.userapi.com/s/v1/if2/Anq-i2MBIGgUYdzuzjNzobAS3p4ns8NwYkHUrEBX789UEAPhtfWJ0h0kZD9Y9PkpebinO7bXc0TUttKaqZXBdgVE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6">
            <a:off x="453175" y="3619552"/>
            <a:ext cx="4545966" cy="2459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4982" t="16893" r="36644" b="4892"/>
          <a:stretch/>
        </p:blipFill>
        <p:spPr>
          <a:xfrm rot="21346094">
            <a:off x="4964897" y="822632"/>
            <a:ext cx="4590431" cy="5150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054" t="30133" r="36778" b="12266"/>
          <a:stretch/>
        </p:blipFill>
        <p:spPr>
          <a:xfrm rot="363952">
            <a:off x="8328433" y="2901660"/>
            <a:ext cx="3905318" cy="3683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25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1" y="-1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ttps://sun9-68.userapi.com/s/v1/if2/fGxzUuWNz1fSbW7dwYBYfhubw76VnTC3iKi60GVF1RmeX923XKKDCWRJF7piETIbTKhIWEyz98CqBkJF5kjom2lH.jpg?quality=95&amp;as=32x15,48x22,72x33,108x50,160x74,240x111,360x166,480x221,540x249,640x295,720x332,1080x497,1280x590,1440x663,1600x737&amp;from=bu&amp;cs=1280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084">
            <a:off x="4104952" y="365784"/>
            <a:ext cx="7738131" cy="3566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82.userapi.com/s/v1/ig2/Vb99HZcr2nk4jbuvSD-5bCBxCakrVKLudC9w_UNyhK2IT8RuXBtPy1ErQSXXIL1izUWeIJ_OwpHOasLDpKHPvbVv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428">
            <a:off x="977444" y="694492"/>
            <a:ext cx="2284170" cy="205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51.userapi.com/s/v1/ig2/l9KOuSr7GQq0ARYdZtfj-JkxQpNPWSpxV5w3sJVtQbJ5wBZZUEK4YqyzHWIffHEJoBYDXOSogQ8Im8eSuRxmyoZ9.jpg?quality=95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4"/>
          <a:stretch/>
        </p:blipFill>
        <p:spPr bwMode="auto">
          <a:xfrm rot="260160">
            <a:off x="1696112" y="3810411"/>
            <a:ext cx="2240212" cy="197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 rot="21375456">
            <a:off x="4828483" y="4847086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17891">
            <a:off x="4373138" y="4779474"/>
            <a:ext cx="5294971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</a:rPr>
              <a:t>Интеллектуальные игры</a:t>
            </a:r>
            <a:endParaRPr lang="ru-RU" sz="32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60.userapi.com/s/v1/if2/X__lxqjN9MRFBlGZKpLBMvdAz-aIoY9g9YQitFWYKLURYvaEal-hojy9-rMD13A6nuLnVl0bm58rODrpgpEvMhIM.jpg?quality=95&amp;as=32x14,48x21,72x32,108x47,160x70,240x105,360x158,480x211,540x237,640x281,720x316,1080x474,1280x562,1440x632,2560x1124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" y="2723228"/>
            <a:ext cx="3797727" cy="1667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57" y="4628394"/>
            <a:ext cx="1846080" cy="149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28" y="4628394"/>
            <a:ext cx="1649529" cy="149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s://sun9-66.userapi.com/s/v1/ig2/K4Po0RAELhU_AhnHfpD75k5uJAW6d3AflRf_gGWlnNMJ-vYRl2DU50KvdbPgeTyW6uoSk9N7AfODpdBL6yvVyxAm.jpg?quality=96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92"/>
          <a:stretch/>
        </p:blipFill>
        <p:spPr bwMode="auto">
          <a:xfrm>
            <a:off x="4233238" y="4628395"/>
            <a:ext cx="1762066" cy="159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6.userapi.com/s/v1/ig2/jxXZZkLVonLM-avTtY0-yIFGhlcH0AneILsRYhOCBxRgRV6uQE8DI_NKu7LMqrcDC855_1cjMVHiM7U7E-TBpZSN.jpg?quality=95&amp;as=32x24,48x36,72x54,108x81,160x120,240x180,360x270,480x360,540x405,640x480,720x540,1080x810,1280x960,1440x1080,1600x1200&amp;from=bu&amp;cs=1280x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2" y="1754306"/>
            <a:ext cx="4519608" cy="338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907810"/>
            <a:ext cx="1792897" cy="163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834192" y="5230244"/>
            <a:ext cx="4314504" cy="994589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7713" y="5144013"/>
            <a:ext cx="4224454" cy="8887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993300"/>
                </a:solidFill>
              </a:rPr>
              <a:t/>
            </a:r>
            <a:br>
              <a:rPr lang="ru-RU" sz="3200" b="1" dirty="0" smtClean="0">
                <a:solidFill>
                  <a:srgbClr val="993300"/>
                </a:solidFill>
              </a:rPr>
            </a:br>
            <a:r>
              <a:rPr lang="ru-RU" sz="2200" b="1" dirty="0" smtClean="0">
                <a:solidFill>
                  <a:srgbClr val="993300"/>
                </a:solidFill>
              </a:rPr>
              <a:t>Посвящение </a:t>
            </a:r>
            <a:r>
              <a:rPr lang="ru-RU" sz="2200" b="1" dirty="0">
                <a:solidFill>
                  <a:srgbClr val="993300"/>
                </a:solidFill>
              </a:rPr>
              <a:t>в </a:t>
            </a:r>
            <a:r>
              <a:rPr lang="ru-RU" sz="2200" b="1" dirty="0" smtClean="0">
                <a:solidFill>
                  <a:srgbClr val="993300"/>
                </a:solidFill>
              </a:rPr>
              <a:t>читатели</a:t>
            </a:r>
            <a:br>
              <a:rPr lang="ru-RU" sz="2200" b="1" dirty="0" smtClean="0">
                <a:solidFill>
                  <a:srgbClr val="993300"/>
                </a:solidFill>
              </a:rPr>
            </a:br>
            <a:r>
              <a:rPr lang="ru-RU" sz="2200" b="1" dirty="0" smtClean="0">
                <a:solidFill>
                  <a:srgbClr val="993300"/>
                </a:solidFill>
              </a:rPr>
              <a:t>Неделя детской книги</a:t>
            </a:r>
            <a:br>
              <a:rPr lang="ru-RU" sz="2200" b="1" dirty="0" smtClean="0">
                <a:solidFill>
                  <a:srgbClr val="993300"/>
                </a:solidFill>
              </a:rPr>
            </a:br>
            <a:r>
              <a:rPr lang="ru-RU" sz="2200" b="1" dirty="0" smtClean="0">
                <a:solidFill>
                  <a:srgbClr val="993300"/>
                </a:solidFill>
              </a:rPr>
              <a:t>Информационная неделя</a:t>
            </a:r>
            <a:br>
              <a:rPr lang="ru-RU" sz="2200" b="1" dirty="0" smtClean="0">
                <a:solidFill>
                  <a:srgbClr val="993300"/>
                </a:solidFill>
              </a:rPr>
            </a:br>
            <a:r>
              <a:rPr lang="ru-RU" sz="2200" b="1" dirty="0" smtClean="0">
                <a:solidFill>
                  <a:srgbClr val="993300"/>
                </a:solidFill>
              </a:rPr>
              <a:t> </a:t>
            </a:r>
            <a:endParaRPr lang="ru-RU" sz="2200" b="1" dirty="0"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r="10457" b="313"/>
          <a:stretch/>
        </p:blipFill>
        <p:spPr>
          <a:xfrm rot="164219">
            <a:off x="2835133" y="1112633"/>
            <a:ext cx="1627602" cy="1388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https://sun9-55.userapi.com/s/v1/ig2/JWomXQvvy2p6Tkpywz1d21BaHNg_XTjrvHs2wVoOnNFwmr-U7At_HjIJB5j3ldLBZJw7d3BjiWwTcn8P1MhAN1eC.jpg?quality=95&amp;as=32x14,48x21,72x32,108x47,160x70,240x105,360x158,480x211,540x237,640x281,720x316,1080x474,1280x562,1440x632,2560x1124&amp;from=bu&amp;u=EIwQZtB_3iVWm0BtJQhyifW-aBxwTxcUpERP6Wkwymo&amp;cs=640x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7" t="3223" r="18226" b="-11368"/>
          <a:stretch/>
        </p:blipFill>
        <p:spPr bwMode="auto">
          <a:xfrm rot="174927">
            <a:off x="4455840" y="1127592"/>
            <a:ext cx="1793257" cy="171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936744" y="477733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7024260" y="398021"/>
            <a:ext cx="42244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993300"/>
                </a:solidFill>
              </a:rPr>
              <a:t>Праздник</a:t>
            </a:r>
            <a:endParaRPr lang="ru-RU" sz="3200" b="1" dirty="0">
              <a:solidFill>
                <a:srgbClr val="993300"/>
              </a:solidFill>
            </a:endParaRPr>
          </a:p>
        </p:txBody>
      </p:sp>
      <p:pic>
        <p:nvPicPr>
          <p:cNvPr id="1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7"/>
          <a:stretch/>
        </p:blipFill>
        <p:spPr>
          <a:xfrm>
            <a:off x="3430010" y="2750479"/>
            <a:ext cx="2861493" cy="1590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1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https://sun9-5.userapi.com/s/v1/ig2/vl1v9r3mIe5RIXqvo2GwfTVPRVh7xu6MUCbCcpkv1QxTtDHeZ4xfgIY-H0ANk8saYdiKwX57EQ2z4P4YBby1GH6F.jpg?quality=96&amp;as=32x43,48x64,72x96,108x144,160x213,240x320,360x480,480x640,540x720,640x853,720x960,1080x1440,1200x1600&amp;from=bu&amp;cs=120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6" y="-92174"/>
            <a:ext cx="2314087" cy="308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sun9-29.userapi.com/s/v1/ig2/XMg_Dl2zG7lH_Zr7O8IRlkkATyUOIWNPmWdKqXa2Gu2baK29792kx7pPYPgVqS5_V3XeQ5aI7FpAFIzTwlp1vPrR.jpg?quality=96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6" y="2182610"/>
            <a:ext cx="2072159" cy="276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sun9-85.userapi.com/s/v1/ig2/28RrSRyywSbEJ4FYqU8XKvwO_Uz6VEWVLMkBgEe8dUgvAh9CEWbHbnwd2Fl8mKjYO61x81728WITLCrpZCWhFb2W.jpg?quality=96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62" y="4605192"/>
            <a:ext cx="1689606" cy="22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2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s://sun9-53.userapi.com/s/v1/ig2/X4fuud4GmkanodGHHgV_A-eEcYy1AZAGPRzmvgU_KSmqxjsI3QN1lPki4bDwbF3n29_LJ2SfnU9CG2iUay7Qq-_F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150">
            <a:off x="6516950" y="771494"/>
            <a:ext cx="3538480" cy="26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sun9-10.userapi.com/s/v1/ig2/gS1CJAgPbK4PcOsBLzpYRqQ9FpkaJJNvWtuImqMLPgZbrPA1pJsZlJ7XrUTs4ONMT6KFJP2ZevEfRESv3Y1TJNck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8" t="12678" r="20237" b="-5036"/>
          <a:stretch/>
        </p:blipFill>
        <p:spPr bwMode="auto">
          <a:xfrm rot="21185810">
            <a:off x="3540023" y="753493"/>
            <a:ext cx="1769698" cy="20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45.userapi.com/s/v1/ig2/GPQ0YhnOXlY83Nhe50q8UZlG8sYuaffySDQlQso5-rfPrO-SEgOC2sNpcZ1uvh0_K3bVWyZTKB54rU-P8qARV06R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8"/>
          <a:stretch/>
        </p:blipFill>
        <p:spPr bwMode="auto">
          <a:xfrm rot="279523">
            <a:off x="4022373" y="3762636"/>
            <a:ext cx="1854825" cy="199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 rot="21331158">
            <a:off x="6458399" y="4758992"/>
            <a:ext cx="4314504" cy="119034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96512">
            <a:off x="6468519" y="4946829"/>
            <a:ext cx="431953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993300"/>
                </a:solidFill>
              </a:rPr>
              <a:t>Бенефис читателя </a:t>
            </a:r>
            <a:br>
              <a:rPr lang="ru-RU" b="1" dirty="0" smtClean="0">
                <a:solidFill>
                  <a:srgbClr val="993300"/>
                </a:solidFill>
              </a:rPr>
            </a:br>
            <a:endParaRPr lang="ru-RU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2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5" y="18956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Выставочная деятельность</a:t>
            </a:r>
            <a:br>
              <a:rPr lang="ru-RU" b="1" dirty="0">
                <a:solidFill>
                  <a:srgbClr val="993300"/>
                </a:solidFill>
              </a:rPr>
            </a:b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8"/>
          <a:stretch/>
        </p:blipFill>
        <p:spPr>
          <a:xfrm rot="288379">
            <a:off x="9198236" y="3494040"/>
            <a:ext cx="2346642" cy="3250914"/>
          </a:xfrm>
          <a:prstGeom prst="rect">
            <a:avLst/>
          </a:prstGeom>
        </p:spPr>
      </p:pic>
      <p:pic>
        <p:nvPicPr>
          <p:cNvPr id="5" name="Picture 2" descr="https://sun9-60.userapi.com/s/v1/ig2/YPlWvLAtkc_xZ-HbBJPt1YRQVlJHJGLD2jTPFyyVNpeXF7IySPdF1gatMMh13NZsgP8a0lxazNfWdkbOKnSttxMp.jpg?quality=95&amp;as=32x73,48x109,72x164,108x246,160x365,240x547,360x821,480x1094,540x1231,640x1459,720x1641,1080x2462,1123x2560&amp;from=bu&amp;u=d2l2hfcC88WUkMNjD9dpBtWOXYvLxWF7GSvd5rzbMb4&amp;cs=64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34760"/>
          <a:stretch/>
        </p:blipFill>
        <p:spPr bwMode="auto">
          <a:xfrm>
            <a:off x="5897075" y="844237"/>
            <a:ext cx="2670337" cy="24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sun9-77.userapi.com/s/v1/ig2/vKGLAHdaJG0vxltGiDj5jqLHBfAcPLJ1tzjJVts7yzla70iNB2svuCgdDOvPvPiJ4nF02E6qRXsBCZxqf6haUP_D.jpg?quality=95&amp;as=32x73,48x109,72x164,108x246,160x365,240x547,360x821,480x1094,540x1231,640x1459,720x1641,1080x2462,1123x2560&amp;from=bu&amp;u=ngB0Hq6WIquiLB6hmifxekBiTUZSTdbIQs7qfu8Z4Bo&amp;cs=64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0" b="15509"/>
          <a:stretch/>
        </p:blipFill>
        <p:spPr bwMode="auto">
          <a:xfrm rot="179605">
            <a:off x="9299612" y="-59939"/>
            <a:ext cx="2432020" cy="337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5" r="6825" b="9757"/>
          <a:stretch/>
        </p:blipFill>
        <p:spPr>
          <a:xfrm>
            <a:off x="5446704" y="3668752"/>
            <a:ext cx="2809840" cy="22190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1256007">
            <a:off x="2335014" y="5419186"/>
            <a:ext cx="228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93300"/>
                </a:solidFill>
              </a:rPr>
              <a:t>Библиотечный </a:t>
            </a:r>
            <a:r>
              <a:rPr lang="ru-RU" b="1" dirty="0" err="1">
                <a:solidFill>
                  <a:srgbClr val="993300"/>
                </a:solidFill>
              </a:rPr>
              <a:t>квилт</a:t>
            </a:r>
            <a:endParaRPr lang="ru-RU" dirty="0"/>
          </a:p>
        </p:txBody>
      </p:sp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11785">
            <a:off x="1187321" y="1226360"/>
            <a:ext cx="3316763" cy="4246076"/>
          </a:xfrm>
        </p:spPr>
      </p:pic>
    </p:spTree>
    <p:extLst>
      <p:ext uri="{BB962C8B-B14F-4D97-AF65-F5344CB8AC3E}">
        <p14:creationId xmlns:p14="http://schemas.microsoft.com/office/powerpoint/2010/main" val="213371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1" y="-1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5209">
            <a:off x="4556037" y="369451"/>
            <a:ext cx="6425165" cy="5542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9700" name="Picture 4" descr="https://sun9-74.userapi.com/s/v1/ig2/bDnDyWf6jDGoyfApeUwsFD_1uodel8wizxXeuWPdZIgLxLwKe1IkjCLxiFtz0DWr5RlOgMImpMkM8DyQYjjCFSH6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015">
            <a:off x="629954" y="427005"/>
            <a:ext cx="2902986" cy="2797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659">
            <a:off x="1448345" y="3581090"/>
            <a:ext cx="2684447" cy="3035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749" y="5711050"/>
            <a:ext cx="5116551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Выставка-вернисаж</a:t>
            </a:r>
          </a:p>
        </p:txBody>
      </p:sp>
    </p:spTree>
    <p:extLst>
      <p:ext uri="{BB962C8B-B14F-4D97-AF65-F5344CB8AC3E}">
        <p14:creationId xmlns:p14="http://schemas.microsoft.com/office/powerpoint/2010/main" val="39470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33454" y="-1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sun9-14.userapi.com/s/v1/ig2/zotYqtFEbS7WraovXi2-uARKWXonSouxABmk9X9GGfJllzi2J6qN7lCrC4gKN3qS8q23eUuo_I3cxIsN0O0Rtvy6.jpg?quality=95&amp;as=32x73,48x109,72x164,108x246,160x364,240x547,360x820,480x1093,540x1230,640x1458,720x1640,1080x2460,1124x2560&amp;from=bu&amp;cs=1124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485">
            <a:off x="7150477" y="21489"/>
            <a:ext cx="2665981" cy="6071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un9-85.userapi.com/s/v1/ig2/yuvtLQTisKY8ZNwkjnM8denaSy3xSA1ulASBrcwKPsQKUb7ti7qnZMkS_v3cchlolkyzUDZxmmwiXeibmE3G5WqS.jpg?quality=95&amp;as=32x73,48x109,72x164,108x246,160x365,240x547,360x821,480x1094,540x1231,640x1459,720x1641,1080x2462,1123x2560&amp;from=bu&amp;u=Ai3gls5vsDTW1g_bx6Lr6gvsYFjbMeQr-_OZigSXIUY&amp;cs=64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760">
            <a:off x="589962" y="291896"/>
            <a:ext cx="3084877" cy="60476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sun9-7.userapi.com/s/v1/ig2/eQHocKTi1m1iGMfOP4nQuOvgQbkdvhqdiskreX7TTHZwNSgJboYWITOlHwd8hwTDizQwEMl9NZnNjkIc-SKiNPXW.jpg?quality=95&amp;as=32x73,48x109,72x164,108x246,160x365,240x547,360x821,480x1094,540x1231,640x1459,720x1641,1080x2462,1123x2560&amp;from=bu&amp;u=6rNRW26L5h7nMXoFn1K_t4zLUJUvsdkQCfi8i4LTDqI&amp;cs=64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/>
          <a:stretch/>
        </p:blipFill>
        <p:spPr bwMode="auto">
          <a:xfrm>
            <a:off x="4179151" y="430538"/>
            <a:ext cx="2802627" cy="56176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246">
            <a:off x="9595053" y="1386014"/>
            <a:ext cx="2507317" cy="3343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400" y="585487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Выставка-портрет Выставка персоналия</a:t>
            </a:r>
          </a:p>
        </p:txBody>
      </p:sp>
    </p:spTree>
    <p:extLst>
      <p:ext uri="{BB962C8B-B14F-4D97-AF65-F5344CB8AC3E}">
        <p14:creationId xmlns:p14="http://schemas.microsoft.com/office/powerpoint/2010/main" val="14684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250" y="101307"/>
            <a:ext cx="4625898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Выставка-реквием</a:t>
            </a:r>
          </a:p>
        </p:txBody>
      </p:sp>
      <p:pic>
        <p:nvPicPr>
          <p:cNvPr id="14338" name="Picture 2" descr="https://sun9-86.userapi.com/s/v1/ig2/GOltp2kZuDZib_zbY3ZpxDXmMOxeEc1VWMbS_R9IIsCW8-gO0eaZo5wfDcssLkNax8QOn-bfc4eiW2ovfJsGhjJH.jpg?quality=95&amp;as=32x32,48x48,72x72,108x108,160x160,240x240,360x360,480x480,540x540,640x640,720x720,1080x1080,1280x1280,1440x1440,2560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593">
            <a:off x="1047440" y="1269614"/>
            <a:ext cx="3467257" cy="36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0.userapi.com/s/v1/ig2/O8YxG6qT6HcuMbkAW7fKrwiy99PW5ukFOhiSIv2MsZd3AOsuIA7MJmrbJZcHl82JCrZKt5kMWIRiRrV8IEx62uDr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97">
            <a:off x="9339921" y="155458"/>
            <a:ext cx="2209299" cy="29445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57.userapi.com/s/v1/ig2/NT-DCck1A8qlHbbQcvdjuNaCwzt4oSJcbeYJJ-g3W4GO72uVcsRZhuP2mzOzzKx0eD5q6IaeSzKgq19bxPquClPM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01" y="906229"/>
            <a:ext cx="2746736" cy="21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22">
            <a:off x="8985198" y="3488341"/>
            <a:ext cx="2381300" cy="3175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6" name="Picture 2" descr="https://sun9-80.userapi.com/s/v1/ig2/DGy2iwfssCWBR7n8zEmAIxPfNHicVpNF-OUl6OtOtnAXBQzvhF3rcP4lgqfle6cIF5uRPS_hzLyKmcUpXlVhH2Qb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 r="19800"/>
          <a:stretch/>
        </p:blipFill>
        <p:spPr bwMode="auto">
          <a:xfrm>
            <a:off x="5404912" y="3671267"/>
            <a:ext cx="2794608" cy="21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08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/>
          <a:stretch/>
        </p:blipFill>
        <p:spPr bwMode="auto">
          <a:xfrm>
            <a:off x="-1" y="0"/>
            <a:ext cx="12192001" cy="687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305" t="9866" r="8278" b="5600"/>
          <a:stretch/>
        </p:blipFill>
        <p:spPr>
          <a:xfrm rot="21283437">
            <a:off x="4348841" y="548089"/>
            <a:ext cx="7925383" cy="5206936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551">
            <a:off x="424301" y="273638"/>
            <a:ext cx="3882425" cy="2911819"/>
          </a:xfrm>
        </p:spPr>
      </p:pic>
      <p:pic>
        <p:nvPicPr>
          <p:cNvPr id="25602" name="Picture 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555">
            <a:off x="300174" y="3669173"/>
            <a:ext cx="4130675" cy="299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-task-1763636296089-lt06z2kc4-yande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421" y="1129332"/>
            <a:ext cx="8173479" cy="4597478"/>
          </a:xfrm>
        </p:spPr>
      </p:pic>
    </p:spTree>
    <p:extLst>
      <p:ext uri="{BB962C8B-B14F-4D97-AF65-F5344CB8AC3E}">
        <p14:creationId xmlns:p14="http://schemas.microsoft.com/office/powerpoint/2010/main" val="18594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65" y="2456742"/>
            <a:ext cx="3834161" cy="1325563"/>
          </a:xfrm>
        </p:spPr>
        <p:txBody>
          <a:bodyPr/>
          <a:lstStyle/>
          <a:p>
            <a:r>
              <a:rPr lang="ru-RU" b="1" dirty="0" err="1">
                <a:solidFill>
                  <a:srgbClr val="993300"/>
                </a:solidFill>
              </a:rPr>
              <a:t>Мэйкерспэйсы</a:t>
            </a:r>
            <a:r>
              <a:rPr lang="ru-RU" b="1" dirty="0">
                <a:solidFill>
                  <a:srgbClr val="993300"/>
                </a:solidFill>
              </a:rPr>
              <a:t> </a:t>
            </a:r>
            <a:br>
              <a:rPr lang="ru-RU" b="1" dirty="0">
                <a:solidFill>
                  <a:srgbClr val="993300"/>
                </a:solidFill>
              </a:rPr>
            </a:br>
            <a:endParaRPr lang="ru-RU" b="1" dirty="0">
              <a:solidFill>
                <a:srgbClr val="99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34450">
            <a:off x="9085662" y="3415125"/>
            <a:ext cx="2312434" cy="366146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Подразумевают пространство для творчества, мастерскую. В основе движения </a:t>
            </a:r>
            <a:r>
              <a:rPr lang="ru-RU" dirty="0" err="1"/>
              <a:t>мэйкеров</a:t>
            </a:r>
            <a:r>
              <a:rPr lang="ru-RU" dirty="0"/>
              <a:t> лежит стремление делать вещи своими руками.</a:t>
            </a:r>
          </a:p>
        </p:txBody>
      </p:sp>
      <p:pic>
        <p:nvPicPr>
          <p:cNvPr id="2050" name="Picture 2" descr="https://sun9-64.userapi.com/s/v1/ig2/8neQjW_amVzxoUKZwYfuMCTOUdIf6Ej83HWdZ7IPI87JGWD7gtI0FT-hN_WstZqg1kJubcY0yGDDjmazyJNNPf5G.jpg?quality=95&amp;as=32x73,48x109,72x164,108x246,160x365,240x547,360x821,480x1094,540x1231,640x1459,720x1641,1080x2462,1123x2560&amp;from=bu&amp;cs=1123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7"/>
          <a:stretch/>
        </p:blipFill>
        <p:spPr bwMode="auto">
          <a:xfrm rot="244319">
            <a:off x="9390896" y="27288"/>
            <a:ext cx="2014802" cy="316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4.userapi.com/s/v1/if2/3L85aYsVgAMfmG7vGNPoYhJfpWzSD852WGiYZkHhvIRa8z3Xi5NiWgPNJfzDQ8Sjfx7BFc8rIL70u9vlnMujHlDI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55" y="4433806"/>
            <a:ext cx="4860088" cy="21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32.userapi.com/s/v1/if2/ilaGf5eOVaHyn9Mqr2RdnWHIEZc5iyMkOW22cqJzi1fcBac9jtsUbIubEmq9DM1pbLhKQHCzcVbpnbeTkQ8_wYFV.jpg?quality=95&amp;as=32x14,48x21,72x32,108x47,160x70,240x105,360x158,480x211,540x237,640x281,720x316,1080x474,1280x561,1440x632,2560x1123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75" y="46826"/>
            <a:ext cx="4860088" cy="213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51.userapi.com/s/v1/if2/o1YGY6J3YV-SPOcpcNXzcMMGbs1K1wU-_JJ_Pf_w1e3kHb6rSRqUSeMmPevDvsLGqBk-wE1EKkBwwcsaN20Lfdcm.jpg?quality=95&amp;as=32x14,48x21,72x32,108x47,160x70,240x105,360x158,480x211,540x237,640x281,720x316,1080x474,1280x561,1440x632,2560x1123&amp;from=bu&amp;u=yT_Bd6-NGSyICR9B1ptpAwUXcBtBdAK_QMrxL5FkMVQ&amp;cs=640x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05" y="2256894"/>
            <a:ext cx="4860088" cy="21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 descr="https://sun9-42.userapi.com/s/v1/ig2/pPW6VIS4isoAUErznIzNsv1t_NjCtiBdVzCi1FPX2b1QBOIsQfTz52pl9N3sV8vZBnUEkc4HNpb1al81NmfCsa5E.jpg?quality=95&amp;as=32x43,48x64,72x96,108x144,160x213,240x320,360x480,480x640,540x720,640x853,720x960,1080x1440,1280x1707,1440x1920,1920x2560&amp;from=bu&amp;u=UActGjikoBFXiMuuCbvPgOgrrxAAAUFbEB-exBZem1s&amp;cs=10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 b="21445"/>
          <a:stretch/>
        </p:blipFill>
        <p:spPr bwMode="auto">
          <a:xfrm>
            <a:off x="286632" y="1155873"/>
            <a:ext cx="4012565" cy="361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CIM\103NIKON\DSCN1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0996" y="4504981"/>
            <a:ext cx="2443164" cy="1832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F:\DCIM\103NIKON\DSCN1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9196" y="2702533"/>
            <a:ext cx="2687795" cy="2016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36324" y="-87525"/>
            <a:ext cx="4729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93300"/>
                </a:solidFill>
              </a:rPr>
              <a:t>Акция как реклама </a:t>
            </a:r>
            <a:endParaRPr lang="ru-RU" sz="4000" b="1" dirty="0" smtClean="0">
              <a:solidFill>
                <a:srgbClr val="993300"/>
              </a:solidFill>
            </a:endParaRPr>
          </a:p>
          <a:p>
            <a:r>
              <a:rPr lang="ru-RU" sz="4000" b="1" dirty="0" smtClean="0">
                <a:solidFill>
                  <a:srgbClr val="993300"/>
                </a:solidFill>
              </a:rPr>
              <a:t>вашей </a:t>
            </a:r>
            <a:r>
              <a:rPr lang="ru-RU" sz="4000" b="1" dirty="0">
                <a:solidFill>
                  <a:srgbClr val="993300"/>
                </a:solidFill>
              </a:rPr>
              <a:t>библиотеки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05493" y="385392"/>
            <a:ext cx="4003287" cy="1258271"/>
          </a:xfrm>
          <a:prstGeom prst="roundRect">
            <a:avLst/>
          </a:prstGeom>
          <a:solidFill>
            <a:srgbClr val="D1A685"/>
          </a:solidFill>
          <a:ln>
            <a:solidFill>
              <a:srgbClr val="D1A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855439" y="605347"/>
            <a:ext cx="4098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993300"/>
                </a:solidFill>
              </a:rPr>
              <a:t>Библиомарафон</a:t>
            </a:r>
            <a:endParaRPr lang="ru-RU" sz="3200" dirty="0" smtClean="0">
              <a:solidFill>
                <a:srgbClr val="993300"/>
              </a:solidFill>
            </a:endParaRPr>
          </a:p>
          <a:p>
            <a:pPr algn="ctr"/>
            <a:r>
              <a:rPr lang="ru-RU" sz="3200" dirty="0" err="1" smtClean="0">
                <a:solidFill>
                  <a:srgbClr val="993300"/>
                </a:solidFill>
              </a:rPr>
              <a:t>Буккроссинг</a:t>
            </a:r>
            <a:endParaRPr lang="ru-RU" sz="3200" dirty="0">
              <a:solidFill>
                <a:srgbClr val="993300"/>
              </a:solidFill>
            </a:endParaRPr>
          </a:p>
        </p:txBody>
      </p:sp>
      <p:pic>
        <p:nvPicPr>
          <p:cNvPr id="11" name="Picture 2" descr="https://sun9-20.userapi.com/s/v1/ig1/SK5YwnfgZguaMS3zUhZvUsFu5i9X3rVnOOz2Dn20JKhRXaEqYlGAPLs9eVVAiOtGeyry_t5O.jpg?quality=96&amp;as=32x32,48x48,72x72,108x108,160x160,240x240,360x360,480x480,540x540,640x640,720x720,1080x1080,1280x1280,1440x1440,1920x1920&amp;from=bu&amp;u=lzSqf1_NOOe5wztQmRgF-XzyELOPbxFsGa5_DcNOHDw&amp;cs=640x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9"/>
          <a:stretch/>
        </p:blipFill>
        <p:spPr bwMode="auto">
          <a:xfrm>
            <a:off x="6878670" y="1785935"/>
            <a:ext cx="2847817" cy="240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un9-86.userapi.com/s/v1/if2/k85YDBk7ZNFhYxAVLYhzFhSmp6OeOfxdCtaKBDIAXPv_NHfllJE6jQ4rXa0TZ5lsxG1Bw2QoCJQFJXvFhM9YcpBm.jpg?quality=95&amp;as=32x14,48x21,72x32,108x47,160x70,240x105,360x158,480x211,540x237,640x281,720x316,1080x474,1148x504&amp;from=bu&amp;u=_3WTxWjyKV3hb0kYQrXyK7YfEICPt3CWJqKLheGXjvg&amp;cs=640x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3" r="23732"/>
          <a:stretch/>
        </p:blipFill>
        <p:spPr bwMode="auto">
          <a:xfrm rot="21408277">
            <a:off x="4470145" y="1129644"/>
            <a:ext cx="1791622" cy="2009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Bibl\Downloads\20210727_13543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2427">
            <a:off x="221916" y="4805656"/>
            <a:ext cx="2021604" cy="16285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2" descr="https://sun9-38.userapi.com/s/v1/ig2/NQX10ClkrTlOB2woutJHoBe7bB-879nLd93PapZdAuuWJx-zjKxxweSn3CqmSAqzTn5IX0X1l_xPBEuYZ9P-XfKA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/>
          <a:stretch/>
        </p:blipFill>
        <p:spPr bwMode="auto">
          <a:xfrm rot="21375630">
            <a:off x="2263311" y="4557578"/>
            <a:ext cx="1852087" cy="1954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9" t="1583" r="6196" b="13608"/>
          <a:stretch/>
        </p:blipFill>
        <p:spPr>
          <a:xfrm>
            <a:off x="4350043" y="4417799"/>
            <a:ext cx="1842670" cy="2007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723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1" y="0"/>
            <a:ext cx="3011220" cy="6858891"/>
          </a:xfr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52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7" b="21030"/>
          <a:stretch/>
        </p:blipFill>
        <p:spPr>
          <a:xfrm rot="21323665">
            <a:off x="6584559" y="866209"/>
            <a:ext cx="3556268" cy="3826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5" r="21991"/>
          <a:stretch/>
        </p:blipFill>
        <p:spPr>
          <a:xfrm rot="325733">
            <a:off x="4022413" y="3796794"/>
            <a:ext cx="1865081" cy="198496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 rot="21322568">
            <a:off x="6519284" y="4907261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17587">
            <a:off x="6073668" y="4756364"/>
            <a:ext cx="4578048" cy="130648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3300"/>
                </a:solidFill>
              </a:rPr>
              <a:t>Дерево книжных предпочтений </a:t>
            </a:r>
          </a:p>
        </p:txBody>
      </p:sp>
      <p:pic>
        <p:nvPicPr>
          <p:cNvPr id="8" name="Рисунок 7" descr="C:\Users\Bibl\Downloads\IMG_20240215_084223_56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24611" r="4044" b="29973"/>
          <a:stretch/>
        </p:blipFill>
        <p:spPr bwMode="auto">
          <a:xfrm rot="21152700">
            <a:off x="3546449" y="710970"/>
            <a:ext cx="1691242" cy="200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2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0877" y="4327389"/>
            <a:ext cx="2860829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993300"/>
                </a:solidFill>
              </a:rPr>
              <a:t>Дублёр-шоу </a:t>
            </a:r>
            <a:r>
              <a:rPr lang="ru-RU" sz="2800" b="1" dirty="0" smtClean="0">
                <a:solidFill>
                  <a:srgbClr val="993300"/>
                </a:solidFill>
              </a:rPr>
              <a:t/>
            </a:r>
            <a:br>
              <a:rPr lang="ru-RU" sz="2800" b="1" dirty="0" smtClean="0">
                <a:solidFill>
                  <a:srgbClr val="993300"/>
                </a:solidFill>
              </a:rPr>
            </a:br>
            <a:r>
              <a:rPr lang="ru-RU" sz="2800" b="1" dirty="0" smtClean="0">
                <a:solidFill>
                  <a:srgbClr val="993300"/>
                </a:solidFill>
              </a:rPr>
              <a:t>«</a:t>
            </a:r>
            <a:r>
              <a:rPr lang="ru-RU" sz="2800" b="1" dirty="0">
                <a:solidFill>
                  <a:srgbClr val="993300"/>
                </a:solidFill>
              </a:rPr>
              <a:t>Библиотекарь </a:t>
            </a:r>
            <a:r>
              <a:rPr lang="ru-RU" sz="2800" b="1" dirty="0" smtClean="0">
                <a:solidFill>
                  <a:srgbClr val="993300"/>
                </a:solidFill>
              </a:rPr>
              <a:t/>
            </a:r>
            <a:br>
              <a:rPr lang="ru-RU" sz="2800" b="1" dirty="0" smtClean="0">
                <a:solidFill>
                  <a:srgbClr val="993300"/>
                </a:solidFill>
              </a:rPr>
            </a:br>
            <a:r>
              <a:rPr lang="ru-RU" sz="2800" b="1" dirty="0" smtClean="0">
                <a:solidFill>
                  <a:srgbClr val="993300"/>
                </a:solidFill>
              </a:rPr>
              <a:t>на </a:t>
            </a:r>
            <a:r>
              <a:rPr lang="ru-RU" sz="2800" b="1" dirty="0">
                <a:solidFill>
                  <a:srgbClr val="993300"/>
                </a:solidFill>
              </a:rPr>
              <a:t>час» </a:t>
            </a:r>
            <a:r>
              <a:rPr lang="ru-RU" sz="2800" b="1" dirty="0" smtClean="0">
                <a:solidFill>
                  <a:srgbClr val="993300"/>
                </a:solidFill>
              </a:rPr>
              <a:t/>
            </a:r>
            <a:br>
              <a:rPr lang="ru-RU" sz="2800" b="1" dirty="0" smtClean="0">
                <a:solidFill>
                  <a:srgbClr val="993300"/>
                </a:solidFill>
              </a:rPr>
            </a:br>
            <a:r>
              <a:rPr lang="ru-RU" sz="2800" b="1" dirty="0" smtClean="0">
                <a:solidFill>
                  <a:srgbClr val="993300"/>
                </a:solidFill>
              </a:rPr>
              <a:t>«</a:t>
            </a:r>
            <a:r>
              <a:rPr lang="ru-RU" sz="2800" b="1" dirty="0">
                <a:solidFill>
                  <a:srgbClr val="993300"/>
                </a:solidFill>
              </a:rPr>
              <a:t>Открытая кафедра»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9220" name="Picture 4" descr="https://sun9-14.userapi.com/s/v1/ig2/PNnjam_UtuycqxnYigIurAX3VfMOzXcTOyHpOoDurqJ0ZIvydr9yptpANyUFHCIlxzTrXQG8HahZKzUopMXT_zPE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5" b="12442"/>
          <a:stretch/>
        </p:blipFill>
        <p:spPr bwMode="auto">
          <a:xfrm>
            <a:off x="5793825" y="951842"/>
            <a:ext cx="2842451" cy="21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8.userapi.com/s/v1/ig2/ZXzgogiHhki1qbLz6p8sS78qeZIFDEx3L516sivUAS6iE7O9XvXsa8Er0ExJFZJjLgH--6XZjZTubK9zz54CPlJ-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10"/>
          <a:stretch/>
        </p:blipFill>
        <p:spPr bwMode="auto">
          <a:xfrm rot="230646">
            <a:off x="9134420" y="3509775"/>
            <a:ext cx="2169720" cy="3374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un9-70.userapi.com/s/v1/ig2/WGhKeBiFzEWJbhIXUEIy12Gz19dsgpI3Obw34sGtexdkl9w-YJN7Jjk9BzMzJIgeBdNz0wm6DFlOOMyMlvqcGnnj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1">
            <a:off x="9186663" y="-58910"/>
            <a:ext cx="2474131" cy="3297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un9-80.userapi.com/s/v1/ig2/EJPXXjDRghZOSSIUt5t7Pj6okK1qEPdDdmw-JM_9R1aRTxPcu_lqS0GttirvNVWS4kz7ZcfIMP_7HNhSf2aTqzb5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2"/>
          <a:stretch/>
        </p:blipFill>
        <p:spPr bwMode="auto">
          <a:xfrm rot="21297032" flipH="1">
            <a:off x="1430021" y="1271406"/>
            <a:ext cx="3008310" cy="287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sun9-79.userapi.com/s/v1/ig2/dGLYRuOki80TtMctiHA4dg2jW-W16i57nVu600TLDMM4KqK-oLtl8Ha5nTJXMNMELDq1Kt4Mm-Syy86B3O6T8n4T.jpg?quality=95&amp;as=32x32,48x48,72x72,108x108,160x160,240x240,360x360,480x480,540x540,640x640,720x720,1080x1080&amp;from=bu&amp;u=At9XNgHT7cwvC576ay1S-MFSjUHuDGjGa_uhApreJ_M&amp;cs=64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16" y="1755543"/>
            <a:ext cx="3294644" cy="32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076846" y="386787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8411" y="160764"/>
            <a:ext cx="2819400" cy="1325563"/>
          </a:xfrm>
        </p:spPr>
        <p:txBody>
          <a:bodyPr/>
          <a:lstStyle/>
          <a:p>
            <a:r>
              <a:rPr lang="ru-RU" b="1" dirty="0">
                <a:solidFill>
                  <a:srgbClr val="993300"/>
                </a:solidFill>
              </a:rPr>
              <a:t>Книга года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1101" t="34392" r="52656" b="25609"/>
          <a:stretch/>
        </p:blipFill>
        <p:spPr>
          <a:xfrm rot="241427">
            <a:off x="1094143" y="1034808"/>
            <a:ext cx="1599752" cy="1462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62">
            <a:off x="2779400" y="1104760"/>
            <a:ext cx="1701934" cy="1447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Picture backgroun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82">
            <a:off x="4543148" y="1179181"/>
            <a:ext cx="1712767" cy="1444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Объект 12" descr="Picture background"/>
          <p:cNvPicPr>
            <a:picLocks noGrp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355">
            <a:off x="253655" y="2940618"/>
            <a:ext cx="1590714" cy="1479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Picture background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7000" r="2977" b="3200"/>
          <a:stretch/>
        </p:blipFill>
        <p:spPr bwMode="auto">
          <a:xfrm rot="21410829">
            <a:off x="1942694" y="2862453"/>
            <a:ext cx="1676249" cy="1410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Picture background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t="8511" r="2128" b="8156"/>
          <a:stretch/>
        </p:blipFill>
        <p:spPr bwMode="auto">
          <a:xfrm rot="21355889">
            <a:off x="3693950" y="2817394"/>
            <a:ext cx="1438541" cy="138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Picture background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9400" r="10200" b="13400"/>
          <a:stretch/>
        </p:blipFill>
        <p:spPr bwMode="auto">
          <a:xfrm>
            <a:off x="821636" y="4671698"/>
            <a:ext cx="1609330" cy="14614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Picture backgroun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11" y="4724414"/>
            <a:ext cx="1592335" cy="14087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444" y="239924"/>
            <a:ext cx="1407168" cy="14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Picture background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13629" r="15339" b="12774"/>
          <a:stretch/>
        </p:blipFill>
        <p:spPr bwMode="auto">
          <a:xfrm>
            <a:off x="2567615" y="4729198"/>
            <a:ext cx="1614091" cy="1403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86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54" y="-1"/>
            <a:ext cx="121994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37.userapi.com/s/v1/ig2/nPfir9pbeSrqekurJblSMhpg4xdt_t_CmkA7VR5hdsWtS37JECiVrq8-IsiKo13Md_g26f65IhPk7vO0nZUsBKDP.jpg?quality=95&amp;as=32x32,48x48,72x72,108x108,160x160,240x240,360x360,480x480,540x540,640x640,720x720,1080x1080,1280x1280,1440x1440,2560x2560&amp;from=bu&amp;u=jnbr8KgbyvoNW8Ue8DUoKbeZjpfln0iSXxinKE08SHs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22" y="2901533"/>
            <a:ext cx="1407287" cy="1407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56.userapi.com/s/v1/ig2/bANvaEzEv1a2aZTX7xXffJ7SlWy1HoZE36kA6NLad47-CsahNUiLdjeI28u5N61D40_Ub_JmM7LJ7EayxuOkKkGz.jpg?quality=95&amp;as=32x57,48x85,72x128,108x192,160x284,240x426,360x639,480x852,540x959,640x1136,651x1156&amp;from=bu&amp;cs=651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4"/>
          <a:stretch/>
        </p:blipFill>
        <p:spPr bwMode="auto">
          <a:xfrm>
            <a:off x="7167413" y="408470"/>
            <a:ext cx="3228440" cy="4441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3560" name="Picture 8" descr="https://sun9-26.userapi.com/s/v1/ig2/-2rB9yVyBzMJj1Kdl80siqmWe9-EmwiIDwEdhRgovzvuKyK97EGkVKQYzbGd9pOvZ47qFsBuytUnescAr7HdgcZi.jpg?quality=95&amp;as=32x46,48x69,72x104,108x155,160x230,240x345,360x518,480x691,540x777,640x921,720x1036,1080x1554,1280x1842,1440x2072,1779x2560&amp;from=bu&amp;u=waZLu61FVpGZ6YumSmDrR911XYuDOv-YKtnewVoUQ9M&amp;cs=64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3" b="9969"/>
          <a:stretch/>
        </p:blipFill>
        <p:spPr bwMode="auto">
          <a:xfrm rot="207033">
            <a:off x="2906051" y="1113057"/>
            <a:ext cx="1304000" cy="1449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sun9-32.userapi.com/s/v1/ig2/8iP5fpg0WJu5zzay9KjLt_uxbzp5ucOpq6CfChJQRiym2d5C7jQ3CAfFZeUe6_U_P-ABt-jssAiUY9kI-pjmSyEm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 r="1381" b="13665"/>
          <a:stretch/>
        </p:blipFill>
        <p:spPr bwMode="auto">
          <a:xfrm rot="176592">
            <a:off x="4695551" y="1251324"/>
            <a:ext cx="1336564" cy="1432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s://sun9-37.userapi.com/s/v1/ig2/u4eXOvckAf1sKoTI8Iid3Wv2vju0Jq1kpDW2OVD60k7rf8hjo4M2D9NVxDepiweQrjCMCZxoOsYW_tuPCCWHAT4-.jpg?quality=95&amp;as=32x50,48x75,72x113,108x169,160x250,240x376,360x563,480x751,540x845,640x1002,720x1127,1080x1690,1280x2003,1380x2160&amp;from=bu&amp;u=j9lkO2vaOTDccPjQdcaA_1g3L-iFBHoOB5oMWHJvCrE&amp;cs=640x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r="2589" b="7779"/>
          <a:stretch/>
        </p:blipFill>
        <p:spPr bwMode="auto">
          <a:xfrm>
            <a:off x="2598735" y="4728026"/>
            <a:ext cx="1359948" cy="1387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820368" y="5317760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449" y="5106776"/>
            <a:ext cx="4062482" cy="1325563"/>
          </a:xfrm>
        </p:spPr>
        <p:txBody>
          <a:bodyPr/>
          <a:lstStyle/>
          <a:p>
            <a:r>
              <a:rPr lang="ru-RU" b="1" dirty="0" err="1">
                <a:solidFill>
                  <a:srgbClr val="993300"/>
                </a:solidFill>
              </a:rPr>
              <a:t>Селфи</a:t>
            </a:r>
            <a:r>
              <a:rPr lang="ru-RU" b="1" dirty="0">
                <a:solidFill>
                  <a:srgbClr val="993300"/>
                </a:solidFill>
              </a:rPr>
              <a:t> с книгой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6" b="10773"/>
          <a:stretch/>
        </p:blipFill>
        <p:spPr>
          <a:xfrm rot="21441701">
            <a:off x="2044916" y="2807866"/>
            <a:ext cx="1505967" cy="1460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https://sun9-15.userapi.com/s/v1/ig2/i9086zM89NIVHL0-Dd3CJyXV2KHP_rq1h3Zd1-SwMqtZwAk23J1AzOJkeKoj0Fyd7NH-reHeEibKJqdw53f_Eio1.jpg?quality=95&amp;as=32x57,48x85,72x128,108x192,160x284,240x427,360x640,480x853,540x960,640x1138,720x1280,1080x1920&amp;from=bu&amp;u=HsXxjMDtDWv9_0QPChISf73vqT11guZAYwHnYcYrSdo&amp;cs=640x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8" t="70466" r="7801" b="3630"/>
          <a:stretch/>
        </p:blipFill>
        <p:spPr bwMode="auto">
          <a:xfrm rot="21392341">
            <a:off x="3763596" y="2875263"/>
            <a:ext cx="1309146" cy="1375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8.userapi.com/s/v1/ig2/_SwgmklpCpNIFSzHTZQ3d9Bo4UNr1Hlnxgzho_ukptPRm_7RY-I8L2BJILBvuJyBgy35DyFub1lK73KZ87wyFIKb.jpg?quality=96&amp;as=32x32,48x48,72x72,108x108,160x160,240x240,360x360,480x480,540x540,640x640,720x720,1080x1080,1280x1280,1440x1440,1600x1600&amp;from=bu&amp;u=oIBbrUj1c8xdl4hXIFVWUrq44gLiXV9Q2A8n-BbBQxA&amp;cs=640x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52385" r="3772" b="4079"/>
          <a:stretch/>
        </p:blipFill>
        <p:spPr bwMode="auto">
          <a:xfrm>
            <a:off x="810769" y="4694651"/>
            <a:ext cx="1564441" cy="1453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68.userapi.com/s/v1/ig2/_SwgmklpCpNIFSzHTZQ3d9Bo4UNr1Hlnxgzho_ukptPRm_7RY-I8L2BJILBvuJyBgy35DyFub1lK73KZ87wyFIKb.jpg?quality=96&amp;as=32x32,48x48,72x72,108x108,160x160,240x240,360x360,480x480,540x540,640x640,720x720,1080x1080,1280x1280,1440x1440,1600x1600&amp;from=bu&amp;u=oIBbrUj1c8xdl4hXIFVWUrq44gLiXV9Q2A8n-BbBQxA&amp;cs=640x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55042" r="52819" b="3983"/>
          <a:stretch/>
        </p:blipFill>
        <p:spPr bwMode="auto">
          <a:xfrm rot="206890">
            <a:off x="1136214" y="1070657"/>
            <a:ext cx="1474434" cy="1417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67.userapi.com/s/v1/ig2/0N-T915wUBpL8ePKaOZJTIWkCv2pYAegDCuV1jtF-6Z6zjsrKuOreYzoLsYC93lggFAh1w96V1kTAJCiB2JtJD16.jpg?quality=95&amp;as=32x73,48x109,72x164,108x246,160x365,240x547,360x821,480x1094,540x1231,640x1459,720x1641,1080x2462,1123x2560&amp;from=bu&amp;u=h7Q6rgriT8ok0h3U8aFnPX88nSkW3WehnjkeiP_A1zM&amp;cs=640x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2" b="20518"/>
          <a:stretch/>
        </p:blipFill>
        <p:spPr bwMode="auto">
          <a:xfrm>
            <a:off x="4398183" y="4694651"/>
            <a:ext cx="1429747" cy="150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" y="0"/>
            <a:ext cx="12154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sun9-69.userapi.com/s/v1/ig2/2bme0-puUI_Ck8QLvPwtv8L5K7_3VpbVgfi2KfLFlZyChNkFHoieGeLcnsphnsf6jUC3YzmjX8nOD25Ne64AGIWw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r="12631"/>
          <a:stretch/>
        </p:blipFill>
        <p:spPr bwMode="auto">
          <a:xfrm rot="21354843">
            <a:off x="6523615" y="731139"/>
            <a:ext cx="3736813" cy="4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68.userapi.com/s/v1/ig2/jksl8NaOGVoaTD8Zoa1rneEEB5k39Njtk5c8GEADvN_OcGgssuWukfLuguiAvkt13RYaMU62wOWkNf_Qy30FBvCD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/>
          <a:stretch/>
        </p:blipFill>
        <p:spPr bwMode="auto">
          <a:xfrm rot="21380261">
            <a:off x="3517386" y="872152"/>
            <a:ext cx="1810523" cy="19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88.userapi.com/s/v1/if2/Yh7J-oWhJgkuGjwKEMhgyx_cJDvxXZJUOXhvBt2KmZdI_oedjXJd4qajzgY5PKqWW8GjWAqAAFDaSHEzg78hn4X2.jpg?quality=95&amp;as=32x14,48x21,72x32,108x47,160x70,240x105,360x158,480x211,540x237,640x281,720x316,1080x474,1280x562,1440x632,1600x702&amp;from=bu&amp;cs=1280x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0" r="46960"/>
          <a:stretch/>
        </p:blipFill>
        <p:spPr bwMode="auto">
          <a:xfrm rot="21431033">
            <a:off x="1073119" y="2303016"/>
            <a:ext cx="1560950" cy="2355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sun9-55.userapi.com/s/v1/if2/BUfFUNOJd16bkxg3YoI7EZgi3D1CrX9ittD3G4lPVPJkJEGTZOvv2llEmkgm47YCc2uPG4tHuue9PjIlk2Ls5ZYT.jpg?quality=95&amp;as=32x14,48x21,72x32,108x47,160x70,240x105,360x158,480x211,540x237,640x281,720x316,1080x474,1280x562,1440x632,1600x702&amp;from=bu&amp;cs=1280x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9" r="40453"/>
          <a:stretch/>
        </p:blipFill>
        <p:spPr bwMode="auto">
          <a:xfrm rot="21428383">
            <a:off x="892766" y="-86616"/>
            <a:ext cx="1686956" cy="2229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 rot="21326441">
            <a:off x="6590892" y="4917710"/>
            <a:ext cx="3922530" cy="925551"/>
          </a:xfrm>
          <a:prstGeom prst="roundRect">
            <a:avLst/>
          </a:prstGeom>
          <a:solidFill>
            <a:srgbClr val="D1A685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96395">
            <a:off x="6597292" y="4717551"/>
            <a:ext cx="3940072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993300"/>
                </a:solidFill>
              </a:rPr>
              <a:t>БумБаттл</a:t>
            </a:r>
            <a:r>
              <a:rPr lang="ru-RU" sz="3600" b="1" dirty="0" smtClean="0">
                <a:solidFill>
                  <a:srgbClr val="993300"/>
                </a:solidFill>
              </a:rPr>
              <a:t> </a:t>
            </a:r>
            <a:endParaRPr lang="ru-RU" sz="3600" b="1" dirty="0">
              <a:solidFill>
                <a:srgbClr val="993300"/>
              </a:solidFill>
            </a:endParaRPr>
          </a:p>
        </p:txBody>
      </p:sp>
      <p:pic>
        <p:nvPicPr>
          <p:cNvPr id="3074" name="Picture 2" descr="https://sun9-5.userapi.com/s/v1/ig2/1FOa5o8txshFY3KongPwgZTxBNAafwdBJxOjL_li7BZZZp_7j3in_6SQJAatupssC4LNxP-6iAb8sMXmIKe366f7.jpg?quality=95&amp;as=32x43,48x64,72x96,108x144,160x213,240x320,360x480,480x640,540x720,640x853,720x960,1080x1440,1200x1600&amp;from=bu&amp;u=JRasqs2O89CJETJ_hJeTdQaV3DdFcLEZv8OboJKZ5Eo&amp;cs=1080x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705">
            <a:off x="1174424" y="4737179"/>
            <a:ext cx="1548358" cy="2064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5.userapi.com/s/v1/ig2/9yYSVSJ0qlgLhXgPWsumDSmYJAXtMlxnI4HFYLw11bJv3mnvbrxYDUEeg4EiTTJdHHhk8TgjAgjesfEVsaZWhwdW.jpg?quality=95&amp;as=32x43,48x64,72x96,108x144,160x213,240x320,360x480,480x640,540x720,640x853,720x960,1080x1440,1200x1600&amp;from=bu&amp;u=NOD2eQ0cb8FabrfPX18hiV3PoUsPthCDEMo4wPQZIs8&amp;cs=640x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/>
          <a:stretch/>
        </p:blipFill>
        <p:spPr bwMode="auto">
          <a:xfrm rot="253117">
            <a:off x="3833431" y="3488167"/>
            <a:ext cx="1755133" cy="20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1001" y="117984"/>
            <a:ext cx="83152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993300"/>
                </a:solidFill>
              </a:rPr>
              <a:t>Социальные акции: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668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926</TotalTime>
  <Words>158</Words>
  <Application>Microsoft Office PowerPoint</Application>
  <PresentationFormat>Широкоэкранный</PresentationFormat>
  <Paragraphs>56</Paragraphs>
  <Slides>29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МБОУ «Гальбштадтская СОШ»</vt:lpstr>
      <vt:lpstr>Коворкинги </vt:lpstr>
      <vt:lpstr>Мэйкерспэйсы  </vt:lpstr>
      <vt:lpstr>  </vt:lpstr>
      <vt:lpstr>Дерево книжных предпочтений </vt:lpstr>
      <vt:lpstr>Дублёр-шоу  «Библиотекарь  на час»  «Открытая кафедра» </vt:lpstr>
      <vt:lpstr>Книга года </vt:lpstr>
      <vt:lpstr>Селфи с книгой </vt:lpstr>
      <vt:lpstr>БумБаттл </vt:lpstr>
      <vt:lpstr>День книгодарения </vt:lpstr>
      <vt:lpstr>Книжные челенджи для привлечения молодежи </vt:lpstr>
      <vt:lpstr>Флаеры</vt:lpstr>
      <vt:lpstr>Косплей Flash mob </vt:lpstr>
      <vt:lpstr>Новые интерактивные формы  массовых мероприятий   </vt:lpstr>
      <vt:lpstr>Библиопленэр</vt:lpstr>
      <vt:lpstr>Воркшоп </vt:lpstr>
      <vt:lpstr>Квиз</vt:lpstr>
      <vt:lpstr>Иммерсивные мероприятия  </vt:lpstr>
      <vt:lpstr>Креативные формы проведения мероприятий  </vt:lpstr>
      <vt:lpstr>Видеокруиз</vt:lpstr>
      <vt:lpstr>Интеллектуальные игры</vt:lpstr>
      <vt:lpstr> Посвящение в читатели Неделя детской книги Информационная неделя  </vt:lpstr>
      <vt:lpstr>Бенефис читателя  </vt:lpstr>
      <vt:lpstr>Выставочная деятельность </vt:lpstr>
      <vt:lpstr>Выставка-вернисаж</vt:lpstr>
      <vt:lpstr>Выставка-портрет Выставка персоналия</vt:lpstr>
      <vt:lpstr>Выставка-реквием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«Гальбштадтская СОШ»</dc:title>
  <dc:creator>Bibl</dc:creator>
  <cp:lastModifiedBy>Andrei</cp:lastModifiedBy>
  <cp:revision>67</cp:revision>
  <dcterms:created xsi:type="dcterms:W3CDTF">2025-11-12T07:53:32Z</dcterms:created>
  <dcterms:modified xsi:type="dcterms:W3CDTF">2025-11-20T12:40:34Z</dcterms:modified>
</cp:coreProperties>
</file>