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8" r:id="rId12"/>
    <p:sldId id="272" r:id="rId13"/>
    <p:sldId id="269" r:id="rId14"/>
    <p:sldId id="270" r:id="rId15"/>
    <p:sldId id="273" r:id="rId16"/>
    <p:sldId id="274" r:id="rId17"/>
    <p:sldId id="275" r:id="rId18"/>
    <p:sldId id="267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66"/>
    <a:srgbClr val="00CC99"/>
    <a:srgbClr val="66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629" y="1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B4CFC-F478-482D-B2DF-33240A30C159}" type="datetimeFigureOut">
              <a:rPr lang="ru-RU" smtClean="0"/>
              <a:t>28.10.2025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9DEFB-9642-4A8D-831F-8382B3DA14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80254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B4CFC-F478-482D-B2DF-33240A30C159}" type="datetimeFigureOut">
              <a:rPr lang="ru-RU" smtClean="0"/>
              <a:t>28.10.2025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9DEFB-9642-4A8D-831F-8382B3DA14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50319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B4CFC-F478-482D-B2DF-33240A30C159}" type="datetimeFigureOut">
              <a:rPr lang="ru-RU" smtClean="0"/>
              <a:t>28.10.2025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9DEFB-9642-4A8D-831F-8382B3DA14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30461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B4CFC-F478-482D-B2DF-33240A30C159}" type="datetimeFigureOut">
              <a:rPr lang="ru-RU" smtClean="0"/>
              <a:t>28.10.2025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9DEFB-9642-4A8D-831F-8382B3DA14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38751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B4CFC-F478-482D-B2DF-33240A30C159}" type="datetimeFigureOut">
              <a:rPr lang="ru-RU" smtClean="0"/>
              <a:t>28.10.2025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9DEFB-9642-4A8D-831F-8382B3DA14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42336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B4CFC-F478-482D-B2DF-33240A30C159}" type="datetimeFigureOut">
              <a:rPr lang="ru-RU" smtClean="0"/>
              <a:t>28.10.2025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9DEFB-9642-4A8D-831F-8382B3DA14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8679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B4CFC-F478-482D-B2DF-33240A30C159}" type="datetimeFigureOut">
              <a:rPr lang="ru-RU" smtClean="0"/>
              <a:t>28.10.2025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9DEFB-9642-4A8D-831F-8382B3DA14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76336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B4CFC-F478-482D-B2DF-33240A30C159}" type="datetimeFigureOut">
              <a:rPr lang="ru-RU" smtClean="0"/>
              <a:t>28.10.2025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9DEFB-9642-4A8D-831F-8382B3DA14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82978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B4CFC-F478-482D-B2DF-33240A30C159}" type="datetimeFigureOut">
              <a:rPr lang="ru-RU" smtClean="0"/>
              <a:t>28.10.2025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9DEFB-9642-4A8D-831F-8382B3DA14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1425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B4CFC-F478-482D-B2DF-33240A30C159}" type="datetimeFigureOut">
              <a:rPr lang="ru-RU" smtClean="0"/>
              <a:t>28.10.2025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9DEFB-9642-4A8D-831F-8382B3DA14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33413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B4CFC-F478-482D-B2DF-33240A30C159}" type="datetimeFigureOut">
              <a:rPr lang="ru-RU" smtClean="0"/>
              <a:t>28.10.2025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9DEFB-9642-4A8D-831F-8382B3DA14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78592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DB4CFC-F478-482D-B2DF-33240A30C159}" type="datetimeFigureOut">
              <a:rPr lang="ru-RU" smtClean="0"/>
              <a:t>28.10.2025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39DEFB-9642-4A8D-831F-8382B3DA14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6493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emf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emf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hyperlink" Target="https://www.prodlenka.org/metodicheskie-razrabotki/8133-rol-obratnoj-svjazi-v-poznavatelnoj-dejatelno" TargetMode="External"/><Relationship Id="rId7" Type="http://schemas.openxmlformats.org/officeDocument/2006/relationships/hyperlink" Target="https://fipi.ru/?ysclid=mh6gfd63l4117401082" TargetMode="Externa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pp-obr.ru/wp-content/uploads/2022/10/2022-3-21.pdf" TargetMode="External"/><Relationship Id="rId5" Type="http://schemas.openxmlformats.org/officeDocument/2006/relationships/hyperlink" Target="http://elibrary.sgu.ru/VKR/2024/44-03-01_444.pdf" TargetMode="External"/><Relationship Id="rId4" Type="http://schemas.openxmlformats.org/officeDocument/2006/relationships/hyperlink" Target="https://infourok.ru/metodicheskaya-razrabotka-metody-ocenki-i-obratnoj-svyazi-v-obuchenii-anglijskomu-yazyku-7280684.html" TargetMode="External"/><Relationship Id="rId9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3" Type="http://schemas.openxmlformats.org/officeDocument/2006/relationships/image" Target="../media/image9.png"/><Relationship Id="rId7" Type="http://schemas.openxmlformats.org/officeDocument/2006/relationships/image" Target="../media/image13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emf"/><Relationship Id="rId5" Type="http://schemas.openxmlformats.org/officeDocument/2006/relationships/image" Target="../media/image11.emf"/><Relationship Id="rId4" Type="http://schemas.openxmlformats.org/officeDocument/2006/relationships/image" Target="../media/image7.png"/><Relationship Id="rId9" Type="http://schemas.openxmlformats.org/officeDocument/2006/relationships/image" Target="../media/image15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9.png"/><Relationship Id="rId7" Type="http://schemas.openxmlformats.org/officeDocument/2006/relationships/image" Target="../media/image1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emf"/><Relationship Id="rId5" Type="http://schemas.openxmlformats.org/officeDocument/2006/relationships/image" Target="../media/image7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emf"/><Relationship Id="rId3" Type="http://schemas.openxmlformats.org/officeDocument/2006/relationships/image" Target="../media/image9.png"/><Relationship Id="rId7" Type="http://schemas.openxmlformats.org/officeDocument/2006/relationships/image" Target="../media/image23.e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emf"/><Relationship Id="rId4" Type="http://schemas.openxmlformats.org/officeDocument/2006/relationships/image" Target="../media/image7.png"/><Relationship Id="rId9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6112" y="3675371"/>
            <a:ext cx="10850880" cy="1893325"/>
          </a:xfrm>
        </p:spPr>
        <p:txBody>
          <a:bodyPr>
            <a:normAutofit fontScale="90000"/>
          </a:bodyPr>
          <a:lstStyle/>
          <a:p>
            <a:pPr algn="r"/>
            <a:r>
              <a:rPr lang="ru-RU" dirty="0" smtClean="0"/>
              <a:t/>
            </a:r>
            <a:br>
              <a:rPr lang="ru-RU" dirty="0" smtClean="0"/>
            </a:br>
            <a:r>
              <a:rPr lang="ru-RU" sz="3600" b="1" dirty="0" smtClean="0">
                <a:solidFill>
                  <a:srgbClr val="339966"/>
                </a:solidFill>
              </a:rPr>
              <a:t>«Обратная связь при обучении иностранному языку как средство активизации процесса обучения»</a:t>
            </a:r>
            <a:br>
              <a:rPr lang="ru-RU" sz="3600" b="1" dirty="0" smtClean="0">
                <a:solidFill>
                  <a:srgbClr val="339966"/>
                </a:solidFill>
              </a:rPr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2700" b="1" dirty="0" smtClean="0">
                <a:solidFill>
                  <a:schemeClr val="accent1">
                    <a:lumMod val="75000"/>
                  </a:schemeClr>
                </a:solidFill>
              </a:rPr>
              <a:t>Черкашина А.В. - учитель высшей квалификационной категории, педагог-методист </a:t>
            </a:r>
            <a:br>
              <a:rPr lang="ru-RU" sz="27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700" b="1" dirty="0" smtClean="0">
                <a:solidFill>
                  <a:schemeClr val="accent1">
                    <a:lumMod val="75000"/>
                  </a:schemeClr>
                </a:solidFill>
              </a:rPr>
              <a:t>МБОУ «Гимназия №2» город Бийск</a:t>
            </a:r>
            <a:r>
              <a:rPr lang="ru-RU" sz="2700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2700" dirty="0">
                <a:solidFill>
                  <a:schemeClr val="accent1">
                    <a:lumMod val="75000"/>
                  </a:schemeClr>
                </a:solidFill>
              </a:rPr>
            </a:br>
            <a:endParaRPr lang="ru-RU" sz="27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24707" y="214015"/>
            <a:ext cx="3426249" cy="117663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013" y="214015"/>
            <a:ext cx="1844131" cy="216134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51678" y="214015"/>
            <a:ext cx="1877731" cy="167654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56871" y="92045"/>
            <a:ext cx="2266905" cy="1700179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120895" y="1882992"/>
            <a:ext cx="5833872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CC99"/>
                </a:solidFill>
              </a:rPr>
              <a:t>Дни образования и науки на Алтае</a:t>
            </a:r>
            <a:r>
              <a:rPr lang="ru-RU" sz="2800" dirty="0" smtClean="0">
                <a:solidFill>
                  <a:srgbClr val="00CC99"/>
                </a:solidFill>
              </a:rPr>
              <a:t> </a:t>
            </a:r>
          </a:p>
          <a:p>
            <a:pPr algn="ctr"/>
            <a:r>
              <a:rPr lang="ru-RU" b="1" dirty="0" smtClean="0">
                <a:solidFill>
                  <a:srgbClr val="00CC99"/>
                </a:solidFill>
              </a:rPr>
              <a:t>31 октября 2025 г.</a:t>
            </a:r>
            <a:endParaRPr lang="ru-RU" b="1" dirty="0">
              <a:solidFill>
                <a:srgbClr val="00CC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415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0877" y="0"/>
            <a:ext cx="2419350" cy="7239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9523" y="-100584"/>
            <a:ext cx="1795446" cy="207340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7504" y="721804"/>
            <a:ext cx="10515600" cy="1325563"/>
          </a:xfrm>
        </p:spPr>
        <p:txBody>
          <a:bodyPr/>
          <a:lstStyle/>
          <a:p>
            <a:r>
              <a:rPr lang="ru-RU" b="1" dirty="0" smtClean="0">
                <a:solidFill>
                  <a:srgbClr val="339966"/>
                </a:solidFill>
              </a:rPr>
              <a:t>Оценка на основе критериев</a:t>
            </a:r>
            <a:br>
              <a:rPr lang="ru-RU" b="1" dirty="0" smtClean="0">
                <a:solidFill>
                  <a:srgbClr val="339966"/>
                </a:solidFill>
              </a:rPr>
            </a:br>
            <a:endParaRPr lang="ru-RU" b="1" dirty="0">
              <a:solidFill>
                <a:srgbClr val="339966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0377488" y="0"/>
            <a:ext cx="1695450" cy="143827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1443" y="1274857"/>
            <a:ext cx="5782242" cy="545512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8536" y="1814353"/>
            <a:ext cx="5650257" cy="3708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257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0877" y="0"/>
            <a:ext cx="2419350" cy="7239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9523" y="-100584"/>
            <a:ext cx="1795446" cy="207340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77440" y="1084326"/>
            <a:ext cx="8702040" cy="1325563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339966"/>
                </a:solidFill>
              </a:rPr>
              <a:t/>
            </a:r>
            <a:br>
              <a:rPr lang="ru-RU" b="1" dirty="0" smtClean="0">
                <a:solidFill>
                  <a:srgbClr val="339966"/>
                </a:solidFill>
              </a:rPr>
            </a:br>
            <a:r>
              <a:rPr lang="ru-RU" b="1" dirty="0">
                <a:solidFill>
                  <a:srgbClr val="339966"/>
                </a:solidFill>
              </a:rPr>
              <a:t/>
            </a:r>
            <a:br>
              <a:rPr lang="ru-RU" b="1" dirty="0">
                <a:solidFill>
                  <a:srgbClr val="339966"/>
                </a:solidFill>
              </a:rPr>
            </a:br>
            <a:r>
              <a:rPr lang="ru-RU" b="1" dirty="0" smtClean="0">
                <a:solidFill>
                  <a:srgbClr val="339966"/>
                </a:solidFill>
              </a:rPr>
              <a:t/>
            </a:r>
            <a:br>
              <a:rPr lang="ru-RU" b="1" dirty="0" smtClean="0">
                <a:solidFill>
                  <a:srgbClr val="339966"/>
                </a:solidFill>
              </a:rPr>
            </a:br>
            <a:r>
              <a:rPr lang="ru-RU" b="1" dirty="0">
                <a:solidFill>
                  <a:srgbClr val="339966"/>
                </a:solidFill>
              </a:rPr>
              <a:t/>
            </a:r>
            <a:br>
              <a:rPr lang="ru-RU" b="1" dirty="0">
                <a:solidFill>
                  <a:srgbClr val="339966"/>
                </a:solidFill>
              </a:rPr>
            </a:br>
            <a:r>
              <a:rPr lang="ru-RU" b="1" dirty="0" smtClean="0">
                <a:solidFill>
                  <a:srgbClr val="339966"/>
                </a:solidFill>
              </a:rPr>
              <a:t/>
            </a:r>
            <a:br>
              <a:rPr lang="ru-RU" b="1" dirty="0" smtClean="0">
                <a:solidFill>
                  <a:srgbClr val="339966"/>
                </a:solidFill>
              </a:rPr>
            </a:br>
            <a:r>
              <a:rPr lang="ru-RU" b="1" dirty="0">
                <a:solidFill>
                  <a:srgbClr val="339966"/>
                </a:solidFill>
              </a:rPr>
              <a:t/>
            </a:r>
            <a:br>
              <a:rPr lang="ru-RU" b="1" dirty="0">
                <a:solidFill>
                  <a:srgbClr val="339966"/>
                </a:solidFill>
              </a:rPr>
            </a:br>
            <a:r>
              <a:rPr lang="ru-RU" b="1" dirty="0" smtClean="0">
                <a:solidFill>
                  <a:srgbClr val="339966"/>
                </a:solidFill>
              </a:rPr>
              <a:t/>
            </a:r>
            <a:br>
              <a:rPr lang="ru-RU" b="1" dirty="0" smtClean="0">
                <a:solidFill>
                  <a:srgbClr val="339966"/>
                </a:solidFill>
              </a:rPr>
            </a:br>
            <a:r>
              <a:rPr lang="ru-RU" b="1" dirty="0" smtClean="0">
                <a:solidFill>
                  <a:srgbClr val="339966"/>
                </a:solidFill>
              </a:rPr>
              <a:t>Самооценка и </a:t>
            </a:r>
            <a:r>
              <a:rPr lang="ru-RU" b="1" dirty="0" err="1" smtClean="0">
                <a:solidFill>
                  <a:srgbClr val="339966"/>
                </a:solidFill>
              </a:rPr>
              <a:t>взаимооценка</a:t>
            </a:r>
            <a:r>
              <a:rPr lang="ru-RU" b="1" dirty="0" smtClean="0">
                <a:solidFill>
                  <a:srgbClr val="339966"/>
                </a:solidFill>
              </a:rPr>
              <a:t/>
            </a:r>
            <a:br>
              <a:rPr lang="ru-RU" b="1" dirty="0" smtClean="0">
                <a:solidFill>
                  <a:srgbClr val="339966"/>
                </a:solidFill>
              </a:rPr>
            </a:br>
            <a:r>
              <a:rPr lang="ru-RU" b="1" dirty="0" smtClean="0">
                <a:solidFill>
                  <a:srgbClr val="339966"/>
                </a:solidFill>
              </a:rPr>
              <a:t/>
            </a:r>
            <a:br>
              <a:rPr lang="ru-RU" b="1" dirty="0" smtClean="0">
                <a:solidFill>
                  <a:srgbClr val="339966"/>
                </a:solidFill>
              </a:rPr>
            </a:br>
            <a:r>
              <a:rPr lang="ru-RU" sz="4000" b="1" i="1" dirty="0" smtClean="0">
                <a:solidFill>
                  <a:srgbClr val="339966"/>
                </a:solidFill>
              </a:rPr>
              <a:t>Шаг 1</a:t>
            </a:r>
            <a:r>
              <a:rPr lang="ru-RU" sz="3600" b="1" dirty="0" smtClean="0"/>
              <a:t> – изучение критериев оценивания (схема оценивания, чек-лист и т.п.);</a:t>
            </a:r>
            <a:br>
              <a:rPr lang="ru-RU" sz="3600" b="1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4000" b="1" i="1" dirty="0" smtClean="0">
                <a:solidFill>
                  <a:srgbClr val="339966"/>
                </a:solidFill>
              </a:rPr>
              <a:t>Шаг 2</a:t>
            </a:r>
            <a:r>
              <a:rPr lang="ru-RU" sz="4000" b="1" dirty="0" smtClean="0"/>
              <a:t> </a:t>
            </a:r>
            <a:r>
              <a:rPr lang="ru-RU" sz="3600" b="1" dirty="0" smtClean="0"/>
              <a:t>– знакомство с примерами оценивания (готовые работы с проведенной экспертизой);</a:t>
            </a:r>
            <a:br>
              <a:rPr lang="ru-RU" sz="3600" b="1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4000" b="1" i="1" dirty="0" smtClean="0">
                <a:solidFill>
                  <a:srgbClr val="339966"/>
                </a:solidFill>
              </a:rPr>
              <a:t>Шаг 3</a:t>
            </a:r>
            <a:r>
              <a:rPr lang="ru-RU" sz="3600" b="1" dirty="0" smtClean="0"/>
              <a:t> – самостоятельная работа по оцениванию работы на основе критериев</a:t>
            </a:r>
            <a:endParaRPr lang="ru-RU" sz="3600" b="1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0377488" y="0"/>
            <a:ext cx="1695450" cy="143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522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7696" y="184388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rgbClr val="33996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Некоторые критерии оценки обратной связи:</a:t>
            </a:r>
            <a:r>
              <a:rPr lang="ru-RU" sz="3200" b="1" dirty="0">
                <a:solidFill>
                  <a:srgbClr val="33996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200" b="1" dirty="0">
                <a:solidFill>
                  <a:srgbClr val="33996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3200" b="1" dirty="0">
              <a:solidFill>
                <a:srgbClr val="339966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85088" y="2616390"/>
            <a:ext cx="10515600" cy="4351338"/>
          </a:xfrm>
        </p:spPr>
        <p:txBody>
          <a:bodyPr>
            <a:norm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Конкретность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— обучающиеся должны понимать суть задания, знать критерии оценивания, изучить лучшие образцы выполненных заданий.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Сбалансированность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— при оценивании необходимо соблюдать баланс негативного, позитивного и конструктивного.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Персонализированность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— обратная связь должна быть направлена на конкретного обучающегося.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698" y="0"/>
            <a:ext cx="1862406" cy="215912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7801" y="196453"/>
            <a:ext cx="2890519" cy="86425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69222" y="73708"/>
            <a:ext cx="1694835" cy="1438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164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0877" y="0"/>
            <a:ext cx="2419350" cy="7239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9523" y="-100584"/>
            <a:ext cx="1795446" cy="207340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93392" y="1472342"/>
            <a:ext cx="8695944" cy="1325563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4900" b="1" i="1" dirty="0" smtClean="0">
                <a:solidFill>
                  <a:srgbClr val="339966"/>
                </a:solidFill>
              </a:rPr>
              <a:t>Методы обратной связи:</a:t>
            </a:r>
            <a:r>
              <a:rPr lang="ru-RU" b="1" dirty="0" smtClean="0">
                <a:solidFill>
                  <a:srgbClr val="339966"/>
                </a:solidFill>
              </a:rPr>
              <a:t/>
            </a:r>
            <a:br>
              <a:rPr lang="ru-RU" b="1" dirty="0" smtClean="0">
                <a:solidFill>
                  <a:srgbClr val="339966"/>
                </a:solidFill>
              </a:rPr>
            </a:br>
            <a:r>
              <a:rPr lang="ru-RU" b="1" dirty="0" smtClean="0">
                <a:solidFill>
                  <a:srgbClr val="339966"/>
                </a:solidFill>
              </a:rPr>
              <a:t/>
            </a:r>
            <a:br>
              <a:rPr lang="ru-RU" b="1" dirty="0" smtClean="0">
                <a:solidFill>
                  <a:srgbClr val="339966"/>
                </a:solidFill>
              </a:rPr>
            </a:br>
            <a:r>
              <a:rPr lang="ru-RU" b="1" dirty="0" smtClean="0"/>
              <a:t>1. Устная обратная связь (вербальная, невербальная).</a:t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2. Письменная обратная связь.</a:t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>3. Обратная связь с использованием цифровых инструментов.</a:t>
            </a:r>
            <a:endParaRPr lang="ru-RU" b="1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0377488" y="0"/>
            <a:ext cx="1695450" cy="143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081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0877" y="0"/>
            <a:ext cx="2419350" cy="7239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9523" y="-100584"/>
            <a:ext cx="1795446" cy="207340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35923" y="1438275"/>
            <a:ext cx="9758085" cy="1325563"/>
          </a:xfrm>
        </p:spPr>
        <p:txBody>
          <a:bodyPr/>
          <a:lstStyle/>
          <a:p>
            <a:r>
              <a:rPr lang="ru-RU" b="1" dirty="0" smtClean="0">
                <a:solidFill>
                  <a:srgbClr val="339966"/>
                </a:solidFill>
              </a:rPr>
              <a:t>Принципы организации обратной связи:</a:t>
            </a:r>
            <a:endParaRPr lang="ru-RU" b="1" dirty="0">
              <a:solidFill>
                <a:srgbClr val="339966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0377488" y="0"/>
            <a:ext cx="1695450" cy="143827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6061" y="3050286"/>
            <a:ext cx="10608719" cy="2822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517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9599" y="191297"/>
            <a:ext cx="2426418" cy="72548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94177" y="106473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rgbClr val="339966"/>
                </a:solidFill>
              </a:rPr>
              <a:t>Некоторые ошибки, которые часто допускают при организации обратной связи: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38784" y="2249514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•	</a:t>
            </a:r>
            <a:r>
              <a:rPr lang="ru-RU" b="1" dirty="0"/>
              <a:t>Прямая критика и замечания. </a:t>
            </a:r>
            <a:r>
              <a:rPr lang="ru-RU" dirty="0"/>
              <a:t>Они могут вселить страх в учеников и отбить у них желание говорить. </a:t>
            </a:r>
            <a:endParaRPr lang="en-US" dirty="0" smtClean="0"/>
          </a:p>
          <a:p>
            <a:pPr marL="0" indent="0">
              <a:buNone/>
            </a:pPr>
            <a:r>
              <a:rPr lang="ru-RU" dirty="0" smtClean="0"/>
              <a:t>•</a:t>
            </a:r>
            <a:r>
              <a:rPr lang="ru-RU" dirty="0"/>
              <a:t>	</a:t>
            </a:r>
            <a:r>
              <a:rPr lang="ru-RU" b="1" dirty="0"/>
              <a:t>Постоянное исправление ошибок. </a:t>
            </a:r>
            <a:r>
              <a:rPr lang="ru-RU" dirty="0"/>
              <a:t>Ученики отмечают, что это не помогает им, а ведёт к скованности при порождении высказывания. </a:t>
            </a:r>
            <a:endParaRPr lang="en-US" dirty="0" smtClean="0"/>
          </a:p>
          <a:p>
            <a:pPr marL="0" indent="0">
              <a:buNone/>
            </a:pPr>
            <a:r>
              <a:rPr lang="ru-RU" dirty="0" smtClean="0"/>
              <a:t>•</a:t>
            </a:r>
            <a:r>
              <a:rPr lang="ru-RU" dirty="0"/>
              <a:t>	</a:t>
            </a:r>
            <a:r>
              <a:rPr lang="ru-RU" b="1" dirty="0"/>
              <a:t>Указание только на ошибки</a:t>
            </a:r>
            <a:r>
              <a:rPr lang="ru-RU" dirty="0"/>
              <a:t>. </a:t>
            </a:r>
            <a:endParaRPr lang="en-US" dirty="0" smtClean="0"/>
          </a:p>
          <a:p>
            <a:pPr marL="0" indent="0">
              <a:buNone/>
            </a:pPr>
            <a:r>
              <a:rPr lang="ru-RU" dirty="0" smtClean="0"/>
              <a:t>•</a:t>
            </a:r>
            <a:r>
              <a:rPr lang="ru-RU" dirty="0"/>
              <a:t>	</a:t>
            </a:r>
            <a:r>
              <a:rPr lang="ru-RU" b="1" dirty="0"/>
              <a:t>Отсутствие своевременной обратной связи. </a:t>
            </a:r>
            <a:endParaRPr lang="en-US" b="1" dirty="0" smtClean="0"/>
          </a:p>
          <a:p>
            <a:pPr marL="0" indent="0">
              <a:buNone/>
            </a:pPr>
            <a:r>
              <a:rPr lang="ru-RU" dirty="0" smtClean="0"/>
              <a:t>•</a:t>
            </a:r>
            <a:r>
              <a:rPr lang="ru-RU" dirty="0"/>
              <a:t>	</a:t>
            </a:r>
            <a:r>
              <a:rPr lang="ru-RU" b="1" dirty="0"/>
              <a:t>Сосредоточение только на личных качествах обучающегося. </a:t>
            </a:r>
            <a:endParaRPr lang="en-US" b="1" dirty="0" smtClean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61622" y="-240866"/>
            <a:ext cx="1798476" cy="208501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14942" y="0"/>
            <a:ext cx="1694835" cy="1438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349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5839" y="152705"/>
            <a:ext cx="2420322" cy="72548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50592" y="1106424"/>
            <a:ext cx="6099048" cy="49115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339966"/>
                </a:solidFill>
              </a:rPr>
              <a:t>РЕКОМЕНДАЦИИ</a:t>
            </a:r>
            <a:endParaRPr lang="ru-RU" b="1" dirty="0">
              <a:solidFill>
                <a:srgbClr val="339966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527568" y="1597582"/>
            <a:ext cx="8509239" cy="493515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544" y="130974"/>
            <a:ext cx="1798476" cy="207891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97165" y="57214"/>
            <a:ext cx="1694835" cy="1438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487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146" y="137069"/>
            <a:ext cx="1798476" cy="208501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86505" y="24195"/>
            <a:ext cx="1694835" cy="143878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0066" y="69216"/>
            <a:ext cx="2426418" cy="72548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43200" y="1112331"/>
            <a:ext cx="7077456" cy="551877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339966"/>
                </a:solidFill>
              </a:rPr>
              <a:t>ЗАКЛЮЧЕНИЕ</a:t>
            </a:r>
            <a:endParaRPr lang="ru-RU" b="1" dirty="0">
              <a:solidFill>
                <a:srgbClr val="339966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415523"/>
            <a:ext cx="10515600" cy="376143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ru-RU" dirty="0" smtClean="0"/>
          </a:p>
          <a:p>
            <a:pPr marL="0" indent="0" algn="just">
              <a:lnSpc>
                <a:spcPct val="150000"/>
              </a:lnSpc>
              <a:buNone/>
            </a:pPr>
            <a:r>
              <a:rPr lang="ru-RU" dirty="0" smtClean="0">
                <a:solidFill>
                  <a:srgbClr val="3399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Обратная связь является важным компонентом процесса обучения иностранному языку.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ru-RU" dirty="0" smtClean="0">
                <a:solidFill>
                  <a:srgbClr val="3399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Грамотная организация обратной связи и правильное применение методов оценивания способствуют повышению уровня языковой компетенции обучающихся, а также формированию и развитию критического мышления и самостоятельности.</a:t>
            </a:r>
            <a:endParaRPr lang="ru-RU" dirty="0">
              <a:solidFill>
                <a:srgbClr val="3399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2472" y="672417"/>
            <a:ext cx="4540128" cy="2149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793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5839" y="152705"/>
            <a:ext cx="2420322" cy="72548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30752" y="776605"/>
            <a:ext cx="4553712" cy="1325563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339966"/>
                </a:solidFill>
              </a:rPr>
              <a:t>Источники информации</a:t>
            </a:r>
            <a:endParaRPr lang="ru-RU" sz="3200" b="1" dirty="0">
              <a:solidFill>
                <a:srgbClr val="339966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83195" y="2119895"/>
            <a:ext cx="10515600" cy="4351338"/>
          </a:xfrm>
        </p:spPr>
        <p:txBody>
          <a:bodyPr>
            <a:normAutofit/>
          </a:bodyPr>
          <a:lstStyle/>
          <a:p>
            <a:r>
              <a:rPr lang="en-US" sz="2000" dirty="0">
                <a:hlinkClick r:id="rId3"/>
              </a:rPr>
              <a:t>https://</a:t>
            </a:r>
            <a:r>
              <a:rPr lang="en-US" sz="2000" dirty="0" smtClean="0">
                <a:hlinkClick r:id="rId3"/>
              </a:rPr>
              <a:t>www.prodlenka.org/metodicheskie-razrabotki/8133-rol-obratnoj-svjazi-v-poznavatelnoj-dejatelno</a:t>
            </a:r>
            <a:endParaRPr lang="ru-RU" sz="2000" dirty="0" smtClean="0"/>
          </a:p>
          <a:p>
            <a:r>
              <a:rPr lang="en-US" sz="2000" dirty="0">
                <a:hlinkClick r:id="rId4"/>
              </a:rPr>
              <a:t>https://</a:t>
            </a:r>
            <a:r>
              <a:rPr lang="en-US" sz="2000" dirty="0" smtClean="0">
                <a:hlinkClick r:id="rId4"/>
              </a:rPr>
              <a:t>infourok.ru/metodicheskaya-razrabotka-metody-ocenki-i-obratnoj-svyazi-v-obuchenii-anglijskomu-yazyku-7280684.html</a:t>
            </a:r>
            <a:endParaRPr lang="ru-RU" sz="2000" dirty="0" smtClean="0"/>
          </a:p>
          <a:p>
            <a:r>
              <a:rPr lang="en-US" sz="2000" dirty="0">
                <a:hlinkClick r:id="rId5"/>
              </a:rPr>
              <a:t>http://</a:t>
            </a:r>
            <a:r>
              <a:rPr lang="en-US" sz="2000" dirty="0" smtClean="0">
                <a:hlinkClick r:id="rId5"/>
              </a:rPr>
              <a:t>elibrary.sgu.ru/VKR/2024/44-03-01_444.pdf</a:t>
            </a:r>
            <a:endParaRPr lang="ru-RU" sz="2000" dirty="0" smtClean="0"/>
          </a:p>
          <a:p>
            <a:r>
              <a:rPr lang="en-US" sz="2000" dirty="0">
                <a:hlinkClick r:id="rId6"/>
              </a:rPr>
              <a:t>http://</a:t>
            </a:r>
            <a:r>
              <a:rPr lang="en-US" sz="2000" dirty="0" smtClean="0">
                <a:hlinkClick r:id="rId6"/>
              </a:rPr>
              <a:t>pp-obr.ru/wp-content/uploads/2022/10/2022-3-21.pdf</a:t>
            </a:r>
            <a:r>
              <a:rPr lang="ru-RU" sz="2000" dirty="0" smtClean="0"/>
              <a:t>  Д.К</a:t>
            </a:r>
            <a:r>
              <a:rPr lang="ru-RU" sz="2000" dirty="0"/>
              <a:t>. </a:t>
            </a:r>
            <a:r>
              <a:rPr lang="ru-RU" sz="2000" dirty="0" err="1"/>
              <a:t>Бартош</a:t>
            </a:r>
            <a:r>
              <a:rPr lang="ru-RU" sz="2000" dirty="0"/>
              <a:t>, М.В. Харламова</a:t>
            </a:r>
          </a:p>
          <a:p>
            <a:pPr marL="0" indent="0">
              <a:buNone/>
            </a:pPr>
            <a:r>
              <a:rPr lang="ru-RU" sz="2000" dirty="0"/>
              <a:t>Московский государственный лингвистический </a:t>
            </a:r>
            <a:r>
              <a:rPr lang="ru-RU" sz="2000" dirty="0" smtClean="0"/>
              <a:t>университет, «Обратная </a:t>
            </a:r>
            <a:r>
              <a:rPr lang="ru-RU" sz="2000" dirty="0"/>
              <a:t>связь как средство </a:t>
            </a:r>
            <a:r>
              <a:rPr lang="ru-RU" sz="2000" dirty="0" smtClean="0"/>
              <a:t>развития профессиональных компетенций учителя </a:t>
            </a:r>
            <a:r>
              <a:rPr lang="ru-RU" sz="2000" dirty="0"/>
              <a:t>иностранного </a:t>
            </a:r>
            <a:r>
              <a:rPr lang="ru-RU" sz="2000" dirty="0" smtClean="0"/>
              <a:t>языка»</a:t>
            </a:r>
          </a:p>
          <a:p>
            <a:r>
              <a:rPr lang="ru-RU" sz="2000" dirty="0"/>
              <a:t>Вестник ПНИПУ. Проблемы языкознания и педагогики № 3 2019 «ВОЗМОЖНОСТИ ВЗАИМНОГО </a:t>
            </a:r>
            <a:r>
              <a:rPr lang="ru-RU" sz="2000" dirty="0" smtClean="0"/>
              <a:t>ОЦЕНИВАНИЯ:К </a:t>
            </a:r>
            <a:r>
              <a:rPr lang="ru-RU" sz="2000" dirty="0"/>
              <a:t>ВОПРОСУ О КАЧЕСТВЕННОЙ ОБРАТНОЙ СВЯЗИ» </a:t>
            </a:r>
            <a:r>
              <a:rPr lang="ru-RU" sz="2000" dirty="0" smtClean="0"/>
              <a:t>авторы Н.Н</a:t>
            </a:r>
            <a:r>
              <a:rPr lang="ru-RU" sz="2000" dirty="0"/>
              <a:t>. Ефремова, Л.В. </a:t>
            </a:r>
            <a:r>
              <a:rPr lang="ru-RU" sz="2000" dirty="0" smtClean="0"/>
              <a:t>Гусева</a:t>
            </a:r>
          </a:p>
          <a:p>
            <a:r>
              <a:rPr lang="ru-RU" sz="2000" dirty="0" smtClean="0">
                <a:hlinkClick r:id="rId7"/>
              </a:rPr>
              <a:t>ФГБНУ </a:t>
            </a:r>
            <a:r>
              <a:rPr lang="ru-RU" sz="2000" dirty="0">
                <a:hlinkClick r:id="rId7"/>
              </a:rPr>
              <a:t>«ФИПИ</a:t>
            </a:r>
            <a:r>
              <a:rPr lang="ru-RU" sz="2000" dirty="0" smtClean="0">
                <a:hlinkClick r:id="rId7"/>
              </a:rPr>
              <a:t>»</a:t>
            </a:r>
            <a:r>
              <a:rPr lang="ru-RU" sz="2000" dirty="0" smtClean="0"/>
              <a:t> Демонстрационный </a:t>
            </a:r>
            <a:r>
              <a:rPr lang="ru-RU" sz="2000" dirty="0"/>
              <a:t>вариант ОГЭ 2025 г. АНГЛИЙСКИЙ ЯЗЫК, 9 класс.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555" y="0"/>
            <a:ext cx="1623280" cy="187640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497165" y="57214"/>
            <a:ext cx="1694835" cy="1438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206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7870" y="15763"/>
            <a:ext cx="2545103" cy="83462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763"/>
            <a:ext cx="1714500" cy="206692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75432" y="2733421"/>
            <a:ext cx="8583168" cy="1325563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4200" b="1" dirty="0" smtClean="0"/>
              <a:t>Обратная связь</a:t>
            </a:r>
            <a:r>
              <a:rPr lang="ru-RU" sz="4200" dirty="0" smtClean="0"/>
              <a:t/>
            </a:r>
            <a:br>
              <a:rPr lang="ru-RU" sz="4200" dirty="0" smtClean="0"/>
            </a:br>
            <a:r>
              <a:rPr lang="ru-RU" sz="4200" dirty="0" smtClean="0"/>
              <a:t>(</a:t>
            </a:r>
            <a:r>
              <a:rPr lang="ru-RU" sz="3600" dirty="0" smtClean="0"/>
              <a:t>английский </a:t>
            </a:r>
            <a:r>
              <a:rPr lang="ru-RU" sz="3600" dirty="0"/>
              <a:t>термин </a:t>
            </a:r>
            <a:r>
              <a:rPr lang="ru-RU" sz="3600" dirty="0" smtClean="0"/>
              <a:t> «</a:t>
            </a:r>
            <a:r>
              <a:rPr lang="ru-RU" sz="3600" b="1" i="1" dirty="0" err="1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feedback</a:t>
            </a:r>
            <a:r>
              <a:rPr lang="ru-RU" sz="3600" dirty="0" smtClean="0"/>
              <a:t>» </a:t>
            </a:r>
            <a:br>
              <a:rPr lang="ru-RU" sz="3600" dirty="0" smtClean="0"/>
            </a:br>
            <a:r>
              <a:rPr lang="ru-RU" sz="3600" dirty="0" smtClean="0"/>
              <a:t>в </a:t>
            </a:r>
            <a:r>
              <a:rPr lang="ru-RU" sz="3600" dirty="0"/>
              <a:t>отечественной методике преподавания иностранного языка имеет разные варианты </a:t>
            </a:r>
            <a:r>
              <a:rPr lang="ru-RU" sz="3600" dirty="0" smtClean="0"/>
              <a:t>толкования: </a:t>
            </a:r>
            <a:r>
              <a:rPr lang="ru-RU" sz="3600" b="1" i="1" dirty="0" smtClean="0"/>
              <a:t>«</a:t>
            </a:r>
            <a:r>
              <a:rPr lang="ru-RU" sz="3600" b="1" i="1" dirty="0" smtClean="0"/>
              <a:t>отзыв</a:t>
            </a:r>
            <a:r>
              <a:rPr lang="ru-RU" sz="3600" b="1" i="1" dirty="0"/>
              <a:t>», «оценивание», «</a:t>
            </a:r>
            <a:r>
              <a:rPr lang="ru-RU" sz="3600" b="1" i="1" dirty="0" smtClean="0"/>
              <a:t>обратная </a:t>
            </a:r>
            <a:r>
              <a:rPr lang="ru-RU" sz="3600" b="1" i="1" dirty="0"/>
              <a:t>связь</a:t>
            </a:r>
            <a:r>
              <a:rPr lang="ru-RU" sz="3600" b="1" i="1" dirty="0" smtClean="0"/>
              <a:t>»</a:t>
            </a:r>
            <a:r>
              <a:rPr lang="ru-RU" sz="3600" dirty="0" smtClean="0"/>
              <a:t>) </a:t>
            </a:r>
            <a:r>
              <a:rPr lang="ru-RU" sz="4200" b="1" dirty="0" smtClean="0"/>
              <a:t>является </a:t>
            </a:r>
            <a:r>
              <a:rPr lang="ru-RU" sz="4200" b="1" dirty="0"/>
              <a:t>неотъемлемой частью формирующего оценивания (</a:t>
            </a:r>
            <a:r>
              <a:rPr lang="ru-RU" sz="4200" b="1" i="1" dirty="0" err="1">
                <a:solidFill>
                  <a:schemeClr val="accent6">
                    <a:lumMod val="75000"/>
                  </a:schemeClr>
                </a:solidFill>
              </a:rPr>
              <a:t>formative</a:t>
            </a:r>
            <a:r>
              <a:rPr lang="ru-RU" sz="4200" b="1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4200" b="1" i="1" dirty="0" err="1">
                <a:solidFill>
                  <a:schemeClr val="accent6">
                    <a:lumMod val="75000"/>
                  </a:schemeClr>
                </a:solidFill>
              </a:rPr>
              <a:t>assessment</a:t>
            </a:r>
            <a:r>
              <a:rPr lang="ru-RU" sz="4200" b="1" dirty="0"/>
              <a:t>)</a:t>
            </a:r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0447782" y="-189834"/>
            <a:ext cx="1695450" cy="143827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562" y="2136600"/>
            <a:ext cx="2726374" cy="206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14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2502" y="98869"/>
            <a:ext cx="2352675" cy="7715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797425" cy="207568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2792" y="1983613"/>
            <a:ext cx="10515600" cy="1427099"/>
          </a:xfrm>
        </p:spPr>
        <p:txBody>
          <a:bodyPr>
            <a:normAutofit fontScale="90000"/>
          </a:bodyPr>
          <a:lstStyle/>
          <a:p>
            <a:pPr algn="just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4200" b="1" dirty="0" smtClean="0"/>
              <a:t>Цель </a:t>
            </a:r>
            <a:r>
              <a:rPr lang="ru-RU" sz="4200" b="1" dirty="0"/>
              <a:t>обратной связи </a:t>
            </a:r>
            <a:r>
              <a:rPr lang="ru-RU" sz="4200" dirty="0"/>
              <a:t>— </a:t>
            </a:r>
            <a:r>
              <a:rPr lang="ru-RU" sz="4200" i="1" dirty="0"/>
              <a:t>помочь ученикам получать своевременную информацию о своих успехах и трудностях, что позволяет скорректировать обучение и лучше усваивать материал. </a:t>
            </a:r>
            <a:r>
              <a:rPr lang="ru-RU" sz="4200" b="1" i="1" dirty="0"/>
              <a:t>Для учителя </a:t>
            </a:r>
            <a:r>
              <a:rPr lang="ru-RU" sz="4200" i="1" dirty="0"/>
              <a:t>обратная связь — инструмент, который позволяет оценивать уровень знаний учащихся, выявлять слабые места и адаптировать программу обучения под потребности </a:t>
            </a:r>
            <a:r>
              <a:rPr lang="ru-RU" sz="4200" i="1" dirty="0" smtClean="0"/>
              <a:t>учащихся.</a:t>
            </a:r>
            <a:endParaRPr lang="ru-RU" sz="4200" i="1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0506075" y="0"/>
            <a:ext cx="1695450" cy="143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968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09" y="99695"/>
            <a:ext cx="2000439" cy="231013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93391" y="1672717"/>
            <a:ext cx="9473185" cy="1325563"/>
          </a:xfrm>
        </p:spPr>
        <p:txBody>
          <a:bodyPr>
            <a:normAutofit fontScale="90000"/>
          </a:bodyPr>
          <a:lstStyle/>
          <a:p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b="1" dirty="0" smtClean="0">
                <a:solidFill>
                  <a:srgbClr val="339966"/>
                </a:solidFill>
              </a:rPr>
              <a:t>Обратная </a:t>
            </a:r>
            <a:r>
              <a:rPr lang="ru-RU" sz="2400" b="1" dirty="0">
                <a:solidFill>
                  <a:srgbClr val="339966"/>
                </a:solidFill>
              </a:rPr>
              <a:t>связь должна обладать следующими признаками</a:t>
            </a:r>
            <a:r>
              <a:rPr lang="ru-RU" sz="2400" b="1" dirty="0" smtClean="0">
                <a:solidFill>
                  <a:srgbClr val="339966"/>
                </a:solidFill>
              </a:rPr>
              <a:t>:</a:t>
            </a:r>
            <a:br>
              <a:rPr lang="ru-RU" sz="2400" b="1" dirty="0" smtClean="0">
                <a:solidFill>
                  <a:srgbClr val="339966"/>
                </a:solidFill>
              </a:rPr>
            </a:br>
            <a:r>
              <a:rPr lang="ru-RU" sz="2400" b="1" dirty="0">
                <a:solidFill>
                  <a:srgbClr val="339966"/>
                </a:solidFill>
              </a:rPr>
              <a:t/>
            </a:r>
            <a:br>
              <a:rPr lang="ru-RU" sz="2400" b="1" dirty="0">
                <a:solidFill>
                  <a:srgbClr val="339966"/>
                </a:solidFill>
              </a:rPr>
            </a:br>
            <a:r>
              <a:rPr lang="ru-RU" sz="2400" dirty="0"/>
              <a:t>1)	являться частью учебного и оценочного процесса;</a:t>
            </a:r>
            <a:br>
              <a:rPr lang="ru-RU" sz="2400" dirty="0"/>
            </a:br>
            <a:r>
              <a:rPr lang="ru-RU" sz="2400" dirty="0"/>
              <a:t>2)	давать информацию о том, в какой мере учащийся достиг учебные цели;</a:t>
            </a:r>
            <a:br>
              <a:rPr lang="ru-RU" sz="2400" dirty="0"/>
            </a:br>
            <a:r>
              <a:rPr lang="ru-RU" sz="2400" dirty="0"/>
              <a:t>3)	содержать информацию, которую ученик может применить для того, чтобы улучшить свои достижения;</a:t>
            </a:r>
            <a:br>
              <a:rPr lang="ru-RU" sz="2400" dirty="0"/>
            </a:br>
            <a:r>
              <a:rPr lang="ru-RU" sz="2400" dirty="0"/>
              <a:t>4)	быть конструктивной и давать учащимся понять, что </a:t>
            </a:r>
            <a:r>
              <a:rPr lang="ru-RU" sz="2400" dirty="0" smtClean="0"/>
              <a:t>обучение </a:t>
            </a:r>
            <a:r>
              <a:rPr lang="ru-RU" sz="2400" dirty="0"/>
              <a:t>не бывает без практики и ошибок;</a:t>
            </a:r>
            <a:br>
              <a:rPr lang="ru-RU" sz="2400" dirty="0"/>
            </a:br>
            <a:r>
              <a:rPr lang="ru-RU" sz="2400" dirty="0"/>
              <a:t>5)	содержать комментарии о выполненной работе, а не личных качествах обучаемого;</a:t>
            </a:r>
            <a:br>
              <a:rPr lang="ru-RU" sz="2400" dirty="0"/>
            </a:br>
            <a:r>
              <a:rPr lang="ru-RU" sz="2400" dirty="0"/>
              <a:t>6)	обеспечиваться вовремя, сразу после выполнения задания или по прохождении небольшого промежутка времени, пока не потеряна его актуальность.</a:t>
            </a:r>
            <a:br>
              <a:rPr lang="ru-RU" sz="2400" dirty="0"/>
            </a:br>
            <a:endParaRPr lang="ru-RU" sz="24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412541" y="49498"/>
            <a:ext cx="1695450" cy="143827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5382" y="7811"/>
            <a:ext cx="2352675" cy="77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241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926" y="-333"/>
            <a:ext cx="1929194" cy="222785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93808" y="-333"/>
            <a:ext cx="2097031" cy="1778942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35268" y="2204973"/>
            <a:ext cx="10515600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ru-RU" sz="3600" b="1" dirty="0" smtClean="0">
                <a:solidFill>
                  <a:srgbClr val="339966"/>
                </a:solidFill>
              </a:rPr>
              <a:t>Обратная </a:t>
            </a:r>
            <a:r>
              <a:rPr lang="ru-RU" sz="3600" b="1" dirty="0">
                <a:solidFill>
                  <a:srgbClr val="339966"/>
                </a:solidFill>
              </a:rPr>
              <a:t>связь </a:t>
            </a:r>
            <a:r>
              <a:rPr lang="ru-RU" sz="3600" dirty="0"/>
              <a:t>выполняет две функции: </a:t>
            </a:r>
            <a:r>
              <a:rPr lang="ru-RU" sz="3600" b="1" dirty="0"/>
              <a:t>оценочную</a:t>
            </a:r>
            <a:r>
              <a:rPr lang="ru-RU" sz="3600" dirty="0"/>
              <a:t> (</a:t>
            </a:r>
            <a:r>
              <a:rPr lang="ru-RU" sz="3600" b="1" dirty="0" err="1">
                <a:solidFill>
                  <a:srgbClr val="339966"/>
                </a:solidFill>
              </a:rPr>
              <a:t>assessment</a:t>
            </a:r>
            <a:r>
              <a:rPr lang="ru-RU" sz="3600" dirty="0"/>
              <a:t>) и </a:t>
            </a:r>
            <a:r>
              <a:rPr lang="ru-RU" sz="3600" b="1" dirty="0" smtClean="0"/>
              <a:t>корректировочную</a:t>
            </a:r>
            <a:r>
              <a:rPr lang="ru-RU" sz="3600" dirty="0" smtClean="0"/>
              <a:t> </a:t>
            </a:r>
            <a:r>
              <a:rPr lang="ru-RU" sz="3600" dirty="0"/>
              <a:t>(</a:t>
            </a:r>
            <a:r>
              <a:rPr lang="ru-RU" sz="3600" b="1" dirty="0" err="1">
                <a:solidFill>
                  <a:srgbClr val="339966"/>
                </a:solidFill>
              </a:rPr>
              <a:t>correction</a:t>
            </a:r>
            <a:r>
              <a:rPr lang="ru-RU" sz="3600" dirty="0"/>
              <a:t>). </a:t>
            </a:r>
            <a:endParaRPr lang="ru-RU" sz="3600" dirty="0" smtClean="0"/>
          </a:p>
          <a:p>
            <a:pPr marL="0" indent="0">
              <a:lnSpc>
                <a:spcPct val="100000"/>
              </a:lnSpc>
              <a:buNone/>
            </a:pPr>
            <a:endParaRPr lang="ru-RU" sz="3600" b="1" dirty="0" smtClean="0">
              <a:solidFill>
                <a:srgbClr val="339966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ru-RU" sz="3600" b="1" dirty="0" smtClean="0">
                <a:solidFill>
                  <a:srgbClr val="339966"/>
                </a:solidFill>
              </a:rPr>
              <a:t>Оценка</a:t>
            </a:r>
            <a:r>
              <a:rPr lang="ru-RU" sz="3600" dirty="0" smtClean="0"/>
              <a:t> </a:t>
            </a:r>
            <a:r>
              <a:rPr lang="ru-RU" sz="3600" dirty="0"/>
              <a:t>в английском языке выражается такими понятиями, как </a:t>
            </a:r>
            <a:r>
              <a:rPr lang="ru-RU" sz="3600" b="1" dirty="0" err="1">
                <a:solidFill>
                  <a:srgbClr val="339966"/>
                </a:solidFill>
              </a:rPr>
              <a:t>evaluation</a:t>
            </a:r>
            <a:r>
              <a:rPr lang="ru-RU" sz="3600" b="1" dirty="0">
                <a:solidFill>
                  <a:srgbClr val="339966"/>
                </a:solidFill>
              </a:rPr>
              <a:t>, </a:t>
            </a:r>
            <a:r>
              <a:rPr lang="ru-RU" sz="3600" b="1" dirty="0" err="1">
                <a:solidFill>
                  <a:srgbClr val="339966"/>
                </a:solidFill>
              </a:rPr>
              <a:t>assessment</a:t>
            </a:r>
            <a:r>
              <a:rPr lang="ru-RU" sz="3600" b="1" dirty="0">
                <a:solidFill>
                  <a:srgbClr val="339966"/>
                </a:solidFill>
              </a:rPr>
              <a:t> </a:t>
            </a:r>
            <a:r>
              <a:rPr lang="ru-RU" sz="3600" dirty="0"/>
              <a:t>и </a:t>
            </a:r>
            <a:r>
              <a:rPr lang="ru-RU" sz="3600" b="1" dirty="0" err="1" smtClean="0">
                <a:solidFill>
                  <a:srgbClr val="339966"/>
                </a:solidFill>
              </a:rPr>
              <a:t>testing</a:t>
            </a:r>
            <a:r>
              <a:rPr lang="ru-RU" sz="3600" b="1" dirty="0" smtClean="0">
                <a:solidFill>
                  <a:srgbClr val="339966"/>
                </a:solidFill>
              </a:rPr>
              <a:t>.</a:t>
            </a:r>
            <a:endParaRPr lang="ru-RU" sz="3600" b="1" dirty="0">
              <a:solidFill>
                <a:srgbClr val="339966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6534" y="210312"/>
            <a:ext cx="3401794" cy="1115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219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68" y="0"/>
            <a:ext cx="1658857" cy="191566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67384" y="1915668"/>
            <a:ext cx="10162032" cy="2244852"/>
          </a:xfrm>
        </p:spPr>
        <p:txBody>
          <a:bodyPr>
            <a:normAutofit fontScale="90000"/>
          </a:bodyPr>
          <a:lstStyle/>
          <a:p>
            <a:r>
              <a:rPr lang="ru-RU" dirty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1</a:t>
            </a:r>
            <a:r>
              <a:rPr lang="ru-RU" b="1" dirty="0"/>
              <a:t>. Текущий контроль </a:t>
            </a:r>
            <a:r>
              <a:rPr lang="ru-RU" b="1" dirty="0" smtClean="0"/>
              <a:t>    (</a:t>
            </a:r>
            <a:r>
              <a:rPr lang="en-US" b="1" dirty="0">
                <a:solidFill>
                  <a:srgbClr val="339966"/>
                </a:solidFill>
              </a:rPr>
              <a:t>formative assessment</a:t>
            </a:r>
            <a:r>
              <a:rPr lang="en-US" b="1" dirty="0"/>
              <a:t>) </a:t>
            </a:r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>2. Итоговый контроль </a:t>
            </a:r>
            <a:r>
              <a:rPr lang="ru-RU" b="1" dirty="0" smtClean="0"/>
              <a:t>  (</a:t>
            </a:r>
            <a:r>
              <a:rPr lang="ru-RU" b="1" dirty="0" err="1">
                <a:solidFill>
                  <a:srgbClr val="339966"/>
                </a:solidFill>
              </a:rPr>
              <a:t>summative</a:t>
            </a:r>
            <a:r>
              <a:rPr lang="ru-RU" b="1" dirty="0">
                <a:solidFill>
                  <a:srgbClr val="339966"/>
                </a:solidFill>
              </a:rPr>
              <a:t> </a:t>
            </a:r>
            <a:r>
              <a:rPr lang="ru-RU" b="1" dirty="0" err="1">
                <a:solidFill>
                  <a:srgbClr val="339966"/>
                </a:solidFill>
              </a:rPr>
              <a:t>assessment</a:t>
            </a:r>
            <a:r>
              <a:rPr lang="ru-RU" b="1" dirty="0"/>
              <a:t>)</a:t>
            </a:r>
            <a:br>
              <a:rPr lang="ru-RU" b="1" dirty="0"/>
            </a:br>
            <a:r>
              <a:rPr lang="ru-RU" b="1" dirty="0" smtClean="0"/>
              <a:t>3</a:t>
            </a:r>
            <a:r>
              <a:rPr lang="ru-RU" b="1" dirty="0"/>
              <a:t>. Самоконтроль </a:t>
            </a:r>
            <a:r>
              <a:rPr lang="ru-RU" b="1" dirty="0" smtClean="0"/>
              <a:t>           (</a:t>
            </a:r>
            <a:r>
              <a:rPr lang="en-US" b="1" dirty="0" smtClean="0">
                <a:solidFill>
                  <a:srgbClr val="339966"/>
                </a:solidFill>
              </a:rPr>
              <a:t>self-esteem</a:t>
            </a:r>
            <a:r>
              <a:rPr lang="ru-RU" b="1" dirty="0" smtClean="0"/>
              <a:t>): </a:t>
            </a:r>
            <a:br>
              <a:rPr lang="ru-RU" b="1" dirty="0" smtClean="0"/>
            </a:br>
            <a:r>
              <a:rPr lang="ru-RU" b="1" dirty="0" smtClean="0"/>
              <a:t>- </a:t>
            </a:r>
            <a:r>
              <a:rPr lang="ru-RU" b="1" i="1" dirty="0" smtClean="0">
                <a:solidFill>
                  <a:srgbClr val="339966"/>
                </a:solidFill>
              </a:rPr>
              <a:t>произвольный</a:t>
            </a:r>
            <a:br>
              <a:rPr lang="ru-RU" b="1" i="1" dirty="0" smtClean="0">
                <a:solidFill>
                  <a:srgbClr val="339966"/>
                </a:solidFill>
              </a:rPr>
            </a:br>
            <a:r>
              <a:rPr lang="ru-RU" b="1" i="1" dirty="0" smtClean="0">
                <a:solidFill>
                  <a:srgbClr val="339966"/>
                </a:solidFill>
              </a:rPr>
              <a:t>- непроизвольный</a:t>
            </a:r>
            <a:endParaRPr lang="ru-RU" b="1" i="1" dirty="0">
              <a:solidFill>
                <a:srgbClr val="339966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378058" y="0"/>
            <a:ext cx="1695450" cy="143827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8494" y="5397"/>
            <a:ext cx="2352675" cy="771525"/>
          </a:xfrm>
          <a:prstGeom prst="rect">
            <a:avLst/>
          </a:prstGeom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65176" y="7178040"/>
            <a:ext cx="12192000" cy="457200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100" b="0" i="0" u="none" strike="noStrike" cap="none" normalizeH="0" baseline="0" smtClean="0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self-esteem</a:t>
            </a:r>
            <a:r>
              <a:rPr kumimoji="0" lang="ru-RU" altLang="ru-R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05332" y="4160520"/>
            <a:ext cx="4079894" cy="2697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149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3902" y="108013"/>
            <a:ext cx="2352675" cy="7715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0221" y="0"/>
            <a:ext cx="1776145" cy="205111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85923" y="1438275"/>
            <a:ext cx="10304183" cy="1133729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339966"/>
                </a:solidFill>
              </a:rPr>
              <a:t>Типы </a:t>
            </a:r>
            <a:r>
              <a:rPr lang="ru-RU" sz="3600" b="1" dirty="0">
                <a:solidFill>
                  <a:srgbClr val="339966"/>
                </a:solidFill>
              </a:rPr>
              <a:t>коррекции ошибок при устной обратной связи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0579227" y="0"/>
            <a:ext cx="1695450" cy="143827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6951" y="2572004"/>
            <a:ext cx="6627968" cy="65152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13336" y="2992086"/>
            <a:ext cx="7827241" cy="101819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32641" y="2572005"/>
            <a:ext cx="6663063" cy="58409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20622" y="4286167"/>
            <a:ext cx="6906330" cy="98234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81451" y="4286167"/>
            <a:ext cx="7661434" cy="712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071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2005" y="86106"/>
            <a:ext cx="2419350" cy="7239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5306"/>
            <a:ext cx="1781782" cy="205762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1832" y="1554431"/>
            <a:ext cx="10492125" cy="1133954"/>
          </a:xfrm>
          <a:prstGeom prst="rect">
            <a:avLst/>
          </a:prstGeom>
        </p:spPr>
      </p:pic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10387203" y="0"/>
            <a:ext cx="1695450" cy="143827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4668" y="2694862"/>
            <a:ext cx="6861352" cy="1209626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8036" y="4268122"/>
            <a:ext cx="3758734" cy="224340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93310" y="3985641"/>
            <a:ext cx="6581775" cy="234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019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6869" y="0"/>
            <a:ext cx="2419350" cy="7239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-45720"/>
            <a:ext cx="1847088" cy="2133039"/>
          </a:xfrm>
          <a:prstGeom prst="rect">
            <a:avLst/>
          </a:prstGeom>
        </p:spPr>
      </p:pic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0496550" y="-67850"/>
            <a:ext cx="1695450" cy="143827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4631" y="2592970"/>
            <a:ext cx="7851647" cy="57904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40156" y="1459016"/>
            <a:ext cx="10492125" cy="113395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00317" y="2608936"/>
            <a:ext cx="6011651" cy="112068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93863" y="4539355"/>
            <a:ext cx="6208380" cy="115735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09507"/>
            <a:ext cx="1847088" cy="213303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4631" y="3528268"/>
            <a:ext cx="4804237" cy="2872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356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</TotalTime>
  <Words>239</Words>
  <Application>Microsoft Office PowerPoint</Application>
  <PresentationFormat>Широкоэкранный</PresentationFormat>
  <Paragraphs>39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5" baseType="lpstr">
      <vt:lpstr>Arial</vt:lpstr>
      <vt:lpstr>Calibri</vt:lpstr>
      <vt:lpstr>Calibri Light</vt:lpstr>
      <vt:lpstr>inherit</vt:lpstr>
      <vt:lpstr>Symbol</vt:lpstr>
      <vt:lpstr>Times New Roman</vt:lpstr>
      <vt:lpstr>Тема Office</vt:lpstr>
      <vt:lpstr> «Обратная связь при обучении иностранному языку как средство активизации процесса обучения»  Черкашина А.В. - учитель высшей квалификационной категории, педагог-методист  МБОУ «Гимназия №2» город Бийск </vt:lpstr>
      <vt:lpstr>  Обратная связь (английский термин  «feedback»  в отечественной методике преподавания иностранного языка имеет разные варианты толкования: «отзыв», «оценивание», «обратная связь») является неотъемлемой частью формирующего оценивания (formative assessment)</vt:lpstr>
      <vt:lpstr>      Цель обратной связи — помочь ученикам получать своевременную информацию о своих успехах и трудностях, что позволяет скорректировать обучение и лучше усваивать материал. Для учителя обратная связь — инструмент, который позволяет оценивать уровень знаний учащихся, выявлять слабые места и адаптировать программу обучения под потребности учащихся.</vt:lpstr>
      <vt:lpstr>          Обратная связь должна обладать следующими признаками:  1) являться частью учебного и оценочного процесса; 2) давать информацию о том, в какой мере учащийся достиг учебные цели; 3) содержать информацию, которую ученик может применить для того, чтобы улучшить свои достижения; 4) быть конструктивной и давать учащимся понять, что обучение не бывает без практики и ошибок; 5) содержать комментарии о выполненной работе, а не личных качествах обучаемого; 6) обеспечиваться вовремя, сразу после выполнения задания или по прохождении небольшого промежутка времени, пока не потеряна его актуальность. </vt:lpstr>
      <vt:lpstr>Презентация PowerPoint</vt:lpstr>
      <vt:lpstr>    1. Текущий контроль     (formative assessment)  2. Итоговый контроль   (summative assessment) 3. Самоконтроль            (self-esteem):  - произвольный - непроизвольный</vt:lpstr>
      <vt:lpstr>Типы коррекции ошибок при устной обратной связи</vt:lpstr>
      <vt:lpstr>Презентация PowerPoint</vt:lpstr>
      <vt:lpstr>Презентация PowerPoint</vt:lpstr>
      <vt:lpstr>Оценка на основе критериев </vt:lpstr>
      <vt:lpstr>       Самооценка и взаимооценка  Шаг 1 – изучение критериев оценивания (схема оценивания, чек-лист и т.п.);  Шаг 2 – знакомство с примерами оценивания (готовые работы с проведенной экспертизой);  Шаг 3 – самостоятельная работа по оцениванию работы на основе критериев</vt:lpstr>
      <vt:lpstr>Некоторые критерии оценки обратной связи: </vt:lpstr>
      <vt:lpstr>      Методы обратной связи:  1. Устная обратная связь (вербальная, невербальная).  2. Письменная обратная связь.  3. Обратная связь с использованием цифровых инструментов.</vt:lpstr>
      <vt:lpstr>Принципы организации обратной связи:</vt:lpstr>
      <vt:lpstr>Некоторые ошибки, которые часто допускают при организации обратной связи:</vt:lpstr>
      <vt:lpstr>РЕКОМЕНДАЦИИ</vt:lpstr>
      <vt:lpstr>ЗАКЛЮЧЕНИЕ</vt:lpstr>
      <vt:lpstr>Источники информации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Дни образования и науки на Алтае</dc:title>
  <dc:creator>Anna</dc:creator>
  <cp:lastModifiedBy>Anna</cp:lastModifiedBy>
  <cp:revision>49</cp:revision>
  <dcterms:created xsi:type="dcterms:W3CDTF">2025-10-21T12:43:23Z</dcterms:created>
  <dcterms:modified xsi:type="dcterms:W3CDTF">2025-10-28T09:09:42Z</dcterms:modified>
</cp:coreProperties>
</file>