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2"/>
    <p:sldId id="285" r:id="rId3"/>
    <p:sldId id="321" r:id="rId4"/>
    <p:sldId id="288" r:id="rId5"/>
    <p:sldId id="300" r:id="rId6"/>
    <p:sldId id="304" r:id="rId7"/>
    <p:sldId id="306" r:id="rId8"/>
    <p:sldId id="299" r:id="rId9"/>
    <p:sldId id="301" r:id="rId10"/>
    <p:sldId id="322" r:id="rId11"/>
    <p:sldId id="313" r:id="rId12"/>
    <p:sldId id="286" r:id="rId13"/>
    <p:sldId id="302" r:id="rId14"/>
    <p:sldId id="293" r:id="rId15"/>
    <p:sldId id="323" r:id="rId16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0" autoAdjust="0"/>
    <p:restoredTop sz="91813" autoAdjust="0"/>
  </p:normalViewPr>
  <p:slideViewPr>
    <p:cSldViewPr snapToGrid="0">
      <p:cViewPr varScale="1">
        <p:scale>
          <a:sx n="98" d="100"/>
          <a:sy n="98" d="100"/>
        </p:scale>
        <p:origin x="84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посещений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2022-2023</c:v>
                </c:pt>
                <c:pt idx="1">
                  <c:v>2023-2024</c:v>
                </c:pt>
                <c:pt idx="2">
                  <c:v>2024-2025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3402</c:v>
                </c:pt>
                <c:pt idx="1">
                  <c:v>8202</c:v>
                </c:pt>
                <c:pt idx="2">
                  <c:v>13531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93-428F-A24E-D8FF7044E7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5834000"/>
        <c:axId val="295833504"/>
      </c:barChart>
      <c:catAx>
        <c:axId val="29583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5833504"/>
        <c:crosses val="autoZero"/>
        <c:auto val="1"/>
        <c:lblAlgn val="ctr"/>
        <c:lblOffset val="100"/>
        <c:noMultiLvlLbl val="0"/>
      </c:catAx>
      <c:valAx>
        <c:axId val="295833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5834000"/>
        <c:crosses val="autoZero"/>
        <c:crossBetween val="between"/>
        <c:majorUnit val="4000"/>
        <c:minorUnit val="1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BB622E1-4763-4D9E-8C41-EED56F8658A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F7D29B2-2D5F-4F6B-B46F-EE6174C43FD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F302096-40D4-4365-AA45-DB4EBCD68F0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9B6D02E-52D9-4735-B8A5-E5971D33B83C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5AADAC7-BD75-40A9-88DD-4D2FB4A834E9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55BA295-C7F4-4154-88C9-65C657724AA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1B82DB9-4863-4F78-8BF6-B2230068F8C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75AD40A-FEB9-4950-BC28-800FEDEAFFE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61051B9-95C3-4868-8457-9C21FCF269C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C6D64F2-9166-48A6-B273-4385B3FB058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DCA3A6B-539B-447C-8D7A-51257C30075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EE4B64D-E526-4E83-8C21-17FB91C2895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3021650-D053-40BB-99AD-B4395DBDE6E4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chart" Target="../charts/chart1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олилиния: фигура 12"/>
          <p:cNvSpPr/>
          <p:nvPr/>
        </p:nvSpPr>
        <p:spPr>
          <a:xfrm>
            <a:off x="4765607" y="-183721"/>
            <a:ext cx="7456320" cy="6999480"/>
          </a:xfrm>
          <a:custGeom>
            <a:avLst/>
            <a:gdLst>
              <a:gd name="textAreaLeft" fmla="*/ 0 w 7456320"/>
              <a:gd name="textAreaRight" fmla="*/ 7458840 w 7456320"/>
              <a:gd name="textAreaTop" fmla="*/ 0 h 6999480"/>
              <a:gd name="textAreaBottom" fmla="*/ 7002000 h 6999480"/>
            </a:gdLst>
            <a:ahLst/>
            <a:cxnLst/>
            <a:rect l="textAreaLeft" t="textAreaTop" r="textAreaRight" b="textAreaBottom"/>
            <a:pathLst>
              <a:path w="7461250" h="7004050">
                <a:moveTo>
                  <a:pt x="0" y="158750"/>
                </a:moveTo>
                <a:lnTo>
                  <a:pt x="3282950" y="7004050"/>
                </a:lnTo>
                <a:lnTo>
                  <a:pt x="5784850" y="6972300"/>
                </a:lnTo>
                <a:lnTo>
                  <a:pt x="7461250" y="6972300"/>
                </a:lnTo>
                <a:lnTo>
                  <a:pt x="7461250" y="0"/>
                </a:lnTo>
                <a:lnTo>
                  <a:pt x="133350" y="0"/>
                </a:lnTo>
                <a:lnTo>
                  <a:pt x="0" y="158750"/>
                </a:lnTo>
                <a:close/>
              </a:path>
            </a:pathLst>
          </a:custGeom>
          <a:solidFill>
            <a:srgbClr val="4472C4"/>
          </a:solidFill>
          <a:ln w="12599">
            <a:solidFill>
              <a:srgbClr val="32549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4" name="Прямоугольник: скругленные углы 2"/>
          <p:cNvSpPr/>
          <p:nvPr/>
        </p:nvSpPr>
        <p:spPr>
          <a:xfrm>
            <a:off x="101532" y="-25712"/>
            <a:ext cx="12186360" cy="685332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08FC6"/>
              </a:gs>
              <a:gs pos="100000">
                <a:srgbClr val="1D568E"/>
              </a:gs>
            </a:gsLst>
            <a:lin ang="135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6" name="TextBox 7"/>
          <p:cNvSpPr/>
          <p:nvPr/>
        </p:nvSpPr>
        <p:spPr>
          <a:xfrm>
            <a:off x="175831" y="1713376"/>
            <a:ext cx="7311592" cy="552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spc="-1" dirty="0">
                <a:solidFill>
                  <a:srgbClr val="FFFFFF"/>
                </a:solidFill>
                <a:latin typeface="Manrope Medium"/>
              </a:rPr>
              <a:t>Муниципальное бюджетное общеобразовательное учреждение </a:t>
            </a:r>
          </a:p>
          <a:p>
            <a:pPr algn="ctr">
              <a:lnSpc>
                <a:spcPct val="100000"/>
              </a:lnSpc>
            </a:pPr>
            <a:r>
              <a:rPr lang="ru-RU" sz="1500" spc="-1" dirty="0">
                <a:solidFill>
                  <a:srgbClr val="FFFFFF"/>
                </a:solidFill>
                <a:latin typeface="Manrope Medium"/>
              </a:rPr>
              <a:t>«Средняя общеобразовательная школа № 15 города Новоалтайска Алтайского края»</a:t>
            </a:r>
            <a:endParaRPr lang="ru-RU" sz="1500" spc="-1" dirty="0">
              <a:solidFill>
                <a:srgbClr val="000000"/>
              </a:solidFill>
            </a:endParaRPr>
          </a:p>
        </p:txBody>
      </p:sp>
      <p:sp>
        <p:nvSpPr>
          <p:cNvPr id="128" name="TextBox 8"/>
          <p:cNvSpPr/>
          <p:nvPr/>
        </p:nvSpPr>
        <p:spPr>
          <a:xfrm>
            <a:off x="9588600" y="5897880"/>
            <a:ext cx="2521440" cy="57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30" name="Рисунок 15"/>
          <p:cNvPicPr/>
          <p:nvPr/>
        </p:nvPicPr>
        <p:blipFill>
          <a:blip r:embed="rId2"/>
          <a:stretch/>
        </p:blipFill>
        <p:spPr>
          <a:xfrm>
            <a:off x="7985797" y="-183721"/>
            <a:ext cx="7412400" cy="2607120"/>
          </a:xfrm>
          <a:prstGeom prst="rect">
            <a:avLst/>
          </a:prstGeom>
          <a:ln w="0">
            <a:noFill/>
          </a:ln>
        </p:spPr>
      </p:pic>
      <p:sp>
        <p:nvSpPr>
          <p:cNvPr id="131" name="TextBox 10"/>
          <p:cNvSpPr/>
          <p:nvPr/>
        </p:nvSpPr>
        <p:spPr>
          <a:xfrm>
            <a:off x="1127945" y="5093939"/>
            <a:ext cx="5932808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 dirty="0" err="1">
                <a:solidFill>
                  <a:srgbClr val="FFFFFF"/>
                </a:solidFill>
                <a:latin typeface="Manrope ExtraBold"/>
                <a:ea typeface="DejaVu Sans"/>
              </a:rPr>
              <a:t>Аладинская</a:t>
            </a:r>
            <a:r>
              <a:rPr lang="ru-RU" sz="1400" b="0" strike="noStrike" spc="-1" dirty="0">
                <a:solidFill>
                  <a:srgbClr val="FFFFFF"/>
                </a:solidFill>
                <a:latin typeface="Manrope ExtraBold"/>
                <a:ea typeface="DejaVu Sans"/>
              </a:rPr>
              <a:t>  Екатерина Викторовна, </a:t>
            </a: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FFFFFF"/>
                </a:solidFill>
                <a:latin typeface="Manrope ExtraBold"/>
                <a:ea typeface="DejaVu Sans"/>
              </a:rPr>
              <a:t>з</a:t>
            </a:r>
            <a:r>
              <a:rPr lang="ru-RU" sz="1400" b="0" strike="noStrike" spc="-1" dirty="0">
                <a:solidFill>
                  <a:srgbClr val="FFFFFF"/>
                </a:solidFill>
                <a:latin typeface="Manrope ExtraBold"/>
                <a:ea typeface="DejaVu Sans"/>
              </a:rPr>
              <a:t>аведующий библиотекой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TextBox 11"/>
          <p:cNvSpPr/>
          <p:nvPr/>
        </p:nvSpPr>
        <p:spPr>
          <a:xfrm>
            <a:off x="2067480" y="3779640"/>
            <a:ext cx="7647120" cy="300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33" name="Рисунок 16"/>
          <p:cNvPicPr/>
          <p:nvPr/>
        </p:nvPicPr>
        <p:blipFill>
          <a:blip r:embed="rId3"/>
          <a:stretch/>
        </p:blipFill>
        <p:spPr>
          <a:xfrm>
            <a:off x="1492050" y="-158687"/>
            <a:ext cx="14706168" cy="5168880"/>
          </a:xfrm>
          <a:prstGeom prst="rect">
            <a:avLst/>
          </a:prstGeom>
          <a:ln w="0">
            <a:noFill/>
          </a:ln>
        </p:spPr>
      </p:pic>
      <p:sp>
        <p:nvSpPr>
          <p:cNvPr id="134" name="TextBox 12"/>
          <p:cNvSpPr/>
          <p:nvPr/>
        </p:nvSpPr>
        <p:spPr>
          <a:xfrm>
            <a:off x="412892" y="2604628"/>
            <a:ext cx="6295680" cy="19195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2600" indent="2520" algn="ctr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endParaRPr lang="ru-RU" sz="2200" b="1" strike="noStrike" spc="-52" dirty="0">
              <a:solidFill>
                <a:srgbClr val="FFFFFF"/>
              </a:solidFill>
              <a:latin typeface="Century Gothic"/>
              <a:ea typeface="DejaVu Sans"/>
            </a:endParaRPr>
          </a:p>
          <a:p>
            <a:pPr marL="12600" indent="2520" algn="ctr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3200" b="1" dirty="0">
                <a:solidFill>
                  <a:schemeClr val="bg1"/>
                </a:solidFill>
              </a:rPr>
              <a:t>«Развитие интереса к чтению в школьной библиотеке: традиции и инновации»</a:t>
            </a:r>
            <a:endParaRPr lang="ru-RU" sz="32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35" name="Овал 5"/>
          <p:cNvSpPr/>
          <p:nvPr/>
        </p:nvSpPr>
        <p:spPr>
          <a:xfrm>
            <a:off x="11252160" y="68734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7" name="Овал 20"/>
          <p:cNvSpPr/>
          <p:nvPr/>
        </p:nvSpPr>
        <p:spPr>
          <a:xfrm>
            <a:off x="11063957" y="68734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41" name="Овал 111"/>
          <p:cNvSpPr/>
          <p:nvPr/>
        </p:nvSpPr>
        <p:spPr>
          <a:xfrm>
            <a:off x="11447640" y="68734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47" name="Овал 117"/>
          <p:cNvSpPr/>
          <p:nvPr/>
        </p:nvSpPr>
        <p:spPr>
          <a:xfrm>
            <a:off x="11643480" y="68734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53" name="Овал 123"/>
          <p:cNvSpPr/>
          <p:nvPr/>
        </p:nvSpPr>
        <p:spPr>
          <a:xfrm>
            <a:off x="11838960" y="68734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55" name="Овал 125"/>
          <p:cNvSpPr/>
          <p:nvPr/>
        </p:nvSpPr>
        <p:spPr>
          <a:xfrm>
            <a:off x="11060998" y="64918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59" name="Овал 129"/>
          <p:cNvSpPr/>
          <p:nvPr/>
        </p:nvSpPr>
        <p:spPr>
          <a:xfrm>
            <a:off x="12036960" y="68734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61" name="Овал 131"/>
          <p:cNvSpPr/>
          <p:nvPr/>
        </p:nvSpPr>
        <p:spPr>
          <a:xfrm>
            <a:off x="11060998" y="66754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72" name="Овал 142"/>
          <p:cNvSpPr/>
          <p:nvPr/>
        </p:nvSpPr>
        <p:spPr>
          <a:xfrm>
            <a:off x="11060998" y="574632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73" name="Овал 143"/>
          <p:cNvSpPr/>
          <p:nvPr/>
        </p:nvSpPr>
        <p:spPr>
          <a:xfrm>
            <a:off x="11060998" y="63208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78" name="Овал 148"/>
          <p:cNvSpPr/>
          <p:nvPr/>
        </p:nvSpPr>
        <p:spPr>
          <a:xfrm>
            <a:off x="11060998" y="5951554"/>
            <a:ext cx="15120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79" name="Овал 149"/>
          <p:cNvSpPr/>
          <p:nvPr/>
        </p:nvSpPr>
        <p:spPr>
          <a:xfrm>
            <a:off x="11060998" y="6124680"/>
            <a:ext cx="15120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3" name="Овал 153"/>
          <p:cNvSpPr/>
          <p:nvPr/>
        </p:nvSpPr>
        <p:spPr>
          <a:xfrm>
            <a:off x="11252160" y="57574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4" name="Овал 154"/>
          <p:cNvSpPr/>
          <p:nvPr/>
        </p:nvSpPr>
        <p:spPr>
          <a:xfrm>
            <a:off x="11252160" y="59410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5" name="Овал 155"/>
          <p:cNvSpPr/>
          <p:nvPr/>
        </p:nvSpPr>
        <p:spPr>
          <a:xfrm>
            <a:off x="11252160" y="61246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6" name="Овал 156"/>
          <p:cNvSpPr/>
          <p:nvPr/>
        </p:nvSpPr>
        <p:spPr>
          <a:xfrm>
            <a:off x="11252160" y="63082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7" name="Овал 157"/>
          <p:cNvSpPr/>
          <p:nvPr/>
        </p:nvSpPr>
        <p:spPr>
          <a:xfrm>
            <a:off x="11252160" y="64918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8" name="Овал 158"/>
          <p:cNvSpPr/>
          <p:nvPr/>
        </p:nvSpPr>
        <p:spPr>
          <a:xfrm>
            <a:off x="11252160" y="66754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9" name="Овал 159"/>
          <p:cNvSpPr/>
          <p:nvPr/>
        </p:nvSpPr>
        <p:spPr>
          <a:xfrm>
            <a:off x="11447640" y="57574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0" name="Овал 160"/>
          <p:cNvSpPr/>
          <p:nvPr/>
        </p:nvSpPr>
        <p:spPr>
          <a:xfrm>
            <a:off x="11447640" y="59410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1" name="Овал 161"/>
          <p:cNvSpPr/>
          <p:nvPr/>
        </p:nvSpPr>
        <p:spPr>
          <a:xfrm>
            <a:off x="11447640" y="61246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2" name="Овал 162"/>
          <p:cNvSpPr/>
          <p:nvPr/>
        </p:nvSpPr>
        <p:spPr>
          <a:xfrm>
            <a:off x="11447640" y="63082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3" name="Овал 163"/>
          <p:cNvSpPr/>
          <p:nvPr/>
        </p:nvSpPr>
        <p:spPr>
          <a:xfrm>
            <a:off x="11447640" y="64918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4" name="Овал 164"/>
          <p:cNvSpPr/>
          <p:nvPr/>
        </p:nvSpPr>
        <p:spPr>
          <a:xfrm>
            <a:off x="11447640" y="66754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5" name="Овал 165"/>
          <p:cNvSpPr/>
          <p:nvPr/>
        </p:nvSpPr>
        <p:spPr>
          <a:xfrm>
            <a:off x="11643480" y="57574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6" name="Овал 166"/>
          <p:cNvSpPr/>
          <p:nvPr/>
        </p:nvSpPr>
        <p:spPr>
          <a:xfrm>
            <a:off x="11643480" y="59410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7" name="Овал 167"/>
          <p:cNvSpPr/>
          <p:nvPr/>
        </p:nvSpPr>
        <p:spPr>
          <a:xfrm>
            <a:off x="11643480" y="61246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8" name="Овал 168"/>
          <p:cNvSpPr/>
          <p:nvPr/>
        </p:nvSpPr>
        <p:spPr>
          <a:xfrm>
            <a:off x="11643480" y="63082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9" name="Овал 169"/>
          <p:cNvSpPr/>
          <p:nvPr/>
        </p:nvSpPr>
        <p:spPr>
          <a:xfrm>
            <a:off x="11643480" y="64918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0" name="Овал 170"/>
          <p:cNvSpPr/>
          <p:nvPr/>
        </p:nvSpPr>
        <p:spPr>
          <a:xfrm>
            <a:off x="11643480" y="66754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1" name="Овал 171"/>
          <p:cNvSpPr/>
          <p:nvPr/>
        </p:nvSpPr>
        <p:spPr>
          <a:xfrm>
            <a:off x="11838960" y="57574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2" name="Овал 172"/>
          <p:cNvSpPr/>
          <p:nvPr/>
        </p:nvSpPr>
        <p:spPr>
          <a:xfrm>
            <a:off x="11838960" y="59410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3" name="Овал 173"/>
          <p:cNvSpPr/>
          <p:nvPr/>
        </p:nvSpPr>
        <p:spPr>
          <a:xfrm>
            <a:off x="11838960" y="61246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4" name="Овал 174"/>
          <p:cNvSpPr/>
          <p:nvPr/>
        </p:nvSpPr>
        <p:spPr>
          <a:xfrm>
            <a:off x="11838960" y="63082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5" name="Овал 175"/>
          <p:cNvSpPr/>
          <p:nvPr/>
        </p:nvSpPr>
        <p:spPr>
          <a:xfrm>
            <a:off x="11838960" y="64918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6" name="Овал 176"/>
          <p:cNvSpPr/>
          <p:nvPr/>
        </p:nvSpPr>
        <p:spPr>
          <a:xfrm>
            <a:off x="11838960" y="66754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7" name="Овал 177"/>
          <p:cNvSpPr/>
          <p:nvPr/>
        </p:nvSpPr>
        <p:spPr>
          <a:xfrm>
            <a:off x="12036960" y="57574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8" name="Овал 178"/>
          <p:cNvSpPr/>
          <p:nvPr/>
        </p:nvSpPr>
        <p:spPr>
          <a:xfrm>
            <a:off x="12036960" y="59410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9" name="Овал 179"/>
          <p:cNvSpPr/>
          <p:nvPr/>
        </p:nvSpPr>
        <p:spPr>
          <a:xfrm>
            <a:off x="12036960" y="61246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10" name="Овал 180"/>
          <p:cNvSpPr/>
          <p:nvPr/>
        </p:nvSpPr>
        <p:spPr>
          <a:xfrm>
            <a:off x="12036960" y="63082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11" name="Овал 181"/>
          <p:cNvSpPr/>
          <p:nvPr/>
        </p:nvSpPr>
        <p:spPr>
          <a:xfrm>
            <a:off x="12036960" y="64918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12" name="Овал 182"/>
          <p:cNvSpPr/>
          <p:nvPr/>
        </p:nvSpPr>
        <p:spPr>
          <a:xfrm>
            <a:off x="12036960" y="6675480"/>
            <a:ext cx="151560" cy="151560"/>
          </a:xfrm>
          <a:prstGeom prst="ellipse">
            <a:avLst/>
          </a:prstGeom>
          <a:solidFill>
            <a:srgbClr val="FFFFFF">
              <a:alpha val="3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A78CD6-BEBD-4156-B91F-41F539BFE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2" y="204857"/>
            <a:ext cx="1651963" cy="11698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020FC0-EE95-4131-809A-9791EACD6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20" y="361766"/>
            <a:ext cx="744155" cy="9883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41345D-436B-4834-929A-C0E2C0066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12" y="320602"/>
            <a:ext cx="1219331" cy="1029495"/>
          </a:xfrm>
          <a:prstGeom prst="rect">
            <a:avLst/>
          </a:prstGeom>
        </p:spPr>
      </p:pic>
      <p:sp>
        <p:nvSpPr>
          <p:cNvPr id="71" name="TextBox 8"/>
          <p:cNvSpPr/>
          <p:nvPr/>
        </p:nvSpPr>
        <p:spPr>
          <a:xfrm>
            <a:off x="9515520" y="5909040"/>
            <a:ext cx="2521440" cy="57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35" b="61103" l="52959" r="623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84" t="45501" r="36470" b="37163"/>
          <a:stretch/>
        </p:blipFill>
        <p:spPr bwMode="auto">
          <a:xfrm>
            <a:off x="3216808" y="392260"/>
            <a:ext cx="1033645" cy="9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0A40E0-16BB-4C9E-A530-19073DE5C14B}"/>
              </a:ext>
            </a:extLst>
          </p:cNvPr>
          <p:cNvSpPr/>
          <p:nvPr/>
        </p:nvSpPr>
        <p:spPr>
          <a:xfrm>
            <a:off x="1874447" y="6122548"/>
            <a:ext cx="2219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FFFFFF"/>
                </a:solidFill>
                <a:latin typeface="Manrope Medium"/>
              </a:rPr>
              <a:t>БИБЛИОБРАЗ – 2025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1ED02F7-13F7-42C4-A158-C979D80D210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7" t="15883" r="34958" b="44997"/>
          <a:stretch/>
        </p:blipFill>
        <p:spPr>
          <a:xfrm>
            <a:off x="7731131" y="770684"/>
            <a:ext cx="4107771" cy="4148669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5"/>
          <p:cNvSpPr/>
          <p:nvPr/>
        </p:nvSpPr>
        <p:spPr>
          <a:xfrm>
            <a:off x="-1" y="0"/>
            <a:ext cx="1659507" cy="703692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08FC6"/>
              </a:gs>
              <a:gs pos="100000">
                <a:srgbClr val="1D568E"/>
              </a:gs>
            </a:gsLst>
            <a:lin ang="13500000"/>
          </a:gradFill>
          <a:ln>
            <a:solidFill>
              <a:srgbClr val="3465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rgbClr val="FFFFFF"/>
                </a:solidFill>
                <a:latin typeface="Manrope Medium"/>
              </a:rPr>
              <a:t>БИБЛИОБРАЗ – 2025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D693FD-D6B1-419A-A4AF-8EE05A59A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40" t="24145" r="16789" b="22309"/>
          <a:stretch/>
        </p:blipFill>
        <p:spPr>
          <a:xfrm>
            <a:off x="1825307" y="499449"/>
            <a:ext cx="4800600" cy="30016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FD5B0D-D93D-485D-B903-51499F4C9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894" y="499449"/>
            <a:ext cx="2359663" cy="15844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BEE415-CC26-40FB-BB6E-718ADC50B2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77" t="22580" r="9018" b="15384"/>
          <a:stretch/>
        </p:blipFill>
        <p:spPr>
          <a:xfrm>
            <a:off x="2087485" y="3855718"/>
            <a:ext cx="4276244" cy="26883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DA58F5-0DD6-4935-96D6-66CA1925E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886" y="3120112"/>
            <a:ext cx="4343400" cy="272449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802791-C606-4FC3-A885-D6D9EF637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3545" y="700691"/>
            <a:ext cx="1659507" cy="19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47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5"/>
          <p:cNvSpPr/>
          <p:nvPr/>
        </p:nvSpPr>
        <p:spPr>
          <a:xfrm>
            <a:off x="-1" y="0"/>
            <a:ext cx="1659507" cy="703692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08FC6"/>
              </a:gs>
              <a:gs pos="100000">
                <a:srgbClr val="1D568E"/>
              </a:gs>
            </a:gsLst>
            <a:lin ang="13500000"/>
          </a:gradFill>
          <a:ln>
            <a:solidFill>
              <a:srgbClr val="3465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rgbClr val="FFFFFF"/>
                </a:solidFill>
                <a:latin typeface="Manrope Medium"/>
              </a:rPr>
              <a:t>БИБЛИОБРАЗ – 2025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203260-F4BD-4873-831A-58D25B4AE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73" y="137654"/>
            <a:ext cx="4929934" cy="36912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A76D44-AB7D-48E3-8AD0-C4B9012EB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1" b="1"/>
          <a:stretch/>
        </p:blipFill>
        <p:spPr>
          <a:xfrm>
            <a:off x="8652442" y="2494450"/>
            <a:ext cx="3389438" cy="42107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39DFC6-AFE0-456D-8E45-F72D3254B7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163" y="3291346"/>
            <a:ext cx="2566392" cy="3429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C125F6-17C8-4B16-B785-45A95309ED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t="7000" r="12625" b="23493"/>
          <a:stretch/>
        </p:blipFill>
        <p:spPr>
          <a:xfrm>
            <a:off x="2160521" y="3640307"/>
            <a:ext cx="2566392" cy="30217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318A83-0C33-4F97-ACA5-BC7916730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840" y="403937"/>
            <a:ext cx="3092543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33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5"/>
          <p:cNvSpPr/>
          <p:nvPr/>
        </p:nvSpPr>
        <p:spPr>
          <a:xfrm>
            <a:off x="-1" y="0"/>
            <a:ext cx="1659507" cy="703692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08FC6"/>
              </a:gs>
              <a:gs pos="100000">
                <a:srgbClr val="1D568E"/>
              </a:gs>
            </a:gsLst>
            <a:lin ang="13500000"/>
          </a:gradFill>
          <a:ln>
            <a:solidFill>
              <a:srgbClr val="3465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rgbClr val="FFFFFF"/>
                </a:solidFill>
                <a:latin typeface="Manrope Medium"/>
              </a:rPr>
              <a:t>БИБЛИОБРАЗ –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A1F5F-F55D-4D59-ADB5-B7B1A36C0973}"/>
              </a:ext>
            </a:extLst>
          </p:cNvPr>
          <p:cNvSpPr txBox="1"/>
          <p:nvPr/>
        </p:nvSpPr>
        <p:spPr>
          <a:xfrm>
            <a:off x="8382412" y="81805"/>
            <a:ext cx="2764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Своя игра «В мире сказок»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BFC08-45BA-4664-A9B3-C814C2EF35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8"/>
          <a:stretch/>
        </p:blipFill>
        <p:spPr>
          <a:xfrm>
            <a:off x="1787558" y="702594"/>
            <a:ext cx="3669772" cy="23124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98EBEA-9A76-458E-98B8-F96A5C4F0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502" y="497707"/>
            <a:ext cx="3916550" cy="2931293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D824609D-19AA-4465-8875-C982D04D9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681" y="1034383"/>
            <a:ext cx="2198470" cy="293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A77A71-B46B-4DA3-ABB7-8E99146006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r="11263"/>
          <a:stretch/>
        </p:blipFill>
        <p:spPr>
          <a:xfrm>
            <a:off x="1720726" y="4221348"/>
            <a:ext cx="4337615" cy="23124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8ECBB8-65CE-4372-BF59-8480A3EAEB6A}"/>
              </a:ext>
            </a:extLst>
          </p:cNvPr>
          <p:cNvSpPr txBox="1"/>
          <p:nvPr/>
        </p:nvSpPr>
        <p:spPr>
          <a:xfrm>
            <a:off x="5543251" y="636826"/>
            <a:ext cx="2461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Библиотечный журфикс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F0A9EC-FC1C-4B9A-83A8-CB8491FF48EB}"/>
              </a:ext>
            </a:extLst>
          </p:cNvPr>
          <p:cNvSpPr txBox="1"/>
          <p:nvPr/>
        </p:nvSpPr>
        <p:spPr>
          <a:xfrm>
            <a:off x="1921034" y="3750870"/>
            <a:ext cx="3623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/>
              <a:t>Библиовстреча</a:t>
            </a:r>
            <a:r>
              <a:rPr lang="ru-RU" sz="1600" dirty="0"/>
              <a:t> «Всё обо Всём»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576A1-E812-43CE-A6AA-075FC228750E}"/>
              </a:ext>
            </a:extLst>
          </p:cNvPr>
          <p:cNvSpPr txBox="1"/>
          <p:nvPr/>
        </p:nvSpPr>
        <p:spPr>
          <a:xfrm>
            <a:off x="1659506" y="166348"/>
            <a:ext cx="4567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Интерактивная игра «Новогодний серпантин»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4BECB7-0BFE-4C80-88E1-13514B0D1F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t="11272"/>
          <a:stretch/>
        </p:blipFill>
        <p:spPr>
          <a:xfrm>
            <a:off x="8321474" y="3641492"/>
            <a:ext cx="3599578" cy="2892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5B3CA9-8545-436E-B097-C7A269EEE7E9}"/>
              </a:ext>
            </a:extLst>
          </p:cNvPr>
          <p:cNvSpPr txBox="1"/>
          <p:nvPr/>
        </p:nvSpPr>
        <p:spPr>
          <a:xfrm>
            <a:off x="6403196" y="5087654"/>
            <a:ext cx="1832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Видео-викторина</a:t>
            </a:r>
          </a:p>
          <a:p>
            <a:pPr algn="ctr"/>
            <a:r>
              <a:rPr lang="ru-RU" sz="1600" dirty="0"/>
              <a:t>«Путешествие</a:t>
            </a:r>
          </a:p>
          <a:p>
            <a:pPr algn="ctr"/>
            <a:r>
              <a:rPr lang="ru-RU" sz="1600" dirty="0"/>
              <a:t>в мир книг»</a:t>
            </a:r>
          </a:p>
        </p:txBody>
      </p:sp>
    </p:spTree>
    <p:extLst>
      <p:ext uri="{BB962C8B-B14F-4D97-AF65-F5344CB8AC3E}">
        <p14:creationId xmlns:p14="http://schemas.microsoft.com/office/powerpoint/2010/main" val="3587302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5"/>
          <p:cNvSpPr/>
          <p:nvPr/>
        </p:nvSpPr>
        <p:spPr>
          <a:xfrm>
            <a:off x="-1" y="0"/>
            <a:ext cx="1659507" cy="703692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08FC6"/>
              </a:gs>
              <a:gs pos="100000">
                <a:srgbClr val="1D568E"/>
              </a:gs>
            </a:gsLst>
            <a:lin ang="13500000"/>
          </a:gradFill>
          <a:ln>
            <a:solidFill>
              <a:srgbClr val="3465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rgbClr val="FFFFFF"/>
                </a:solidFill>
                <a:latin typeface="Manrope Medium"/>
              </a:rPr>
              <a:t>БИБЛИОБРАЗ – 2025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6AED14-BF14-4F82-B644-C11379F8B4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t="20491" b="18597"/>
          <a:stretch/>
        </p:blipFill>
        <p:spPr>
          <a:xfrm>
            <a:off x="6817192" y="4138420"/>
            <a:ext cx="4921717" cy="24684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83D81D-864F-497E-BE2D-59C53290A1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8" r="13837" b="18525"/>
          <a:stretch/>
        </p:blipFill>
        <p:spPr>
          <a:xfrm>
            <a:off x="2029014" y="4072793"/>
            <a:ext cx="4385988" cy="25996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26C52D-0E9A-4F28-B5C3-696E8FCA5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8" t="3439" r="5217" b="22948"/>
          <a:stretch/>
        </p:blipFill>
        <p:spPr>
          <a:xfrm>
            <a:off x="5074910" y="431086"/>
            <a:ext cx="2868940" cy="30873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F5CB27-5307-4524-9824-C81379D465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389" y="799406"/>
            <a:ext cx="3638501" cy="272887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9E9BB0-A9DE-404E-8178-0721D25BEE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b="19452"/>
          <a:stretch/>
        </p:blipFill>
        <p:spPr>
          <a:xfrm>
            <a:off x="1855425" y="308665"/>
            <a:ext cx="2737974" cy="320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38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5"/>
          <p:cNvSpPr/>
          <p:nvPr/>
        </p:nvSpPr>
        <p:spPr>
          <a:xfrm>
            <a:off x="-1" y="0"/>
            <a:ext cx="1659507" cy="703692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08FC6"/>
              </a:gs>
              <a:gs pos="100000">
                <a:srgbClr val="1D568E"/>
              </a:gs>
            </a:gsLst>
            <a:lin ang="13500000"/>
          </a:gradFill>
          <a:ln>
            <a:solidFill>
              <a:srgbClr val="3465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rgbClr val="FFFFFF"/>
                </a:solidFill>
                <a:latin typeface="Manrope Medium"/>
              </a:rPr>
              <a:t>БИБЛИОБРАЗ – 2025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61E734-C71E-43DB-A957-4B5B5C1994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" b="21462"/>
          <a:stretch/>
        </p:blipFill>
        <p:spPr>
          <a:xfrm>
            <a:off x="1900673" y="145119"/>
            <a:ext cx="2529926" cy="25059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9196A0-F398-4160-9860-A0E1FD3855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9300554" y="2990761"/>
            <a:ext cx="2770191" cy="28768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5CFEC46-2B57-466B-B0B4-4F0B4DB8E1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8" r="9305" b="13637"/>
          <a:stretch/>
        </p:blipFill>
        <p:spPr>
          <a:xfrm>
            <a:off x="1870532" y="2964860"/>
            <a:ext cx="2365729" cy="21453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658290-F27C-4835-AD2C-4649C7186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20161" r="31342"/>
          <a:stretch/>
        </p:blipFill>
        <p:spPr>
          <a:xfrm>
            <a:off x="7443641" y="40953"/>
            <a:ext cx="3931584" cy="27143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0B0E97-BA7C-45EE-A19C-8D339C0BB3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90" y="83567"/>
            <a:ext cx="1971818" cy="26290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D195A7-F702-CC00-F47B-1906DBEA2272}"/>
              </a:ext>
            </a:extLst>
          </p:cNvPr>
          <p:cNvSpPr txBox="1"/>
          <p:nvPr/>
        </p:nvSpPr>
        <p:spPr>
          <a:xfrm>
            <a:off x="4447287" y="2890391"/>
            <a:ext cx="46307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Среднее количество</a:t>
            </a:r>
          </a:p>
          <a:p>
            <a:pPr algn="ctr"/>
            <a:r>
              <a:rPr lang="ru-RU" sz="1600" dirty="0"/>
              <a:t> посещений библиотеки за три года </a:t>
            </a:r>
          </a:p>
          <a:p>
            <a:pPr algn="ctr"/>
            <a:r>
              <a:rPr lang="ru-RU" sz="1600" dirty="0"/>
              <a:t> 10867  участников </a:t>
            </a:r>
          </a:p>
          <a:p>
            <a:pPr algn="ctr"/>
            <a:r>
              <a:rPr lang="ru-RU" sz="1600" dirty="0"/>
              <a:t>образовательного процесса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B16330E0-BBDB-3BB6-0027-0A9D66B072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3250474"/>
              </p:ext>
            </p:extLst>
          </p:nvPr>
        </p:nvGraphicFramePr>
        <p:xfrm>
          <a:off x="4669793" y="3967609"/>
          <a:ext cx="4577265" cy="2714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22781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5"/>
          <p:cNvSpPr/>
          <p:nvPr/>
        </p:nvSpPr>
        <p:spPr>
          <a:xfrm>
            <a:off x="-1" y="0"/>
            <a:ext cx="1659507" cy="703692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08FC6"/>
              </a:gs>
              <a:gs pos="100000">
                <a:srgbClr val="1D568E"/>
              </a:gs>
            </a:gsLst>
            <a:lin ang="13500000"/>
          </a:gradFill>
          <a:ln>
            <a:solidFill>
              <a:srgbClr val="3465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rgbClr val="FFFFFF"/>
                </a:solidFill>
                <a:latin typeface="Manrope Medium"/>
              </a:rPr>
              <a:t>БИБЛИОБРАЗ –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E2F569-AC02-4B01-BEDF-CC528B871061}"/>
              </a:ext>
            </a:extLst>
          </p:cNvPr>
          <p:cNvSpPr txBox="1"/>
          <p:nvPr/>
        </p:nvSpPr>
        <p:spPr>
          <a:xfrm>
            <a:off x="4324350" y="2820769"/>
            <a:ext cx="4988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87145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5"/>
          <p:cNvSpPr/>
          <p:nvPr/>
        </p:nvSpPr>
        <p:spPr>
          <a:xfrm>
            <a:off x="-1" y="0"/>
            <a:ext cx="1659507" cy="703692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08FC6"/>
              </a:gs>
              <a:gs pos="100000">
                <a:srgbClr val="1D568E"/>
              </a:gs>
            </a:gsLst>
            <a:lin ang="13500000"/>
          </a:gradFill>
          <a:ln>
            <a:solidFill>
              <a:srgbClr val="3465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rgbClr val="FFFFFF"/>
                </a:solidFill>
                <a:latin typeface="Manrope Medium"/>
              </a:rPr>
              <a:t>БИБЛИОБРАЗ – 2025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6B5A55-6E4B-4F20-B34A-7FB0E842C75B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63" r="23539"/>
          <a:stretch/>
        </p:blipFill>
        <p:spPr bwMode="auto">
          <a:xfrm>
            <a:off x="1856700" y="4013542"/>
            <a:ext cx="3353442" cy="25547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94502D-A500-4C1D-9747-A6BB43A575C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513" y="4224359"/>
            <a:ext cx="3487149" cy="234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AB80E0-A0DE-480D-AA35-19E99D6B73C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8"/>
          <a:stretch/>
        </p:blipFill>
        <p:spPr bwMode="auto">
          <a:xfrm>
            <a:off x="2090633" y="1059217"/>
            <a:ext cx="4472092" cy="26936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6BA44-8715-4475-8DEC-DFEAB1078B5E}"/>
              </a:ext>
            </a:extLst>
          </p:cNvPr>
          <p:cNvSpPr txBox="1"/>
          <p:nvPr/>
        </p:nvSpPr>
        <p:spPr>
          <a:xfrm>
            <a:off x="4185543" y="144217"/>
            <a:ext cx="546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Школьная библиотека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E057C4-C54C-4693-95B7-03736C07FD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04" y="4311433"/>
            <a:ext cx="2909846" cy="21778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9C9F48-49B3-4E9E-944F-3D7109FFCB8D}"/>
              </a:ext>
            </a:extLst>
          </p:cNvPr>
          <p:cNvSpPr txBox="1"/>
          <p:nvPr/>
        </p:nvSpPr>
        <p:spPr>
          <a:xfrm>
            <a:off x="8114162" y="728992"/>
            <a:ext cx="33768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«Люди перестают мыслить,</a:t>
            </a:r>
          </a:p>
          <a:p>
            <a:r>
              <a:rPr lang="ru-RU" dirty="0"/>
              <a:t>когда они перестают читать».</a:t>
            </a:r>
          </a:p>
          <a:p>
            <a:pPr algn="r"/>
            <a:r>
              <a:rPr lang="ru-RU" sz="1000" dirty="0"/>
              <a:t>Французский мыслитель Дани Дидро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B7DDB1-B4C0-45E0-B4DF-825BC6052C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1" b="3276"/>
          <a:stretch/>
        </p:blipFill>
        <p:spPr>
          <a:xfrm>
            <a:off x="7387391" y="1576889"/>
            <a:ext cx="3789519" cy="255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38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5"/>
          <p:cNvSpPr/>
          <p:nvPr/>
        </p:nvSpPr>
        <p:spPr>
          <a:xfrm>
            <a:off x="-1" y="0"/>
            <a:ext cx="1659507" cy="703692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08FC6"/>
              </a:gs>
              <a:gs pos="100000">
                <a:srgbClr val="1D568E"/>
              </a:gs>
            </a:gsLst>
            <a:lin ang="13500000"/>
          </a:gradFill>
          <a:ln>
            <a:solidFill>
              <a:srgbClr val="3465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rgbClr val="FFFFFF"/>
                </a:solidFill>
                <a:latin typeface="Manrope Medium"/>
              </a:rPr>
              <a:t>БИБЛИОБРАЗ – 2025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E7D562-BFC8-481E-B93E-7B5EAE392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84" y="1121624"/>
            <a:ext cx="6389839" cy="4782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E71A19-C381-4BEC-B64D-33EEC4855C54}"/>
              </a:ext>
            </a:extLst>
          </p:cNvPr>
          <p:cNvSpPr txBox="1"/>
          <p:nvPr/>
        </p:nvSpPr>
        <p:spPr>
          <a:xfrm>
            <a:off x="4983052" y="361950"/>
            <a:ext cx="407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Самые активные читатели </a:t>
            </a:r>
          </a:p>
        </p:txBody>
      </p:sp>
    </p:spTree>
    <p:extLst>
      <p:ext uri="{BB962C8B-B14F-4D97-AF65-F5344CB8AC3E}">
        <p14:creationId xmlns:p14="http://schemas.microsoft.com/office/powerpoint/2010/main" val="2692144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5"/>
          <p:cNvSpPr/>
          <p:nvPr/>
        </p:nvSpPr>
        <p:spPr>
          <a:xfrm>
            <a:off x="-1" y="0"/>
            <a:ext cx="1659507" cy="703692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08FC6"/>
              </a:gs>
              <a:gs pos="100000">
                <a:srgbClr val="1D568E"/>
              </a:gs>
            </a:gsLst>
            <a:lin ang="13500000"/>
          </a:gradFill>
          <a:ln>
            <a:solidFill>
              <a:srgbClr val="3465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rgbClr val="FFFFFF"/>
                </a:solidFill>
                <a:latin typeface="Manrope Medium"/>
              </a:rPr>
              <a:t>БИБЛИОБРАЗ – 2025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C8376F-475B-4994-9EA5-CD1B56128F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358" r="233"/>
          <a:stretch/>
        </p:blipFill>
        <p:spPr>
          <a:xfrm>
            <a:off x="8006603" y="918963"/>
            <a:ext cx="3692708" cy="32108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809F2F-2430-408B-9AA5-DE8E7BAA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7" t="17313" r="2595" b="22284"/>
          <a:stretch/>
        </p:blipFill>
        <p:spPr>
          <a:xfrm>
            <a:off x="7763504" y="4420764"/>
            <a:ext cx="4178906" cy="21378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D63352-4262-4EBE-8A20-9B3B68B42F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/>
          <a:stretch/>
        </p:blipFill>
        <p:spPr>
          <a:xfrm>
            <a:off x="1807806" y="918963"/>
            <a:ext cx="2587738" cy="207404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5C5BFE-64E9-4245-AC84-A97628AF7599}"/>
              </a:ext>
            </a:extLst>
          </p:cNvPr>
          <p:cNvSpPr/>
          <p:nvPr/>
        </p:nvSpPr>
        <p:spPr>
          <a:xfrm>
            <a:off x="1788817" y="212583"/>
            <a:ext cx="10086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Игровая программа «Путешествие в сказочную страну Библиотека»</a:t>
            </a:r>
            <a:endParaRPr lang="ru-RU" sz="2400" dirty="0">
              <a:latin typeface="+mj-lt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99F00133-0CE1-45E7-901A-39F572733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17" y="3143250"/>
            <a:ext cx="2693510" cy="357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7FD96E4E-0662-48D4-A0DD-2674D0951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38" y="1375520"/>
            <a:ext cx="3232596" cy="243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C431D7-59D9-47A9-B673-1C89D6A38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2"/>
          <a:stretch/>
        </p:blipFill>
        <p:spPr bwMode="auto">
          <a:xfrm>
            <a:off x="4670037" y="4002890"/>
            <a:ext cx="2851925" cy="248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029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5"/>
          <p:cNvSpPr/>
          <p:nvPr/>
        </p:nvSpPr>
        <p:spPr>
          <a:xfrm>
            <a:off x="-1" y="0"/>
            <a:ext cx="1659507" cy="703692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08FC6"/>
              </a:gs>
              <a:gs pos="100000">
                <a:srgbClr val="1D568E"/>
              </a:gs>
            </a:gsLst>
            <a:lin ang="13500000"/>
          </a:gradFill>
          <a:ln>
            <a:solidFill>
              <a:srgbClr val="3465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rgbClr val="FFFFFF"/>
                </a:solidFill>
                <a:latin typeface="Manrope Medium"/>
              </a:rPr>
              <a:t>БИБЛИОБРАЗ – 2025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26124C-C0A4-480D-BB22-12B43315EF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"/>
          <a:stretch/>
        </p:blipFill>
        <p:spPr>
          <a:xfrm>
            <a:off x="2464158" y="3666424"/>
            <a:ext cx="4472276" cy="30560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CF4DB1-08EE-43B8-B6A0-4CF4A9A81A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75" y="549997"/>
            <a:ext cx="4068805" cy="30452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E50DD6-A25D-41CC-8FA8-33022C773DA7}"/>
              </a:ext>
            </a:extLst>
          </p:cNvPr>
          <p:cNvSpPr txBox="1"/>
          <p:nvPr/>
        </p:nvSpPr>
        <p:spPr>
          <a:xfrm>
            <a:off x="6042733" y="511598"/>
            <a:ext cx="4068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Урок-путешествие</a:t>
            </a:r>
          </a:p>
          <a:p>
            <a:r>
              <a:rPr lang="ru-RU" dirty="0"/>
              <a:t>«Твои первые энциклопедии»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D2BE9E-673E-466A-BC18-3F6BA0A03C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1"/>
          <a:stretch/>
        </p:blipFill>
        <p:spPr>
          <a:xfrm>
            <a:off x="7693439" y="1660965"/>
            <a:ext cx="4068805" cy="38685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469094-A7D0-48FD-B605-7148F975231E}"/>
              </a:ext>
            </a:extLst>
          </p:cNvPr>
          <p:cNvSpPr txBox="1"/>
          <p:nvPr/>
        </p:nvSpPr>
        <p:spPr>
          <a:xfrm>
            <a:off x="7741087" y="5635326"/>
            <a:ext cx="4068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Библиотечный урок «Словари, </a:t>
            </a:r>
            <a:r>
              <a:rPr lang="ru-RU" dirty="0" err="1"/>
              <a:t>энциклопедиии</a:t>
            </a:r>
            <a:r>
              <a:rPr lang="ru-RU" dirty="0"/>
              <a:t>, справочники»</a:t>
            </a:r>
          </a:p>
        </p:txBody>
      </p:sp>
    </p:spTree>
    <p:extLst>
      <p:ext uri="{BB962C8B-B14F-4D97-AF65-F5344CB8AC3E}">
        <p14:creationId xmlns:p14="http://schemas.microsoft.com/office/powerpoint/2010/main" val="4055473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5"/>
          <p:cNvSpPr/>
          <p:nvPr/>
        </p:nvSpPr>
        <p:spPr>
          <a:xfrm>
            <a:off x="-1" y="0"/>
            <a:ext cx="1659507" cy="703692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08FC6"/>
              </a:gs>
              <a:gs pos="100000">
                <a:srgbClr val="1D568E"/>
              </a:gs>
            </a:gsLst>
            <a:lin ang="13500000"/>
          </a:gradFill>
          <a:ln>
            <a:solidFill>
              <a:srgbClr val="3465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rgbClr val="FFFFFF"/>
                </a:solidFill>
                <a:latin typeface="Manrope Medium"/>
              </a:rPr>
              <a:t>БИБЛИОБРАЗ – 2025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78A986-0801-4FEC-BA8F-D17049ACBF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8"/>
          <a:stretch/>
        </p:blipFill>
        <p:spPr>
          <a:xfrm>
            <a:off x="4644635" y="626034"/>
            <a:ext cx="3714750" cy="31391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ADDB9C-C788-4E58-AA6E-4FEAD1FDB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4" t="28858" b="15927"/>
          <a:stretch/>
        </p:blipFill>
        <p:spPr>
          <a:xfrm>
            <a:off x="8838103" y="3618489"/>
            <a:ext cx="2861208" cy="30013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AC338B-8972-4CF7-A9CD-BC0B25832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5" t="11720" b="17056"/>
          <a:stretch/>
        </p:blipFill>
        <p:spPr>
          <a:xfrm>
            <a:off x="9149926" y="532024"/>
            <a:ext cx="2374019" cy="30013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0DBF25-ACF6-448B-BA26-6BD7D90FE41F}"/>
              </a:ext>
            </a:extLst>
          </p:cNvPr>
          <p:cNvSpPr txBox="1"/>
          <p:nvPr/>
        </p:nvSpPr>
        <p:spPr>
          <a:xfrm>
            <a:off x="2373017" y="162790"/>
            <a:ext cx="9646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Громкие чтения «Читать, чтобы помнить», «Читаем Василия </a:t>
            </a:r>
            <a:r>
              <a:rPr lang="ru-RU" sz="2000" dirty="0" err="1"/>
              <a:t>Нечунаева</a:t>
            </a:r>
            <a:r>
              <a:rPr lang="ru-RU" sz="2000" dirty="0"/>
              <a:t>»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2960AE-52EC-4865-9D82-FAEAF8D21E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27" t="11453" r="12380" b="15088"/>
          <a:stretch/>
        </p:blipFill>
        <p:spPr>
          <a:xfrm>
            <a:off x="1910668" y="3936056"/>
            <a:ext cx="1975986" cy="29133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630C73-A284-40F0-9D29-F0DC78950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716" y="586429"/>
            <a:ext cx="2514788" cy="32677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7AF4A5-A321-4BDD-BC93-8E91C89561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7" t="4860" r="4487"/>
          <a:stretch/>
        </p:blipFill>
        <p:spPr>
          <a:xfrm>
            <a:off x="4368617" y="4091619"/>
            <a:ext cx="4172355" cy="260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4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5"/>
          <p:cNvSpPr/>
          <p:nvPr/>
        </p:nvSpPr>
        <p:spPr>
          <a:xfrm>
            <a:off x="-1" y="0"/>
            <a:ext cx="1659507" cy="703692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08FC6"/>
              </a:gs>
              <a:gs pos="100000">
                <a:srgbClr val="1D568E"/>
              </a:gs>
            </a:gsLst>
            <a:lin ang="13500000"/>
          </a:gradFill>
          <a:ln>
            <a:solidFill>
              <a:srgbClr val="3465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rgbClr val="FFFFFF"/>
                </a:solidFill>
                <a:latin typeface="Manrope Medium"/>
              </a:rPr>
              <a:t>БИБЛИОБРАЗ – 2025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7A6FB3-9D38-43D6-8650-17E9A48D3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5"/>
          <a:stretch/>
        </p:blipFill>
        <p:spPr bwMode="auto">
          <a:xfrm>
            <a:off x="7030458" y="1006259"/>
            <a:ext cx="4318996" cy="254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DEACC44-0DE1-4443-8C5D-7381FBEAD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67" b="3907"/>
          <a:stretch/>
        </p:blipFill>
        <p:spPr bwMode="auto">
          <a:xfrm>
            <a:off x="2113835" y="4312317"/>
            <a:ext cx="3888590" cy="219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B30F52-FF37-44C1-8AE8-D28B161D8E1D}"/>
              </a:ext>
            </a:extLst>
          </p:cNvPr>
          <p:cNvSpPr/>
          <p:nvPr/>
        </p:nvSpPr>
        <p:spPr>
          <a:xfrm>
            <a:off x="1659506" y="134751"/>
            <a:ext cx="95599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Читательские конференции</a:t>
            </a:r>
          </a:p>
          <a:p>
            <a:pPr algn="ctr"/>
            <a:r>
              <a:rPr 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«Поэты и поэзия Серебряного века»                               </a:t>
            </a:r>
            <a:r>
              <a:rPr lang="ru-RU" dirty="0">
                <a:ea typeface="Aptos"/>
                <a:cs typeface="Times New Roman" panose="02020603050405020304" pitchFamily="18" charset="0"/>
              </a:rPr>
              <a:t> «Любимые герои детства» </a:t>
            </a:r>
            <a:endParaRPr lang="ru-RU" dirty="0"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BF160E-AECB-413F-8BC0-4C43AD5BAC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t="5182" b="22955"/>
          <a:stretch/>
        </p:blipFill>
        <p:spPr>
          <a:xfrm>
            <a:off x="1898632" y="1006259"/>
            <a:ext cx="4318996" cy="28948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822DF9-E669-461C-9CAF-2ACCAF5427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5" t="28514" r="7198"/>
          <a:stretch/>
        </p:blipFill>
        <p:spPr>
          <a:xfrm>
            <a:off x="6988721" y="3679174"/>
            <a:ext cx="4318996" cy="282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43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5"/>
          <p:cNvSpPr/>
          <p:nvPr/>
        </p:nvSpPr>
        <p:spPr>
          <a:xfrm>
            <a:off x="-1" y="0"/>
            <a:ext cx="1659507" cy="703692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08FC6"/>
              </a:gs>
              <a:gs pos="100000">
                <a:srgbClr val="1D568E"/>
              </a:gs>
            </a:gsLst>
            <a:lin ang="13500000"/>
          </a:gradFill>
          <a:ln>
            <a:solidFill>
              <a:srgbClr val="3465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rgbClr val="FFFFFF"/>
                </a:solidFill>
                <a:latin typeface="Manrope Medium"/>
              </a:rPr>
              <a:t>БИБЛИОБРАЗ – 2025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CC0E74-6B82-4A3B-9B1E-683A21136C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6011" y="3784781"/>
            <a:ext cx="3360641" cy="25146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107EA3-0107-4B65-B282-998327058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27" y="3675641"/>
            <a:ext cx="2275580" cy="3046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647627-033B-41BD-8B37-D6620C4BE385}"/>
              </a:ext>
            </a:extLst>
          </p:cNvPr>
          <p:cNvSpPr txBox="1"/>
          <p:nvPr/>
        </p:nvSpPr>
        <p:spPr>
          <a:xfrm>
            <a:off x="2660388" y="5937169"/>
            <a:ext cx="3106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Творческая мастерская</a:t>
            </a:r>
          </a:p>
          <a:p>
            <a:pPr algn="ctr"/>
            <a:r>
              <a:rPr lang="ru-RU" dirty="0"/>
              <a:t>«Лепим, клеим, вырезаем»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A96C58-07F0-4A3D-97FD-4F8DF99754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2"/>
          <a:stretch/>
        </p:blipFill>
        <p:spPr>
          <a:xfrm>
            <a:off x="1879817" y="778245"/>
            <a:ext cx="4667186" cy="51573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43F362-7247-4A10-9216-4349D7BE55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9" b="8842"/>
          <a:stretch/>
        </p:blipFill>
        <p:spPr>
          <a:xfrm>
            <a:off x="6767314" y="1218549"/>
            <a:ext cx="5186362" cy="205458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30AD35-4B18-47BC-AC2E-434DCEF0EFC6}"/>
              </a:ext>
            </a:extLst>
          </p:cNvPr>
          <p:cNvSpPr/>
          <p:nvPr/>
        </p:nvSpPr>
        <p:spPr>
          <a:xfrm>
            <a:off x="6312495" y="30941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иллюстраций</a:t>
            </a:r>
          </a:p>
          <a:p>
            <a:pPr algn="ctr"/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«Страна чудес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Г.Х.Андерсена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19201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5"/>
          <p:cNvSpPr/>
          <p:nvPr/>
        </p:nvSpPr>
        <p:spPr>
          <a:xfrm>
            <a:off x="-1" y="0"/>
            <a:ext cx="1659507" cy="703692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08FC6"/>
              </a:gs>
              <a:gs pos="100000">
                <a:srgbClr val="1D568E"/>
              </a:gs>
            </a:gsLst>
            <a:lin ang="13500000"/>
          </a:gradFill>
          <a:ln>
            <a:solidFill>
              <a:srgbClr val="3465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rgbClr val="FFFFFF"/>
                </a:solidFill>
                <a:latin typeface="Manrope Medium"/>
              </a:rPr>
              <a:t>БИБЛИОБРАЗ – 2025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386A07-F2ED-4056-A19F-F618AB7A1B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4" b="7199"/>
          <a:stretch/>
        </p:blipFill>
        <p:spPr>
          <a:xfrm>
            <a:off x="4414738" y="4087893"/>
            <a:ext cx="4701365" cy="22990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D7116-C4B2-4DC2-ABC0-BBAADF19D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9" y="1035228"/>
            <a:ext cx="3554005" cy="23669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35C89E-A1E4-4763-8347-F1D86958E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14" y="3731976"/>
            <a:ext cx="2937238" cy="220292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8AB9C4-6832-4FBA-9F80-4B5ADE2AA7F9}"/>
              </a:ext>
            </a:extLst>
          </p:cNvPr>
          <p:cNvSpPr/>
          <p:nvPr/>
        </p:nvSpPr>
        <p:spPr>
          <a:xfrm>
            <a:off x="2047017" y="138265"/>
            <a:ext cx="9675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Ежегодные акции</a:t>
            </a:r>
          </a:p>
          <a:p>
            <a:pPr algn="ctr"/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«Дарите книги с любовью»                                                            «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Книжкина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больница»</a:t>
            </a:r>
            <a:endParaRPr lang="ru-RU" sz="2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119792-3F6E-4A20-BD76-B42A8A10AF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8" b="5867"/>
          <a:stretch/>
        </p:blipFill>
        <p:spPr>
          <a:xfrm>
            <a:off x="7951953" y="1061568"/>
            <a:ext cx="3770309" cy="28417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1D22D6C-D562-482D-988F-6C9DE635B8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489" y="4189715"/>
            <a:ext cx="3196794" cy="23975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AE28FA-56EF-4AAB-8EBD-24622B9731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7" r="37842" b="9314"/>
          <a:stretch/>
        </p:blipFill>
        <p:spPr>
          <a:xfrm>
            <a:off x="5581748" y="1297573"/>
            <a:ext cx="2122851" cy="236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519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4841</TotalTime>
  <Words>226</Words>
  <Application>Microsoft Office PowerPoint</Application>
  <PresentationFormat>Широкоэкранный</PresentationFormat>
  <Paragraphs>51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Aptos</vt:lpstr>
      <vt:lpstr>Arial</vt:lpstr>
      <vt:lpstr>Calibri</vt:lpstr>
      <vt:lpstr>Century Gothic</vt:lpstr>
      <vt:lpstr>Manrope ExtraBold</vt:lpstr>
      <vt:lpstr>Manrope Medium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Савельев</dc:creator>
  <cp:lastModifiedBy>User</cp:lastModifiedBy>
  <cp:revision>144</cp:revision>
  <dcterms:created xsi:type="dcterms:W3CDTF">2024-06-05T16:48:50Z</dcterms:created>
  <dcterms:modified xsi:type="dcterms:W3CDTF">2025-11-21T01:21:04Z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32</vt:i4>
  </property>
</Properties>
</file>