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8" r:id="rId2"/>
    <p:sldId id="257" r:id="rId3"/>
    <p:sldId id="277" r:id="rId4"/>
    <p:sldId id="278" r:id="rId5"/>
    <p:sldId id="260" r:id="rId6"/>
    <p:sldId id="294" r:id="rId7"/>
    <p:sldId id="289" r:id="rId8"/>
    <p:sldId id="286" r:id="rId9"/>
    <p:sldId id="279" r:id="rId10"/>
    <p:sldId id="295" r:id="rId11"/>
    <p:sldId id="292" r:id="rId12"/>
    <p:sldId id="296" r:id="rId13"/>
    <p:sldId id="301" r:id="rId14"/>
    <p:sldId id="300" r:id="rId15"/>
    <p:sldId id="287" r:id="rId16"/>
    <p:sldId id="299" r:id="rId17"/>
    <p:sldId id="284" r:id="rId18"/>
    <p:sldId id="285" r:id="rId19"/>
    <p:sldId id="302" r:id="rId20"/>
    <p:sldId id="291" r:id="rId21"/>
    <p:sldId id="297" r:id="rId22"/>
    <p:sldId id="293" r:id="rId23"/>
    <p:sldId id="303" r:id="rId24"/>
    <p:sldId id="298" r:id="rId25"/>
    <p:sldId id="290" r:id="rId26"/>
    <p:sldId id="312" r:id="rId27"/>
    <p:sldId id="306" r:id="rId28"/>
    <p:sldId id="308" r:id="rId29"/>
    <p:sldId id="283" r:id="rId30"/>
    <p:sldId id="305" r:id="rId31"/>
    <p:sldId id="304" r:id="rId32"/>
    <p:sldId id="309" r:id="rId33"/>
    <p:sldId id="311" r:id="rId34"/>
    <p:sldId id="313" r:id="rId35"/>
    <p:sldId id="310" r:id="rId36"/>
    <p:sldId id="307" r:id="rId37"/>
    <p:sldId id="282" r:id="rId38"/>
    <p:sldId id="273" r:id="rId39"/>
    <p:sldId id="276" r:id="rId40"/>
    <p:sldId id="281" r:id="rId41"/>
    <p:sldId id="256" r:id="rId42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31611"/>
    <a:srgbClr val="BEEA32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163" autoAdjust="0"/>
  </p:normalViewPr>
  <p:slideViewPr>
    <p:cSldViewPr>
      <p:cViewPr varScale="1">
        <p:scale>
          <a:sx n="86" d="100"/>
          <a:sy n="86" d="100"/>
        </p:scale>
        <p:origin x="-688" y="-5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44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wm-_8ngy3O0.jpg"/>
          <p:cNvPicPr>
            <a:picLocks noChangeAspect="1"/>
          </p:cNvPicPr>
          <p:nvPr userDrawn="1"/>
        </p:nvPicPr>
        <p:blipFill>
          <a:blip r:embed="rId2">
            <a:lum bright="10000" contrast="10000"/>
          </a:blip>
          <a:stretch>
            <a:fillRect/>
          </a:stretch>
        </p:blipFill>
        <p:spPr>
          <a:xfrm>
            <a:off x="0" y="0"/>
            <a:ext cx="3968329" cy="5143500"/>
          </a:xfrm>
          <a:prstGeom prst="ellipse">
            <a:avLst/>
          </a:prstGeom>
          <a:effectLst>
            <a:softEdge rad="635000"/>
          </a:effectLst>
        </p:spPr>
      </p:pic>
      <p:pic>
        <p:nvPicPr>
          <p:cNvPr id="12290" name="Picture 2" descr="http://s1.pic4you.ru/allimage/y2012/09-01/12216/2393889.png"/>
          <p:cNvPicPr>
            <a:picLocks noChangeAspect="1" noChangeArrowheads="1"/>
          </p:cNvPicPr>
          <p:nvPr userDrawn="1"/>
        </p:nvPicPr>
        <p:blipFill>
          <a:blip r:embed="rId3">
            <a:lum bright="-10000" contrast="10000"/>
          </a:blip>
          <a:srcRect/>
          <a:stretch>
            <a:fillRect/>
          </a:stretch>
        </p:blipFill>
        <p:spPr bwMode="auto">
          <a:xfrm flipH="1">
            <a:off x="6336785" y="1714494"/>
            <a:ext cx="2807215" cy="3429006"/>
          </a:xfrm>
          <a:prstGeom prst="rect">
            <a:avLst/>
          </a:prstGeom>
          <a:noFill/>
        </p:spPr>
      </p:pic>
      <p:pic>
        <p:nvPicPr>
          <p:cNvPr id="12292" name="Picture 4" descr="http://s1.pic4you.ru/allimage/y2012/09-01/12216/2393834.png"/>
          <p:cNvPicPr>
            <a:picLocks noChangeAspect="1" noChangeArrowheads="1"/>
          </p:cNvPicPr>
          <p:nvPr userDrawn="1"/>
        </p:nvPicPr>
        <p:blipFill>
          <a:blip r:embed="rId4">
            <a:lum bright="-10000" contrast="10000"/>
          </a:blip>
          <a:srcRect/>
          <a:stretch>
            <a:fillRect/>
          </a:stretch>
        </p:blipFill>
        <p:spPr bwMode="auto">
          <a:xfrm rot="10481453">
            <a:off x="421201" y="-75491"/>
            <a:ext cx="3071834" cy="1526699"/>
          </a:xfrm>
          <a:prstGeom prst="rect">
            <a:avLst/>
          </a:prstGeom>
          <a:noFill/>
        </p:spPr>
      </p:pic>
      <p:pic>
        <p:nvPicPr>
          <p:cNvPr id="12294" name="Picture 6" descr="http://s1.pic4you.ru/allimage/y2012/09-01/12216/2393829.png"/>
          <p:cNvPicPr>
            <a:picLocks noChangeAspect="1" noChangeArrowheads="1"/>
          </p:cNvPicPr>
          <p:nvPr userDrawn="1"/>
        </p:nvPicPr>
        <p:blipFill>
          <a:blip r:embed="rId5" cstate="print">
            <a:lum bright="-10000" contrast="10000"/>
          </a:blip>
          <a:srcRect/>
          <a:stretch>
            <a:fillRect/>
          </a:stretch>
        </p:blipFill>
        <p:spPr bwMode="auto">
          <a:xfrm rot="20091711">
            <a:off x="626504" y="2336852"/>
            <a:ext cx="2962743" cy="2937682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081FEAA2-E190-4385-B75D-87C4A8556E21}" type="datetimeFigureOut">
              <a:rPr lang="ru-RU" smtClean="0"/>
              <a:pPr/>
              <a:t>21.11.2025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ED2F0E7D-657D-4856-95E0-5EEF1382B7D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  <a:prstGeom prst="rect">
            <a:avLst/>
          </a:prstGeo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081FEAA2-E190-4385-B75D-87C4A8556E21}" type="datetimeFigureOut">
              <a:rPr lang="ru-RU" smtClean="0"/>
              <a:pPr/>
              <a:t>21.11.2025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ED2F0E7D-657D-4856-95E0-5EEF1382B7D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wm-_8ngy3O0.jpg"/>
          <p:cNvPicPr>
            <a:picLocks noChangeAspect="1"/>
          </p:cNvPicPr>
          <p:nvPr userDrawn="1"/>
        </p:nvPicPr>
        <p:blipFill>
          <a:blip r:embed="rId2">
            <a:lum bright="10000" contrast="10000"/>
          </a:blip>
          <a:stretch>
            <a:fillRect/>
          </a:stretch>
        </p:blipFill>
        <p:spPr>
          <a:xfrm>
            <a:off x="214282" y="785799"/>
            <a:ext cx="3071834" cy="3981519"/>
          </a:xfrm>
          <a:prstGeom prst="ellipse">
            <a:avLst/>
          </a:prstGeom>
          <a:effectLst>
            <a:softEdge rad="635000"/>
          </a:effectLst>
        </p:spPr>
      </p:pic>
      <p:pic>
        <p:nvPicPr>
          <p:cNvPr id="8" name="Picture 4" descr="http://s1.pic4you.ru/allimage/y2012/09-01/12216/2393834.png"/>
          <p:cNvPicPr>
            <a:picLocks noChangeAspect="1" noChangeArrowheads="1"/>
          </p:cNvPicPr>
          <p:nvPr userDrawn="1"/>
        </p:nvPicPr>
        <p:blipFill>
          <a:blip r:embed="rId3" cstate="print">
            <a:lum bright="-10000" contrast="10000"/>
          </a:blip>
          <a:srcRect/>
          <a:stretch>
            <a:fillRect/>
          </a:stretch>
        </p:blipFill>
        <p:spPr bwMode="auto">
          <a:xfrm>
            <a:off x="500034" y="642924"/>
            <a:ext cx="2357454" cy="1171653"/>
          </a:xfrm>
          <a:prstGeom prst="rect">
            <a:avLst/>
          </a:prstGeom>
          <a:noFill/>
        </p:spPr>
      </p:pic>
      <p:pic>
        <p:nvPicPr>
          <p:cNvPr id="9" name="Picture 6" descr="http://s1.pic4you.ru/allimage/y2012/09-01/12216/2393829.png"/>
          <p:cNvPicPr>
            <a:picLocks noChangeAspect="1" noChangeArrowheads="1"/>
          </p:cNvPicPr>
          <p:nvPr userDrawn="1"/>
        </p:nvPicPr>
        <p:blipFill>
          <a:blip r:embed="rId4" cstate="print">
            <a:lum bright="-10000" contrast="10000"/>
          </a:blip>
          <a:srcRect/>
          <a:stretch>
            <a:fillRect/>
          </a:stretch>
        </p:blipFill>
        <p:spPr bwMode="auto">
          <a:xfrm rot="19842431">
            <a:off x="658751" y="2807356"/>
            <a:ext cx="2088259" cy="2070595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http://s1.pic4you.ru/allimage/y2012/09-01/12216/2393834.png"/>
          <p:cNvPicPr>
            <a:picLocks noChangeAspect="1" noChangeArrowheads="1"/>
          </p:cNvPicPr>
          <p:nvPr userDrawn="1"/>
        </p:nvPicPr>
        <p:blipFill>
          <a:blip r:embed="rId2" cstate="print">
            <a:lum bright="-10000" contrast="10000"/>
          </a:blip>
          <a:srcRect/>
          <a:stretch>
            <a:fillRect/>
          </a:stretch>
        </p:blipFill>
        <p:spPr bwMode="auto">
          <a:xfrm rot="16200000">
            <a:off x="-478101" y="1835403"/>
            <a:ext cx="1900991" cy="944792"/>
          </a:xfrm>
          <a:prstGeom prst="rect">
            <a:avLst/>
          </a:prstGeom>
          <a:noFill/>
        </p:spPr>
      </p:pic>
      <p:pic>
        <p:nvPicPr>
          <p:cNvPr id="7" name="Picture 2" descr="http://s1.pic4you.ru/allimage/y2012/09-01/12216/2393889.png"/>
          <p:cNvPicPr>
            <a:picLocks noChangeAspect="1" noChangeArrowheads="1"/>
          </p:cNvPicPr>
          <p:nvPr userDrawn="1"/>
        </p:nvPicPr>
        <p:blipFill>
          <a:blip r:embed="rId3" cstate="print">
            <a:lum bright="-10000" contrast="10000"/>
          </a:blip>
          <a:srcRect/>
          <a:stretch>
            <a:fillRect/>
          </a:stretch>
        </p:blipFill>
        <p:spPr bwMode="auto">
          <a:xfrm>
            <a:off x="0" y="2571750"/>
            <a:ext cx="2163892" cy="2643188"/>
          </a:xfrm>
          <a:prstGeom prst="rect">
            <a:avLst/>
          </a:prstGeom>
          <a:noFill/>
        </p:spPr>
      </p:pic>
      <p:pic>
        <p:nvPicPr>
          <p:cNvPr id="8" name="Picture 6" descr="http://s1.pic4you.ru/allimage/y2012/09-01/12216/2393829.png"/>
          <p:cNvPicPr>
            <a:picLocks noChangeAspect="1" noChangeArrowheads="1"/>
          </p:cNvPicPr>
          <p:nvPr userDrawn="1"/>
        </p:nvPicPr>
        <p:blipFill>
          <a:blip r:embed="rId4" cstate="print">
            <a:lum bright="-10000" contrast="10000"/>
          </a:blip>
          <a:srcRect/>
          <a:stretch>
            <a:fillRect/>
          </a:stretch>
        </p:blipFill>
        <p:spPr bwMode="auto">
          <a:xfrm rot="12241493" flipH="1">
            <a:off x="358093" y="-280150"/>
            <a:ext cx="2258846" cy="2239739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http://s1.pic4you.ru/allimage/y2012/09-01/12216/2393834.png"/>
          <p:cNvPicPr>
            <a:picLocks noChangeAspect="1" noChangeArrowheads="1"/>
          </p:cNvPicPr>
          <p:nvPr userDrawn="1"/>
        </p:nvPicPr>
        <p:blipFill>
          <a:blip r:embed="rId2" cstate="print">
            <a:lum bright="-10000" contrast="10000"/>
          </a:blip>
          <a:srcRect/>
          <a:stretch>
            <a:fillRect/>
          </a:stretch>
        </p:blipFill>
        <p:spPr bwMode="auto">
          <a:xfrm rot="10431202">
            <a:off x="4696432" y="3671958"/>
            <a:ext cx="2461488" cy="1223359"/>
          </a:xfrm>
          <a:prstGeom prst="rect">
            <a:avLst/>
          </a:prstGeom>
          <a:noFill/>
        </p:spPr>
      </p:pic>
      <p:pic>
        <p:nvPicPr>
          <p:cNvPr id="8" name="Picture 2" descr="http://s1.pic4you.ru/allimage/y2012/09-01/12216/2393889.png"/>
          <p:cNvPicPr>
            <a:picLocks noChangeAspect="1" noChangeArrowheads="1"/>
          </p:cNvPicPr>
          <p:nvPr userDrawn="1"/>
        </p:nvPicPr>
        <p:blipFill>
          <a:blip r:embed="rId3" cstate="print">
            <a:lum bright="-10000" contrast="10000"/>
          </a:blip>
          <a:srcRect/>
          <a:stretch>
            <a:fillRect/>
          </a:stretch>
        </p:blipFill>
        <p:spPr bwMode="auto">
          <a:xfrm flipH="1">
            <a:off x="6643702" y="2143122"/>
            <a:ext cx="2357422" cy="2879585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081FEAA2-E190-4385-B75D-87C4A8556E21}" type="datetimeFigureOut">
              <a:rPr lang="ru-RU" smtClean="0"/>
              <a:pPr/>
              <a:t>21.11.2025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ED2F0E7D-657D-4856-95E0-5EEF1382B7D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081FEAA2-E190-4385-B75D-87C4A8556E21}" type="datetimeFigureOut">
              <a:rPr lang="ru-RU" smtClean="0"/>
              <a:pPr/>
              <a:t>21.11.2025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ED2F0E7D-657D-4856-95E0-5EEF1382B7D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081FEAA2-E190-4385-B75D-87C4A8556E21}" type="datetimeFigureOut">
              <a:rPr lang="ru-RU" smtClean="0"/>
              <a:pPr/>
              <a:t>21.11.2025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ED2F0E7D-657D-4856-95E0-5EEF1382B7D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081FEAA2-E190-4385-B75D-87C4A8556E21}" type="datetimeFigureOut">
              <a:rPr lang="ru-RU" smtClean="0"/>
              <a:pPr/>
              <a:t>21.11.2025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ED2F0E7D-657D-4856-95E0-5EEF1382B7D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081FEAA2-E190-4385-B75D-87C4A8556E21}" type="datetimeFigureOut">
              <a:rPr lang="ru-RU" smtClean="0"/>
              <a:pPr/>
              <a:t>21.11.2025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ED2F0E7D-657D-4856-95E0-5EEF1382B7D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://abali.ru/wp-content/uploads/2013/03/vintazhnaya_ramka_starij_list.jpg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 rot="5400000">
            <a:off x="2000250" y="-2000248"/>
            <a:ext cx="5143501" cy="9144002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png"/><Relationship Id="rId4" Type="http://schemas.openxmlformats.org/officeDocument/2006/relationships/image" Target="../media/image4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image" Target="../media/image57.png"/><Relationship Id="rId7" Type="http://schemas.openxmlformats.org/officeDocument/2006/relationships/image" Target="../media/image60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microsoft.com/office/2007/relationships/hdphoto" Target="../media/hdphoto2.wdp"/><Relationship Id="rId9" Type="http://schemas.openxmlformats.org/officeDocument/2006/relationships/image" Target="../media/image6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6.png"/><Relationship Id="rId7" Type="http://schemas.openxmlformats.org/officeDocument/2006/relationships/image" Target="../media/image69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11" Type="http://schemas.openxmlformats.org/officeDocument/2006/relationships/image" Target="../media/image73.png"/><Relationship Id="rId5" Type="http://schemas.openxmlformats.org/officeDocument/2006/relationships/image" Target="../media/image67.png"/><Relationship Id="rId10" Type="http://schemas.openxmlformats.org/officeDocument/2006/relationships/image" Target="../media/image72.png"/><Relationship Id="rId4" Type="http://schemas.openxmlformats.org/officeDocument/2006/relationships/image" Target="../media/image13.jpeg"/><Relationship Id="rId9" Type="http://schemas.openxmlformats.org/officeDocument/2006/relationships/image" Target="../media/image71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image" Target="../media/image99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5.png"/><Relationship Id="rId5" Type="http://schemas.openxmlformats.org/officeDocument/2006/relationships/image" Target="../media/image104.jpeg"/><Relationship Id="rId4" Type="http://schemas.openxmlformats.org/officeDocument/2006/relationships/image" Target="../media/image103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74087" y="3360603"/>
            <a:ext cx="2160240" cy="123110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>
              <a:lnSpc>
                <a:spcPct val="75000"/>
              </a:lnSpc>
            </a:pPr>
            <a:r>
              <a:rPr lang="ru-RU" sz="3200" b="1" dirty="0" smtClean="0">
                <a:ln w="38100">
                  <a:solidFill>
                    <a:srgbClr val="531611"/>
                  </a:solidFill>
                </a:ln>
                <a:blipFill>
                  <a:blip r:embed="rId2"/>
                  <a:stretch>
                    <a:fillRect/>
                  </a:stretch>
                </a:blipFill>
                <a:effectLst>
                  <a:glow rad="228600">
                    <a:srgbClr val="BEEA32"/>
                  </a:glow>
                </a:effectLst>
                <a:latin typeface="ParsekC" panose="04000500000000000000" pitchFamily="82" charset="0"/>
              </a:rPr>
              <a:t>Здрюмова Наталья Алексеевна</a:t>
            </a:r>
            <a:endParaRPr lang="ru-RU" sz="3200" b="1" dirty="0">
              <a:ln w="38100">
                <a:solidFill>
                  <a:srgbClr val="531611"/>
                </a:solidFill>
              </a:ln>
              <a:blipFill>
                <a:blip r:embed="rId2"/>
                <a:stretch>
                  <a:fillRect/>
                </a:stretch>
              </a:blipFill>
              <a:effectLst>
                <a:glow rad="228600">
                  <a:srgbClr val="BEEA32"/>
                </a:glow>
              </a:effectLst>
              <a:latin typeface="ParsekC" panose="04000500000000000000" pitchFamily="8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868144" y="915566"/>
            <a:ext cx="2736304" cy="81560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>
              <a:lnSpc>
                <a:spcPct val="85000"/>
              </a:lnSpc>
            </a:pPr>
            <a:r>
              <a:rPr lang="ru-RU" sz="2000" dirty="0" smtClean="0">
                <a:ln w="38100">
                  <a:solidFill>
                    <a:srgbClr val="531611"/>
                  </a:solidFill>
                </a:ln>
                <a:blipFill>
                  <a:blip r:embed="rId2"/>
                  <a:stretch>
                    <a:fillRect/>
                  </a:stretch>
                </a:blipFill>
                <a:effectLst/>
                <a:latin typeface="Stylo" panose="03060500000000000000" pitchFamily="66" charset="-52"/>
              </a:rPr>
              <a:t>педагог-библиотекарь </a:t>
            </a:r>
          </a:p>
          <a:p>
            <a:pPr algn="ctr">
              <a:lnSpc>
                <a:spcPct val="75000"/>
              </a:lnSpc>
            </a:pPr>
            <a:r>
              <a:rPr lang="ru-RU" sz="2000" dirty="0" smtClean="0">
                <a:ln w="38100">
                  <a:solidFill>
                    <a:srgbClr val="531611"/>
                  </a:solidFill>
                </a:ln>
                <a:blipFill>
                  <a:blip r:embed="rId2"/>
                  <a:stretch>
                    <a:fillRect/>
                  </a:stretch>
                </a:blipFill>
                <a:effectLst/>
                <a:latin typeface="Stylo" panose="03060500000000000000" pitchFamily="66" charset="-52"/>
              </a:rPr>
              <a:t>МБОУ СОШ №2      г. Алейска</a:t>
            </a:r>
            <a:endParaRPr lang="ru-RU" sz="2000" dirty="0">
              <a:ln w="38100">
                <a:solidFill>
                  <a:srgbClr val="531611"/>
                </a:solidFill>
              </a:ln>
              <a:blipFill>
                <a:blip r:embed="rId2"/>
                <a:stretch>
                  <a:fillRect/>
                </a:stretch>
              </a:blipFill>
              <a:effectLst/>
              <a:latin typeface="Stylo" panose="03060500000000000000" pitchFamily="66" charset="-52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899592" y="-20538"/>
            <a:ext cx="27879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ln w="19050">
                  <a:solidFill>
                    <a:srgbClr val="531611"/>
                  </a:solidFill>
                </a:ln>
                <a:blipFill>
                  <a:blip r:embed="rId2"/>
                  <a:stretch>
                    <a:fillRect/>
                  </a:stretch>
                </a:blipFill>
                <a:effectLst>
                  <a:glow rad="228600">
                    <a:srgbClr val="BEEA3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rsekC" panose="04000500000000000000" pitchFamily="82" charset="0"/>
              </a:rPr>
              <a:t>«БиблиОбраз-2025»</a:t>
            </a:r>
            <a:endParaRPr lang="ru-RU" sz="24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5133"/>
          <a:stretch/>
        </p:blipFill>
        <p:spPr>
          <a:xfrm>
            <a:off x="3635896" y="627534"/>
            <a:ext cx="2727976" cy="2903296"/>
          </a:xfrm>
          <a:prstGeom prst="ellipse">
            <a:avLst/>
          </a:prstGeom>
          <a:ln>
            <a:noFill/>
          </a:ln>
          <a:effectLst>
            <a:softEdge rad="190500"/>
          </a:effectLst>
        </p:spPr>
      </p:pic>
    </p:spTree>
    <p:extLst>
      <p:ext uri="{BB962C8B-B14F-4D97-AF65-F5344CB8AC3E}">
        <p14:creationId xmlns:p14="http://schemas.microsoft.com/office/powerpoint/2010/main" xmlns="" val="2025467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55576" y="-21627"/>
            <a:ext cx="27879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ln w="19050">
                  <a:solidFill>
                    <a:srgbClr val="531611"/>
                  </a:solidFill>
                </a:ln>
                <a:blipFill>
                  <a:blip r:embed="rId2"/>
                  <a:stretch>
                    <a:fillRect/>
                  </a:stretch>
                </a:blipFill>
                <a:effectLst>
                  <a:glow rad="228600">
                    <a:srgbClr val="BEEA3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rsekC" panose="04000500000000000000" pitchFamily="82" charset="0"/>
              </a:rPr>
              <a:t>«БиблиОбраз-2025»</a:t>
            </a:r>
            <a:endParaRPr lang="ru-RU" sz="24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714348" y="1571618"/>
            <a:ext cx="307052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5316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anose="02020603050405020304" pitchFamily="18" charset="0"/>
              </a:rPr>
              <a:t>Выставка</a:t>
            </a:r>
            <a:r>
              <a:rPr lang="ru-RU" sz="2400" b="1" dirty="0" smtClean="0">
                <a:solidFill>
                  <a:srgbClr val="000000"/>
                </a:solidFill>
                <a:latin typeface="times" panose="02020603050405020304" pitchFamily="18" charset="0"/>
              </a:rPr>
              <a:t> </a:t>
            </a:r>
            <a:r>
              <a:rPr lang="ru-RU" sz="2400" dirty="0">
                <a:latin typeface="times" panose="02020603050405020304" pitchFamily="18" charset="0"/>
              </a:rPr>
              <a:t> </a:t>
            </a:r>
            <a:r>
              <a:rPr lang="ru-RU" sz="2400" dirty="0" smtClean="0">
                <a:latin typeface="times" panose="02020603050405020304" pitchFamily="18" charset="0"/>
              </a:rPr>
              <a:t>к знаменательной дате</a:t>
            </a:r>
            <a:endParaRPr lang="ru-RU" sz="24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51920" y="915566"/>
            <a:ext cx="4581128" cy="3435846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xmlns="" val="2598579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572132" y="0"/>
            <a:ext cx="27879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ln w="19050">
                  <a:solidFill>
                    <a:srgbClr val="531611"/>
                  </a:solidFill>
                </a:ln>
                <a:blipFill>
                  <a:blip r:embed="rId2"/>
                  <a:stretch>
                    <a:fillRect/>
                  </a:stretch>
                </a:blipFill>
                <a:effectLst>
                  <a:glow rad="228600">
                    <a:srgbClr val="BEEA3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rsekC" panose="04000500000000000000" pitchFamily="82" charset="0"/>
              </a:rPr>
              <a:t>«БиблиОбраз-2025»</a:t>
            </a:r>
            <a:endParaRPr lang="ru-RU" sz="24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357554" y="714362"/>
            <a:ext cx="271464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5316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anose="02020603050405020304" pitchFamily="18" charset="0"/>
              </a:rPr>
              <a:t>Выставка </a:t>
            </a:r>
            <a:r>
              <a:rPr lang="ru-RU" sz="2000" b="1" dirty="0" smtClean="0">
                <a:solidFill>
                  <a:srgbClr val="000000"/>
                </a:solidFill>
                <a:latin typeface="times" panose="02020603050405020304" pitchFamily="18" charset="0"/>
              </a:rPr>
              <a:t> </a:t>
            </a:r>
            <a:r>
              <a:rPr lang="ru-RU" sz="2000" dirty="0">
                <a:latin typeface="times" panose="02020603050405020304" pitchFamily="18" charset="0"/>
              </a:rPr>
              <a:t> </a:t>
            </a:r>
            <a:r>
              <a:rPr lang="ru-RU" sz="2000" dirty="0" smtClean="0">
                <a:latin typeface="times" panose="02020603050405020304" pitchFamily="18" charset="0"/>
              </a:rPr>
              <a:t>                        к памятной дате</a:t>
            </a:r>
            <a:endParaRPr lang="ru-RU" sz="20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500" t="5201" r="9051"/>
          <a:stretch/>
        </p:blipFill>
        <p:spPr>
          <a:xfrm>
            <a:off x="3357554" y="1857370"/>
            <a:ext cx="1857388" cy="252302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3568" y="771439"/>
            <a:ext cx="2520280" cy="3600973"/>
          </a:xfrm>
          <a:prstGeom prst="rect">
            <a:avLst/>
          </a:prstGeom>
        </p:spPr>
      </p:pic>
      <p:pic>
        <p:nvPicPr>
          <p:cNvPr id="7" name="Рисунок 6"/>
          <p:cNvPicPr/>
          <p:nvPr/>
        </p:nvPicPr>
        <p:blipFill>
          <a:blip r:embed="rId5"/>
          <a:srcRect l="67771" t="22053" r="12346" b="18251"/>
          <a:stretch>
            <a:fillRect/>
          </a:stretch>
        </p:blipFill>
        <p:spPr bwMode="auto">
          <a:xfrm>
            <a:off x="6072198" y="785800"/>
            <a:ext cx="2400306" cy="371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819753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55576" y="-21627"/>
            <a:ext cx="27879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ln w="19050">
                  <a:solidFill>
                    <a:srgbClr val="531611"/>
                  </a:solidFill>
                </a:ln>
                <a:blipFill>
                  <a:blip r:embed="rId2"/>
                  <a:stretch>
                    <a:fillRect/>
                  </a:stretch>
                </a:blipFill>
                <a:effectLst>
                  <a:glow rad="228600">
                    <a:srgbClr val="BEEA3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rsekC" panose="04000500000000000000" pitchFamily="82" charset="0"/>
              </a:rPr>
              <a:t>«БиблиОбраз-2025»</a:t>
            </a:r>
            <a:endParaRPr lang="ru-RU" sz="24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643306" y="1142990"/>
            <a:ext cx="21511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5316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anose="02020603050405020304" pitchFamily="18" charset="0"/>
              </a:rPr>
              <a:t>Выставка</a:t>
            </a:r>
            <a:endParaRPr lang="ru-RU" sz="24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756" r="2147" b="2646"/>
          <a:stretch/>
        </p:blipFill>
        <p:spPr>
          <a:xfrm>
            <a:off x="611560" y="627534"/>
            <a:ext cx="2520280" cy="383984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093" r="3025" b="40200"/>
          <a:stretch/>
        </p:blipFill>
        <p:spPr>
          <a:xfrm>
            <a:off x="6516216" y="1628414"/>
            <a:ext cx="2088231" cy="283896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383" r="11947" b="11212"/>
          <a:stretch/>
        </p:blipFill>
        <p:spPr>
          <a:xfrm>
            <a:off x="4968044" y="2499138"/>
            <a:ext cx="1368152" cy="196961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934" t="19201" r="18267" b="13601"/>
          <a:stretch/>
        </p:blipFill>
        <p:spPr>
          <a:xfrm>
            <a:off x="3290311" y="2499138"/>
            <a:ext cx="1497713" cy="1969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68669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55576" y="-21627"/>
            <a:ext cx="27879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ln w="19050">
                  <a:solidFill>
                    <a:srgbClr val="531611"/>
                  </a:solidFill>
                </a:ln>
                <a:blipFill>
                  <a:blip r:embed="rId2"/>
                  <a:stretch>
                    <a:fillRect/>
                  </a:stretch>
                </a:blipFill>
                <a:effectLst>
                  <a:glow rad="228600">
                    <a:srgbClr val="BEEA3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rsekC" panose="04000500000000000000" pitchFamily="82" charset="0"/>
              </a:rPr>
              <a:t>«БиблиОбраз-2025»</a:t>
            </a:r>
            <a:endParaRPr lang="ru-RU" sz="24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714876" y="1643056"/>
            <a:ext cx="300039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5316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anose="02020603050405020304" pitchFamily="18" charset="0"/>
              </a:rPr>
              <a:t>Мероприятие </a:t>
            </a:r>
            <a:r>
              <a:rPr lang="ru-RU" sz="2400" b="1" dirty="0" smtClean="0">
                <a:latin typeface="times" panose="02020603050405020304" pitchFamily="18" charset="0"/>
              </a:rPr>
              <a:t>– День славянской письменности</a:t>
            </a:r>
            <a:endParaRPr lang="ru-RU" sz="2400" dirty="0"/>
          </a:p>
        </p:txBody>
      </p:sp>
      <p:pic>
        <p:nvPicPr>
          <p:cNvPr id="3074" name="Picture 2" descr="D:\! Надо!\7.png"/>
          <p:cNvPicPr>
            <a:picLocks noChangeAspect="1" noChangeArrowheads="1"/>
          </p:cNvPicPr>
          <p:nvPr/>
        </p:nvPicPr>
        <p:blipFill>
          <a:blip r:embed="rId3"/>
          <a:srcRect l="25391" t="20337" r="38574" b="23633"/>
          <a:stretch>
            <a:fillRect/>
          </a:stretch>
        </p:blipFill>
        <p:spPr bwMode="auto">
          <a:xfrm>
            <a:off x="1071538" y="785800"/>
            <a:ext cx="3071834" cy="36433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768669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55576" y="-21627"/>
            <a:ext cx="27879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ln w="19050">
                  <a:solidFill>
                    <a:srgbClr val="531611"/>
                  </a:solidFill>
                </a:ln>
                <a:blipFill>
                  <a:blip r:embed="rId2"/>
                  <a:stretch>
                    <a:fillRect/>
                  </a:stretch>
                </a:blipFill>
                <a:effectLst>
                  <a:glow rad="228600">
                    <a:srgbClr val="BEEA3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rsekC" panose="04000500000000000000" pitchFamily="82" charset="0"/>
              </a:rPr>
              <a:t>«БиблиОбраз-2025»</a:t>
            </a:r>
            <a:endParaRPr lang="ru-RU" sz="24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286" t="7932"/>
          <a:stretch/>
        </p:blipFill>
        <p:spPr>
          <a:xfrm>
            <a:off x="5572132" y="2258880"/>
            <a:ext cx="2830564" cy="214018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657" r="6981"/>
          <a:stretch/>
        </p:blipFill>
        <p:spPr>
          <a:xfrm>
            <a:off x="683567" y="857239"/>
            <a:ext cx="2616015" cy="354182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28992" y="1714494"/>
            <a:ext cx="1978015" cy="2640442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563888" y="817290"/>
            <a:ext cx="47525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5316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anose="02020603050405020304" pitchFamily="18" charset="0"/>
              </a:rPr>
              <a:t>Мероприятие</a:t>
            </a:r>
            <a:r>
              <a:rPr lang="ru-RU" b="1" dirty="0" smtClean="0">
                <a:solidFill>
                  <a:srgbClr val="000000"/>
                </a:solidFill>
                <a:latin typeface="times" panose="02020603050405020304" pitchFamily="18" charset="0"/>
              </a:rPr>
              <a:t> </a:t>
            </a:r>
            <a:r>
              <a:rPr lang="ru-RU" dirty="0">
                <a:latin typeface="times" panose="02020603050405020304" pitchFamily="18" charset="0"/>
              </a:rPr>
              <a:t> -- </a:t>
            </a:r>
            <a:r>
              <a:rPr lang="ru-RU" dirty="0" smtClean="0">
                <a:latin typeface="times" panose="02020603050405020304" pitchFamily="18" charset="0"/>
              </a:rPr>
              <a:t>День славянской письменности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098824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55576" y="-21627"/>
            <a:ext cx="27879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ln w="19050">
                  <a:solidFill>
                    <a:srgbClr val="531611"/>
                  </a:solidFill>
                </a:ln>
                <a:blipFill>
                  <a:blip r:embed="rId2"/>
                  <a:stretch>
                    <a:fillRect/>
                  </a:stretch>
                </a:blipFill>
                <a:effectLst>
                  <a:glow rad="228600">
                    <a:srgbClr val="BEEA3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rsekC" panose="04000500000000000000" pitchFamily="82" charset="0"/>
              </a:rPr>
              <a:t>«БиблиОбраз-2025»</a:t>
            </a:r>
            <a:endParaRPr lang="ru-RU" sz="24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143108" y="785800"/>
            <a:ext cx="475252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5316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anose="02020603050405020304" pitchFamily="18" charset="0"/>
              </a:rPr>
              <a:t>Выставка </a:t>
            </a:r>
            <a:r>
              <a:rPr lang="ru-RU" sz="2000" b="1" dirty="0" smtClean="0">
                <a:solidFill>
                  <a:srgbClr val="000000"/>
                </a:solidFill>
                <a:latin typeface="times" panose="02020603050405020304" pitchFamily="18" charset="0"/>
              </a:rPr>
              <a:t> </a:t>
            </a:r>
            <a:r>
              <a:rPr lang="ru-RU" sz="2000" dirty="0">
                <a:latin typeface="times" panose="02020603050405020304" pitchFamily="18" charset="0"/>
              </a:rPr>
              <a:t> -- </a:t>
            </a:r>
            <a:r>
              <a:rPr lang="ru-RU" sz="2000" dirty="0" smtClean="0">
                <a:latin typeface="times" panose="02020603050405020304" pitchFamily="18" charset="0"/>
              </a:rPr>
              <a:t>к памятной дате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993" r="10213" b="2926"/>
          <a:stretch/>
        </p:blipFill>
        <p:spPr>
          <a:xfrm>
            <a:off x="902869" y="1356600"/>
            <a:ext cx="2088232" cy="30153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4555" t="13601" r="1468" b="13371"/>
          <a:stretch/>
        </p:blipFill>
        <p:spPr>
          <a:xfrm>
            <a:off x="3491880" y="1347614"/>
            <a:ext cx="2160240" cy="302433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8267" b="10800"/>
          <a:stretch/>
        </p:blipFill>
        <p:spPr>
          <a:xfrm>
            <a:off x="6161080" y="1326692"/>
            <a:ext cx="2155336" cy="3024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88188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55576" y="-21627"/>
            <a:ext cx="27879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ln w="19050">
                  <a:solidFill>
                    <a:srgbClr val="531611"/>
                  </a:solidFill>
                </a:ln>
                <a:blipFill>
                  <a:blip r:embed="rId2"/>
                  <a:stretch>
                    <a:fillRect/>
                  </a:stretch>
                </a:blipFill>
                <a:effectLst>
                  <a:glow rad="228600">
                    <a:srgbClr val="BEEA3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rsekC" panose="04000500000000000000" pitchFamily="82" charset="0"/>
              </a:rPr>
              <a:t>«БиблиОбраз-2025»</a:t>
            </a:r>
            <a:endParaRPr lang="ru-RU" sz="24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559" t="41600" b="5200"/>
          <a:stretch/>
        </p:blipFill>
        <p:spPr>
          <a:xfrm>
            <a:off x="3131840" y="627534"/>
            <a:ext cx="5380080" cy="225368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1" t="19201" r="-574" b="5200"/>
          <a:stretch/>
        </p:blipFill>
        <p:spPr>
          <a:xfrm>
            <a:off x="714348" y="2214560"/>
            <a:ext cx="4271315" cy="201622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527" t="20601" r="22075"/>
          <a:stretch/>
        </p:blipFill>
        <p:spPr>
          <a:xfrm>
            <a:off x="5143504" y="2357436"/>
            <a:ext cx="2995846" cy="2097639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755576" y="848530"/>
            <a:ext cx="208823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5316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anose="02020603050405020304" pitchFamily="18" charset="0"/>
              </a:rPr>
              <a:t>Мероприятие</a:t>
            </a:r>
            <a:r>
              <a:rPr lang="ru-RU" sz="2000" b="1" dirty="0" smtClean="0">
                <a:solidFill>
                  <a:srgbClr val="000000"/>
                </a:solidFill>
                <a:latin typeface="times" panose="02020603050405020304" pitchFamily="18" charset="0"/>
              </a:rPr>
              <a:t> </a:t>
            </a:r>
            <a:r>
              <a:rPr lang="ru-RU" sz="2000" dirty="0">
                <a:latin typeface="times" panose="02020603050405020304" pitchFamily="18" charset="0"/>
              </a:rPr>
              <a:t> </a:t>
            </a:r>
            <a:r>
              <a:rPr lang="ru-RU" sz="2000" dirty="0" smtClean="0">
                <a:latin typeface="times" panose="02020603050405020304" pitchFamily="18" charset="0"/>
              </a:rPr>
              <a:t> к памятной дате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xmlns="" val="2915169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580112" y="0"/>
            <a:ext cx="27879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ln w="19050">
                  <a:solidFill>
                    <a:srgbClr val="531611"/>
                  </a:solidFill>
                </a:ln>
                <a:blipFill>
                  <a:blip r:embed="rId2"/>
                  <a:stretch>
                    <a:fillRect/>
                  </a:stretch>
                </a:blipFill>
                <a:effectLst>
                  <a:glow rad="228600">
                    <a:srgbClr val="BEEA3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rsekC" panose="04000500000000000000" pitchFamily="82" charset="0"/>
              </a:rPr>
              <a:t>«БиблиОбраз-2025»</a:t>
            </a:r>
            <a:endParaRPr lang="ru-RU" sz="24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200000">
            <a:off x="205372" y="1674246"/>
            <a:ext cx="3188644" cy="252027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50" t="13601" r="3402" b="27869"/>
          <a:stretch/>
        </p:blipFill>
        <p:spPr>
          <a:xfrm>
            <a:off x="2840709" y="1340062"/>
            <a:ext cx="5796644" cy="317590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428728" y="785800"/>
            <a:ext cx="475252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5316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anose="02020603050405020304" pitchFamily="18" charset="0"/>
              </a:rPr>
              <a:t>Выставка </a:t>
            </a:r>
            <a:r>
              <a:rPr lang="ru-RU" sz="2000" b="1" dirty="0" smtClean="0">
                <a:solidFill>
                  <a:srgbClr val="000000"/>
                </a:solidFill>
                <a:latin typeface="times" panose="02020603050405020304" pitchFamily="18" charset="0"/>
              </a:rPr>
              <a:t> </a:t>
            </a:r>
            <a:r>
              <a:rPr lang="ru-RU" sz="2000" dirty="0">
                <a:latin typeface="times" panose="02020603050405020304" pitchFamily="18" charset="0"/>
              </a:rPr>
              <a:t> -- </a:t>
            </a:r>
            <a:r>
              <a:rPr lang="ru-RU" sz="2000" dirty="0" smtClean="0">
                <a:latin typeface="times" panose="02020603050405020304" pitchFamily="18" charset="0"/>
              </a:rPr>
              <a:t>к памятной дате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xmlns="" val="3522466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85786" y="0"/>
            <a:ext cx="27879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ln w="19050">
                  <a:solidFill>
                    <a:srgbClr val="531611"/>
                  </a:solidFill>
                </a:ln>
                <a:blipFill>
                  <a:blip r:embed="rId2"/>
                  <a:stretch>
                    <a:fillRect/>
                  </a:stretch>
                </a:blipFill>
                <a:effectLst>
                  <a:glow rad="228600">
                    <a:srgbClr val="BEEA3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rsekC" panose="04000500000000000000" pitchFamily="82" charset="0"/>
              </a:rPr>
              <a:t>«БиблиОбраз-2025»</a:t>
            </a:r>
            <a:endParaRPr lang="ru-RU" sz="24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2910" y="714363"/>
            <a:ext cx="2857520" cy="224640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11" t="19040" r="2613" b="17344"/>
          <a:stretch/>
        </p:blipFill>
        <p:spPr>
          <a:xfrm>
            <a:off x="3714744" y="2000246"/>
            <a:ext cx="4824536" cy="2434153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714744" y="857238"/>
            <a:ext cx="475252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5316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anose="02020603050405020304" pitchFamily="18" charset="0"/>
              </a:rPr>
              <a:t>Мероприятие</a:t>
            </a:r>
            <a:r>
              <a:rPr lang="ru-RU" sz="2000" b="1" dirty="0" smtClean="0">
                <a:solidFill>
                  <a:srgbClr val="000000"/>
                </a:solidFill>
                <a:latin typeface="times" panose="02020603050405020304" pitchFamily="18" charset="0"/>
              </a:rPr>
              <a:t> </a:t>
            </a:r>
            <a:r>
              <a:rPr lang="ru-RU" sz="2000" dirty="0">
                <a:latin typeface="times" panose="02020603050405020304" pitchFamily="18" charset="0"/>
              </a:rPr>
              <a:t> -- </a:t>
            </a:r>
            <a:r>
              <a:rPr lang="ru-RU" sz="2000" dirty="0" smtClean="0">
                <a:latin typeface="times" panose="02020603050405020304" pitchFamily="18" charset="0"/>
              </a:rPr>
              <a:t>к памятной дате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xmlns="" val="3762407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572132" y="0"/>
            <a:ext cx="27879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ln w="19050">
                  <a:solidFill>
                    <a:srgbClr val="531611"/>
                  </a:solidFill>
                </a:ln>
                <a:blipFill>
                  <a:blip r:embed="rId2"/>
                  <a:stretch>
                    <a:fillRect/>
                  </a:stretch>
                </a:blipFill>
                <a:effectLst>
                  <a:glow rad="228600">
                    <a:srgbClr val="BEEA3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rsekC" panose="04000500000000000000" pitchFamily="82" charset="0"/>
              </a:rPr>
              <a:t>«БиблиОбраз-2025»</a:t>
            </a:r>
            <a:endParaRPr lang="ru-RU" sz="2400" dirty="0"/>
          </a:p>
        </p:txBody>
      </p:sp>
      <p:pic>
        <p:nvPicPr>
          <p:cNvPr id="1026" name="Picture 2" descr="D:\! Надо!\DSCN4128.JPG"/>
          <p:cNvPicPr>
            <a:picLocks noChangeAspect="1" noChangeArrowheads="1"/>
          </p:cNvPicPr>
          <p:nvPr/>
        </p:nvPicPr>
        <p:blipFill>
          <a:blip r:embed="rId3" cstate="print"/>
          <a:srcRect b="9804"/>
          <a:stretch>
            <a:fillRect/>
          </a:stretch>
        </p:blipFill>
        <p:spPr bwMode="auto">
          <a:xfrm>
            <a:off x="428596" y="571486"/>
            <a:ext cx="8143932" cy="400052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127703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2915816" y="1347614"/>
            <a:ext cx="5593575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200" dirty="0" smtClean="0">
                <a:ln w="38100">
                  <a:solidFill>
                    <a:srgbClr val="531611"/>
                  </a:solidFill>
                </a:ln>
                <a:blipFill>
                  <a:blip r:embed="rId2"/>
                  <a:stretch>
                    <a:fillRect/>
                  </a:stretch>
                </a:blipFill>
                <a:effectLst/>
                <a:latin typeface="Arial Black" pitchFamily="34" charset="0"/>
              </a:rPr>
              <a:t>«Стаж работы </a:t>
            </a:r>
          </a:p>
          <a:p>
            <a:pPr lvl="0" algn="ctr"/>
            <a:r>
              <a:rPr lang="ru-RU" sz="3200" dirty="0" smtClean="0">
                <a:ln w="38100">
                  <a:solidFill>
                    <a:srgbClr val="531611"/>
                  </a:solidFill>
                </a:ln>
                <a:blipFill>
                  <a:blip r:embed="rId2"/>
                  <a:stretch>
                    <a:fillRect/>
                  </a:stretch>
                </a:blipFill>
                <a:effectLst/>
                <a:latin typeface="Arial Black" pitchFamily="34" charset="0"/>
              </a:rPr>
              <a:t>в библиотеке (БИЦ) ОО не менее 3 лет» – защита </a:t>
            </a:r>
          </a:p>
          <a:p>
            <a:pPr lvl="0" algn="ctr"/>
            <a:r>
              <a:rPr lang="ru-RU" sz="3200" dirty="0" smtClean="0">
                <a:ln w="38100">
                  <a:solidFill>
                    <a:srgbClr val="531611"/>
                  </a:solidFill>
                </a:ln>
                <a:blipFill>
                  <a:blip r:embed="rId2"/>
                  <a:stretch>
                    <a:fillRect/>
                  </a:stretch>
                </a:blipFill>
                <a:effectLst/>
                <a:latin typeface="Arial Black" pitchFamily="34" charset="0"/>
              </a:rPr>
              <a:t>творческой работы</a:t>
            </a:r>
            <a:endParaRPr lang="ru-RU" sz="3200" dirty="0">
              <a:ln w="38100">
                <a:solidFill>
                  <a:srgbClr val="531611"/>
                </a:solidFill>
              </a:ln>
              <a:blipFill>
                <a:blip r:embed="rId2"/>
                <a:stretch>
                  <a:fillRect/>
                </a:stretch>
              </a:blipFill>
              <a:effectLst/>
              <a:latin typeface="Arial Black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796136" y="843558"/>
            <a:ext cx="297537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75000"/>
              </a:lnSpc>
            </a:pPr>
            <a:r>
              <a:rPr lang="ru-RU" sz="3200" dirty="0" smtClean="0">
                <a:ln w="19050">
                  <a:solidFill>
                    <a:srgbClr val="531611"/>
                  </a:solidFill>
                </a:ln>
                <a:blipFill>
                  <a:blip r:embed="rId2"/>
                  <a:stretch>
                    <a:fillRect/>
                  </a:stretch>
                </a:blipFill>
                <a:effectLst>
                  <a:glow rad="228600">
                    <a:srgbClr val="BEEA3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rsekC" panose="04000500000000000000" pitchFamily="82" charset="0"/>
              </a:rPr>
              <a:t>Номинация:</a:t>
            </a:r>
            <a:endParaRPr lang="ru-RU" sz="3200" dirty="0">
              <a:ln w="19050">
                <a:solidFill>
                  <a:srgbClr val="531611"/>
                </a:solidFill>
              </a:ln>
              <a:blipFill>
                <a:blip r:embed="rId2"/>
                <a:stretch>
                  <a:fillRect/>
                </a:stretch>
              </a:blipFill>
              <a:effectLst>
                <a:glow rad="228600">
                  <a:srgbClr val="BEEA32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rsekC" panose="04000500000000000000" pitchFamily="82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55576" y="0"/>
            <a:ext cx="27879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ln w="19050">
                  <a:solidFill>
                    <a:srgbClr val="531611"/>
                  </a:solidFill>
                </a:ln>
                <a:blipFill>
                  <a:blip r:embed="rId2"/>
                  <a:stretch>
                    <a:fillRect/>
                  </a:stretch>
                </a:blipFill>
                <a:effectLst>
                  <a:glow rad="228600">
                    <a:srgbClr val="BEEA3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rsekC" panose="04000500000000000000" pitchFamily="82" charset="0"/>
              </a:rPr>
              <a:t>«БиблиОбраз-2025»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55576" y="-21627"/>
            <a:ext cx="27879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ln w="19050">
                  <a:solidFill>
                    <a:srgbClr val="531611"/>
                  </a:solidFill>
                </a:ln>
                <a:blipFill>
                  <a:blip r:embed="rId2"/>
                  <a:stretch>
                    <a:fillRect/>
                  </a:stretch>
                </a:blipFill>
                <a:effectLst>
                  <a:glow rad="228600">
                    <a:srgbClr val="BEEA3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rsekC" panose="04000500000000000000" pitchFamily="82" charset="0"/>
              </a:rPr>
              <a:t>«БиблиОбраз-2025»</a:t>
            </a:r>
            <a:endParaRPr lang="ru-RU" sz="24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357554" y="928676"/>
            <a:ext cx="242889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5316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anose="02020603050405020304" pitchFamily="18" charset="0"/>
              </a:rPr>
              <a:t>Выставка</a:t>
            </a:r>
            <a:r>
              <a:rPr lang="ru-RU" sz="2000" b="1" dirty="0" smtClean="0">
                <a:solidFill>
                  <a:srgbClr val="000000"/>
                </a:solidFill>
                <a:latin typeface="times" panose="02020603050405020304" pitchFamily="18" charset="0"/>
              </a:rPr>
              <a:t> </a:t>
            </a:r>
            <a:r>
              <a:rPr lang="ru-RU" sz="2000" dirty="0">
                <a:latin typeface="times" panose="02020603050405020304" pitchFamily="18" charset="0"/>
              </a:rPr>
              <a:t> -- </a:t>
            </a:r>
            <a:r>
              <a:rPr lang="ru-RU" sz="2000" dirty="0" smtClean="0">
                <a:latin typeface="times" panose="02020603050405020304" pitchFamily="18" charset="0"/>
              </a:rPr>
              <a:t>            к знаменательным датам</a:t>
            </a:r>
            <a:endParaRPr lang="ru-RU" sz="20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14678" y="2214560"/>
            <a:ext cx="2578684" cy="1994479"/>
          </a:xfrm>
          <a:prstGeom prst="rect">
            <a:avLst/>
          </a:prstGeom>
        </p:spPr>
      </p:pic>
      <p:pic>
        <p:nvPicPr>
          <p:cNvPr id="7" name="Рисунок 6" descr="D:\! Надо!\P1140573.JPG"/>
          <p:cNvPicPr/>
          <p:nvPr/>
        </p:nvPicPr>
        <p:blipFill>
          <a:blip r:embed="rId4" cstate="print"/>
          <a:srcRect l="4973" t="4727"/>
          <a:stretch>
            <a:fillRect/>
          </a:stretch>
        </p:blipFill>
        <p:spPr bwMode="auto">
          <a:xfrm rot="5400000">
            <a:off x="35687" y="1464461"/>
            <a:ext cx="3571900" cy="2357454"/>
          </a:xfrm>
          <a:prstGeom prst="rect">
            <a:avLst/>
          </a:prstGeom>
          <a:noFill/>
        </p:spPr>
      </p:pic>
      <p:pic>
        <p:nvPicPr>
          <p:cNvPr id="8" name="Рисунок 7"/>
          <p:cNvPicPr/>
          <p:nvPr/>
        </p:nvPicPr>
        <p:blipFill>
          <a:blip r:embed="rId5"/>
          <a:srcRect l="39658" t="22814" r="36398" b="14639"/>
          <a:stretch>
            <a:fillRect/>
          </a:stretch>
        </p:blipFill>
        <p:spPr bwMode="auto">
          <a:xfrm>
            <a:off x="6072198" y="785800"/>
            <a:ext cx="2351094" cy="364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698905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643570" y="0"/>
            <a:ext cx="27879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ln w="19050">
                  <a:solidFill>
                    <a:srgbClr val="531611"/>
                  </a:solidFill>
                </a:ln>
                <a:blipFill>
                  <a:blip r:embed="rId2"/>
                  <a:stretch>
                    <a:fillRect/>
                  </a:stretch>
                </a:blipFill>
                <a:effectLst>
                  <a:glow rad="228600">
                    <a:srgbClr val="BEEA3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rsekC" panose="04000500000000000000" pitchFamily="82" charset="0"/>
              </a:rPr>
              <a:t>«БиблиОбраз-2025»</a:t>
            </a:r>
            <a:endParaRPr lang="ru-RU" sz="2400" dirty="0"/>
          </a:p>
        </p:txBody>
      </p:sp>
      <p:pic>
        <p:nvPicPr>
          <p:cNvPr id="4" name="Рисунок 3" descr="http://sosh22.ucoz.ru/Biblioteka/vistavki/1.jpg"/>
          <p:cNvPicPr/>
          <p:nvPr/>
        </p:nvPicPr>
        <p:blipFill rotWithShape="1">
          <a:blip r:embed="rId3" cstate="print"/>
          <a:srcRect r="17272"/>
          <a:stretch/>
        </p:blipFill>
        <p:spPr bwMode="auto">
          <a:xfrm>
            <a:off x="571472" y="714362"/>
            <a:ext cx="2643206" cy="37552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616" b="2650"/>
          <a:stretch/>
        </p:blipFill>
        <p:spPr>
          <a:xfrm>
            <a:off x="6072198" y="642924"/>
            <a:ext cx="2448880" cy="3772944"/>
          </a:xfrm>
          <a:prstGeom prst="rect">
            <a:avLst/>
          </a:prstGeom>
        </p:spPr>
      </p:pic>
      <p:pic>
        <p:nvPicPr>
          <p:cNvPr id="7" name="Picture 2" descr="D:\! Надо!\P1140544.JPG"/>
          <p:cNvPicPr>
            <a:picLocks noChangeAspect="1" noChangeArrowheads="1"/>
          </p:cNvPicPr>
          <p:nvPr/>
        </p:nvPicPr>
        <p:blipFill>
          <a:blip r:embed="rId5" cstate="print">
            <a:lum bright="-10000" contrast="10000"/>
          </a:blip>
          <a:srcRect t="9524" b="11905"/>
          <a:stretch>
            <a:fillRect/>
          </a:stretch>
        </p:blipFill>
        <p:spPr bwMode="auto">
          <a:xfrm rot="5400000">
            <a:off x="2831346" y="1312008"/>
            <a:ext cx="3695622" cy="250033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567213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55576" y="-21627"/>
            <a:ext cx="27879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ln w="19050">
                  <a:solidFill>
                    <a:srgbClr val="531611"/>
                  </a:solidFill>
                </a:ln>
                <a:blipFill>
                  <a:blip r:embed="rId2"/>
                  <a:stretch>
                    <a:fillRect/>
                  </a:stretch>
                </a:blipFill>
                <a:effectLst>
                  <a:glow rad="228600">
                    <a:srgbClr val="BEEA3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rsekC" panose="04000500000000000000" pitchFamily="82" charset="0"/>
              </a:rPr>
              <a:t>«БиблиОбраз-2025»</a:t>
            </a:r>
            <a:endParaRPr lang="ru-RU" sz="24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143240" y="1000114"/>
            <a:ext cx="307183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5316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anose="02020603050405020304" pitchFamily="18" charset="0"/>
              </a:rPr>
              <a:t>«В мире много сказок» 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anose="02020603050405020304" pitchFamily="18" charset="0"/>
              </a:rPr>
              <a:t>– игра-викторина</a:t>
            </a:r>
            <a:endParaRPr lang="ru-RU" dirty="0"/>
          </a:p>
        </p:txBody>
      </p:sp>
      <p:pic>
        <p:nvPicPr>
          <p:cNvPr id="1026" name="Picture 2" descr="D:\! Надо!\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388" y="714362"/>
            <a:ext cx="2143140" cy="30559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D:\! Надо!\2.jpg"/>
          <p:cNvPicPr>
            <a:picLocks noChangeAspect="1" noChangeArrowheads="1"/>
          </p:cNvPicPr>
          <p:nvPr/>
        </p:nvPicPr>
        <p:blipFill>
          <a:blip r:embed="rId4" cstate="print"/>
          <a:srcRect l="30451" r="6954" b="11418"/>
          <a:stretch>
            <a:fillRect/>
          </a:stretch>
        </p:blipFill>
        <p:spPr bwMode="auto">
          <a:xfrm>
            <a:off x="642910" y="714362"/>
            <a:ext cx="2286016" cy="27860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 descr="D:\! Надо!\1.jpg"/>
          <p:cNvPicPr>
            <a:picLocks noChangeAspect="1" noChangeArrowheads="1"/>
          </p:cNvPicPr>
          <p:nvPr/>
        </p:nvPicPr>
        <p:blipFill>
          <a:blip r:embed="rId5"/>
          <a:srcRect l="11555" r="17831" b="11310"/>
          <a:stretch>
            <a:fillRect/>
          </a:stretch>
        </p:blipFill>
        <p:spPr bwMode="auto">
          <a:xfrm>
            <a:off x="2786050" y="2000246"/>
            <a:ext cx="3857652" cy="24288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544019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572132" y="0"/>
            <a:ext cx="27879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ln w="19050">
                  <a:solidFill>
                    <a:srgbClr val="531611"/>
                  </a:solidFill>
                </a:ln>
                <a:blipFill>
                  <a:blip r:embed="rId2"/>
                  <a:stretch>
                    <a:fillRect/>
                  </a:stretch>
                </a:blipFill>
                <a:effectLst>
                  <a:glow rad="228600">
                    <a:srgbClr val="BEEA3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rsekC" panose="04000500000000000000" pitchFamily="82" charset="0"/>
              </a:rPr>
              <a:t>«БиблиОбраз-2025»</a:t>
            </a:r>
            <a:endParaRPr lang="ru-RU" sz="24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643042" y="785800"/>
            <a:ext cx="307183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5316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anose="02020603050405020304" pitchFamily="18" charset="0"/>
              </a:rPr>
              <a:t>«Литературный </a:t>
            </a:r>
            <a:r>
              <a:rPr lang="ru-RU" b="1" dirty="0" err="1" smtClean="0">
                <a:solidFill>
                  <a:srgbClr val="5316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anose="02020603050405020304" pitchFamily="18" charset="0"/>
              </a:rPr>
              <a:t>квест</a:t>
            </a:r>
            <a:r>
              <a:rPr lang="ru-RU" b="1" dirty="0" smtClean="0">
                <a:solidFill>
                  <a:srgbClr val="5316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anose="02020603050405020304" pitchFamily="18" charset="0"/>
              </a:rPr>
              <a:t>» 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anose="02020603050405020304" pitchFamily="18" charset="0"/>
              </a:rPr>
              <a:t>– игра-викторина</a:t>
            </a:r>
            <a:endParaRPr lang="ru-RU" dirty="0"/>
          </a:p>
        </p:txBody>
      </p:sp>
      <p:pic>
        <p:nvPicPr>
          <p:cNvPr id="7" name="Рисунок 6"/>
          <p:cNvPicPr/>
          <p:nvPr/>
        </p:nvPicPr>
        <p:blipFill>
          <a:blip r:embed="rId3"/>
          <a:srcRect l="25254" t="15032" r="38669" b="6801"/>
          <a:stretch>
            <a:fillRect/>
          </a:stretch>
        </p:blipFill>
        <p:spPr>
          <a:xfrm>
            <a:off x="5286380" y="642924"/>
            <a:ext cx="2786082" cy="3714776"/>
          </a:xfrm>
          <a:prstGeom prst="rect">
            <a:avLst/>
          </a:prstGeom>
        </p:spPr>
      </p:pic>
      <p:pic>
        <p:nvPicPr>
          <p:cNvPr id="9" name="Рисунок 8" descr="D:\! Надо!\P1140091.JPG"/>
          <p:cNvPicPr/>
          <p:nvPr/>
        </p:nvPicPr>
        <p:blipFill>
          <a:blip r:embed="rId4" cstate="print"/>
          <a:srcRect r="9216"/>
          <a:stretch>
            <a:fillRect/>
          </a:stretch>
        </p:blipFill>
        <p:spPr bwMode="auto">
          <a:xfrm>
            <a:off x="785786" y="1571618"/>
            <a:ext cx="2940050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544019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55576" y="-21627"/>
            <a:ext cx="27879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ln w="19050">
                  <a:solidFill>
                    <a:srgbClr val="531611"/>
                  </a:solidFill>
                </a:ln>
                <a:blipFill>
                  <a:blip r:embed="rId2"/>
                  <a:stretch>
                    <a:fillRect/>
                  </a:stretch>
                </a:blipFill>
                <a:effectLst>
                  <a:glow rad="228600">
                    <a:srgbClr val="BEEA3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rsekC" panose="04000500000000000000" pitchFamily="82" charset="0"/>
              </a:rPr>
              <a:t>«БиблиОбраз-2025»</a:t>
            </a:r>
            <a:endParaRPr lang="ru-RU" sz="24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714348" y="1571618"/>
            <a:ext cx="235745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5316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anose="02020603050405020304" pitchFamily="18" charset="0"/>
              </a:rPr>
              <a:t>Акция </a:t>
            </a:r>
          </a:p>
          <a:p>
            <a:pPr algn="ctr"/>
            <a:r>
              <a:rPr lang="ru-RU" sz="2000" dirty="0" smtClean="0">
                <a:solidFill>
                  <a:srgbClr val="5316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anose="02020603050405020304" pitchFamily="18" charset="0"/>
              </a:rPr>
              <a:t>«День дарения книг» </a:t>
            </a:r>
            <a:r>
              <a:rPr lang="ru-RU" sz="2000" dirty="0" smtClean="0"/>
              <a:t>под девизом "Дарите книги с любовью!"</a:t>
            </a:r>
            <a:endParaRPr lang="ru-RU" sz="2000" dirty="0"/>
          </a:p>
        </p:txBody>
      </p:sp>
      <p:pic>
        <p:nvPicPr>
          <p:cNvPr id="9" name="Рисунок 8"/>
          <p:cNvPicPr/>
          <p:nvPr/>
        </p:nvPicPr>
        <p:blipFill>
          <a:blip r:embed="rId3"/>
          <a:srcRect r="17709" b="6053"/>
          <a:stretch>
            <a:fillRect/>
          </a:stretch>
        </p:blipFill>
        <p:spPr bwMode="auto">
          <a:xfrm>
            <a:off x="3214678" y="857238"/>
            <a:ext cx="4857784" cy="342533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98947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572132" y="0"/>
            <a:ext cx="27879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ln w="19050">
                  <a:solidFill>
                    <a:srgbClr val="531611"/>
                  </a:solidFill>
                </a:ln>
                <a:blipFill>
                  <a:blip r:embed="rId2"/>
                  <a:stretch>
                    <a:fillRect/>
                  </a:stretch>
                </a:blipFill>
                <a:effectLst>
                  <a:glow rad="228600">
                    <a:srgbClr val="BEEA3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rsekC" panose="04000500000000000000" pitchFamily="82" charset="0"/>
              </a:rPr>
              <a:t>«БиблиОбраз-2025»</a:t>
            </a:r>
            <a:endParaRPr lang="ru-RU" sz="24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1057" y="689458"/>
            <a:ext cx="1728192" cy="188844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041" t="38032" r="8992" b="17576"/>
          <a:stretch/>
        </p:blipFill>
        <p:spPr>
          <a:xfrm>
            <a:off x="5062214" y="689458"/>
            <a:ext cx="3398218" cy="152225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970" t="36183" r="33279" b="33201"/>
          <a:stretch/>
        </p:blipFill>
        <p:spPr>
          <a:xfrm>
            <a:off x="667285" y="2787774"/>
            <a:ext cx="4120739" cy="168646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5396" r="36231"/>
          <a:stretch/>
        </p:blipFill>
        <p:spPr>
          <a:xfrm>
            <a:off x="6804248" y="2380623"/>
            <a:ext cx="1656184" cy="209361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8727" t="27946" r="29877" b="24749"/>
          <a:stretch/>
        </p:blipFill>
        <p:spPr>
          <a:xfrm>
            <a:off x="5148064" y="2436407"/>
            <a:ext cx="1237978" cy="2025222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134" t="16401" r="25733" b="45800"/>
          <a:stretch/>
        </p:blipFill>
        <p:spPr>
          <a:xfrm>
            <a:off x="2627784" y="689457"/>
            <a:ext cx="2225327" cy="1888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27703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55576" y="-21627"/>
            <a:ext cx="27879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ln w="19050">
                  <a:solidFill>
                    <a:srgbClr val="531611"/>
                  </a:solidFill>
                </a:ln>
                <a:blipFill>
                  <a:blip r:embed="rId2"/>
                  <a:stretch>
                    <a:fillRect/>
                  </a:stretch>
                </a:blipFill>
                <a:effectLst>
                  <a:glow rad="228600">
                    <a:srgbClr val="BEEA3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rsekC" panose="04000500000000000000" pitchFamily="82" charset="0"/>
              </a:rPr>
              <a:t>«БиблиОбраз-2025»</a:t>
            </a:r>
            <a:endParaRPr lang="ru-RU" sz="24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500166" y="928676"/>
            <a:ext cx="642942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5316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anose="02020603050405020304" pitchFamily="18" charset="0"/>
              </a:rPr>
              <a:t>Реклама</a:t>
            </a:r>
            <a:r>
              <a:rPr lang="ru-RU" sz="2000" b="1" dirty="0" smtClean="0">
                <a:solidFill>
                  <a:srgbClr val="000000"/>
                </a:solidFill>
                <a:latin typeface="times" panose="02020603050405020304" pitchFamily="18" charset="0"/>
              </a:rPr>
              <a:t> </a:t>
            </a:r>
            <a:r>
              <a:rPr lang="ru-RU" sz="2000" dirty="0" smtClean="0">
                <a:latin typeface="times" panose="02020603050405020304" pitchFamily="18" charset="0"/>
              </a:rPr>
              <a:t> – рекомендательные списки и памятки</a:t>
            </a:r>
            <a:endParaRPr lang="ru-RU" sz="2000" dirty="0"/>
          </a:p>
        </p:txBody>
      </p:sp>
      <p:pic>
        <p:nvPicPr>
          <p:cNvPr id="7" name="Рисунок 6" descr="D:\! Надо!\IMG_0074.jpg"/>
          <p:cNvPicPr/>
          <p:nvPr/>
        </p:nvPicPr>
        <p:blipFill>
          <a:blip r:embed="rId3" cstate="print"/>
          <a:srcRect b="32500"/>
          <a:stretch>
            <a:fillRect/>
          </a:stretch>
        </p:blipFill>
        <p:spPr bwMode="auto">
          <a:xfrm>
            <a:off x="642910" y="1714494"/>
            <a:ext cx="3786214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D:\! Надо!\22.jpg"/>
          <p:cNvPicPr/>
          <p:nvPr/>
        </p:nvPicPr>
        <p:blipFill>
          <a:blip r:embed="rId4">
            <a:lum bright="-10000" contrast="10000"/>
          </a:blip>
          <a:srcRect b="15625"/>
          <a:stretch>
            <a:fillRect/>
          </a:stretch>
        </p:blipFill>
        <p:spPr bwMode="auto">
          <a:xfrm>
            <a:off x="4643438" y="1714494"/>
            <a:ext cx="3822700" cy="2000264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xmlns="" val="98947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/>
          <p:cNvPicPr/>
          <p:nvPr/>
        </p:nvPicPr>
        <p:blipFill>
          <a:blip r:embed="rId2" cstate="print"/>
          <a:srcRect l="41369" t="22243" r="43666" b="23156"/>
          <a:stretch>
            <a:fillRect/>
          </a:stretch>
        </p:blipFill>
        <p:spPr bwMode="auto">
          <a:xfrm rot="920199">
            <a:off x="4541131" y="1069767"/>
            <a:ext cx="761094" cy="174087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1" name="Рисунок 20"/>
          <p:cNvPicPr/>
          <p:nvPr/>
        </p:nvPicPr>
        <p:blipFill>
          <a:blip r:embed="rId3" cstate="print"/>
          <a:srcRect l="41689" t="39924" r="43200" b="6426"/>
          <a:stretch>
            <a:fillRect/>
          </a:stretch>
        </p:blipFill>
        <p:spPr bwMode="auto">
          <a:xfrm>
            <a:off x="4000496" y="1000114"/>
            <a:ext cx="785818" cy="17859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5572132" y="0"/>
            <a:ext cx="27879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ln w="19050">
                  <a:solidFill>
                    <a:srgbClr val="531611"/>
                  </a:solidFill>
                </a:ln>
                <a:blipFill>
                  <a:blip r:embed="rId4"/>
                  <a:stretch>
                    <a:fillRect/>
                  </a:stretch>
                </a:blipFill>
                <a:effectLst>
                  <a:glow rad="228600">
                    <a:srgbClr val="BEEA3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rsekC" panose="04000500000000000000" pitchFamily="82" charset="0"/>
              </a:rPr>
              <a:t>«БиблиОбраз-2025»</a:t>
            </a:r>
            <a:endParaRPr lang="ru-RU" sz="24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500298" y="642924"/>
            <a:ext cx="485778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5316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anose="02020603050405020304" pitchFamily="18" charset="0"/>
              </a:rPr>
              <a:t>Реклама</a:t>
            </a:r>
            <a:r>
              <a:rPr lang="ru-RU" sz="2000" b="1" dirty="0" smtClean="0">
                <a:solidFill>
                  <a:srgbClr val="000000"/>
                </a:solidFill>
                <a:latin typeface="times" panose="02020603050405020304" pitchFamily="18" charset="0"/>
              </a:rPr>
              <a:t> </a:t>
            </a:r>
            <a:r>
              <a:rPr lang="ru-RU" sz="2000" dirty="0" smtClean="0">
                <a:latin typeface="times" panose="02020603050405020304" pitchFamily="18" charset="0"/>
              </a:rPr>
              <a:t> – оформление в едином стиле</a:t>
            </a:r>
            <a:endParaRPr lang="ru-RU" sz="2000" dirty="0"/>
          </a:p>
        </p:txBody>
      </p:sp>
      <p:pic>
        <p:nvPicPr>
          <p:cNvPr id="9" name="Рисунок 8"/>
          <p:cNvPicPr/>
          <p:nvPr/>
        </p:nvPicPr>
        <p:blipFill>
          <a:blip r:embed="rId5"/>
          <a:srcRect l="54303" t="21719" r="27067" b="31719"/>
          <a:stretch>
            <a:fillRect/>
          </a:stretch>
        </p:blipFill>
        <p:spPr bwMode="auto">
          <a:xfrm>
            <a:off x="571472" y="1000114"/>
            <a:ext cx="2357454" cy="335758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6" name="Рисунок 15"/>
          <p:cNvPicPr/>
          <p:nvPr/>
        </p:nvPicPr>
        <p:blipFill>
          <a:blip r:embed="rId6" cstate="print"/>
          <a:srcRect l="34314" t="30608" r="38108" b="34791"/>
          <a:stretch>
            <a:fillRect/>
          </a:stretch>
        </p:blipFill>
        <p:spPr bwMode="auto">
          <a:xfrm>
            <a:off x="2571736" y="1071552"/>
            <a:ext cx="1357322" cy="92869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7" name="Рисунок 16"/>
          <p:cNvPicPr/>
          <p:nvPr/>
        </p:nvPicPr>
        <p:blipFill>
          <a:blip r:embed="rId7" cstate="print"/>
          <a:srcRect l="33565" t="21863" r="7637" b="5894"/>
          <a:stretch>
            <a:fillRect/>
          </a:stretch>
        </p:blipFill>
        <p:spPr bwMode="auto">
          <a:xfrm>
            <a:off x="5572132" y="1000114"/>
            <a:ext cx="2852733" cy="198437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8" name="Рисунок 17"/>
          <p:cNvPicPr/>
          <p:nvPr/>
        </p:nvPicPr>
        <p:blipFill>
          <a:blip r:embed="rId8" cstate="print"/>
          <a:srcRect l="69696" t="21863" r="15339" b="22814"/>
          <a:stretch>
            <a:fillRect/>
          </a:stretch>
        </p:blipFill>
        <p:spPr bwMode="auto">
          <a:xfrm>
            <a:off x="6929454" y="2285998"/>
            <a:ext cx="1031876" cy="199072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9" name="Рисунок 18" descr="C:\Documents and Settings\Наташа\Рабочий стол\Логотип БИЦ.png"/>
          <p:cNvPicPr/>
          <p:nvPr/>
        </p:nvPicPr>
        <p:blipFill>
          <a:blip r:embed="rId9" cstate="print">
            <a:extLst>
              <a:ext uri="{28A0092B-C50C-407E-A947-70E740481C1C}">
                <a14:useLocalDpi xmlns="" xmlns:wp="http://schemas.openxmlformats.org/drawingml/2006/wordprocessingDrawing" xmlns:mc="http://schemas.openxmlformats.org/markup-compatibility/2006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6929454" y="3214692"/>
            <a:ext cx="357190" cy="3784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Рисунок 21" descr="C:\Documents and Settings\Наташа\Рабочий стол\Логотип БИЦ.png"/>
          <p:cNvPicPr/>
          <p:nvPr/>
        </p:nvPicPr>
        <p:blipFill>
          <a:blip r:embed="rId10" cstate="print">
            <a:extLst>
              <a:ext uri="{28A0092B-C50C-407E-A947-70E740481C1C}">
                <a14:useLocalDpi xmlns="" xmlns:wp="http://schemas.openxmlformats.org/drawingml/2006/wordprocessingDrawing" xmlns:mc="http://schemas.openxmlformats.org/markup-compatibility/2006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4071934" y="1357304"/>
            <a:ext cx="500066" cy="449898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23" name="Рисунок 22"/>
          <p:cNvPicPr/>
          <p:nvPr/>
        </p:nvPicPr>
        <p:blipFill>
          <a:blip r:embed="rId11"/>
          <a:srcRect l="11865" t="22243" r="37360" b="14639"/>
          <a:stretch>
            <a:fillRect/>
          </a:stretch>
        </p:blipFill>
        <p:spPr bwMode="auto">
          <a:xfrm>
            <a:off x="3286116" y="2786064"/>
            <a:ext cx="2928958" cy="188269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98947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55576" y="-21627"/>
            <a:ext cx="27879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ln w="19050">
                  <a:solidFill>
                    <a:srgbClr val="531611"/>
                  </a:solidFill>
                </a:ln>
                <a:blipFill>
                  <a:blip r:embed="rId2"/>
                  <a:stretch>
                    <a:fillRect/>
                  </a:stretch>
                </a:blipFill>
                <a:effectLst>
                  <a:glow rad="228600">
                    <a:srgbClr val="BEEA3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rsekC" panose="04000500000000000000" pitchFamily="82" charset="0"/>
              </a:rPr>
              <a:t>«БиблиОбраз-2025»</a:t>
            </a:r>
            <a:endParaRPr lang="ru-RU" sz="24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643438" y="714362"/>
            <a:ext cx="328614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5316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anose="02020603050405020304" pitchFamily="18" charset="0"/>
              </a:rPr>
              <a:t>Реклама</a:t>
            </a:r>
            <a:r>
              <a:rPr lang="ru-RU" sz="2000" b="1" dirty="0" smtClean="0">
                <a:solidFill>
                  <a:srgbClr val="000000"/>
                </a:solidFill>
                <a:latin typeface="times" panose="02020603050405020304" pitchFamily="18" charset="0"/>
              </a:rPr>
              <a:t> </a:t>
            </a:r>
            <a:r>
              <a:rPr lang="ru-RU" sz="2000" dirty="0" smtClean="0">
                <a:latin typeface="times" panose="02020603050405020304" pitchFamily="18" charset="0"/>
              </a:rPr>
              <a:t> –листовки</a:t>
            </a:r>
            <a:endParaRPr lang="ru-RU" sz="2000" dirty="0"/>
          </a:p>
        </p:txBody>
      </p:sp>
      <p:pic>
        <p:nvPicPr>
          <p:cNvPr id="10" name="Рисунок 9"/>
          <p:cNvPicPr/>
          <p:nvPr/>
        </p:nvPicPr>
        <p:blipFill>
          <a:blip r:embed="rId3" cstate="print"/>
          <a:srcRect l="46820" t="21673" r="19722" b="18821"/>
          <a:stretch>
            <a:fillRect/>
          </a:stretch>
        </p:blipFill>
        <p:spPr bwMode="auto">
          <a:xfrm>
            <a:off x="857224" y="714362"/>
            <a:ext cx="1785950" cy="17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/>
          <p:cNvPicPr/>
          <p:nvPr/>
        </p:nvPicPr>
        <p:blipFill>
          <a:blip r:embed="rId4" cstate="print"/>
          <a:srcRect l="47248" t="21483" r="19615" b="19011"/>
          <a:stretch>
            <a:fillRect/>
          </a:stretch>
        </p:blipFill>
        <p:spPr bwMode="auto">
          <a:xfrm>
            <a:off x="2285984" y="1214428"/>
            <a:ext cx="1714512" cy="17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/>
          <p:cNvPicPr/>
          <p:nvPr/>
        </p:nvPicPr>
        <p:blipFill>
          <a:blip r:embed="rId5" cstate="print"/>
          <a:srcRect l="47034" t="21673" r="19702" b="18631"/>
          <a:stretch>
            <a:fillRect/>
          </a:stretch>
        </p:blipFill>
        <p:spPr bwMode="auto">
          <a:xfrm>
            <a:off x="5214942" y="1142990"/>
            <a:ext cx="1714512" cy="17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/>
          <p:cNvPicPr/>
          <p:nvPr/>
        </p:nvPicPr>
        <p:blipFill>
          <a:blip r:embed="rId6" cstate="print"/>
          <a:srcRect l="46927" t="22053" r="19615" b="18631"/>
          <a:stretch>
            <a:fillRect/>
          </a:stretch>
        </p:blipFill>
        <p:spPr bwMode="auto">
          <a:xfrm>
            <a:off x="4500562" y="2714626"/>
            <a:ext cx="1714512" cy="1643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/>
          <p:cNvPicPr/>
          <p:nvPr/>
        </p:nvPicPr>
        <p:blipFill>
          <a:blip r:embed="rId7" cstate="print"/>
          <a:srcRect l="46392" t="21863" r="19916" b="19202"/>
          <a:stretch>
            <a:fillRect/>
          </a:stretch>
        </p:blipFill>
        <p:spPr bwMode="auto">
          <a:xfrm>
            <a:off x="6500826" y="1857370"/>
            <a:ext cx="1785950" cy="17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/>
          <p:cNvPicPr/>
          <p:nvPr/>
        </p:nvPicPr>
        <p:blipFill>
          <a:blip r:embed="rId8" cstate="print"/>
          <a:srcRect l="47247" t="21673" r="19615" b="19011"/>
          <a:stretch>
            <a:fillRect/>
          </a:stretch>
        </p:blipFill>
        <p:spPr bwMode="auto">
          <a:xfrm>
            <a:off x="928662" y="2714626"/>
            <a:ext cx="1754186" cy="17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98947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500694" y="0"/>
            <a:ext cx="27879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ln w="19050">
                  <a:solidFill>
                    <a:srgbClr val="531611"/>
                  </a:solidFill>
                </a:ln>
                <a:blipFill>
                  <a:blip r:embed="rId2"/>
                  <a:stretch>
                    <a:fillRect/>
                  </a:stretch>
                </a:blipFill>
                <a:effectLst>
                  <a:glow rad="228600">
                    <a:srgbClr val="BEEA3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rsekC" panose="04000500000000000000" pitchFamily="82" charset="0"/>
              </a:rPr>
              <a:t>«БиблиОбраз-2025»</a:t>
            </a:r>
            <a:endParaRPr lang="ru-RU" sz="24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428728" y="714362"/>
            <a:ext cx="37147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5316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anose="02020603050405020304" pitchFamily="18" charset="0"/>
              </a:rPr>
              <a:t>Реклама листовки, закладки</a:t>
            </a:r>
            <a:endParaRPr lang="ru-RU" dirty="0"/>
          </a:p>
        </p:txBody>
      </p:sp>
      <p:pic>
        <p:nvPicPr>
          <p:cNvPr id="1026" name="Picture 2" descr="D:\ИНФОУРОК\Сказки любят закладки.png"/>
          <p:cNvPicPr>
            <a:picLocks noChangeAspect="1" noChangeArrowheads="1"/>
          </p:cNvPicPr>
          <p:nvPr/>
        </p:nvPicPr>
        <p:blipFill>
          <a:blip r:embed="rId3" cstate="print"/>
          <a:srcRect l="1550" t="2324" r="75206" b="2375"/>
          <a:stretch>
            <a:fillRect/>
          </a:stretch>
        </p:blipFill>
        <p:spPr bwMode="auto">
          <a:xfrm rot="20906640">
            <a:off x="852690" y="1277353"/>
            <a:ext cx="1071570" cy="2928958"/>
          </a:xfrm>
          <a:prstGeom prst="rect">
            <a:avLst/>
          </a:prstGeom>
          <a:noFill/>
        </p:spPr>
      </p:pic>
      <p:pic>
        <p:nvPicPr>
          <p:cNvPr id="9" name="Picture 2" descr="D:\ИНФОУРОК\Сказки любят закладки.png"/>
          <p:cNvPicPr>
            <a:picLocks noChangeAspect="1" noChangeArrowheads="1"/>
          </p:cNvPicPr>
          <p:nvPr/>
        </p:nvPicPr>
        <p:blipFill>
          <a:blip r:embed="rId3" cstate="print"/>
          <a:srcRect l="49175" t="2324" r="24482" b="2375"/>
          <a:stretch>
            <a:fillRect/>
          </a:stretch>
        </p:blipFill>
        <p:spPr bwMode="auto">
          <a:xfrm rot="21357666">
            <a:off x="1744683" y="1324998"/>
            <a:ext cx="1214446" cy="2928958"/>
          </a:xfrm>
          <a:prstGeom prst="rect">
            <a:avLst/>
          </a:prstGeom>
          <a:noFill/>
        </p:spPr>
      </p:pic>
      <p:pic>
        <p:nvPicPr>
          <p:cNvPr id="10" name="Picture 2" descr="D:\ИНФОУРОК\Сказки любят закладки.png"/>
          <p:cNvPicPr>
            <a:picLocks noChangeAspect="1" noChangeArrowheads="1"/>
          </p:cNvPicPr>
          <p:nvPr/>
        </p:nvPicPr>
        <p:blipFill>
          <a:blip r:embed="rId3" cstate="print"/>
          <a:srcRect l="74381" t="2324" r="825" b="2375"/>
          <a:stretch>
            <a:fillRect/>
          </a:stretch>
        </p:blipFill>
        <p:spPr bwMode="auto">
          <a:xfrm rot="398381">
            <a:off x="2737234" y="1270686"/>
            <a:ext cx="1143008" cy="2928958"/>
          </a:xfrm>
          <a:prstGeom prst="rect">
            <a:avLst/>
          </a:prstGeom>
          <a:noFill/>
        </p:spPr>
      </p:pic>
      <p:pic>
        <p:nvPicPr>
          <p:cNvPr id="8" name="Picture 2" descr="D:\ИНФОУРОК\Сказки любят закладки.png"/>
          <p:cNvPicPr>
            <a:picLocks noChangeAspect="1" noChangeArrowheads="1"/>
          </p:cNvPicPr>
          <p:nvPr/>
        </p:nvPicPr>
        <p:blipFill>
          <a:blip r:embed="rId3" cstate="print"/>
          <a:srcRect l="24794" t="2324" r="50412" b="2375"/>
          <a:stretch>
            <a:fillRect/>
          </a:stretch>
        </p:blipFill>
        <p:spPr bwMode="auto">
          <a:xfrm rot="1285966">
            <a:off x="3781729" y="1464864"/>
            <a:ext cx="1143008" cy="2928958"/>
          </a:xfrm>
          <a:prstGeom prst="rect">
            <a:avLst/>
          </a:prstGeom>
          <a:noFill/>
        </p:spPr>
      </p:pic>
      <p:pic>
        <p:nvPicPr>
          <p:cNvPr id="11" name="Рисунок 10" descr="https://s12001.edu35.ru/images/07.11/%D0%B2.pn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43570" y="714362"/>
            <a:ext cx="2782072" cy="3753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4098824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1763688" y="1563638"/>
            <a:ext cx="532859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600" dirty="0" smtClean="0">
                <a:ln w="38100">
                  <a:solidFill>
                    <a:srgbClr val="531611"/>
                  </a:solidFill>
                </a:ln>
                <a:blipFill>
                  <a:blip r:embed="rId2"/>
                  <a:stretch>
                    <a:fillRect/>
                  </a:stretch>
                </a:blipFill>
                <a:effectLst/>
                <a:latin typeface="Arial Black" pitchFamily="34" charset="0"/>
              </a:rPr>
              <a:t>«Опыт проведения мероприятий по поддержке чтения»</a:t>
            </a:r>
            <a:endParaRPr lang="ru-RU" sz="3600" dirty="0">
              <a:ln w="38100">
                <a:solidFill>
                  <a:srgbClr val="531611"/>
                </a:solidFill>
              </a:ln>
              <a:blipFill>
                <a:blip r:embed="rId2"/>
                <a:stretch>
                  <a:fillRect/>
                </a:stretch>
              </a:blipFill>
              <a:effectLst/>
              <a:latin typeface="Arial Black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95536" y="987574"/>
            <a:ext cx="4464496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75000"/>
              </a:lnSpc>
            </a:pPr>
            <a:r>
              <a:rPr lang="ru-RU" sz="3200" dirty="0" smtClean="0">
                <a:ln w="19050">
                  <a:solidFill>
                    <a:srgbClr val="531611"/>
                  </a:solidFill>
                </a:ln>
                <a:blipFill>
                  <a:blip r:embed="rId2"/>
                  <a:stretch>
                    <a:fillRect/>
                  </a:stretch>
                </a:blipFill>
                <a:effectLst>
                  <a:glow rad="228600">
                    <a:srgbClr val="BEEA3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rsekC" panose="04000500000000000000" pitchFamily="82" charset="0"/>
              </a:rPr>
              <a:t>Направление работы:</a:t>
            </a:r>
            <a:endParaRPr lang="ru-RU" sz="3200" dirty="0">
              <a:ln w="19050">
                <a:solidFill>
                  <a:srgbClr val="531611"/>
                </a:solidFill>
              </a:ln>
              <a:blipFill>
                <a:blip r:embed="rId2"/>
                <a:stretch>
                  <a:fillRect/>
                </a:stretch>
              </a:blipFill>
              <a:effectLst>
                <a:glow rad="228600">
                  <a:srgbClr val="BEEA32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rsekC" panose="04000500000000000000" pitchFamily="82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580112" y="0"/>
            <a:ext cx="27879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ln w="19050">
                  <a:solidFill>
                    <a:srgbClr val="531611"/>
                  </a:solidFill>
                </a:ln>
                <a:blipFill>
                  <a:blip r:embed="rId2"/>
                  <a:stretch>
                    <a:fillRect/>
                  </a:stretch>
                </a:blipFill>
                <a:effectLst>
                  <a:glow rad="228600">
                    <a:srgbClr val="BEEA3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rsekC" panose="04000500000000000000" pitchFamily="82" charset="0"/>
              </a:rPr>
              <a:t>«БиблиОбраз-2025»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xmlns="" val="3727314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55576" y="-21627"/>
            <a:ext cx="27879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ln w="19050">
                  <a:solidFill>
                    <a:srgbClr val="531611"/>
                  </a:solidFill>
                </a:ln>
                <a:blipFill>
                  <a:blip r:embed="rId2"/>
                  <a:stretch>
                    <a:fillRect/>
                  </a:stretch>
                </a:blipFill>
                <a:effectLst>
                  <a:glow rad="228600">
                    <a:srgbClr val="BEEA3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rsekC" panose="04000500000000000000" pitchFamily="82" charset="0"/>
              </a:rPr>
              <a:t>«БиблиОбраз-2025»</a:t>
            </a:r>
            <a:endParaRPr lang="ru-RU" sz="24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714744" y="642924"/>
            <a:ext cx="471490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5316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anose="02020603050405020304" pitchFamily="18" charset="0"/>
              </a:rPr>
              <a:t>Реклама</a:t>
            </a:r>
            <a:r>
              <a:rPr lang="ru-RU" sz="2000" b="1" dirty="0" smtClean="0">
                <a:solidFill>
                  <a:srgbClr val="000000"/>
                </a:solidFill>
                <a:latin typeface="times" panose="02020603050405020304" pitchFamily="18" charset="0"/>
              </a:rPr>
              <a:t> </a:t>
            </a:r>
            <a:r>
              <a:rPr lang="ru-RU" sz="2000" dirty="0">
                <a:latin typeface="times" panose="02020603050405020304" pitchFamily="18" charset="0"/>
              </a:rPr>
              <a:t> </a:t>
            </a:r>
            <a:r>
              <a:rPr lang="ru-RU" sz="2000" dirty="0" smtClean="0">
                <a:latin typeface="times" panose="02020603050405020304" pitchFamily="18" charset="0"/>
              </a:rPr>
              <a:t> произведений</a:t>
            </a:r>
            <a:endParaRPr lang="ru-RU" sz="2000" dirty="0"/>
          </a:p>
        </p:txBody>
      </p:sp>
      <p:pic>
        <p:nvPicPr>
          <p:cNvPr id="7" name="Рисунок 6"/>
          <p:cNvPicPr/>
          <p:nvPr/>
        </p:nvPicPr>
        <p:blipFill>
          <a:blip r:embed="rId3"/>
          <a:srcRect l="24746" t="22942" r="37974" b="12420"/>
          <a:stretch>
            <a:fillRect/>
          </a:stretch>
        </p:blipFill>
        <p:spPr>
          <a:xfrm rot="1044672">
            <a:off x="3122718" y="1294605"/>
            <a:ext cx="2041918" cy="2983109"/>
          </a:xfrm>
          <a:prstGeom prst="rect">
            <a:avLst/>
          </a:prstGeom>
        </p:spPr>
      </p:pic>
      <p:pic>
        <p:nvPicPr>
          <p:cNvPr id="8" name="Рисунок 7"/>
          <p:cNvPicPr/>
          <p:nvPr/>
        </p:nvPicPr>
        <p:blipFill>
          <a:blip r:embed="rId4"/>
          <a:srcRect l="24746" t="16929" r="39177" b="24445"/>
          <a:stretch>
            <a:fillRect/>
          </a:stretch>
        </p:blipFill>
        <p:spPr>
          <a:xfrm>
            <a:off x="5572132" y="1000114"/>
            <a:ext cx="2714644" cy="3500462"/>
          </a:xfrm>
          <a:prstGeom prst="rect">
            <a:avLst/>
          </a:prstGeom>
        </p:spPr>
      </p:pic>
      <p:pic>
        <p:nvPicPr>
          <p:cNvPr id="9" name="Рисунок 8"/>
          <p:cNvPicPr/>
          <p:nvPr/>
        </p:nvPicPr>
        <p:blipFill>
          <a:blip r:embed="rId5"/>
          <a:srcRect l="24746" t="18432" r="37974" b="21439"/>
          <a:stretch>
            <a:fillRect/>
          </a:stretch>
        </p:blipFill>
        <p:spPr>
          <a:xfrm>
            <a:off x="1428728" y="857238"/>
            <a:ext cx="2071702" cy="2786082"/>
          </a:xfrm>
          <a:prstGeom prst="rect">
            <a:avLst/>
          </a:prstGeom>
        </p:spPr>
      </p:pic>
      <p:pic>
        <p:nvPicPr>
          <p:cNvPr id="5" name="Рисунок 4"/>
          <p:cNvPicPr/>
          <p:nvPr/>
        </p:nvPicPr>
        <p:blipFill>
          <a:blip r:embed="rId6"/>
          <a:srcRect l="24746" t="19936" r="37974" b="21439"/>
          <a:stretch>
            <a:fillRect/>
          </a:stretch>
        </p:blipFill>
        <p:spPr>
          <a:xfrm rot="20811504">
            <a:off x="629170" y="1853369"/>
            <a:ext cx="2027746" cy="2626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8947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572132" y="0"/>
            <a:ext cx="27879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ln w="19050">
                  <a:solidFill>
                    <a:srgbClr val="531611"/>
                  </a:solidFill>
                </a:ln>
                <a:blipFill>
                  <a:blip r:embed="rId2"/>
                  <a:stretch>
                    <a:fillRect/>
                  </a:stretch>
                </a:blipFill>
                <a:effectLst>
                  <a:glow rad="228600">
                    <a:srgbClr val="BEEA3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rsekC" panose="04000500000000000000" pitchFamily="82" charset="0"/>
              </a:rPr>
              <a:t>«БиблиОбраз-2025»</a:t>
            </a:r>
            <a:endParaRPr lang="ru-RU" sz="2400" dirty="0"/>
          </a:p>
        </p:txBody>
      </p:sp>
      <p:pic>
        <p:nvPicPr>
          <p:cNvPr id="5" name="Рисунок 4"/>
          <p:cNvPicPr/>
          <p:nvPr/>
        </p:nvPicPr>
        <p:blipFill>
          <a:blip r:embed="rId3"/>
          <a:srcRect l="24746" t="30458" r="39177" b="7910"/>
          <a:stretch>
            <a:fillRect/>
          </a:stretch>
        </p:blipFill>
        <p:spPr>
          <a:xfrm>
            <a:off x="1428728" y="642924"/>
            <a:ext cx="3000396" cy="3857652"/>
          </a:xfrm>
          <a:prstGeom prst="rect">
            <a:avLst/>
          </a:prstGeom>
        </p:spPr>
      </p:pic>
      <p:pic>
        <p:nvPicPr>
          <p:cNvPr id="7" name="Рисунок 6"/>
          <p:cNvPicPr/>
          <p:nvPr/>
        </p:nvPicPr>
        <p:blipFill>
          <a:blip r:embed="rId4"/>
          <a:srcRect l="25441" t="18039" r="38482" b="6800"/>
          <a:stretch>
            <a:fillRect/>
          </a:stretch>
        </p:blipFill>
        <p:spPr>
          <a:xfrm>
            <a:off x="5000628" y="642924"/>
            <a:ext cx="2643206" cy="3857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8947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85786" y="0"/>
            <a:ext cx="27879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ln w="19050">
                  <a:solidFill>
                    <a:srgbClr val="531611"/>
                  </a:solidFill>
                </a:ln>
                <a:blipFill>
                  <a:blip r:embed="rId2"/>
                  <a:stretch>
                    <a:fillRect/>
                  </a:stretch>
                </a:blipFill>
                <a:effectLst>
                  <a:glow rad="228600">
                    <a:srgbClr val="BEEA3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rsekC" panose="04000500000000000000" pitchFamily="82" charset="0"/>
              </a:rPr>
              <a:t>«БиблиОбраз-2025»</a:t>
            </a:r>
            <a:endParaRPr lang="ru-RU" sz="2400" dirty="0"/>
          </a:p>
        </p:txBody>
      </p:sp>
      <p:pic>
        <p:nvPicPr>
          <p:cNvPr id="6" name="Рисунок 5"/>
          <p:cNvPicPr/>
          <p:nvPr/>
        </p:nvPicPr>
        <p:blipFill>
          <a:blip r:embed="rId3" cstate="print"/>
          <a:srcRect l="18006" t="28095" r="30192" b="19750"/>
          <a:stretch>
            <a:fillRect/>
          </a:stretch>
        </p:blipFill>
        <p:spPr bwMode="auto">
          <a:xfrm>
            <a:off x="500034" y="571486"/>
            <a:ext cx="3000396" cy="1571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/>
          <p:cNvPicPr/>
          <p:nvPr/>
        </p:nvPicPr>
        <p:blipFill>
          <a:blip r:embed="rId4" cstate="print"/>
          <a:srcRect l="15339" t="28571" r="29651" b="20455"/>
          <a:stretch>
            <a:fillRect/>
          </a:stretch>
        </p:blipFill>
        <p:spPr bwMode="auto">
          <a:xfrm>
            <a:off x="5357818" y="2928940"/>
            <a:ext cx="3267986" cy="17015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/>
          <p:cNvPicPr/>
          <p:nvPr/>
        </p:nvPicPr>
        <p:blipFill>
          <a:blip r:embed="rId5"/>
          <a:srcRect l="12679" t="31820" r="27446" b="19750"/>
          <a:stretch>
            <a:fillRect/>
          </a:stretch>
        </p:blipFill>
        <p:spPr bwMode="auto">
          <a:xfrm>
            <a:off x="4286248" y="714362"/>
            <a:ext cx="4169523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/>
          <p:cNvPicPr/>
          <p:nvPr/>
        </p:nvPicPr>
        <p:blipFill>
          <a:blip r:embed="rId6"/>
          <a:srcRect l="15550" t="28810" r="29467" b="19943"/>
          <a:stretch>
            <a:fillRect/>
          </a:stretch>
        </p:blipFill>
        <p:spPr bwMode="auto">
          <a:xfrm>
            <a:off x="714348" y="2428874"/>
            <a:ext cx="4143404" cy="19238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98947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643570" y="0"/>
            <a:ext cx="27879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ln w="19050">
                  <a:solidFill>
                    <a:srgbClr val="531611"/>
                  </a:solidFill>
                </a:ln>
                <a:blipFill>
                  <a:blip r:embed="rId2"/>
                  <a:stretch>
                    <a:fillRect/>
                  </a:stretch>
                </a:blipFill>
                <a:effectLst>
                  <a:glow rad="228600">
                    <a:srgbClr val="BEEA3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rsekC" panose="04000500000000000000" pitchFamily="82" charset="0"/>
              </a:rPr>
              <a:t>«БиблиОбраз-2025»</a:t>
            </a:r>
            <a:endParaRPr lang="ru-RU" sz="24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643042" y="785800"/>
            <a:ext cx="52864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5316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anose="02020603050405020304" pitchFamily="18" charset="0"/>
              </a:rPr>
              <a:t>Рейд по сохранности учебников</a:t>
            </a:r>
            <a:endParaRPr lang="ru-RU" dirty="0"/>
          </a:p>
        </p:txBody>
      </p:sp>
      <p:pic>
        <p:nvPicPr>
          <p:cNvPr id="9" name="Рисунок 8"/>
          <p:cNvPicPr/>
          <p:nvPr/>
        </p:nvPicPr>
        <p:blipFill>
          <a:blip r:embed="rId3"/>
          <a:srcRect l="20844" t="22814" r="23570" b="14829"/>
          <a:stretch>
            <a:fillRect/>
          </a:stretch>
        </p:blipFill>
        <p:spPr bwMode="auto">
          <a:xfrm>
            <a:off x="4786314" y="1357304"/>
            <a:ext cx="3429024" cy="2368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/>
          <p:cNvPicPr/>
          <p:nvPr/>
        </p:nvPicPr>
        <p:blipFill>
          <a:blip r:embed="rId4"/>
          <a:srcRect l="32282" t="22814" r="20577" b="14639"/>
          <a:stretch>
            <a:fillRect/>
          </a:stretch>
        </p:blipFill>
        <p:spPr bwMode="auto">
          <a:xfrm>
            <a:off x="785786" y="1357304"/>
            <a:ext cx="3300416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544019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85786" y="0"/>
            <a:ext cx="27879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ln w="19050">
                  <a:solidFill>
                    <a:srgbClr val="531611"/>
                  </a:solidFill>
                </a:ln>
                <a:blipFill>
                  <a:blip r:embed="rId2"/>
                  <a:stretch>
                    <a:fillRect/>
                  </a:stretch>
                </a:blipFill>
                <a:effectLst>
                  <a:glow rad="228600">
                    <a:srgbClr val="BEEA3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rsekC" panose="04000500000000000000" pitchFamily="82" charset="0"/>
              </a:rPr>
              <a:t>«БиблиОбраз-2025»</a:t>
            </a:r>
            <a:endParaRPr lang="ru-RU" sz="24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000364" y="785800"/>
            <a:ext cx="14287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5316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anose="02020603050405020304" pitchFamily="18" charset="0"/>
              </a:rPr>
              <a:t>Ремонт книг</a:t>
            </a:r>
            <a:endParaRPr lang="ru-RU" dirty="0"/>
          </a:p>
        </p:txBody>
      </p:sp>
      <p:pic>
        <p:nvPicPr>
          <p:cNvPr id="8" name="Рисунок 7"/>
          <p:cNvPicPr/>
          <p:nvPr/>
        </p:nvPicPr>
        <p:blipFill>
          <a:blip r:embed="rId3" cstate="print"/>
          <a:srcRect l="16137" t="14524" r="36279" b="16190"/>
          <a:stretch>
            <a:fillRect/>
          </a:stretch>
        </p:blipFill>
        <p:spPr bwMode="auto">
          <a:xfrm>
            <a:off x="500035" y="2643188"/>
            <a:ext cx="2786082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/>
          <p:cNvPicPr/>
          <p:nvPr/>
        </p:nvPicPr>
        <p:blipFill>
          <a:blip r:embed="rId4" cstate="print"/>
          <a:srcRect l="14507" t="25238" r="34334" b="19524"/>
          <a:stretch>
            <a:fillRect/>
          </a:stretch>
        </p:blipFill>
        <p:spPr bwMode="auto">
          <a:xfrm>
            <a:off x="4857752" y="2857502"/>
            <a:ext cx="2928958" cy="1701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/>
          <p:cNvPicPr/>
          <p:nvPr/>
        </p:nvPicPr>
        <p:blipFill>
          <a:blip r:embed="rId5"/>
          <a:srcRect l="25236" t="25462" r="45506" b="27477"/>
          <a:stretch>
            <a:fillRect/>
          </a:stretch>
        </p:blipFill>
        <p:spPr bwMode="auto">
          <a:xfrm>
            <a:off x="714348" y="571486"/>
            <a:ext cx="2428892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/>
          <p:cNvPicPr/>
          <p:nvPr/>
        </p:nvPicPr>
        <p:blipFill>
          <a:blip r:embed="rId6" cstate="print"/>
          <a:srcRect l="8371" t="18810" r="26975" b="17090"/>
          <a:stretch>
            <a:fillRect/>
          </a:stretch>
        </p:blipFill>
        <p:spPr bwMode="auto">
          <a:xfrm>
            <a:off x="4286248" y="642924"/>
            <a:ext cx="4270737" cy="21406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98947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>
          <a:blip r:embed="rId2"/>
          <a:srcRect l="38589" t="23004" r="34580" b="14829"/>
          <a:stretch>
            <a:fillRect/>
          </a:stretch>
        </p:blipFill>
        <p:spPr bwMode="auto">
          <a:xfrm>
            <a:off x="6286512" y="714362"/>
            <a:ext cx="2357454" cy="364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5572132" y="0"/>
            <a:ext cx="27879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ln w="19050">
                  <a:solidFill>
                    <a:srgbClr val="531611"/>
                  </a:solidFill>
                </a:ln>
                <a:blipFill>
                  <a:blip r:embed="rId3"/>
                  <a:stretch>
                    <a:fillRect/>
                  </a:stretch>
                </a:blipFill>
                <a:effectLst>
                  <a:glow rad="228600">
                    <a:srgbClr val="BEEA3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rsekC" panose="04000500000000000000" pitchFamily="82" charset="0"/>
              </a:rPr>
              <a:t>«БиблиОбраз-2025»</a:t>
            </a:r>
            <a:endParaRPr lang="ru-RU" sz="2400" dirty="0"/>
          </a:p>
        </p:txBody>
      </p:sp>
      <p:pic>
        <p:nvPicPr>
          <p:cNvPr id="3" name="Рисунок 2"/>
          <p:cNvPicPr/>
          <p:nvPr/>
        </p:nvPicPr>
        <p:blipFill>
          <a:blip r:embed="rId4" cstate="print"/>
          <a:srcRect t="31307" r="2148" b="25608"/>
          <a:stretch>
            <a:fillRect/>
          </a:stretch>
        </p:blipFill>
        <p:spPr bwMode="auto">
          <a:xfrm>
            <a:off x="2857488" y="2500312"/>
            <a:ext cx="3357586" cy="1928826"/>
          </a:xfrm>
          <a:prstGeom prst="rect">
            <a:avLst/>
          </a:prstGeom>
          <a:noFill/>
        </p:spPr>
      </p:pic>
      <p:pic>
        <p:nvPicPr>
          <p:cNvPr id="5" name="Рисунок 4"/>
          <p:cNvPicPr/>
          <p:nvPr/>
        </p:nvPicPr>
        <p:blipFill>
          <a:blip r:embed="rId5"/>
          <a:srcRect l="39658" t="24715" r="35938" b="17110"/>
          <a:stretch>
            <a:fillRect/>
          </a:stretch>
        </p:blipFill>
        <p:spPr bwMode="auto">
          <a:xfrm>
            <a:off x="500034" y="714362"/>
            <a:ext cx="2214578" cy="371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3000364" y="642924"/>
            <a:ext cx="292895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5316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anose="02020603050405020304" pitchFamily="18" charset="0"/>
              </a:rPr>
              <a:t>Ремонт книг</a:t>
            </a:r>
            <a:endParaRPr lang="ru-RU" dirty="0"/>
          </a:p>
        </p:txBody>
      </p:sp>
      <p:pic>
        <p:nvPicPr>
          <p:cNvPr id="7" name="Рисунок 6"/>
          <p:cNvPicPr/>
          <p:nvPr/>
        </p:nvPicPr>
        <p:blipFill>
          <a:blip r:embed="rId6" cstate="print"/>
          <a:srcRect l="6905" t="28333" r="34007" b="20465"/>
          <a:stretch>
            <a:fillRect/>
          </a:stretch>
        </p:blipFill>
        <p:spPr bwMode="auto">
          <a:xfrm>
            <a:off x="2928926" y="1071552"/>
            <a:ext cx="3214710" cy="12812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98947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/>
          <p:nvPr/>
        </p:nvPicPr>
        <p:blipFill>
          <a:blip r:embed="rId2" cstate="print"/>
          <a:srcRect l="33565" t="20532" r="18531" b="17491"/>
          <a:stretch>
            <a:fillRect/>
          </a:stretch>
        </p:blipFill>
        <p:spPr bwMode="auto">
          <a:xfrm>
            <a:off x="4714876" y="642924"/>
            <a:ext cx="2847975" cy="207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755576" y="-21627"/>
            <a:ext cx="27879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ln w="19050">
                  <a:solidFill>
                    <a:srgbClr val="531611"/>
                  </a:solidFill>
                </a:ln>
                <a:blipFill>
                  <a:blip r:embed="rId3"/>
                  <a:stretch>
                    <a:fillRect/>
                  </a:stretch>
                </a:blipFill>
                <a:effectLst>
                  <a:glow rad="228600">
                    <a:srgbClr val="BEEA3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rsekC" panose="04000500000000000000" pitchFamily="82" charset="0"/>
              </a:rPr>
              <a:t>«БиблиОбраз-2025»</a:t>
            </a:r>
            <a:endParaRPr lang="ru-RU" sz="24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643042" y="785800"/>
            <a:ext cx="307183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5316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anose="02020603050405020304" pitchFamily="18" charset="0"/>
              </a:rPr>
              <a:t>Библиотечные уроки</a:t>
            </a:r>
            <a:endParaRPr lang="ru-RU" dirty="0"/>
          </a:p>
        </p:txBody>
      </p:sp>
      <p:pic>
        <p:nvPicPr>
          <p:cNvPr id="8" name="Рисунок 7"/>
          <p:cNvPicPr/>
          <p:nvPr/>
        </p:nvPicPr>
        <p:blipFill>
          <a:blip r:embed="rId4" cstate="print"/>
          <a:srcRect l="33137" t="20532" r="18012" b="19392"/>
          <a:stretch>
            <a:fillRect/>
          </a:stretch>
        </p:blipFill>
        <p:spPr bwMode="auto">
          <a:xfrm>
            <a:off x="714348" y="1142990"/>
            <a:ext cx="2571768" cy="18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/>
          <p:cNvPicPr/>
          <p:nvPr/>
        </p:nvPicPr>
        <p:blipFill>
          <a:blip r:embed="rId5" cstate="print"/>
          <a:srcRect l="33029" t="20152" r="17998" b="14829"/>
          <a:stretch>
            <a:fillRect/>
          </a:stretch>
        </p:blipFill>
        <p:spPr bwMode="auto">
          <a:xfrm>
            <a:off x="1785918" y="2643188"/>
            <a:ext cx="2771774" cy="19573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/>
          <p:cNvPicPr/>
          <p:nvPr/>
        </p:nvPicPr>
        <p:blipFill>
          <a:blip r:embed="rId6" cstate="print"/>
          <a:srcRect l="33565" t="20152" r="18318" b="15589"/>
          <a:stretch>
            <a:fillRect/>
          </a:stretch>
        </p:blipFill>
        <p:spPr bwMode="auto">
          <a:xfrm>
            <a:off x="5500694" y="2357436"/>
            <a:ext cx="2863850" cy="214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544019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214546" y="2786064"/>
            <a:ext cx="583264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>
                <a:solidFill>
                  <a:srgbClr val="000000"/>
                </a:solidFill>
                <a:latin typeface="times" panose="02020603050405020304" pitchFamily="18" charset="0"/>
              </a:rPr>
              <a:t>      </a:t>
            </a:r>
            <a:r>
              <a:rPr lang="ru-RU" sz="2000" dirty="0" smtClean="0">
                <a:latin typeface="times" panose="02020603050405020304" pitchFamily="18" charset="0"/>
              </a:rPr>
              <a:t>Главная </a:t>
            </a:r>
            <a:r>
              <a:rPr lang="ru-RU" sz="2000" dirty="0">
                <a:latin typeface="times" panose="02020603050405020304" pitchFamily="18" charset="0"/>
              </a:rPr>
              <a:t>задача буктрейлера - заинтересовать и удивить читателя, привлечь внимание к сюжетной линии и героям художественного произведения</a:t>
            </a:r>
            <a:r>
              <a:rPr lang="ru-RU" sz="2000" dirty="0" smtClean="0">
                <a:latin typeface="times" panose="02020603050405020304" pitchFamily="18" charset="0"/>
              </a:rPr>
              <a:t>. </a:t>
            </a:r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Продолжительность 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буктрейлера не более 3-х минут</a:t>
            </a:r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357290" y="928676"/>
            <a:ext cx="669674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solidFill>
                  <a:srgbClr val="000000"/>
                </a:solidFill>
                <a:latin typeface="times" panose="02020603050405020304" pitchFamily="18" charset="0"/>
              </a:rPr>
              <a:t>        </a:t>
            </a:r>
            <a:r>
              <a:rPr lang="ru-RU" sz="2000" b="1" dirty="0" smtClean="0">
                <a:solidFill>
                  <a:srgbClr val="5316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anose="02020603050405020304" pitchFamily="18" charset="0"/>
              </a:rPr>
              <a:t>Буктрейлер</a:t>
            </a:r>
            <a:r>
              <a:rPr lang="ru-RU" sz="2000" b="1" dirty="0" smtClean="0">
                <a:solidFill>
                  <a:srgbClr val="000000"/>
                </a:solidFill>
                <a:latin typeface="times" panose="02020603050405020304" pitchFamily="18" charset="0"/>
              </a:rPr>
              <a:t> </a:t>
            </a:r>
            <a:r>
              <a:rPr lang="ru-RU" sz="2000" dirty="0">
                <a:latin typeface="times" panose="02020603050405020304" pitchFamily="18" charset="0"/>
              </a:rPr>
              <a:t>(англ. booktrailer) </a:t>
            </a:r>
            <a:r>
              <a:rPr lang="ru-RU" sz="2000" dirty="0" smtClean="0">
                <a:latin typeface="times" panose="02020603050405020304" pitchFamily="18" charset="0"/>
              </a:rPr>
              <a:t>-- </a:t>
            </a:r>
            <a:r>
              <a:rPr lang="ru-RU" sz="2000" dirty="0">
                <a:latin typeface="times" panose="02020603050405020304" pitchFamily="18" charset="0"/>
              </a:rPr>
              <a:t>это </a:t>
            </a:r>
            <a:r>
              <a:rPr lang="ru-RU" sz="2000" dirty="0" smtClean="0">
                <a:latin typeface="times" panose="02020603050405020304" pitchFamily="18" charset="0"/>
              </a:rPr>
              <a:t>короткий видеоролик. Он рассказывает </a:t>
            </a:r>
            <a:r>
              <a:rPr lang="ru-RU" sz="2000" dirty="0">
                <a:latin typeface="times" panose="02020603050405020304" pitchFamily="18" charset="0"/>
              </a:rPr>
              <a:t>в произвольной художественной форме о какой-либо книге</a:t>
            </a:r>
            <a:r>
              <a:rPr lang="ru-RU" sz="2000" dirty="0" smtClean="0">
                <a:latin typeface="times" panose="02020603050405020304" pitchFamily="18" charset="0"/>
              </a:rPr>
              <a:t>. Это </a:t>
            </a:r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небольшой 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видеоролик, который включает в себя самые яркие и узнаваемые моменты книги, визуализирует её содержание.</a:t>
            </a:r>
            <a:r>
              <a:rPr lang="ru-RU" sz="2000" dirty="0" smtClean="0">
                <a:latin typeface="times" panose="02020603050405020304" pitchFamily="18" charset="0"/>
              </a:rPr>
              <a:t>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580112" y="0"/>
            <a:ext cx="27879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ln w="19050">
                  <a:solidFill>
                    <a:srgbClr val="531611"/>
                  </a:solidFill>
                </a:ln>
                <a:blipFill>
                  <a:blip r:embed="rId2"/>
                  <a:stretch>
                    <a:fillRect/>
                  </a:stretch>
                </a:blipFill>
                <a:effectLst>
                  <a:glow rad="228600">
                    <a:srgbClr val="BEEA3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rsekC" panose="04000500000000000000" pitchFamily="82" charset="0"/>
              </a:rPr>
              <a:t>«БиблиОбраз-2025»</a:t>
            </a:r>
            <a:endParaRPr lang="ru-RU" sz="24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5572132" y="0"/>
            <a:ext cx="27879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ln w="19050">
                  <a:solidFill>
                    <a:srgbClr val="531611"/>
                  </a:solidFill>
                </a:ln>
                <a:blipFill>
                  <a:blip r:embed="rId2"/>
                  <a:stretch>
                    <a:fillRect/>
                  </a:stretch>
                </a:blipFill>
                <a:effectLst>
                  <a:glow rad="228600">
                    <a:srgbClr val="BEEA3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rsekC" panose="04000500000000000000" pitchFamily="82" charset="0"/>
              </a:rPr>
              <a:t>«БиблиОбраз-2025»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xmlns="" val="472945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2166" t="18957" r="30672" b="25526"/>
          <a:stretch/>
        </p:blipFill>
        <p:spPr>
          <a:xfrm>
            <a:off x="683567" y="1059582"/>
            <a:ext cx="3679433" cy="295232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/>
          <a:srcRect b="6212"/>
          <a:stretch/>
        </p:blipFill>
        <p:spPr>
          <a:xfrm>
            <a:off x="4539254" y="1059582"/>
            <a:ext cx="3934892" cy="2952328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785786" y="0"/>
            <a:ext cx="27879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ln w="19050">
                  <a:solidFill>
                    <a:srgbClr val="531611"/>
                  </a:solidFill>
                </a:ln>
                <a:blipFill>
                  <a:blip r:embed="rId4"/>
                  <a:stretch>
                    <a:fillRect/>
                  </a:stretch>
                </a:blipFill>
                <a:effectLst>
                  <a:glow rad="228600">
                    <a:srgbClr val="BEEA3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rsekC" panose="04000500000000000000" pitchFamily="82" charset="0"/>
              </a:rPr>
              <a:t>«БиблиОбраз-2025»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xmlns="" val="750814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1142976" y="857238"/>
            <a:ext cx="728667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200" dirty="0" smtClean="0">
                <a:ln w="38100">
                  <a:solidFill>
                    <a:srgbClr val="531611"/>
                  </a:solidFill>
                </a:ln>
                <a:blipFill>
                  <a:blip r:embed="rId2"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«Библиотека должна изначально оставаться «классической библиотекой», в которой ребенок учится любить и понимать книгу, наслаждаться чтением»</a:t>
            </a:r>
            <a:endParaRPr lang="ru-RU" sz="3200" dirty="0">
              <a:ln w="38100">
                <a:solidFill>
                  <a:srgbClr val="531611"/>
                </a:solidFill>
              </a:ln>
              <a:blipFill>
                <a:blip r:embed="rId2"/>
                <a:stretch>
                  <a:fillRect/>
                </a:stretch>
              </a:blip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572132" y="0"/>
            <a:ext cx="27879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ln w="19050">
                  <a:solidFill>
                    <a:srgbClr val="531611"/>
                  </a:solidFill>
                </a:ln>
                <a:blipFill>
                  <a:blip r:embed="rId2"/>
                  <a:stretch>
                    <a:fillRect/>
                  </a:stretch>
                </a:blipFill>
                <a:effectLst>
                  <a:glow rad="228600">
                    <a:srgbClr val="BEEA3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rsekC" panose="04000500000000000000" pitchFamily="82" charset="0"/>
              </a:rPr>
              <a:t>«БиблиОбраз-2025»</a:t>
            </a:r>
            <a:endParaRPr lang="ru-RU" sz="24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6500826" y="3929072"/>
            <a:ext cx="206017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i="1" dirty="0" smtClean="0">
                <a:solidFill>
                  <a:srgbClr val="5316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anose="02020603050405020304" pitchFamily="18" charset="0"/>
              </a:rPr>
              <a:t>Анна </a:t>
            </a:r>
            <a:r>
              <a:rPr lang="ru-RU" sz="2800" b="1" i="1" dirty="0" err="1" smtClean="0">
                <a:solidFill>
                  <a:srgbClr val="5316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anose="02020603050405020304" pitchFamily="18" charset="0"/>
              </a:rPr>
              <a:t>Файн</a:t>
            </a:r>
            <a:endParaRPr lang="ru-RU" sz="2800" i="1" dirty="0"/>
          </a:p>
        </p:txBody>
      </p:sp>
    </p:spTree>
    <p:extLst>
      <p:ext uri="{BB962C8B-B14F-4D97-AF65-F5344CB8AC3E}">
        <p14:creationId xmlns:p14="http://schemas.microsoft.com/office/powerpoint/2010/main" xmlns="" val="72913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1214414" y="1428742"/>
            <a:ext cx="728667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4000" dirty="0" smtClean="0">
                <a:ln w="38100">
                  <a:solidFill>
                    <a:srgbClr val="531611"/>
                  </a:solidFill>
                </a:ln>
                <a:blipFill>
                  <a:blip r:embed="rId2"/>
                  <a:stretch>
                    <a:fillRect/>
                  </a:stretch>
                </a:blipFill>
                <a:effectLst/>
                <a:latin typeface="Arial Black" pitchFamily="34" charset="0"/>
              </a:rPr>
              <a:t>«Библиотечная реклама – </a:t>
            </a:r>
            <a:r>
              <a:rPr lang="ru-RU" sz="4000" dirty="0" smtClean="0">
                <a:ln w="38100">
                  <a:solidFill>
                    <a:srgbClr val="531611"/>
                  </a:solidFill>
                </a:ln>
                <a:blipFill>
                  <a:blip r:embed="rId2"/>
                  <a:stretch>
                    <a:fillRect/>
                  </a:stretch>
                </a:blipFill>
                <a:effectLst/>
                <a:latin typeface="Arial Black" pitchFamily="34" charset="0"/>
              </a:rPr>
              <a:t>эффективный инструмент </a:t>
            </a:r>
            <a:r>
              <a:rPr lang="ru-RU" sz="4000" dirty="0" smtClean="0">
                <a:ln w="38100">
                  <a:solidFill>
                    <a:srgbClr val="531611"/>
                  </a:solidFill>
                </a:ln>
                <a:blipFill>
                  <a:blip r:embed="rId2"/>
                  <a:stretch>
                    <a:fillRect/>
                  </a:stretch>
                </a:blipFill>
                <a:effectLst/>
                <a:latin typeface="Arial Black" pitchFamily="34" charset="0"/>
              </a:rPr>
              <a:t>поддержки чтения»</a:t>
            </a:r>
            <a:endParaRPr lang="ru-RU" sz="4000" dirty="0">
              <a:ln w="38100">
                <a:solidFill>
                  <a:srgbClr val="531611"/>
                </a:solidFill>
              </a:ln>
              <a:blipFill>
                <a:blip r:embed="rId2"/>
                <a:stretch>
                  <a:fillRect/>
                </a:stretch>
              </a:blipFill>
              <a:effectLst/>
              <a:latin typeface="Arial Black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214414" y="928676"/>
            <a:ext cx="302433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75000"/>
              </a:lnSpc>
            </a:pPr>
            <a:r>
              <a:rPr lang="ru-RU" sz="3200" dirty="0" smtClean="0">
                <a:ln w="19050">
                  <a:solidFill>
                    <a:srgbClr val="531611"/>
                  </a:solidFill>
                </a:ln>
                <a:blipFill>
                  <a:blip r:embed="rId2"/>
                  <a:stretch>
                    <a:fillRect/>
                  </a:stretch>
                </a:blipFill>
                <a:effectLst>
                  <a:glow rad="228600">
                    <a:srgbClr val="BEEA3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rsekC" panose="04000500000000000000" pitchFamily="82" charset="0"/>
              </a:rPr>
              <a:t>Тема проекта:</a:t>
            </a:r>
            <a:endParaRPr lang="ru-RU" sz="3200" dirty="0">
              <a:ln w="19050">
                <a:solidFill>
                  <a:srgbClr val="531611"/>
                </a:solidFill>
              </a:ln>
              <a:blipFill>
                <a:blip r:embed="rId2"/>
                <a:stretch>
                  <a:fillRect/>
                </a:stretch>
              </a:blipFill>
              <a:effectLst>
                <a:glow rad="228600">
                  <a:srgbClr val="BEEA32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rsekC" panose="04000500000000000000" pitchFamily="82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580112" y="0"/>
            <a:ext cx="27879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ln w="19050">
                  <a:solidFill>
                    <a:srgbClr val="531611"/>
                  </a:solidFill>
                </a:ln>
                <a:blipFill>
                  <a:blip r:embed="rId2"/>
                  <a:stretch>
                    <a:fillRect/>
                  </a:stretch>
                </a:blipFill>
                <a:effectLst>
                  <a:glow rad="228600">
                    <a:srgbClr val="BEEA3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rsekC" panose="04000500000000000000" pitchFamily="82" charset="0"/>
              </a:rPr>
              <a:t>«БиблиОбраз-2025»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xmlns="" val="2980669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1071538" y="1571618"/>
            <a:ext cx="612068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6000" dirty="0" smtClean="0">
                <a:ln w="38100">
                  <a:solidFill>
                    <a:srgbClr val="531611"/>
                  </a:solidFill>
                </a:ln>
                <a:blipFill>
                  <a:blip r:embed="rId2"/>
                  <a:stretch>
                    <a:fillRect/>
                  </a:stretch>
                </a:blipFill>
                <a:effectLst/>
                <a:latin typeface="Arial Black" pitchFamily="34" charset="0"/>
              </a:rPr>
              <a:t>Спасибо </a:t>
            </a:r>
          </a:p>
          <a:p>
            <a:pPr lvl="0" algn="ctr"/>
            <a:r>
              <a:rPr lang="ru-RU" sz="6000" dirty="0" smtClean="0">
                <a:ln w="38100">
                  <a:solidFill>
                    <a:srgbClr val="531611"/>
                  </a:solidFill>
                </a:ln>
                <a:blipFill>
                  <a:blip r:embed="rId2"/>
                  <a:stretch>
                    <a:fillRect/>
                  </a:stretch>
                </a:blipFill>
                <a:effectLst/>
                <a:latin typeface="Arial Black" pitchFamily="34" charset="0"/>
              </a:rPr>
              <a:t>за внимание!</a:t>
            </a:r>
            <a:endParaRPr lang="ru-RU" sz="6000" dirty="0">
              <a:ln w="38100">
                <a:solidFill>
                  <a:srgbClr val="531611"/>
                </a:solidFill>
              </a:ln>
              <a:blipFill>
                <a:blip r:embed="rId2"/>
                <a:stretch>
                  <a:fillRect/>
                </a:stretch>
              </a:blipFill>
              <a:effectLst/>
              <a:latin typeface="Arial Black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857224" y="857238"/>
            <a:ext cx="37079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75000"/>
              </a:lnSpc>
            </a:pPr>
            <a:r>
              <a:rPr lang="ru-RU" sz="3200" dirty="0" smtClean="0">
                <a:ln w="19050">
                  <a:solidFill>
                    <a:srgbClr val="531611"/>
                  </a:solidFill>
                </a:ln>
                <a:blipFill>
                  <a:blip r:embed="rId2"/>
                  <a:stretch>
                    <a:fillRect/>
                  </a:stretch>
                </a:blipFill>
                <a:effectLst>
                  <a:glow rad="228600">
                    <a:srgbClr val="BEEA3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rsekC" panose="04000500000000000000" pitchFamily="82" charset="0"/>
              </a:rPr>
              <a:t>«БиблиОбраз-2025»</a:t>
            </a:r>
            <a:endParaRPr lang="ru-RU" sz="3200" dirty="0">
              <a:ln w="19050">
                <a:solidFill>
                  <a:srgbClr val="531611"/>
                </a:solidFill>
              </a:ln>
              <a:blipFill>
                <a:blip r:embed="rId2"/>
                <a:stretch>
                  <a:fillRect/>
                </a:stretch>
              </a:blipFill>
              <a:effectLst>
                <a:glow rad="228600">
                  <a:srgbClr val="BEEA32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rsekC" panose="04000500000000000000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75073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228184" y="771550"/>
            <a:ext cx="2160240" cy="123110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>
              <a:lnSpc>
                <a:spcPct val="75000"/>
              </a:lnSpc>
            </a:pPr>
            <a:r>
              <a:rPr lang="ru-RU" sz="3200" b="1" dirty="0" smtClean="0">
                <a:ln w="38100">
                  <a:solidFill>
                    <a:srgbClr val="531611"/>
                  </a:solidFill>
                </a:ln>
                <a:blipFill>
                  <a:blip r:embed="rId2"/>
                  <a:stretch>
                    <a:fillRect/>
                  </a:stretch>
                </a:blipFill>
                <a:effectLst>
                  <a:glow rad="228600">
                    <a:srgbClr val="BEEA32"/>
                  </a:glow>
                </a:effectLst>
                <a:latin typeface="ParsekC" panose="04000500000000000000" pitchFamily="82" charset="0"/>
              </a:rPr>
              <a:t>Здрюмова Наталья Алексеевна</a:t>
            </a:r>
            <a:endParaRPr lang="ru-RU" sz="3200" b="1" dirty="0">
              <a:ln w="38100">
                <a:solidFill>
                  <a:srgbClr val="531611"/>
                </a:solidFill>
              </a:ln>
              <a:blipFill>
                <a:blip r:embed="rId2"/>
                <a:stretch>
                  <a:fillRect/>
                </a:stretch>
              </a:blipFill>
              <a:effectLst>
                <a:glow rad="228600">
                  <a:srgbClr val="BEEA32"/>
                </a:glow>
              </a:effectLst>
              <a:latin typeface="ParsekC" panose="04000500000000000000" pitchFamily="8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705291" y="3723878"/>
            <a:ext cx="2736304" cy="81560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>
              <a:lnSpc>
                <a:spcPct val="85000"/>
              </a:lnSpc>
            </a:pPr>
            <a:r>
              <a:rPr lang="ru-RU" sz="2000" dirty="0" smtClean="0">
                <a:ln w="38100">
                  <a:solidFill>
                    <a:srgbClr val="531611"/>
                  </a:solidFill>
                </a:ln>
                <a:blipFill>
                  <a:blip r:embed="rId2"/>
                  <a:stretch>
                    <a:fillRect/>
                  </a:stretch>
                </a:blipFill>
                <a:effectLst/>
                <a:latin typeface="Stylo" panose="03060500000000000000" pitchFamily="66" charset="-52"/>
              </a:rPr>
              <a:t>педагог-библиотекарь </a:t>
            </a:r>
          </a:p>
          <a:p>
            <a:pPr algn="ctr">
              <a:lnSpc>
                <a:spcPct val="75000"/>
              </a:lnSpc>
            </a:pPr>
            <a:r>
              <a:rPr lang="ru-RU" sz="2000" dirty="0" smtClean="0">
                <a:ln w="38100">
                  <a:solidFill>
                    <a:srgbClr val="531611"/>
                  </a:solidFill>
                </a:ln>
                <a:blipFill>
                  <a:blip r:embed="rId2"/>
                  <a:stretch>
                    <a:fillRect/>
                  </a:stretch>
                </a:blipFill>
                <a:effectLst/>
                <a:latin typeface="Stylo" panose="03060500000000000000" pitchFamily="66" charset="-52"/>
              </a:rPr>
              <a:t>МБОУ СОШ №2      г. Алейска</a:t>
            </a:r>
            <a:endParaRPr lang="ru-RU" sz="2000" dirty="0">
              <a:ln w="38100">
                <a:solidFill>
                  <a:srgbClr val="531611"/>
                </a:solidFill>
              </a:ln>
              <a:blipFill>
                <a:blip r:embed="rId2"/>
                <a:stretch>
                  <a:fillRect/>
                </a:stretch>
              </a:blipFill>
              <a:effectLst/>
              <a:latin typeface="Stylo" panose="03060500000000000000" pitchFamily="66" charset="-52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934116" y="0"/>
            <a:ext cx="27879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ln w="19050">
                  <a:solidFill>
                    <a:srgbClr val="531611"/>
                  </a:solidFill>
                </a:ln>
                <a:blipFill>
                  <a:blip r:embed="rId2"/>
                  <a:stretch>
                    <a:fillRect/>
                  </a:stretch>
                </a:blipFill>
                <a:effectLst>
                  <a:glow rad="228600">
                    <a:srgbClr val="BEEA3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rsekC" panose="04000500000000000000" pitchFamily="82" charset="0"/>
              </a:rPr>
              <a:t>«БиблиОбраз-2025»</a:t>
            </a:r>
            <a:endParaRPr lang="ru-RU" sz="24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4118" r="2994"/>
          <a:stretch/>
        </p:blipFill>
        <p:spPr>
          <a:xfrm>
            <a:off x="3631976" y="699542"/>
            <a:ext cx="2882933" cy="3168352"/>
          </a:xfrm>
          <a:prstGeom prst="ellipse">
            <a:avLst/>
          </a:prstGeom>
          <a:ln>
            <a:noFill/>
          </a:ln>
          <a:effectLst>
            <a:softEdge rad="254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785786" y="1714494"/>
            <a:ext cx="6786610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>
                <a:solidFill>
                  <a:srgbClr val="000000"/>
                </a:solidFill>
                <a:latin typeface="times" panose="02020603050405020304" pitchFamily="18" charset="0"/>
              </a:rPr>
              <a:t>      </a:t>
            </a:r>
            <a:r>
              <a:rPr lang="ru-RU" dirty="0" smtClean="0">
                <a:latin typeface="times" panose="02020603050405020304" pitchFamily="18" charset="0"/>
              </a:rPr>
              <a:t>Реклама – это разновидность массовой информации, оформленной в традиционных и специфических знаковых формах. Наиболее популярной формой рекламы являются книжные иллюстративные выставки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85786" y="642924"/>
            <a:ext cx="764386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solidFill>
                  <a:srgbClr val="000000"/>
                </a:solidFill>
                <a:latin typeface="times" panose="02020603050405020304" pitchFamily="18" charset="0"/>
              </a:rPr>
              <a:t>        </a:t>
            </a:r>
            <a:r>
              <a:rPr lang="ru-RU" b="1" dirty="0" smtClean="0">
                <a:solidFill>
                  <a:srgbClr val="5316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anose="02020603050405020304" pitchFamily="18" charset="0"/>
              </a:rPr>
              <a:t>Библиотечная реклама</a:t>
            </a:r>
            <a:r>
              <a:rPr lang="ru-RU" b="1" dirty="0" smtClean="0">
                <a:solidFill>
                  <a:srgbClr val="000000"/>
                </a:solidFill>
                <a:latin typeface="times" panose="02020603050405020304" pitchFamily="18" charset="0"/>
              </a:rPr>
              <a:t> </a:t>
            </a:r>
            <a:r>
              <a:rPr lang="ru-RU" dirty="0" smtClean="0">
                <a:latin typeface="times" panose="02020603050405020304" pitchFamily="18" charset="0"/>
              </a:rPr>
              <a:t> - это реклама библиотечных ресурсов, услуг и продукции, осуществляемой библиотекой, комплекс мероприятий и средств, которые воздействуют на потребителя информации в желательном для библиотеки направлении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dirty="0" smtClean="0">
                <a:latin typeface="times" panose="02020603050405020304" pitchFamily="18" charset="0"/>
              </a:rPr>
              <a:t>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580112" y="0"/>
            <a:ext cx="27879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ln w="19050">
                  <a:solidFill>
                    <a:srgbClr val="531611"/>
                  </a:solidFill>
                </a:ln>
                <a:blipFill>
                  <a:blip r:embed="rId2"/>
                  <a:stretch>
                    <a:fillRect/>
                  </a:stretch>
                </a:blipFill>
                <a:effectLst>
                  <a:glow rad="228600">
                    <a:srgbClr val="BEEA3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rsekC" panose="04000500000000000000" pitchFamily="82" charset="0"/>
              </a:rPr>
              <a:t>«БиблиОбраз-2025»</a:t>
            </a:r>
            <a:endParaRPr lang="ru-RU" sz="24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785786" y="2857502"/>
            <a:ext cx="6072230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>
                <a:solidFill>
                  <a:srgbClr val="000000"/>
                </a:solidFill>
                <a:latin typeface="times" panose="02020603050405020304" pitchFamily="18" charset="0"/>
              </a:rPr>
              <a:t>      </a:t>
            </a:r>
            <a:r>
              <a:rPr lang="ru-RU" dirty="0" smtClean="0">
                <a:latin typeface="times" panose="02020603050405020304" pitchFamily="18" charset="0"/>
              </a:rPr>
              <a:t>Каждое мероприятие, какие бы темы оно не затрагивало и в какой бы форме оно не проходило, подразумевает, в первую очередь, «рекламу» книги и чтения.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55576" y="-21627"/>
            <a:ext cx="27879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ln w="19050">
                  <a:solidFill>
                    <a:srgbClr val="531611"/>
                  </a:solidFill>
                </a:ln>
                <a:blipFill>
                  <a:blip r:embed="rId2"/>
                  <a:stretch>
                    <a:fillRect/>
                  </a:stretch>
                </a:blipFill>
                <a:effectLst>
                  <a:glow rad="228600">
                    <a:srgbClr val="BEEA3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rsekC" panose="04000500000000000000" pitchFamily="82" charset="0"/>
              </a:rPr>
              <a:t>«БиблиОбраз-2025»</a:t>
            </a:r>
            <a:endParaRPr lang="ru-RU" sz="24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428992" y="1643056"/>
            <a:ext cx="250033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5316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anose="02020603050405020304" pitchFamily="18" charset="0"/>
              </a:rPr>
              <a:t>Выставка</a:t>
            </a:r>
            <a:r>
              <a:rPr lang="ru-RU" sz="2400" b="1" dirty="0" smtClean="0">
                <a:solidFill>
                  <a:srgbClr val="000000"/>
                </a:solidFill>
                <a:latin typeface="times" panose="02020603050405020304" pitchFamily="18" charset="0"/>
              </a:rPr>
              <a:t> </a:t>
            </a:r>
            <a:r>
              <a:rPr lang="ru-RU" sz="2400" dirty="0">
                <a:latin typeface="times" panose="02020603050405020304" pitchFamily="18" charset="0"/>
              </a:rPr>
              <a:t> </a:t>
            </a:r>
            <a:r>
              <a:rPr lang="ru-RU" sz="2400" dirty="0" smtClean="0">
                <a:latin typeface="times" panose="02020603050405020304" pitchFamily="18" charset="0"/>
              </a:rPr>
              <a:t>к знаменательной дате</a:t>
            </a:r>
            <a:endParaRPr lang="ru-RU" sz="24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626" t="5801" r="14918" b="9117"/>
          <a:stretch/>
        </p:blipFill>
        <p:spPr>
          <a:xfrm>
            <a:off x="642910" y="714362"/>
            <a:ext cx="2643206" cy="370456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704" t="10096" r="21476" b="15865"/>
          <a:stretch/>
        </p:blipFill>
        <p:spPr>
          <a:xfrm>
            <a:off x="6000760" y="785800"/>
            <a:ext cx="2373414" cy="3643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56234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572132" y="0"/>
            <a:ext cx="27879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ln w="19050">
                  <a:solidFill>
                    <a:srgbClr val="531611"/>
                  </a:solidFill>
                </a:ln>
                <a:blipFill>
                  <a:blip r:embed="rId2"/>
                  <a:stretch>
                    <a:fillRect/>
                  </a:stretch>
                </a:blipFill>
                <a:effectLst>
                  <a:glow rad="228600">
                    <a:srgbClr val="BEEA3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rsekC" panose="04000500000000000000" pitchFamily="82" charset="0"/>
              </a:rPr>
              <a:t>«БиблиОбраз-2025»</a:t>
            </a:r>
            <a:endParaRPr lang="ru-RU" sz="24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643306" y="857238"/>
            <a:ext cx="475252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5316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anose="02020603050405020304" pitchFamily="18" charset="0"/>
              </a:rPr>
              <a:t>Выставка</a:t>
            </a:r>
            <a:r>
              <a:rPr lang="ru-RU" sz="2000" b="1" dirty="0" smtClean="0">
                <a:solidFill>
                  <a:srgbClr val="000000"/>
                </a:solidFill>
                <a:latin typeface="times" panose="02020603050405020304" pitchFamily="18" charset="0"/>
              </a:rPr>
              <a:t> </a:t>
            </a:r>
            <a:r>
              <a:rPr lang="ru-RU" sz="2000" dirty="0" smtClean="0">
                <a:latin typeface="times" panose="02020603050405020304" pitchFamily="18" charset="0"/>
              </a:rPr>
              <a:t> к знаменательной дате</a:t>
            </a:r>
            <a:endParaRPr lang="ru-RU" sz="20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2911" y="724186"/>
            <a:ext cx="2786082" cy="364776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86248" y="1385328"/>
            <a:ext cx="3714752" cy="2786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58570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55576" y="-21627"/>
            <a:ext cx="27879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ln w="19050">
                  <a:solidFill>
                    <a:srgbClr val="531611"/>
                  </a:solidFill>
                </a:ln>
                <a:blipFill>
                  <a:blip r:embed="rId2"/>
                  <a:stretch>
                    <a:fillRect/>
                  </a:stretch>
                </a:blipFill>
                <a:effectLst>
                  <a:glow rad="228600">
                    <a:srgbClr val="BEEA3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rsekC" panose="04000500000000000000" pitchFamily="82" charset="0"/>
              </a:rPr>
              <a:t>«БиблиОбраз-2025»</a:t>
            </a:r>
            <a:endParaRPr lang="ru-RU" sz="2400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707" r="1331"/>
          <a:stretch/>
        </p:blipFill>
        <p:spPr>
          <a:xfrm>
            <a:off x="642910" y="714362"/>
            <a:ext cx="3312368" cy="3813888"/>
          </a:xfrm>
          <a:prstGeom prst="rect">
            <a:avLst/>
          </a:prstGeom>
        </p:spPr>
      </p:pic>
      <p:pic>
        <p:nvPicPr>
          <p:cNvPr id="2051" name="Рисунок 1" descr="D:\! Надо!\DSCN4279.JPG"/>
          <p:cNvPicPr>
            <a:picLocks noChangeAspect="1" noChangeArrowheads="1"/>
          </p:cNvPicPr>
          <p:nvPr/>
        </p:nvPicPr>
        <p:blipFill>
          <a:blip r:embed="rId4" cstate="print"/>
          <a:srcRect l="1900" t="28214" b="38229"/>
          <a:stretch>
            <a:fillRect/>
          </a:stretch>
        </p:blipFill>
        <p:spPr bwMode="auto">
          <a:xfrm>
            <a:off x="4500562" y="1857370"/>
            <a:ext cx="3606800" cy="20955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4214810" y="1142990"/>
            <a:ext cx="365773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5316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anose="02020603050405020304" pitchFamily="18" charset="0"/>
              </a:rPr>
              <a:t>Выставка</a:t>
            </a:r>
            <a:r>
              <a:rPr lang="ru-RU" sz="2000" b="1" dirty="0" smtClean="0">
                <a:solidFill>
                  <a:srgbClr val="000000"/>
                </a:solidFill>
                <a:latin typeface="times" panose="02020603050405020304" pitchFamily="18" charset="0"/>
              </a:rPr>
              <a:t> </a:t>
            </a:r>
            <a:r>
              <a:rPr lang="ru-RU" sz="2000" dirty="0" smtClean="0">
                <a:latin typeface="times" panose="02020603050405020304" pitchFamily="18" charset="0"/>
              </a:rPr>
              <a:t> к </a:t>
            </a:r>
            <a:r>
              <a:rPr lang="ru-RU" sz="2000" dirty="0" smtClean="0">
                <a:latin typeface="times" panose="02020603050405020304" pitchFamily="18" charset="0"/>
              </a:rPr>
              <a:t>актуальной теме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xmlns="" val="1958778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580112" y="0"/>
            <a:ext cx="27879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ln w="19050">
                  <a:solidFill>
                    <a:srgbClr val="531611"/>
                  </a:solidFill>
                </a:ln>
                <a:blipFill>
                  <a:blip r:embed="rId2"/>
                  <a:stretch>
                    <a:fillRect/>
                  </a:stretch>
                </a:blipFill>
                <a:effectLst>
                  <a:glow rad="228600">
                    <a:srgbClr val="BEEA3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rsekC" panose="04000500000000000000" pitchFamily="82" charset="0"/>
              </a:rPr>
              <a:t>«БиблиОбраз-2025»</a:t>
            </a:r>
            <a:endParaRPr lang="ru-RU" sz="24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1" r="-572"/>
          <a:stretch/>
        </p:blipFill>
        <p:spPr>
          <a:xfrm>
            <a:off x="2843808" y="627534"/>
            <a:ext cx="5710946" cy="3888432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571472" y="1428742"/>
            <a:ext cx="235745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5316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anose="02020603050405020304" pitchFamily="18" charset="0"/>
              </a:rPr>
              <a:t>Выставка </a:t>
            </a:r>
            <a:r>
              <a:rPr lang="ru-RU" sz="2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anose="02020603050405020304" pitchFamily="18" charset="0"/>
              </a:rPr>
              <a:t>- </a:t>
            </a:r>
            <a:r>
              <a:rPr lang="ru-RU" sz="2400" b="1" dirty="0" smtClean="0">
                <a:solidFill>
                  <a:srgbClr val="5316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anose="02020603050405020304" pitchFamily="18" charset="0"/>
              </a:rPr>
              <a:t>настроение</a:t>
            </a:r>
            <a:endParaRPr lang="ru-RU" sz="2400" dirty="0">
              <a:solidFill>
                <a:srgbClr val="53161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22577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1413</TotalTime>
  <Words>422</Words>
  <Application>Microsoft Office PowerPoint</Application>
  <PresentationFormat>Экран (16:9)</PresentationFormat>
  <Paragraphs>92</Paragraphs>
  <Slides>41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41</vt:i4>
      </vt:variant>
    </vt:vector>
  </HeadingPairs>
  <TitlesOfParts>
    <vt:vector size="42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Master</dc:creator>
  <cp:lastModifiedBy>Пользователь Windows</cp:lastModifiedBy>
  <cp:revision>126</cp:revision>
  <dcterms:created xsi:type="dcterms:W3CDTF">2016-07-05T17:28:45Z</dcterms:created>
  <dcterms:modified xsi:type="dcterms:W3CDTF">2025-11-21T01:43:42Z</dcterms:modified>
</cp:coreProperties>
</file>