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3"/>
    <p:sldMasterId id="2147483655" r:id="rId4"/>
  </p:sldMasterIdLst>
  <p:notesMasterIdLst>
    <p:notesMasterId r:id="rId19"/>
  </p:notesMasterIdLst>
  <p:sldIdLst>
    <p:sldId id="297" r:id="rId5"/>
    <p:sldId id="397" r:id="rId6"/>
    <p:sldId id="376" r:id="rId7"/>
    <p:sldId id="374" r:id="rId8"/>
    <p:sldId id="414" r:id="rId9"/>
    <p:sldId id="418" r:id="rId10"/>
    <p:sldId id="415" r:id="rId11"/>
    <p:sldId id="411" r:id="rId12"/>
    <p:sldId id="417" r:id="rId13"/>
    <p:sldId id="421" r:id="rId14"/>
    <p:sldId id="422" r:id="rId15"/>
    <p:sldId id="416" r:id="rId16"/>
    <p:sldId id="393" r:id="rId17"/>
    <p:sldId id="423" r:id="rId18"/>
    <p:sldId id="394" r:id="rId20"/>
    <p:sldId id="424" r:id="rId21"/>
    <p:sldId id="425" r:id="rId22"/>
    <p:sldId id="406" r:id="rId23"/>
    <p:sldId id="373" r:id="rId24"/>
  </p:sldIdLst>
  <p:sldSz cx="9144000" cy="5143500" type="screen16x9"/>
  <p:notesSz cx="6858000" cy="9144000"/>
  <p:embeddedFontLst>
    <p:embeddedFont>
      <p:font typeface="Abhaya Libre" panose="02000503000000000000"/>
      <p:regular r:id="rId28"/>
    </p:embeddedFont>
    <p:embeddedFont>
      <p:font typeface="Jost"/>
      <p:regular r:id="rId29"/>
    </p:embeddedFont>
    <p:embeddedFont>
      <p:font typeface="Calibri Light" panose="020F0302020204030204" charset="0"/>
      <p:regular r:id="rId30"/>
      <p:italic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2716B"/>
    <a:srgbClr val="9CC0C0"/>
    <a:srgbClr val="6194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title and description">
  <p:cSld name="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2549400" y="1631588"/>
            <a:ext cx="4045200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2549400" y="2276813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 dirty="0"/>
          </a:p>
        </p:txBody>
      </p:sp>
      <p:sp>
        <p:nvSpPr>
          <p:cNvPr id="69" name="Google Shape;69;p9"/>
          <p:cNvSpPr/>
          <p:nvPr/>
        </p:nvSpPr>
        <p:spPr>
          <a:xfrm rot="10800000" flipH="1">
            <a:off x="0" y="2166529"/>
            <a:ext cx="1422110" cy="16395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" name="Google Shape;70;p9"/>
          <p:cNvSpPr/>
          <p:nvPr/>
        </p:nvSpPr>
        <p:spPr>
          <a:xfrm rot="10800000">
            <a:off x="8109284" y="-2439"/>
            <a:ext cx="1034716" cy="153045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1" name="Google Shape;71;p9"/>
          <p:cNvSpPr/>
          <p:nvPr/>
        </p:nvSpPr>
        <p:spPr>
          <a:xfrm rot="10800000" flipH="1">
            <a:off x="0" y="4301036"/>
            <a:ext cx="2913300" cy="596100"/>
          </a:xfrm>
          <a:prstGeom prst="roundRect">
            <a:avLst/>
          </a:prstGeom>
          <a:solidFill>
            <a:srgbClr val="1271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2" name="Google Shape;72;p9"/>
          <p:cNvSpPr/>
          <p:nvPr/>
        </p:nvSpPr>
        <p:spPr>
          <a:xfrm rot="10800000" flipH="1">
            <a:off x="390725" y="-2450"/>
            <a:ext cx="677400" cy="29133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" name="Google Shape;73;p9"/>
          <p:cNvSpPr/>
          <p:nvPr/>
        </p:nvSpPr>
        <p:spPr>
          <a:xfrm rot="10800000" flipH="1">
            <a:off x="7362134" y="141678"/>
            <a:ext cx="1494300" cy="486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74" name="Google Shape;74;p9"/>
          <p:cNvCxnSpPr/>
          <p:nvPr/>
        </p:nvCxnSpPr>
        <p:spPr>
          <a:xfrm rot="10800000">
            <a:off x="615230" y="-448851"/>
            <a:ext cx="0" cy="43509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9"/>
          <p:cNvCxnSpPr/>
          <p:nvPr/>
        </p:nvCxnSpPr>
        <p:spPr>
          <a:xfrm flipH="1">
            <a:off x="7362134" y="329373"/>
            <a:ext cx="1494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6" name="Google Shape;76;p9"/>
          <p:cNvCxnSpPr/>
          <p:nvPr/>
        </p:nvCxnSpPr>
        <p:spPr>
          <a:xfrm rot="10800000">
            <a:off x="0" y="4684323"/>
            <a:ext cx="34029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slide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08750" y="1202685"/>
            <a:ext cx="4326600" cy="22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 hasCustomPrompt="1"/>
          </p:nvPr>
        </p:nvSpPr>
        <p:spPr>
          <a:xfrm>
            <a:off x="2408663" y="3559536"/>
            <a:ext cx="4326600" cy="44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rPr lang="ru-RU" dirty="0" smtClean="0"/>
              <a:t>Подзаголовок слайда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Section header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745375" y="298744"/>
            <a:ext cx="5629982" cy="89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0">
                <a:solidFill>
                  <a:schemeClr val="tx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cxnSp>
        <p:nvCxnSpPr>
          <p:cNvPr id="18" name="Google Shape;18;p3"/>
          <p:cNvCxnSpPr/>
          <p:nvPr/>
        </p:nvCxnSpPr>
        <p:spPr>
          <a:xfrm rot="10800000">
            <a:off x="-203124" y="539500"/>
            <a:ext cx="3129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Google Shape;15;p3"/>
          <p:cNvSpPr txBox="1"/>
          <p:nvPr userDrawn="1"/>
        </p:nvSpPr>
        <p:spPr>
          <a:xfrm>
            <a:off x="2587586" y="3922426"/>
            <a:ext cx="5629982" cy="8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0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bhaya Libre" panose="02000503000000000000"/>
              <a:buNone/>
              <a:defRPr sz="3600" b="1" i="0" u="none" strike="noStrike" cap="none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1046163" y="1516063"/>
            <a:ext cx="7171405" cy="3300063"/>
          </a:xfrm>
        </p:spPr>
        <p:txBody>
          <a:bodyPr/>
          <a:lstStyle>
            <a:lvl1pPr>
              <a:defRPr sz="180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 слайда</a:t>
            </a:r>
            <a:endParaRPr lang="ru-RU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 sz="4000"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 hasCustomPrompt="1"/>
          </p:nvPr>
        </p:nvSpPr>
        <p:spPr>
          <a:xfrm>
            <a:off x="3260609" y="173165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3260610" y="2786700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8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3260611" y="3866482"/>
            <a:ext cx="4703763" cy="698500"/>
          </a:xfrm>
        </p:spPr>
        <p:txBody>
          <a:bodyPr/>
          <a:lstStyle>
            <a:lvl1pPr>
              <a:defRPr sz="1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42" name="Google Shape;142;p17"/>
          <p:cNvSpPr txBox="1">
            <a:spLocks noGrp="1"/>
          </p:cNvSpPr>
          <p:nvPr>
            <p:ph type="subTitle" idx="1" hasCustomPrompt="1"/>
          </p:nvPr>
        </p:nvSpPr>
        <p:spPr>
          <a:xfrm>
            <a:off x="80211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3" name="Google Shape;143;p17"/>
          <p:cNvSpPr txBox="1">
            <a:spLocks noGrp="1"/>
          </p:cNvSpPr>
          <p:nvPr>
            <p:ph type="subTitle" idx="2" hasCustomPrompt="1"/>
          </p:nvPr>
        </p:nvSpPr>
        <p:spPr>
          <a:xfrm>
            <a:off x="335145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4" name="Google Shape;144;p17"/>
          <p:cNvSpPr txBox="1">
            <a:spLocks noGrp="1"/>
          </p:cNvSpPr>
          <p:nvPr>
            <p:ph type="subTitle" idx="3" hasCustomPrompt="1"/>
          </p:nvPr>
        </p:nvSpPr>
        <p:spPr>
          <a:xfrm>
            <a:off x="5900790" y="2887848"/>
            <a:ext cx="2441100" cy="89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r>
              <a:rPr lang="ru-RU" dirty="0" smtClean="0"/>
              <a:t>Текст слайда</a:t>
            </a:r>
            <a:endParaRPr dirty="0"/>
          </a:p>
        </p:txBody>
      </p:sp>
      <p:sp>
        <p:nvSpPr>
          <p:cNvPr id="145" name="Google Shape;145;p17"/>
          <p:cNvSpPr txBox="1">
            <a:spLocks noGrp="1"/>
          </p:cNvSpPr>
          <p:nvPr>
            <p:ph type="subTitle" idx="4"/>
          </p:nvPr>
        </p:nvSpPr>
        <p:spPr>
          <a:xfrm>
            <a:off x="802110" y="1430599"/>
            <a:ext cx="2441100" cy="719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6" name="Google Shape;146;p17"/>
          <p:cNvSpPr txBox="1">
            <a:spLocks noGrp="1"/>
          </p:cNvSpPr>
          <p:nvPr>
            <p:ph type="subTitle" idx="5"/>
          </p:nvPr>
        </p:nvSpPr>
        <p:spPr>
          <a:xfrm>
            <a:off x="3322939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7" name="Google Shape;147;p17"/>
          <p:cNvSpPr txBox="1">
            <a:spLocks noGrp="1"/>
          </p:cNvSpPr>
          <p:nvPr>
            <p:ph type="subTitle" idx="6"/>
          </p:nvPr>
        </p:nvSpPr>
        <p:spPr>
          <a:xfrm>
            <a:off x="5900790" y="1407191"/>
            <a:ext cx="2441100" cy="7427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800" b="1">
                <a:solidFill>
                  <a:schemeClr val="accent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b="1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148" name="Google Shape;148;p17"/>
          <p:cNvSpPr/>
          <p:nvPr/>
        </p:nvSpPr>
        <p:spPr>
          <a:xfrm>
            <a:off x="0" y="4100035"/>
            <a:ext cx="1041600" cy="10416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9" name="Google Shape;149;p17"/>
          <p:cNvSpPr/>
          <p:nvPr/>
        </p:nvSpPr>
        <p:spPr>
          <a:xfrm flipH="1">
            <a:off x="959300" y="4594550"/>
            <a:ext cx="2913300" cy="442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0" name="Google Shape;150;p17"/>
          <p:cNvSpPr/>
          <p:nvPr/>
        </p:nvSpPr>
        <p:spPr>
          <a:xfrm flipH="1">
            <a:off x="8421600" y="3701150"/>
            <a:ext cx="722400" cy="14331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1" name="Google Shape;151;p17"/>
          <p:cNvCxnSpPr/>
          <p:nvPr/>
        </p:nvCxnSpPr>
        <p:spPr>
          <a:xfrm rot="10800000">
            <a:off x="-40600" y="4815650"/>
            <a:ext cx="39132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7"/>
          <p:cNvSpPr/>
          <p:nvPr/>
        </p:nvSpPr>
        <p:spPr>
          <a:xfrm flipH="1">
            <a:off x="7312200" y="0"/>
            <a:ext cx="1831800" cy="442200"/>
          </a:xfrm>
          <a:prstGeom prst="round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" name="Google Shape;153;p17"/>
          <p:cNvSpPr/>
          <p:nvPr/>
        </p:nvSpPr>
        <p:spPr>
          <a:xfrm flipH="1">
            <a:off x="355781" y="0"/>
            <a:ext cx="366600" cy="16395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7312200" y="221100"/>
            <a:ext cx="18318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 matchingName="Title and body">
  <p:cSld name="Title and 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 dirty="0"/>
          </a:p>
        </p:txBody>
      </p:sp>
      <p:sp>
        <p:nvSpPr>
          <p:cNvPr id="22" name="Google Shape;22;p4"/>
          <p:cNvSpPr/>
          <p:nvPr/>
        </p:nvSpPr>
        <p:spPr>
          <a:xfrm rot="10800000" flipH="1">
            <a:off x="0" y="2500"/>
            <a:ext cx="722400" cy="7224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4"/>
          <p:cNvSpPr/>
          <p:nvPr/>
        </p:nvSpPr>
        <p:spPr>
          <a:xfrm>
            <a:off x="0" y="2227700"/>
            <a:ext cx="438600" cy="291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cxnSp>
        <p:nvCxnSpPr>
          <p:cNvPr id="27" name="Google Shape;27;p4"/>
          <p:cNvCxnSpPr>
            <a:stCxn id="26" idx="0"/>
            <a:endCxn id="26" idx="2"/>
          </p:cNvCxnSpPr>
          <p:nvPr/>
        </p:nvCxnSpPr>
        <p:spPr>
          <a:xfrm>
            <a:off x="219300" y="2227700"/>
            <a:ext cx="0" cy="2913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Рисунок 2"/>
          <p:cNvSpPr>
            <a:spLocks noGrp="1"/>
          </p:cNvSpPr>
          <p:nvPr>
            <p:ph type="pic" sz="quarter" idx="10"/>
          </p:nvPr>
        </p:nvSpPr>
        <p:spPr>
          <a:xfrm>
            <a:off x="722375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2"/>
          <p:cNvSpPr>
            <a:spLocks noGrp="1"/>
          </p:cNvSpPr>
          <p:nvPr>
            <p:ph type="pic" sz="quarter" idx="11"/>
          </p:nvPr>
        </p:nvSpPr>
        <p:spPr>
          <a:xfrm>
            <a:off x="4791274" y="2683576"/>
            <a:ext cx="3630301" cy="217328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699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bhaya Libre" panose="02000503000000000000"/>
              <a:buNone/>
              <a:defRPr sz="3000" b="1">
                <a:solidFill>
                  <a:schemeClr val="dk1"/>
                </a:solidFill>
                <a:latin typeface="Abhaya Libre" panose="02000503000000000000"/>
                <a:ea typeface="Abhaya Libre" panose="02000503000000000000"/>
                <a:cs typeface="Abhaya Libre" panose="02000503000000000000"/>
                <a:sym typeface="Abhaya Libre" panose="02000503000000000000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187600"/>
            <a:ext cx="7699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●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○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Jost"/>
              <a:buChar char="■"/>
              <a:defRPr sz="1200">
                <a:solidFill>
                  <a:schemeClr val="dk1"/>
                </a:solidFill>
                <a:latin typeface="Jost"/>
                <a:ea typeface="Jost"/>
                <a:cs typeface="Jost"/>
                <a:sym typeface="Jost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+mj-lt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474C0-00E4-4C9E-9CC8-7D7CEA9F6DB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CB4D2-0743-46FA-8C62-59E251002BF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37A00-81BF-4465-9742-F9E89D04E614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5BD3-FBA0-4092-9C91-163B42BE853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633;p48"/>
          <p:cNvSpPr/>
          <p:nvPr/>
        </p:nvSpPr>
        <p:spPr>
          <a:xfrm rot="10800000">
            <a:off x="8110936" y="753855"/>
            <a:ext cx="1033063" cy="946903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CEC4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14525" y="922655"/>
            <a:ext cx="5410835" cy="1716405"/>
          </a:xfrm>
        </p:spPr>
        <p:txBody>
          <a:bodyPr/>
          <a:lstStyle/>
          <a:p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аспект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уроках иностранного языка. Патриотическое воспитание.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-27305"/>
            <a:ext cx="1305560" cy="950595"/>
          </a:xfrm>
          <a:prstGeom prst="rect">
            <a:avLst/>
          </a:prstGeom>
        </p:spPr>
      </p:pic>
      <p:pic>
        <p:nvPicPr>
          <p:cNvPr id="11" name="Изображение 10" descr="62dd25ceda9c34594777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40" y="1998980"/>
            <a:ext cx="3858260" cy="2572385"/>
          </a:xfrm>
          <a:prstGeom prst="rect">
            <a:avLst/>
          </a:prstGeom>
        </p:spPr>
      </p:pic>
      <p:pic>
        <p:nvPicPr>
          <p:cNvPr id="3" name="Рисунок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2"/>
          <a:stretch>
            <a:fillRect/>
          </a:stretch>
        </p:blipFill>
        <p:spPr>
          <a:xfrm>
            <a:off x="5437505" y="97790"/>
            <a:ext cx="402590" cy="655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RY6nvHUcy9U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5068" y="97473"/>
            <a:ext cx="942975" cy="942975"/>
          </a:xfrm>
          <a:prstGeom prst="rect">
            <a:avLst/>
          </a:prstGeom>
        </p:spPr>
      </p:pic>
      <p:pic>
        <p:nvPicPr>
          <p:cNvPr id="5" name="Рисунок 1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5235" y="36830"/>
            <a:ext cx="1275080" cy="716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981710"/>
            <a:ext cx="4044950" cy="67945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3385" y="2277110"/>
            <a:ext cx="6024880" cy="1235075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страноведческого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ла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символах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США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и Германии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учащимся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символике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происхождения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26440"/>
            <a:ext cx="4044950" cy="65659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9410" y="1522730"/>
            <a:ext cx="6299835" cy="1594485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предложить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языке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географических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тёзках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стран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проследить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Изображение 8"/>
          <p:cNvPicPr/>
          <p:nvPr/>
        </p:nvPicPr>
        <p:blipFill>
          <a:blip r:embed="rId1"/>
          <a:stretch>
            <a:fillRect/>
          </a:stretch>
        </p:blipFill>
        <p:spPr>
          <a:xfrm>
            <a:off x="5619750" y="2908300"/>
            <a:ext cx="2383790" cy="21132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Среди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эффективных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выделить</a:t>
            </a:r>
            <a: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51635" y="1414145"/>
            <a:ext cx="6911975" cy="2098040"/>
          </a:xfrm>
        </p:spPr>
        <p:txBody>
          <a:bodyPr/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биографической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выдающихся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людях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изучаемого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свидетельствующих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героическом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страны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народа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краеведческой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родном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микрорайоне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выдающихся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земляках</a:t>
            </a:r>
            <a:r>
              <a: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12140"/>
            <a:ext cx="4044950" cy="57150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aa670532408200829e6fa18f78bf6c61-800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1630" y="1667510"/>
            <a:ext cx="2713355" cy="238506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2"/>
          <a:stretch>
            <a:fillRect/>
          </a:stretch>
        </p:blipFill>
        <p:spPr>
          <a:xfrm>
            <a:off x="5694045" y="2346960"/>
            <a:ext cx="2929255" cy="228790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68350"/>
            <a:ext cx="4044950" cy="71501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2070100"/>
            <a:ext cx="4044950" cy="1442085"/>
          </a:xfrm>
        </p:spPr>
        <p:txBody>
          <a:bodyPr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Fremdes Feuer ist nicht so hell als daheim der Rauch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Огонь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чужбине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столь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ярок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дым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 descr="img_user_file_56151c3bd5e0d_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1015" y="1703705"/>
            <a:ext cx="2056765" cy="1543050"/>
          </a:xfrm>
          <a:prstGeom prst="rect">
            <a:avLst/>
          </a:prstGeom>
        </p:spPr>
      </p:pic>
      <p:pic>
        <p:nvPicPr>
          <p:cNvPr id="7" name="Изображение 6" descr="81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4365" y="3326765"/>
            <a:ext cx="2272030" cy="17043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394335"/>
            <a:ext cx="4044950" cy="916940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Фильмы о России на английском языке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310640"/>
            <a:ext cx="4336415" cy="1183005"/>
          </a:xfrm>
        </p:spPr>
        <p:txBody>
          <a:bodyPr/>
          <a:p>
            <a:endParaRPr lang="en-US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Изображение 5" descr="b9767a67-8b3b-4b0b-8102-50410fbfdb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6730" y="1424940"/>
            <a:ext cx="6459855" cy="281622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90245"/>
            <a:ext cx="4044950" cy="94043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Фильмы о России на немецком языке</a:t>
            </a:r>
            <a:endParaRPr lang="ru-RU" altLang="en-US" sz="24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4566920" y="221234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  <p:pic>
        <p:nvPicPr>
          <p:cNvPr id="5" name="Изображение 4" descr="3fd4bbda-55a1-4ad4-ab9c-bad7cc759b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4370" y="1630680"/>
            <a:ext cx="5995035" cy="2613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388620"/>
            <a:ext cx="5417185" cy="1588770"/>
          </a:xfrm>
        </p:spPr>
        <p:txBody>
          <a:bodyPr/>
          <a:p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Губайдуллин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Победы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Мужество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доблесть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Губайдуллин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Красноперова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Шиндяпин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–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Просвещение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, 2025. – 160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: </a:t>
            </a:r>
            <a:r>
              <a:rPr lang="en-US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en-US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. ISBN 978-5-09-123971-3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Изображение 3" descr="262a5ca2-be78-44e6-9bc7-1dd616e43c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1820" y="1977390"/>
            <a:ext cx="3065780" cy="28835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866775"/>
            <a:ext cx="4044950" cy="36512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720" y="1656080"/>
            <a:ext cx="7266940" cy="1856105"/>
          </a:xfrm>
        </p:spPr>
        <p:txBody>
          <a:bodyPr/>
          <a:p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гут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en-US" altLang="ru-RU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немаловажную</a:t>
            </a:r>
            <a:r>
              <a:rPr lang="en-US" altLang="ru-RU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lang="ru-RU" altLang="en-US" b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чувства патриотизма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ения к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обыча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предков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Таким образом, учащиеся будут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ru-RU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овать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иностранного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мере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способствует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единой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5375" y="249317"/>
            <a:ext cx="5629982" cy="893700"/>
          </a:xfrm>
        </p:spPr>
        <p:txBody>
          <a:bodyPr/>
          <a:lstStyle/>
          <a:p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90119" y="82378"/>
            <a:ext cx="37215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1198880" y="676275"/>
            <a:ext cx="6648450" cy="40786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44675" y="1194435"/>
            <a:ext cx="5667375" cy="1782445"/>
          </a:xfrm>
        </p:spPr>
        <p:txBody>
          <a:bodyPr/>
          <a:p>
            <a:r>
              <a:rPr lang="ru-RU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ностранный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обладает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огромным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воспитательным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потенциалом</a:t>
            </a:r>
            <a:r>
              <a:rPr lang="en-US" altLang="ru-RU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5066030" y="2477135"/>
            <a:ext cx="2737485" cy="2381885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3609975" y="883920"/>
            <a:ext cx="30480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695" y="806450"/>
            <a:ext cx="5436235" cy="45910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Воспитательный аспект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032000" y="1664335"/>
            <a:ext cx="5080000" cy="2030095"/>
          </a:xfrm>
          <a:prstGeom prst="rect">
            <a:avLst/>
          </a:prstGeom>
        </p:spPr>
        <p:txBody>
          <a:bodyPr>
            <a:spAutoFit/>
          </a:bodyPr>
          <a:p>
            <a:pPr marL="0" indent="0" algn="just"/>
            <a:r>
              <a:rPr lang="ru-RU" altLang="en-US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Воспит</a:t>
            </a:r>
            <a:r>
              <a:rPr lang="en-US" altLang="zh-CN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ательный аспект</a:t>
            </a:r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на уроках иностранного языка </a:t>
            </a:r>
            <a:r>
              <a:rPr lang="en-US" altLang="zh-CN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направлен</a:t>
            </a:r>
            <a:r>
              <a:rPr lang="ru-RU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:</a:t>
            </a:r>
            <a:endParaRPr lang="ru-RU" altLang="en-US" sz="1800" b="0" i="0">
              <a:solidFill>
                <a:srgbClr val="000000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/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ru-RU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 </a:t>
            </a:r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на </a:t>
            </a:r>
            <a:r>
              <a:rPr lang="en-US" altLang="zh-CN" sz="180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воспитание толерантного отношения к культуре, традициям и обычаям страны изучаемого языка</a:t>
            </a:r>
            <a:r>
              <a:rPr lang="ru-RU" altLang="en-US" sz="180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;</a:t>
            </a:r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endParaRPr lang="en-US" altLang="zh-CN" sz="1800" b="0" i="0">
              <a:solidFill>
                <a:srgbClr val="000000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 </a:t>
            </a:r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духовно-нравственное воспитание</a:t>
            </a:r>
            <a:r>
              <a:rPr lang="ru-RU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;</a:t>
            </a:r>
            <a:endParaRPr lang="ru-RU" altLang="en-US" sz="1800" b="0" i="0">
              <a:solidFill>
                <a:srgbClr val="000000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  <a:p>
            <a:pPr marL="0" indent="0" algn="just"/>
            <a:r>
              <a:rPr lang="ru-RU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 </a:t>
            </a:r>
            <a:r>
              <a:rPr lang="en-US" altLang="zh-CN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воспитание гармонично развитой личности. </a:t>
            </a:r>
            <a:endParaRPr lang="en-US" altLang="zh-CN" sz="1800" b="0" i="0">
              <a:solidFill>
                <a:srgbClr val="000000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974850" y="830580"/>
            <a:ext cx="5670550" cy="2068830"/>
          </a:xfrm>
          <a:prstGeom prst="rect">
            <a:avLst/>
          </a:prstGeom>
        </p:spPr>
        <p:txBody>
          <a:bodyPr>
            <a:noAutofit/>
          </a:bodyPr>
          <a:p>
            <a:pPr marL="0" indent="0" algn="just"/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Духовно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-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нравственное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воспитание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—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это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целенаправленно</a:t>
            </a:r>
            <a:r>
              <a:rPr lang="en-US" altLang="ru-RU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организованный</a:t>
            </a:r>
            <a:r>
              <a:rPr lang="en-US" altLang="ru-RU" sz="1800" b="0" i="0">
                <a:solidFill>
                  <a:srgbClr val="FF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педагогический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процесс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усвоения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принятия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культурных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,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духовных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и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нравственных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 </a:t>
            </a:r>
            <a:r>
              <a:rPr lang="en-US" altLang="en-US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ценностей</a:t>
            </a:r>
            <a:r>
              <a:rPr lang="en-US" altLang="ru-RU" sz="1800" b="0" i="0">
                <a:solidFill>
                  <a:srgbClr val="000000"/>
                </a:solidFill>
                <a:latin typeface="Times New Roman" panose="02020603050405020304" pitchFamily="18" charset="0"/>
                <a:ea typeface="YS Text"/>
                <a:cs typeface="Times New Roman" panose="02020603050405020304" pitchFamily="18" charset="0"/>
              </a:rPr>
              <a:t>. </a:t>
            </a:r>
            <a:endParaRPr lang="en-US" altLang="ru-RU" sz="1800" b="0" i="0">
              <a:solidFill>
                <a:srgbClr val="000000"/>
              </a:solidFill>
              <a:latin typeface="Times New Roman" panose="02020603050405020304" pitchFamily="18" charset="0"/>
              <a:ea typeface="YS Text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img9_1_e16343824086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2465" y="3089275"/>
            <a:ext cx="3890645" cy="1670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746125"/>
            <a:ext cx="4044950" cy="2766060"/>
          </a:xfrm>
        </p:spPr>
        <p:txBody>
          <a:bodyPr/>
          <a:p>
            <a:pPr algn="ctr"/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нравственного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altLang="ru-RU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ru-RU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свободам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обязанностям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этического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сознания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творческого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семье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здоровому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образу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здоровью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близких</a:t>
            </a:r>
            <a:r>
              <a:rPr lang="en-US" altLang="ru-RU" sz="1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altLang="ru-RU" sz="16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4365" y="1021715"/>
            <a:ext cx="5760720" cy="748665"/>
          </a:xfrm>
        </p:spPr>
        <p:txBody>
          <a:bodyPr/>
          <a:p>
            <a:pPr algn="ctr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990" y="1955165"/>
            <a:ext cx="6924040" cy="786130"/>
          </a:xfrm>
        </p:spPr>
        <p:txBody>
          <a:bodyPr/>
          <a:p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словам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Путина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основанная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патриотизме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/>
          </a:p>
          <a:p>
            <a:pPr algn="ctr"/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протяжении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существования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патриотического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остаётся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самых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жизнедеятельности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67080"/>
            <a:ext cx="4044950" cy="968375"/>
          </a:xfrm>
        </p:spPr>
        <p:txBody>
          <a:bodyPr/>
          <a:p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0065" y="1863090"/>
            <a:ext cx="6129020" cy="1683385"/>
          </a:xfrm>
        </p:spPr>
        <p:txBody>
          <a:bodyPr/>
          <a:p>
            <a:pPr algn="ctr"/>
            <a:r>
              <a:rPr lang="ru-RU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преданного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своему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народу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поставленные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перед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школой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требуют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ответственной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системной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любого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том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числе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уроках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ого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языка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676275"/>
            <a:ext cx="4044950" cy="1047750"/>
          </a:xfrm>
        </p:spPr>
        <p:txBody>
          <a:bodyPr/>
          <a:p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Патриотическое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воспитание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723390"/>
            <a:ext cx="5610860" cy="1788795"/>
          </a:xfrm>
        </p:spPr>
        <p:txBody>
          <a:bodyPr/>
          <a:p>
            <a:pPr algn="just"/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ru-RU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ru-RU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любви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своей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Родине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её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достижениям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науке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спорте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49525" y="733425"/>
            <a:ext cx="4044950" cy="495935"/>
          </a:xfrm>
        </p:spPr>
        <p:txBody>
          <a:bodyPr/>
          <a:p>
            <a:pPr algn="just"/>
            <a:r>
              <a:rPr lang="ru-RU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формы работы:</a:t>
            </a:r>
            <a:endParaRPr lang="ru-RU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49525" y="1609725"/>
            <a:ext cx="4044950" cy="1902460"/>
          </a:xfrm>
        </p:spPr>
        <p:txBody>
          <a:bodyPr/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Можно использовать: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игры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брейн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ринги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конференции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сочинения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уроки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экскурсии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-проекты,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-выпуск стенгазет (к Дню Победы, Дню народного единства),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-конкурсы стихотворений и песен,</a:t>
            </a:r>
            <a:endParaRPr lang="en-US" altLang="ru-RU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просмотр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обсуждение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фильмов</a:t>
            </a:r>
            <a:r>
              <a:rPr lang="en-US" altLang="ru-RU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итульный ли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Заголовок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Фото и текст">
  <a:themeElements>
    <a:clrScheme name="Другая 1">
      <a:dk1>
        <a:srgbClr val="3D716C"/>
      </a:dk1>
      <a:lt1>
        <a:srgbClr val="FEFAF4"/>
      </a:lt1>
      <a:dk2>
        <a:srgbClr val="9A7A63"/>
      </a:dk2>
      <a:lt2>
        <a:srgbClr val="CEC4BA"/>
      </a:lt2>
      <a:accent1>
        <a:srgbClr val="594735"/>
      </a:accent1>
      <a:accent2>
        <a:srgbClr val="61948F"/>
      </a:accent2>
      <a:accent3>
        <a:srgbClr val="9CC0C0"/>
      </a:accent3>
      <a:accent4>
        <a:srgbClr val="FFFFFF"/>
      </a:accent4>
      <a:accent5>
        <a:srgbClr val="FFFFFF"/>
      </a:accent5>
      <a:accent6>
        <a:srgbClr val="FFFFFF"/>
      </a:accent6>
      <a:hlink>
        <a:srgbClr val="3A3730"/>
      </a:hlink>
      <a:folHlink>
        <a:srgbClr val="0097A7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3629</Words>
  <Application>WPS Presentation</Application>
  <PresentationFormat>Экран (16:9)</PresentationFormat>
  <Paragraphs>92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35" baseType="lpstr">
      <vt:lpstr>Arial</vt:lpstr>
      <vt:lpstr>SimSun</vt:lpstr>
      <vt:lpstr>Wingdings</vt:lpstr>
      <vt:lpstr>Arial</vt:lpstr>
      <vt:lpstr>Abhaya Libre</vt:lpstr>
      <vt:lpstr>Jost</vt:lpstr>
      <vt:lpstr>Times New Roman</vt:lpstr>
      <vt:lpstr>YS Text</vt:lpstr>
      <vt:lpstr>Segoe Print</vt:lpstr>
      <vt:lpstr>Microsoft YaHei</vt:lpstr>
      <vt:lpstr>Arial Unicode MS</vt:lpstr>
      <vt:lpstr>Calibri Light</vt:lpstr>
      <vt:lpstr>Calibri</vt:lpstr>
      <vt:lpstr>Титульный лист</vt:lpstr>
      <vt:lpstr>Заголовок и текст</vt:lpstr>
      <vt:lpstr>Фото и текст</vt:lpstr>
      <vt:lpstr>      Воспитательный аспект на уроках иностранного языка. Патриотическое воспитание.  </vt:lpstr>
      <vt:lpstr>PowerPoint 演示文稿</vt:lpstr>
      <vt:lpstr>Воспитательный аспект</vt:lpstr>
      <vt:lpstr>PowerPoint 演示文稿</vt:lpstr>
      <vt:lpstr>PowerPoint 演示文稿</vt:lpstr>
      <vt:lpstr>Актуальность проблемы</vt:lpstr>
      <vt:lpstr>Задачи:</vt:lpstr>
      <vt:lpstr>Патриотическое воспитание</vt:lpstr>
      <vt:lpstr>Методы и формы работы:</vt:lpstr>
      <vt:lpstr>Задания:</vt:lpstr>
      <vt:lpstr>Задания:</vt:lpstr>
      <vt:lpstr>  Среди наиболее эффективных форм патриотического воспитания можно выделить:  </vt:lpstr>
      <vt:lpstr>Задания:</vt:lpstr>
      <vt:lpstr>Задания:</vt:lpstr>
      <vt:lpstr>Фильмы о России на английском языке</vt:lpstr>
      <vt:lpstr>Фильмы о России на немецком языке</vt:lpstr>
      <vt:lpstr>PowerPoint 演示文稿</vt:lpstr>
      <vt:lpstr>Выводы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Elegant And Classy Style Agency</dc:title>
  <dc:creator>Таратун Е.В.</dc:creator>
  <cp:lastModifiedBy>Dinan</cp:lastModifiedBy>
  <cp:revision>171</cp:revision>
  <dcterms:created xsi:type="dcterms:W3CDTF">2025-08-13T04:26:00Z</dcterms:created>
  <dcterms:modified xsi:type="dcterms:W3CDTF">2025-10-30T15:02:59Z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DEF1839E2C0C4EC9993A620529359696_12</vt:lpwstr>
  </property>
  <property fmtid="{D5CDD505-2E9C-101B-9397-08002B2CF9AE}" pid="3" name="KSOProductBuildVer">
    <vt:lpwstr>1049-12.2.0.22530</vt:lpwstr>
  </property>
</Properties>
</file>