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359" r:id="rId2"/>
    <p:sldId id="270" r:id="rId3"/>
    <p:sldId id="376" r:id="rId4"/>
    <p:sldId id="377" r:id="rId5"/>
    <p:sldId id="366" r:id="rId6"/>
    <p:sldId id="370" r:id="rId7"/>
    <p:sldId id="371" r:id="rId8"/>
    <p:sldId id="373" r:id="rId9"/>
    <p:sldId id="372" r:id="rId10"/>
    <p:sldId id="378" r:id="rId11"/>
    <p:sldId id="379" r:id="rId12"/>
    <p:sldId id="380" r:id="rId13"/>
    <p:sldId id="367" r:id="rId14"/>
    <p:sldId id="368" r:id="rId15"/>
    <p:sldId id="375" r:id="rId16"/>
    <p:sldId id="369" r:id="rId17"/>
    <p:sldId id="374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79D"/>
    <a:srgbClr val="009999"/>
    <a:srgbClr val="E30613"/>
    <a:srgbClr val="FF6699"/>
    <a:srgbClr val="FF3399"/>
    <a:srgbClr val="006699"/>
    <a:srgbClr val="FF99CC"/>
    <a:srgbClr val="FF6600"/>
    <a:srgbClr val="CC33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516" y="-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3B2BC3-C0CA-4EDD-A9D2-49BF1D1E2311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7C3659-7610-4A05-B23C-7506784F26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0719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F7BE6A-8252-4D0A-92EA-BAA3C930C085}" type="slidenum">
              <a:rPr lang="en-US"/>
              <a:pPr/>
              <a:t>4</a:t>
            </a:fld>
            <a:endParaRPr lang="en-US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200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F1C0C-49B0-46E7-B6E3-6D8206C66676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A69A3-9F92-4EC0-A9C6-3B0A849B1A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9568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F1C0C-49B0-46E7-B6E3-6D8206C66676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A69A3-9F92-4EC0-A9C6-3B0A849B1A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5358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F1C0C-49B0-46E7-B6E3-6D8206C66676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A69A3-9F92-4EC0-A9C6-3B0A849B1A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9444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F1C0C-49B0-46E7-B6E3-6D8206C66676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A69A3-9F92-4EC0-A9C6-3B0A849B1A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4426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F1C0C-49B0-46E7-B6E3-6D8206C66676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A69A3-9F92-4EC0-A9C6-3B0A849B1A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4292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F1C0C-49B0-46E7-B6E3-6D8206C66676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A69A3-9F92-4EC0-A9C6-3B0A849B1A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7410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F1C0C-49B0-46E7-B6E3-6D8206C66676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A69A3-9F92-4EC0-A9C6-3B0A849B1A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272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F1C0C-49B0-46E7-B6E3-6D8206C66676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A69A3-9F92-4EC0-A9C6-3B0A849B1A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027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F1C0C-49B0-46E7-B6E3-6D8206C66676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A69A3-9F92-4EC0-A9C6-3B0A849B1A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8856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F1C0C-49B0-46E7-B6E3-6D8206C66676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A69A3-9F92-4EC0-A9C6-3B0A849B1A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1626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F1C0C-49B0-46E7-B6E3-6D8206C66676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A69A3-9F92-4EC0-A9C6-3B0A849B1A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7677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3F1C0C-49B0-46E7-B6E3-6D8206C66676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A69A3-9F92-4EC0-A9C6-3B0A849B1A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0919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6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6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mailto:konkurs@iro22.ru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mailto:konkurs@iro22.ru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57725" y="247999"/>
            <a:ext cx="670962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735" y="433898"/>
            <a:ext cx="2378956" cy="947866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50" r="11695"/>
          <a:stretch/>
        </p:blipFill>
        <p:spPr>
          <a:xfrm>
            <a:off x="5303863" y="492056"/>
            <a:ext cx="890673" cy="831549"/>
          </a:xfrm>
          <a:prstGeom prst="ellipse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1599" y="541604"/>
            <a:ext cx="814066" cy="810600"/>
          </a:xfrm>
          <a:prstGeom prst="rect">
            <a:avLst/>
          </a:prstGeom>
        </p:spPr>
      </p:pic>
      <p:pic>
        <p:nvPicPr>
          <p:cNvPr id="13" name="Рисунок 12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821" y="571164"/>
            <a:ext cx="1476375" cy="630555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75124" y="500519"/>
            <a:ext cx="892770" cy="892770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0" y="1419782"/>
            <a:ext cx="11243675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FF5A33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		УСТАНОВОЧНЫЙ </a:t>
            </a:r>
            <a:r>
              <a:rPr lang="ru-RU" sz="5400" b="1" dirty="0">
                <a:solidFill>
                  <a:srgbClr val="FF5A33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ВЕБИНАР </a:t>
            </a:r>
          </a:p>
          <a:p>
            <a:pPr algn="ctr"/>
            <a:endParaRPr lang="ru-RU" sz="4800" b="1" dirty="0" smtClean="0">
              <a:solidFill>
                <a:srgbClr val="009999"/>
              </a:solidFill>
              <a:latin typeface="Bahnschrift Condensed" panose="020B0502040204020203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4800" dirty="0" smtClean="0">
                <a:solidFill>
                  <a:srgbClr val="009999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		ОТБОРОЧНЫЙ ЭТАП </a:t>
            </a:r>
            <a:endParaRPr lang="ru-RU" sz="4800" dirty="0">
              <a:solidFill>
                <a:srgbClr val="009999"/>
              </a:solidFill>
              <a:latin typeface="Bahnschrift Condensed" panose="020B0502040204020203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4800" dirty="0" smtClean="0">
                <a:solidFill>
                  <a:srgbClr val="009999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		НОМИНАЦИИ</a:t>
            </a:r>
            <a:endParaRPr lang="ru-RU" sz="4800" dirty="0">
              <a:solidFill>
                <a:srgbClr val="009999"/>
              </a:solidFill>
              <a:latin typeface="Bahnschrift Condensed" panose="020B0502040204020203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4800" dirty="0">
                <a:solidFill>
                  <a:srgbClr val="009999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 </a:t>
            </a:r>
            <a:r>
              <a:rPr lang="ru-RU" sz="4800" dirty="0" smtClean="0">
                <a:solidFill>
                  <a:srgbClr val="009999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		«ПЕДАГОГИЧЕСКИЙ ДЕБЮТ – 2026»</a:t>
            </a:r>
          </a:p>
          <a:p>
            <a:pPr algn="ctr"/>
            <a:endParaRPr lang="ru-RU" sz="4800" b="1" dirty="0" smtClean="0">
              <a:solidFill>
                <a:srgbClr val="009999"/>
              </a:solidFill>
              <a:latin typeface="Bahnschrift Condensed" panose="020B0502040204020203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009999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05.12.2025 </a:t>
            </a:r>
            <a:r>
              <a:rPr lang="ru-RU" sz="3600" b="1" dirty="0" smtClean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4800" b="1" dirty="0" smtClean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4800" b="1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Рисунок 14" descr="X:\ФАЙЛООБМЕННИК\АНШЛАГИ, ТЕЙБЛЫ, КОНВЕРТЫ\Логотип\Pobeda80_logo_main.jp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7492" y="120770"/>
            <a:ext cx="791477" cy="1275642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844" y="2881997"/>
            <a:ext cx="2430881" cy="243088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6136" y="500519"/>
            <a:ext cx="912628" cy="91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606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11632" y="262525"/>
            <a:ext cx="9168899" cy="75738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009999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ПОДГОТОВКА СТАТЬИ ДЛЯ СБОРНИКА «УЧИТЕЛЬ ГОДА АЛТАЯ – 2026»</a:t>
            </a:r>
            <a:endParaRPr lang="ru-RU" sz="2800" b="1" dirty="0">
              <a:solidFill>
                <a:srgbClr val="E30613"/>
              </a:solidFill>
              <a:latin typeface="Bahnschrift Condensed" panose="020B05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111631" y="3634151"/>
            <a:ext cx="13194851" cy="4655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Объект 8"/>
          <p:cNvSpPr>
            <a:spLocks noGrp="1"/>
          </p:cNvSpPr>
          <p:nvPr>
            <p:ph idx="1"/>
          </p:nvPr>
        </p:nvSpPr>
        <p:spPr>
          <a:xfrm>
            <a:off x="879231" y="1426210"/>
            <a:ext cx="10700238" cy="5036136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ru-RU" b="1" kern="13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 </a:t>
            </a:r>
            <a:endParaRPr lang="ru-RU" sz="2400" b="1" kern="1300" dirty="0">
              <a:solidFill>
                <a:srgbClr val="C00000"/>
              </a:solidFill>
              <a:latin typeface="Times New Roman" panose="02020603050405020304" pitchFamily="18" charset="0"/>
              <a:ea typeface="Lora Bold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1200" b="1" dirty="0">
                <a:solidFill>
                  <a:srgbClr val="C00000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Статья для сборника информационных материалов «Учитель года Алтая – </a:t>
            </a:r>
            <a:r>
              <a:rPr lang="ru-RU" sz="11200" b="1" dirty="0" smtClean="0">
                <a:solidFill>
                  <a:srgbClr val="C00000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2026»</a:t>
            </a:r>
            <a:endParaRPr lang="ru-RU" sz="11200" b="1" dirty="0">
              <a:solidFill>
                <a:srgbClr val="C00000"/>
              </a:solidFill>
              <a:latin typeface="Bahnschrift Condensed" panose="020B0502040204020203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9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Шрифт</a:t>
            </a:r>
            <a:r>
              <a:rPr lang="ru-RU" sz="9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9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Times New Roman</a:t>
            </a:r>
            <a:r>
              <a:rPr lang="ru-RU" sz="9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размер – 14 кегль </a:t>
            </a:r>
          </a:p>
          <a:p>
            <a:pPr marL="0" indent="0">
              <a:buNone/>
            </a:pPr>
            <a:r>
              <a:rPr lang="ru-RU" sz="9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Межстрочный интервал </a:t>
            </a:r>
            <a:r>
              <a:rPr lang="ru-RU" sz="9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1,0</a:t>
            </a:r>
          </a:p>
          <a:p>
            <a:pPr marL="0" indent="0">
              <a:buNone/>
            </a:pPr>
            <a:r>
              <a:rPr lang="ru-RU" sz="9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Поля</a:t>
            </a:r>
            <a:r>
              <a:rPr lang="ru-RU" sz="9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стандартные, абзацный отступ – 1,25</a:t>
            </a:r>
          </a:p>
          <a:p>
            <a:pPr marL="0" indent="0">
              <a:buNone/>
            </a:pPr>
            <a:r>
              <a:rPr lang="ru-RU" sz="9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Выравнивание текста </a:t>
            </a:r>
            <a:r>
              <a:rPr lang="ru-RU" sz="9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по ширине, без переносов в словах, страницы не нумеруются.</a:t>
            </a:r>
          </a:p>
          <a:p>
            <a:pPr marL="0" indent="0">
              <a:buNone/>
            </a:pPr>
            <a:r>
              <a:rPr lang="ru-RU" sz="9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Внимание!</a:t>
            </a:r>
            <a:r>
              <a:rPr lang="ru-RU" sz="9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Текст оформляется без использования таблиц! </a:t>
            </a:r>
          </a:p>
          <a:p>
            <a:pPr marL="0" indent="0">
              <a:buNone/>
            </a:pPr>
            <a:endParaRPr lang="ru-RU" sz="11200" b="1" dirty="0" smtClean="0">
              <a:solidFill>
                <a:srgbClr val="C00000"/>
              </a:solidFill>
              <a:latin typeface="Bahnschrift Condensed" panose="020B0502040204020203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1200" b="1" dirty="0" smtClean="0">
                <a:solidFill>
                  <a:srgbClr val="C00000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Количество слов </a:t>
            </a:r>
            <a:r>
              <a:rPr lang="ru-RU" sz="11200" b="1" dirty="0">
                <a:solidFill>
                  <a:srgbClr val="C00000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статьи – не более 200 </a:t>
            </a:r>
            <a:r>
              <a:rPr lang="ru-RU" sz="11200" b="1" dirty="0" smtClean="0">
                <a:solidFill>
                  <a:srgbClr val="C00000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слов (не </a:t>
            </a:r>
            <a:r>
              <a:rPr lang="ru-RU" sz="11200" b="1" dirty="0">
                <a:solidFill>
                  <a:srgbClr val="C00000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более 1500 </a:t>
            </a:r>
            <a:r>
              <a:rPr lang="ru-RU" sz="11200" b="1" dirty="0" smtClean="0">
                <a:solidFill>
                  <a:srgbClr val="C00000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знаков с пробелами)</a:t>
            </a:r>
            <a:endParaRPr lang="ru-RU" sz="11200" b="1" dirty="0">
              <a:solidFill>
                <a:srgbClr val="C00000"/>
              </a:solidFill>
              <a:latin typeface="Bahnschrift Condensed" panose="020B0502040204020203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1200" b="1" dirty="0">
              <a:solidFill>
                <a:srgbClr val="00679D"/>
              </a:solidFill>
              <a:latin typeface="Bahnschrift Condensed" panose="020B0502040204020203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80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P.S. </a:t>
            </a:r>
            <a:r>
              <a:rPr lang="ru-RU" sz="80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Посмотреть количество слов в документе </a:t>
            </a:r>
            <a:r>
              <a:rPr lang="ru-RU" sz="8000" b="1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Microsoft</a:t>
            </a:r>
            <a:r>
              <a:rPr lang="ru-RU" sz="80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ru-RU" sz="80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можно в </a:t>
            </a:r>
            <a:r>
              <a:rPr lang="ru-RU" sz="80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строке состояния </a:t>
            </a:r>
            <a:r>
              <a:rPr lang="ru-RU" sz="80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внизу </a:t>
            </a:r>
            <a:r>
              <a:rPr lang="ru-RU" sz="80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в строке меню «Рецензирование» - «Статистика»</a:t>
            </a:r>
          </a:p>
          <a:p>
            <a:endParaRPr lang="ru-RU" sz="4800" b="1" dirty="0">
              <a:solidFill>
                <a:srgbClr val="00679D"/>
              </a:solidFill>
              <a:latin typeface="Bahnschrift Condensed" panose="020B0502040204020203" pitchFamily="34" charset="0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2400"/>
              </a:spcAft>
              <a:buNone/>
            </a:pPr>
            <a:endParaRPr lang="ru-RU" kern="1300" dirty="0" smtClean="0">
              <a:solidFill>
                <a:schemeClr val="accent1">
                  <a:lumMod val="50000"/>
                </a:schemeClr>
              </a:solidFill>
              <a:latin typeface="Bahnschrift Condensed" panose="020B0502040204020203" pitchFamily="34" charset="0"/>
              <a:ea typeface="Lora Bold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2400"/>
              </a:spcAft>
              <a:buNone/>
            </a:pPr>
            <a:endParaRPr lang="ru-RU" kern="1300" dirty="0">
              <a:solidFill>
                <a:schemeClr val="accent1">
                  <a:lumMod val="50000"/>
                </a:schemeClr>
              </a:solidFill>
              <a:latin typeface="Bahnschrift Condensed" panose="020B0502040204020203" pitchFamily="34" charset="0"/>
              <a:ea typeface="Lora Bold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2400"/>
              </a:spcAft>
              <a:buNone/>
            </a:pPr>
            <a:endParaRPr lang="ru-RU" kern="1300" dirty="0">
              <a:solidFill>
                <a:schemeClr val="accent1">
                  <a:lumMod val="50000"/>
                </a:schemeClr>
              </a:solidFill>
              <a:latin typeface="Bahnschrift Condensed" panose="020B0502040204020203" pitchFamily="34" charset="0"/>
              <a:ea typeface="Lora Bold"/>
              <a:cs typeface="Times New Roman" panose="02020603050405020304" pitchFamily="18" charset="0"/>
              <a:sym typeface="Lora Bold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73" y="0"/>
            <a:ext cx="1773693" cy="1773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910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11632" y="365126"/>
            <a:ext cx="9520592" cy="804252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009999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ПОДГОТОВКА СТАТЬИ ДЛЯ СБОРНИКА «УЧИТЕЛЬ ГОДА АЛТАЯ – 2026»</a:t>
            </a:r>
            <a:endParaRPr lang="ru-RU" sz="2800" b="1" dirty="0">
              <a:solidFill>
                <a:srgbClr val="E30613"/>
              </a:solidFill>
              <a:latin typeface="Bahnschrift Condensed" panose="020B05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111631" y="3634151"/>
            <a:ext cx="13194851" cy="4655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Объект 8"/>
          <p:cNvSpPr>
            <a:spLocks noGrp="1"/>
          </p:cNvSpPr>
          <p:nvPr>
            <p:ph idx="1"/>
          </p:nvPr>
        </p:nvSpPr>
        <p:spPr>
          <a:xfrm>
            <a:off x="816922" y="1612196"/>
            <a:ext cx="10815302" cy="497506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10400" b="1" dirty="0" smtClean="0">
                <a:solidFill>
                  <a:srgbClr val="C00000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Требования </a:t>
            </a:r>
            <a:r>
              <a:rPr lang="ru-RU" sz="10400" b="1" dirty="0">
                <a:solidFill>
                  <a:srgbClr val="C00000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к структуре и содержанию статьи</a:t>
            </a:r>
          </a:p>
          <a:p>
            <a:pPr marL="0" indent="0">
              <a:buNone/>
            </a:pPr>
            <a:r>
              <a:rPr lang="ru-RU" sz="8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Фамилия Имя Отчество</a:t>
            </a:r>
          </a:p>
          <a:p>
            <a:pPr marL="0" indent="0">
              <a:buNone/>
            </a:pPr>
            <a:r>
              <a:rPr lang="ru-RU" sz="8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Должность</a:t>
            </a:r>
          </a:p>
          <a:p>
            <a:pPr marL="0" indent="0">
              <a:buNone/>
            </a:pPr>
            <a:r>
              <a:rPr lang="ru-RU" sz="8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Сокращённое наименование образовательной </a:t>
            </a:r>
            <a:r>
              <a:rPr lang="ru-RU" sz="8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организации, </a:t>
            </a:r>
            <a:r>
              <a:rPr lang="ru-RU" sz="8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город/район в именительном падеже</a:t>
            </a:r>
          </a:p>
          <a:p>
            <a:pPr marL="0" indent="0">
              <a:buNone/>
            </a:pPr>
            <a:r>
              <a:rPr lang="ru-RU" sz="8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Педагогический стаж: количество лет</a:t>
            </a:r>
          </a:p>
          <a:p>
            <a:pPr marL="0" indent="0">
              <a:buNone/>
            </a:pPr>
            <a:r>
              <a:rPr lang="ru-RU" sz="8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Квалификационная категория (при наличии)</a:t>
            </a:r>
          </a:p>
          <a:p>
            <a:pPr marL="0" indent="0">
              <a:buNone/>
            </a:pPr>
            <a:r>
              <a:rPr lang="ru-RU" sz="8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Девиз: </a:t>
            </a:r>
            <a:r>
              <a:rPr lang="ru-RU" sz="8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текст в кавычках</a:t>
            </a:r>
          </a:p>
          <a:p>
            <a:pPr marL="0" indent="0">
              <a:buNone/>
            </a:pPr>
            <a:endParaRPr lang="ru-RU" sz="80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0400" b="1" u="sng" dirty="0" smtClean="0">
                <a:solidFill>
                  <a:schemeClr val="accent1">
                    <a:lumMod val="50000"/>
                  </a:schemeClr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1. Часть статьи</a:t>
            </a:r>
            <a:r>
              <a:rPr lang="ru-RU" sz="10400" b="1" dirty="0" smtClean="0">
                <a:solidFill>
                  <a:schemeClr val="accent1">
                    <a:lumMod val="50000"/>
                  </a:schemeClr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  - ответ </a:t>
            </a:r>
            <a:r>
              <a:rPr lang="ru-RU" sz="10400" b="1" dirty="0">
                <a:solidFill>
                  <a:schemeClr val="accent1">
                    <a:lumMod val="50000"/>
                  </a:schemeClr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на вопрос «Почему Вы стали </a:t>
            </a:r>
            <a:r>
              <a:rPr lang="ru-RU" sz="10400" b="1" dirty="0" smtClean="0">
                <a:solidFill>
                  <a:schemeClr val="accent1">
                    <a:lumMod val="50000"/>
                  </a:schemeClr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учителем?»</a:t>
            </a:r>
          </a:p>
          <a:p>
            <a:pPr marL="0" indent="0">
              <a:buNone/>
            </a:pPr>
            <a:r>
              <a:rPr lang="ru-RU" sz="10400" b="1" dirty="0" smtClean="0">
                <a:solidFill>
                  <a:srgbClr val="C00000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текст </a:t>
            </a:r>
            <a:r>
              <a:rPr lang="ru-RU" sz="10400" b="1" dirty="0">
                <a:solidFill>
                  <a:srgbClr val="C00000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от 1-го лица оформляется в кавычках, не более 300 знаков с </a:t>
            </a:r>
            <a:r>
              <a:rPr lang="ru-RU" sz="10400" b="1" dirty="0" smtClean="0">
                <a:solidFill>
                  <a:srgbClr val="C00000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пробелами</a:t>
            </a:r>
            <a:r>
              <a:rPr lang="ru-RU" sz="10400" b="1" dirty="0">
                <a:solidFill>
                  <a:srgbClr val="C00000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.</a:t>
            </a:r>
            <a:endParaRPr lang="ru-RU" sz="10400" b="1" dirty="0">
              <a:solidFill>
                <a:srgbClr val="00679D"/>
              </a:solidFill>
              <a:latin typeface="Bahnschrift Condensed" panose="020B0502040204020203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0400" b="1" u="sng" dirty="0" smtClean="0">
                <a:solidFill>
                  <a:schemeClr val="accent1">
                    <a:lumMod val="50000"/>
                  </a:schemeClr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2. Часть статьи </a:t>
            </a:r>
            <a:r>
              <a:rPr lang="ru-RU" sz="10400" b="1" dirty="0" smtClean="0">
                <a:solidFill>
                  <a:schemeClr val="accent1">
                    <a:lumMod val="50000"/>
                  </a:schemeClr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- сведения </a:t>
            </a:r>
            <a:r>
              <a:rPr lang="ru-RU" sz="10400" b="1" dirty="0">
                <a:solidFill>
                  <a:schemeClr val="accent1">
                    <a:lumMod val="50000"/>
                  </a:schemeClr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об участнике Конкурса </a:t>
            </a:r>
            <a:r>
              <a:rPr lang="ru-RU" sz="8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(путь </a:t>
            </a:r>
            <a:r>
              <a:rPr lang="ru-RU" sz="8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профессию, описание собственных педагогических принципов и подходов в профессиональной деятельности, обобщение опыта, профессиональные </a:t>
            </a:r>
            <a:r>
              <a:rPr lang="ru-RU" sz="8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достижения)</a:t>
            </a:r>
            <a:endParaRPr lang="ru-RU" sz="80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0400" b="1" dirty="0" smtClean="0">
                <a:solidFill>
                  <a:srgbClr val="C00000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текст </a:t>
            </a:r>
            <a:r>
              <a:rPr lang="ru-RU" sz="10400" b="1" dirty="0">
                <a:solidFill>
                  <a:srgbClr val="C00000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от 3-го лица, оформляется без кавычек</a:t>
            </a:r>
            <a:r>
              <a:rPr lang="ru-RU" sz="10400" b="1" dirty="0" smtClean="0">
                <a:solidFill>
                  <a:srgbClr val="C00000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:, </a:t>
            </a:r>
            <a:r>
              <a:rPr lang="ru-RU" sz="10400" b="1" dirty="0">
                <a:solidFill>
                  <a:srgbClr val="C00000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не более 1500 знаков с </a:t>
            </a:r>
            <a:r>
              <a:rPr lang="ru-RU" sz="10400" b="1" dirty="0" smtClean="0">
                <a:solidFill>
                  <a:srgbClr val="C00000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пробелами</a:t>
            </a:r>
            <a:r>
              <a:rPr lang="ru-RU" sz="10400" b="1" dirty="0">
                <a:solidFill>
                  <a:srgbClr val="C00000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spcAft>
                <a:spcPts val="2400"/>
              </a:spcAft>
              <a:buNone/>
            </a:pPr>
            <a:endParaRPr lang="ru-RU" kern="1300" dirty="0" smtClean="0">
              <a:solidFill>
                <a:schemeClr val="accent1">
                  <a:lumMod val="50000"/>
                </a:schemeClr>
              </a:solidFill>
              <a:latin typeface="Bahnschrift Condensed" panose="020B0502040204020203" pitchFamily="34" charset="0"/>
              <a:ea typeface="Lora Bold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2400"/>
              </a:spcAft>
              <a:buNone/>
            </a:pPr>
            <a:endParaRPr lang="ru-RU" kern="1300" dirty="0">
              <a:solidFill>
                <a:schemeClr val="accent1">
                  <a:lumMod val="50000"/>
                </a:schemeClr>
              </a:solidFill>
              <a:latin typeface="Bahnschrift Condensed" panose="020B0502040204020203" pitchFamily="34" charset="0"/>
              <a:ea typeface="Lora Bold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2400"/>
              </a:spcAft>
              <a:buNone/>
            </a:pPr>
            <a:endParaRPr lang="ru-RU" kern="1300" dirty="0">
              <a:solidFill>
                <a:schemeClr val="accent1">
                  <a:lumMod val="50000"/>
                </a:schemeClr>
              </a:solidFill>
              <a:latin typeface="Bahnschrift Condensed" panose="020B0502040204020203" pitchFamily="34" charset="0"/>
              <a:ea typeface="Lora Bold"/>
              <a:cs typeface="Times New Roman" panose="02020603050405020304" pitchFamily="18" charset="0"/>
              <a:sym typeface="Lora Bold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73" y="0"/>
            <a:ext cx="1773693" cy="1773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8746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77178" y="186868"/>
            <a:ext cx="8924222" cy="745118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009999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ПРИМЕРНОЕ ОФОРМЛЕНИЕ СТАТЬИ </a:t>
            </a:r>
            <a:endParaRPr lang="ru-RU" sz="2800" b="1" dirty="0">
              <a:solidFill>
                <a:srgbClr val="E30613"/>
              </a:solidFill>
              <a:latin typeface="Bahnschrift Condensed" panose="020B05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111631" y="3634151"/>
            <a:ext cx="13194851" cy="4655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Объект 8"/>
          <p:cNvSpPr>
            <a:spLocks noGrp="1"/>
          </p:cNvSpPr>
          <p:nvPr>
            <p:ph idx="1"/>
          </p:nvPr>
        </p:nvSpPr>
        <p:spPr>
          <a:xfrm>
            <a:off x="621921" y="1582564"/>
            <a:ext cx="11131062" cy="5166579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ru-RU" sz="7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Антонов Антон Антонович</a:t>
            </a:r>
            <a:endParaRPr lang="ru-RU" sz="7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</a:t>
            </a:r>
            <a:r>
              <a:rPr lang="ru-RU" sz="7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математики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«Алтайская СОШ</a:t>
            </a:r>
            <a:r>
              <a:rPr lang="ru-RU" sz="7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7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Алтайский район</a:t>
            </a:r>
            <a:endParaRPr lang="ru-RU" sz="7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Педагогический </a:t>
            </a:r>
            <a:r>
              <a:rPr lang="ru-RU" sz="7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стаж: 15 лет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Высшая </a:t>
            </a:r>
            <a:r>
              <a:rPr lang="ru-RU" sz="7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квалификационная категория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Девиз</a:t>
            </a:r>
            <a:r>
              <a:rPr lang="ru-RU" sz="7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«Быть учителем - значит быть профессионалом, гуманистом и просто хорошим человеком».</a:t>
            </a:r>
          </a:p>
          <a:p>
            <a:pPr marL="0" indent="0" algn="just">
              <a:buNone/>
            </a:pPr>
            <a:r>
              <a:rPr lang="ru-RU" sz="72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часть: </a:t>
            </a:r>
            <a:r>
              <a:rPr lang="ru-RU" sz="7200" i="1" dirty="0" smtClean="0">
                <a:solidFill>
                  <a:srgbClr val="00679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«Школа </a:t>
            </a:r>
            <a:r>
              <a:rPr lang="ru-RU" sz="7200" i="1" dirty="0">
                <a:solidFill>
                  <a:srgbClr val="00679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поток энергии, который заряжает, бодрит, заставляет двигаться вперёд, решать трудные задачи и достигать цели. </a:t>
            </a:r>
            <a:r>
              <a:rPr lang="ru-RU" sz="7200" i="1" dirty="0" smtClean="0">
                <a:solidFill>
                  <a:srgbClr val="00679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 </a:t>
            </a:r>
            <a:r>
              <a:rPr lang="ru-RU" sz="7200" i="1" dirty="0">
                <a:solidFill>
                  <a:srgbClr val="00679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вижу результат своего труда в успехах учеников и получаю удовлетворение</a:t>
            </a:r>
            <a:r>
              <a:rPr lang="ru-RU" sz="7200" i="1" dirty="0" smtClean="0">
                <a:solidFill>
                  <a:srgbClr val="00679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и т.п.</a:t>
            </a:r>
          </a:p>
          <a:p>
            <a:pPr marL="0" indent="0" algn="just">
              <a:buNone/>
            </a:pPr>
            <a:r>
              <a:rPr lang="ru-RU" sz="7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часть: </a:t>
            </a:r>
            <a:r>
              <a:rPr lang="ru-RU" sz="72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Антон Антонович зарекомендовал </a:t>
            </a:r>
            <a:r>
              <a:rPr lang="ru-RU" sz="7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себя как перспективный, творчески мыслящий педагог, обладающий высоким уровнем </a:t>
            </a:r>
            <a:r>
              <a:rPr lang="ru-RU" sz="72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профессионального </a:t>
            </a:r>
            <a:r>
              <a:rPr lang="ru-RU" sz="7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мастерства. </a:t>
            </a:r>
          </a:p>
          <a:p>
            <a:pPr marL="0" indent="0" algn="just">
              <a:buNone/>
            </a:pPr>
            <a:r>
              <a:rPr lang="ru-RU" sz="72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Особое </a:t>
            </a:r>
            <a:r>
              <a:rPr lang="ru-RU" sz="7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 педагог уделяет приемам и методам, стимулирующим познавательную деятельность, учебную мотивацию </a:t>
            </a:r>
            <a:r>
              <a:rPr lang="ru-RU" sz="72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</a:t>
            </a:r>
            <a:r>
              <a:rPr lang="ru-RU" sz="7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ориентируется на принципы системно-</a:t>
            </a:r>
            <a:r>
              <a:rPr lang="ru-RU" sz="72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деятельностного</a:t>
            </a:r>
            <a:r>
              <a:rPr lang="ru-RU" sz="7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подхода. </a:t>
            </a:r>
          </a:p>
          <a:p>
            <a:pPr marL="0" indent="0" algn="just">
              <a:buNone/>
            </a:pPr>
            <a:r>
              <a:rPr lang="ru-RU" sz="72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Ученики Антона Антоновича успешно </a:t>
            </a:r>
            <a:r>
              <a:rPr lang="ru-RU" sz="7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принимают участие в конкурсах и олимпиадах различных уровней, выступают с </a:t>
            </a:r>
            <a:r>
              <a:rPr lang="ru-RU" sz="72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творческими </a:t>
            </a:r>
            <a:r>
              <a:rPr lang="ru-RU" sz="7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проектами на научно-практических конференциях, показывают отличные результаты по итогам проведения </a:t>
            </a:r>
            <a:r>
              <a:rPr lang="ru-RU" sz="72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предметных </a:t>
            </a:r>
            <a:r>
              <a:rPr lang="ru-RU" sz="7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олимпиад. </a:t>
            </a:r>
          </a:p>
          <a:p>
            <a:pPr marL="0" indent="0" algn="just">
              <a:buNone/>
            </a:pPr>
            <a:r>
              <a:rPr lang="ru-RU" sz="72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</a:t>
            </a:r>
            <a:r>
              <a:rPr lang="ru-RU" sz="7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успешно транслирует собственный опыт в педагогических сообществах. </a:t>
            </a:r>
            <a:r>
              <a:rPr lang="ru-RU" sz="72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 </a:t>
            </a:r>
            <a:r>
              <a:rPr lang="ru-RU" sz="7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открытые уроки в рамках </a:t>
            </a:r>
            <a:r>
              <a:rPr lang="ru-RU" sz="72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окружного </a:t>
            </a:r>
            <a:r>
              <a:rPr lang="ru-RU" sz="7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семинара-практикума, выступает на школьных методических объединениях, принимает активное участие в конкурсах </a:t>
            </a:r>
            <a:r>
              <a:rPr lang="ru-RU" sz="72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профессионального </a:t>
            </a:r>
            <a:r>
              <a:rPr lang="ru-RU" sz="7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мастерства в сфере образования по направлению деятельности. Награжден Почетной грамотой </a:t>
            </a:r>
            <a:r>
              <a:rPr lang="ru-RU" sz="72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Администрации района. и т.п.</a:t>
            </a:r>
            <a:endParaRPr lang="ru-RU" sz="72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2400"/>
              </a:spcAft>
              <a:buNone/>
            </a:pPr>
            <a:endParaRPr lang="ru-RU" kern="1300" dirty="0" smtClean="0">
              <a:solidFill>
                <a:schemeClr val="accent1">
                  <a:lumMod val="50000"/>
                </a:schemeClr>
              </a:solidFill>
              <a:latin typeface="Bahnschrift Condensed" panose="020B0502040204020203" pitchFamily="34" charset="0"/>
              <a:ea typeface="Lora Bold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2400"/>
              </a:spcAft>
              <a:buNone/>
            </a:pPr>
            <a:endParaRPr lang="ru-RU" kern="1300" dirty="0">
              <a:solidFill>
                <a:schemeClr val="accent1">
                  <a:lumMod val="50000"/>
                </a:schemeClr>
              </a:solidFill>
              <a:latin typeface="Bahnschrift Condensed" panose="020B0502040204020203" pitchFamily="34" charset="0"/>
              <a:ea typeface="Lora Bold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2400"/>
              </a:spcAft>
              <a:buNone/>
            </a:pPr>
            <a:endParaRPr lang="ru-RU" kern="1300" dirty="0">
              <a:solidFill>
                <a:schemeClr val="accent1">
                  <a:lumMod val="50000"/>
                </a:schemeClr>
              </a:solidFill>
              <a:latin typeface="Bahnschrift Condensed" panose="020B0502040204020203" pitchFamily="34" charset="0"/>
              <a:ea typeface="Lora Bold"/>
              <a:cs typeface="Times New Roman" panose="02020603050405020304" pitchFamily="18" charset="0"/>
              <a:sym typeface="Lora Bold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73" y="0"/>
            <a:ext cx="1773693" cy="1773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045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77177" y="507099"/>
            <a:ext cx="9082802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9999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КОНКУРСНЫЕ ИСПЫТАНИЯ ОТБОРОЧНОГО ЭТАПА </a:t>
            </a:r>
            <a:r>
              <a:rPr lang="ru-RU" sz="3200" b="1" dirty="0">
                <a:solidFill>
                  <a:srgbClr val="009999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НОМИНАЦИИ «ПЕДАГОГИЧЕСКИЙ ДЕБЮТ – 2026</a:t>
            </a:r>
            <a:r>
              <a:rPr lang="ru-RU" sz="3200" b="1" dirty="0" smtClean="0">
                <a:solidFill>
                  <a:srgbClr val="009999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»</a:t>
            </a:r>
            <a:endParaRPr lang="ru-RU" sz="3200" b="1" dirty="0">
              <a:solidFill>
                <a:srgbClr val="E30613"/>
              </a:solidFill>
              <a:latin typeface="Bahnschrift Condensed" panose="020B0502040204020203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7284" y="1594764"/>
            <a:ext cx="1689891" cy="675956"/>
          </a:xfrm>
          <a:prstGeom prst="rect">
            <a:avLst/>
          </a:prstGeom>
        </p:spPr>
      </p:pic>
      <p:pic>
        <p:nvPicPr>
          <p:cNvPr id="10" name="Рисунок 9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8837" y="5645672"/>
            <a:ext cx="1476375" cy="630555"/>
          </a:xfrm>
          <a:prstGeom prst="rect">
            <a:avLst/>
          </a:prstGeom>
        </p:spPr>
      </p:pic>
      <p:pic>
        <p:nvPicPr>
          <p:cNvPr id="12" name="Рисунок 11" descr="X:\ФАЙЛООБМЕННИК\АНШЛАГИ, ТЕЙБЛЫ, КОНВЕРТЫ\Логотип\Pobeda80_logo_main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6723" y="2833816"/>
            <a:ext cx="873211" cy="19029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Прямоугольник 1"/>
          <p:cNvSpPr/>
          <p:nvPr/>
        </p:nvSpPr>
        <p:spPr>
          <a:xfrm>
            <a:off x="1049867" y="2090172"/>
            <a:ext cx="874606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2400"/>
              </a:spcAft>
            </a:pPr>
            <a:endParaRPr lang="ru-RU" sz="800" kern="13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ea typeface="Lora Bold"/>
              <a:cs typeface="Times New Roman" panose="02020603050405020304" pitchFamily="18" charset="0"/>
              <a:sym typeface="Lora Bold"/>
            </a:endParaRPr>
          </a:p>
          <a:p>
            <a:pPr marL="914400" indent="-914400" algn="just">
              <a:spcAft>
                <a:spcPts val="2400"/>
              </a:spcAft>
              <a:buFont typeface="+mj-lt"/>
              <a:buAutoNum type="arabicPeriod"/>
            </a:pPr>
            <a:r>
              <a:rPr lang="ru-RU" sz="3200" kern="13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Видеовизитка</a:t>
            </a:r>
            <a:r>
              <a:rPr lang="ru-RU" sz="3200" kern="13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 «Моя методическая фишка</a:t>
            </a:r>
            <a:r>
              <a:rPr lang="ru-RU" sz="3200" kern="13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» (в заочном формате);</a:t>
            </a:r>
            <a:endParaRPr lang="ru-RU" sz="3200" kern="13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Lora Bold"/>
              <a:cs typeface="Times New Roman" panose="02020603050405020304" pitchFamily="18" charset="0"/>
              <a:sym typeface="Lora Bold"/>
            </a:endParaRPr>
          </a:p>
          <a:p>
            <a:pPr marL="914400" indent="-914400" algn="just">
              <a:spcAft>
                <a:spcPts val="2400"/>
              </a:spcAft>
              <a:buFont typeface="+mj-lt"/>
              <a:buAutoNum type="arabicPeriod"/>
            </a:pPr>
            <a:r>
              <a:rPr lang="ru-RU" sz="3200" kern="13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Публичное выступление (в очном формате).</a:t>
            </a:r>
          </a:p>
          <a:p>
            <a:pPr algn="just"/>
            <a:endParaRPr lang="ru-RU" sz="2800" kern="13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Lora Bold"/>
              <a:cs typeface="Times New Roman" panose="02020603050405020304" pitchFamily="18" charset="0"/>
              <a:sym typeface="Lora Bold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73" y="0"/>
            <a:ext cx="1773693" cy="1773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5958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904222" y="528386"/>
            <a:ext cx="9082802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rgbClr val="009999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ВИДЕОВИЗИТКА «МОЯ МЕТОДИЧЕСКАЯ ФИШКА»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7284" y="1594764"/>
            <a:ext cx="1689891" cy="675956"/>
          </a:xfrm>
          <a:prstGeom prst="rect">
            <a:avLst/>
          </a:prstGeom>
        </p:spPr>
      </p:pic>
      <p:pic>
        <p:nvPicPr>
          <p:cNvPr id="10" name="Рисунок 9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8837" y="5645672"/>
            <a:ext cx="1476375" cy="630555"/>
          </a:xfrm>
          <a:prstGeom prst="rect">
            <a:avLst/>
          </a:prstGeom>
        </p:spPr>
      </p:pic>
      <p:pic>
        <p:nvPicPr>
          <p:cNvPr id="12" name="Рисунок 11" descr="X:\ФАЙЛООБМЕННИК\АНШЛАГИ, ТЕЙБЛЫ, КОНВЕРТЫ\Логотип\Pobeda80_logo_main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6723" y="2833816"/>
            <a:ext cx="873211" cy="19029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Прямоугольник 1"/>
          <p:cNvSpPr/>
          <p:nvPr/>
        </p:nvSpPr>
        <p:spPr>
          <a:xfrm>
            <a:off x="1698814" y="1092241"/>
            <a:ext cx="8223062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2400"/>
              </a:spcAft>
            </a:pPr>
            <a:endParaRPr lang="ru-RU" sz="800" kern="13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ea typeface="Lora Bold"/>
              <a:cs typeface="Times New Roman" panose="02020603050405020304" pitchFamily="18" charset="0"/>
              <a:sym typeface="Lora Bold"/>
            </a:endParaRPr>
          </a:p>
          <a:p>
            <a:pPr algn="just"/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конкурсанта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презентовать свою профессиональную позицию и педагогическое кредо.</a:t>
            </a:r>
          </a:p>
          <a:p>
            <a:pPr algn="just"/>
            <a:endParaRPr lang="ru-RU" sz="24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Формат: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видеоролик, демонстрирующий яркую особенность образовательной практики учителя.</a:t>
            </a:r>
          </a:p>
          <a:p>
            <a:pPr algn="just"/>
            <a:endParaRPr lang="ru-RU" sz="24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ru-RU" sz="24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видеовизитки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представление участника;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ассказ о методической фишке;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рагмент </a:t>
            </a:r>
            <a:r>
              <a:rPr lang="ru-RU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ее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применения.</a:t>
            </a:r>
          </a:p>
          <a:p>
            <a:pPr algn="just"/>
            <a:endParaRPr lang="ru-RU" sz="2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конкурсного испытания: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минут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2400"/>
              </a:spcAft>
            </a:pPr>
            <a:endParaRPr lang="ru-RU" sz="2800" kern="1300" dirty="0">
              <a:solidFill>
                <a:schemeClr val="accent1">
                  <a:lumMod val="50000"/>
                </a:schemeClr>
              </a:solidFill>
              <a:latin typeface="Bahnschrift Condensed" panose="020B0502040204020203" pitchFamily="34" charset="0"/>
              <a:ea typeface="Lora Bold"/>
              <a:cs typeface="Times New Roman" panose="02020603050405020304" pitchFamily="18" charset="0"/>
              <a:sym typeface="Lora Bold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73" y="0"/>
            <a:ext cx="1773693" cy="1773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6559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904222" y="528386"/>
            <a:ext cx="9082802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9999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ВИДЕОВИЗИТКА «МОЯ МЕТОДИЧЕСКАЯ ФИШКА»</a:t>
            </a:r>
            <a:endParaRPr lang="ru-RU" sz="3200" b="1" dirty="0">
              <a:solidFill>
                <a:srgbClr val="009999"/>
              </a:solidFill>
              <a:latin typeface="Bahnschrift Condensed" panose="020B0502040204020203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7284" y="1594764"/>
            <a:ext cx="1689891" cy="675956"/>
          </a:xfrm>
          <a:prstGeom prst="rect">
            <a:avLst/>
          </a:prstGeom>
        </p:spPr>
      </p:pic>
      <p:pic>
        <p:nvPicPr>
          <p:cNvPr id="10" name="Рисунок 9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8837" y="5645672"/>
            <a:ext cx="1476375" cy="630555"/>
          </a:xfrm>
          <a:prstGeom prst="rect">
            <a:avLst/>
          </a:prstGeom>
        </p:spPr>
      </p:pic>
      <p:pic>
        <p:nvPicPr>
          <p:cNvPr id="12" name="Рисунок 11" descr="X:\ФАЙЛООБМЕННИК\АНШЛАГИ, ТЕЙБЛЫ, КОНВЕРТЫ\Логотип\Pobeda80_logo_main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6723" y="2833816"/>
            <a:ext cx="873211" cy="19029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Прямоугольник 1"/>
          <p:cNvSpPr/>
          <p:nvPr/>
        </p:nvSpPr>
        <p:spPr>
          <a:xfrm>
            <a:off x="1659467" y="1350552"/>
            <a:ext cx="8262409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2400"/>
              </a:spcAft>
            </a:pPr>
            <a:endParaRPr lang="ru-RU" sz="800" kern="13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ea typeface="Lora Bold"/>
              <a:cs typeface="Times New Roman" panose="02020603050405020304" pitchFamily="18" charset="0"/>
              <a:sym typeface="Lora Bold"/>
            </a:endParaRPr>
          </a:p>
          <a:p>
            <a:pPr algn="just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</a:t>
            </a:r>
            <a:r>
              <a:rPr lang="ru-RU" sz="24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видеовизитке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ru-RU" sz="2000" b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spcAft>
                <a:spcPts val="1200"/>
              </a:spcAft>
              <a:buFont typeface="+mj-lt"/>
              <a:buAutoNum type="arabicPeriod"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аличие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заставки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название, ФИО конкурсанта, его должность и преподаваемый предмет, наименование общеобразовательной организации, город/район;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ехнические требования: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разрешение видео – не менее 1920х1080, горизонтальная </a:t>
            </a:r>
            <a:r>
              <a:rPr lang="ru-RU" sz="20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съемка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не менее 25 кадров в секунду, пропорции видео – 16:9, формат видео - .</a:t>
            </a:r>
            <a:r>
              <a:rPr lang="en-US" sz="20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mov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.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mp4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buFont typeface="+mj-lt"/>
              <a:buAutoNum type="arabicPeriod"/>
            </a:pPr>
            <a:endParaRPr lang="ru-RU" sz="20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2400"/>
              </a:spcAft>
            </a:pPr>
            <a:endParaRPr lang="ru-RU" sz="2000" kern="1300" dirty="0">
              <a:solidFill>
                <a:schemeClr val="accent1">
                  <a:lumMod val="50000"/>
                </a:schemeClr>
              </a:solidFill>
              <a:latin typeface="Bahnschrift Condensed" panose="020B0502040204020203" pitchFamily="34" charset="0"/>
              <a:ea typeface="Lora Bold"/>
              <a:cs typeface="Times New Roman" panose="02020603050405020304" pitchFamily="18" charset="0"/>
              <a:sym typeface="Lora Bold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73" y="0"/>
            <a:ext cx="1773693" cy="1773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6644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904222" y="528386"/>
            <a:ext cx="9082802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9999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ПУБЛИЧНОЕ ВЫСТУПЛЕНИЕ</a:t>
            </a:r>
            <a:endParaRPr lang="ru-RU" sz="3200" b="1" dirty="0">
              <a:solidFill>
                <a:srgbClr val="009999"/>
              </a:solidFill>
              <a:latin typeface="Bahnschrift Condensed" panose="020B0502040204020203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7284" y="1594764"/>
            <a:ext cx="1689891" cy="675956"/>
          </a:xfrm>
          <a:prstGeom prst="rect">
            <a:avLst/>
          </a:prstGeom>
        </p:spPr>
      </p:pic>
      <p:pic>
        <p:nvPicPr>
          <p:cNvPr id="10" name="Рисунок 9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8837" y="5645672"/>
            <a:ext cx="1476375" cy="630555"/>
          </a:xfrm>
          <a:prstGeom prst="rect">
            <a:avLst/>
          </a:prstGeom>
        </p:spPr>
      </p:pic>
      <p:pic>
        <p:nvPicPr>
          <p:cNvPr id="12" name="Рисунок 11" descr="X:\ФАЙЛООБМЕННИК\АНШЛАГИ, ТЕЙБЛЫ, КОНВЕРТЫ\Логотип\Pobeda80_logo_main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6723" y="2833816"/>
            <a:ext cx="873211" cy="19029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Прямоугольник 1"/>
          <p:cNvSpPr/>
          <p:nvPr/>
        </p:nvSpPr>
        <p:spPr>
          <a:xfrm>
            <a:off x="1473200" y="1291596"/>
            <a:ext cx="8469036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2400"/>
              </a:spcAft>
            </a:pPr>
            <a:endParaRPr lang="ru-RU" sz="800" kern="13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ea typeface="Lora Bold"/>
              <a:cs typeface="Times New Roman" panose="02020603050405020304" pitchFamily="18" charset="0"/>
              <a:sym typeface="Lora Bold"/>
            </a:endParaRPr>
          </a:p>
          <a:p>
            <a:pPr algn="just">
              <a:spcAft>
                <a:spcPts val="1800"/>
              </a:spcAft>
            </a:pPr>
            <a:r>
              <a:rPr lang="ru-RU" sz="2000" b="1" kern="13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Формат конкурсного испытания: </a:t>
            </a:r>
            <a:r>
              <a:rPr lang="ru-RU" sz="2000" kern="13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выступление на тему, по которой, на взгляд конкурсанта, должно быть организовано широкое и открытое общественное обсуждение. </a:t>
            </a:r>
            <a:endParaRPr lang="ru-RU" sz="2000" kern="13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Lora Bold"/>
              <a:cs typeface="Times New Roman" panose="02020603050405020304" pitchFamily="18" charset="0"/>
              <a:sym typeface="Lora Bold"/>
            </a:endParaRPr>
          </a:p>
          <a:p>
            <a:pPr algn="just">
              <a:spcAft>
                <a:spcPts val="1800"/>
              </a:spcAft>
            </a:pPr>
            <a:r>
              <a:rPr lang="ru-RU" sz="2000" b="1" kern="13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Выбор </a:t>
            </a:r>
            <a:r>
              <a:rPr lang="ru-RU" sz="2000" b="1" kern="13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темы</a:t>
            </a:r>
            <a:r>
              <a:rPr lang="ru-RU" sz="2000" kern="13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 конкурсанта должен  соответствовать направлению «Гражданская активность и формирование ценностных ориентаций </a:t>
            </a:r>
            <a:r>
              <a:rPr lang="ru-RU" sz="2000" kern="13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молодежи</a:t>
            </a:r>
            <a:r>
              <a:rPr lang="ru-RU" sz="2000" kern="13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». </a:t>
            </a:r>
            <a:endParaRPr lang="ru-RU" sz="2000" kern="13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Lora Bold"/>
              <a:cs typeface="Times New Roman" panose="02020603050405020304" pitchFamily="18" charset="0"/>
              <a:sym typeface="Lora Bold"/>
            </a:endParaRPr>
          </a:p>
          <a:p>
            <a:pPr algn="just">
              <a:spcAft>
                <a:spcPts val="1800"/>
              </a:spcAft>
            </a:pPr>
            <a:r>
              <a:rPr lang="ru-RU" sz="2000" b="1" kern="13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Форма</a:t>
            </a:r>
            <a:r>
              <a:rPr lang="ru-RU" sz="2000" kern="13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 </a:t>
            </a:r>
            <a:r>
              <a:rPr lang="ru-RU" sz="2000" kern="13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проведения выступления </a:t>
            </a:r>
            <a:r>
              <a:rPr lang="ru-RU" sz="2000" kern="13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конкурсантом определяется </a:t>
            </a:r>
            <a:r>
              <a:rPr lang="ru-RU" sz="2000" kern="13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самостоятельно. </a:t>
            </a:r>
          </a:p>
          <a:p>
            <a:pPr algn="just">
              <a:spcAft>
                <a:spcPts val="1800"/>
              </a:spcAft>
            </a:pPr>
            <a:r>
              <a:rPr lang="ru-RU" sz="2000" b="1" kern="13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Очередность</a:t>
            </a:r>
            <a:r>
              <a:rPr lang="ru-RU" sz="2000" kern="13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 </a:t>
            </a:r>
            <a:r>
              <a:rPr lang="ru-RU" sz="2000" kern="13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выступлений определяется по результатам </a:t>
            </a:r>
            <a:r>
              <a:rPr lang="ru-RU" sz="2000" kern="13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жеребьевки</a:t>
            </a:r>
            <a:r>
              <a:rPr lang="ru-RU" sz="2000" kern="13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.</a:t>
            </a:r>
          </a:p>
          <a:p>
            <a:pPr algn="just">
              <a:spcAft>
                <a:spcPts val="1800"/>
              </a:spcAft>
            </a:pPr>
            <a:r>
              <a:rPr lang="ru-RU" sz="2000" b="1" kern="13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Регламент</a:t>
            </a:r>
            <a:r>
              <a:rPr lang="ru-RU" sz="2000" kern="13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: выступление – </a:t>
            </a:r>
            <a:r>
              <a:rPr lang="ru-RU" sz="2000" b="1" kern="13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до 7</a:t>
            </a:r>
            <a:r>
              <a:rPr lang="ru-RU" sz="2000" b="1" kern="13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 минут</a:t>
            </a:r>
            <a:r>
              <a:rPr lang="ru-RU" sz="2000" kern="13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, ответы на вопросы членов жюри – </a:t>
            </a:r>
            <a:r>
              <a:rPr lang="ru-RU" sz="2000" b="1" kern="13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до 3 минут.</a:t>
            </a:r>
            <a:endParaRPr lang="ru-RU" sz="2000" b="1" kern="13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Lora Bold"/>
              <a:cs typeface="Times New Roman" panose="02020603050405020304" pitchFamily="18" charset="0"/>
              <a:sym typeface="Lora Bold"/>
            </a:endParaRPr>
          </a:p>
          <a:p>
            <a:pPr algn="just">
              <a:spcAft>
                <a:spcPts val="2400"/>
              </a:spcAft>
            </a:pPr>
            <a:endParaRPr lang="ru-RU" sz="2800" kern="1300" dirty="0">
              <a:solidFill>
                <a:schemeClr val="accent1">
                  <a:lumMod val="50000"/>
                </a:schemeClr>
              </a:solidFill>
              <a:latin typeface="Bahnschrift Condensed" panose="020B0502040204020203" pitchFamily="34" charset="0"/>
              <a:ea typeface="Lora Bold"/>
              <a:cs typeface="Times New Roman" panose="02020603050405020304" pitchFamily="18" charset="0"/>
              <a:sym typeface="Lora Bold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73" y="0"/>
            <a:ext cx="1773693" cy="1773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1621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77177" y="507099"/>
            <a:ext cx="9082802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2800" b="1" dirty="0">
                <a:solidFill>
                  <a:srgbClr val="009999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ОТБОРОЧНЫЙ ЭТАП НОМИНАЦИИ «ПЕДАГОГИЧЕСКИЙ ДЕБЮТ – 2026»</a:t>
            </a:r>
            <a:endParaRPr lang="ru-RU" sz="2800" b="1" dirty="0">
              <a:solidFill>
                <a:srgbClr val="E30613"/>
              </a:solidFill>
              <a:latin typeface="Bahnschrift Condensed" panose="020B0502040204020203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7284" y="1594764"/>
            <a:ext cx="1689891" cy="675956"/>
          </a:xfrm>
          <a:prstGeom prst="rect">
            <a:avLst/>
          </a:prstGeom>
        </p:spPr>
      </p:pic>
      <p:pic>
        <p:nvPicPr>
          <p:cNvPr id="10" name="Рисунок 9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8837" y="5645672"/>
            <a:ext cx="1476375" cy="630555"/>
          </a:xfrm>
          <a:prstGeom prst="rect">
            <a:avLst/>
          </a:prstGeom>
        </p:spPr>
      </p:pic>
      <p:pic>
        <p:nvPicPr>
          <p:cNvPr id="12" name="Рисунок 11" descr="X:\ФАЙЛООБМЕННИК\АНШЛАГИ, ТЕЙБЛЫ, КОНВЕРТЫ\Логотип\Pobeda80_logo_main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6723" y="2833816"/>
            <a:ext cx="873211" cy="190294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1659467" y="1343795"/>
            <a:ext cx="869915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Кениг Елена Эдуардовна,  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ачальник отдела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сопровождения профессиональных конкурсов, экспертизы и аттестации 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8(3852) 555-897 (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доб.1101) 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(организация и проведение конкурсных испытаний)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Покатилова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Светлана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Геннадьевна,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методист отдела сопровождения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профессиональных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конкурсов, экспертизы и аттестации 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8(3852) 555-897 (доб.1701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(подготовка и оформление документов, методические рекомендации по предоставлению документов)</a:t>
            </a:r>
          </a:p>
          <a:p>
            <a:endParaRPr lang="ru-RU" b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Вигантс Елена Ивановна,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пециалист по УМР отдела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сопровождения профессиональных конкурсов, экспертизы и аттестации 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8(3852) 555-897 (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доб.1702)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(прием документов, работа с электронной почтой)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73" y="0"/>
            <a:ext cx="1773693" cy="1773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000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77177" y="507099"/>
            <a:ext cx="9082802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b="1" smtClean="0">
                <a:solidFill>
                  <a:srgbClr val="009999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Повестка установочного вебинара</a:t>
            </a:r>
            <a:endParaRPr lang="ru-RU" sz="2800" b="1" dirty="0">
              <a:solidFill>
                <a:srgbClr val="E30613"/>
              </a:solidFill>
              <a:latin typeface="Bahnschrift Condensed" panose="020B0502040204020203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7284" y="1594764"/>
            <a:ext cx="1689891" cy="675956"/>
          </a:xfrm>
          <a:prstGeom prst="rect">
            <a:avLst/>
          </a:prstGeom>
        </p:spPr>
      </p:pic>
      <p:pic>
        <p:nvPicPr>
          <p:cNvPr id="10" name="Рисунок 9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8837" y="5645672"/>
            <a:ext cx="1476375" cy="630555"/>
          </a:xfrm>
          <a:prstGeom prst="rect">
            <a:avLst/>
          </a:prstGeom>
        </p:spPr>
      </p:pic>
      <p:pic>
        <p:nvPicPr>
          <p:cNvPr id="12" name="Рисунок 11" descr="X:\ФАЙЛООБМЕННИК\АНШЛАГИ, ТЕЙБЛЫ, КОНВЕРТЫ\Логотип\Pobeda80_logo_main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6723" y="2833816"/>
            <a:ext cx="873211" cy="190294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Прямоугольник 10"/>
          <p:cNvSpPr/>
          <p:nvPr/>
        </p:nvSpPr>
        <p:spPr>
          <a:xfrm>
            <a:off x="2004483" y="1594764"/>
            <a:ext cx="78994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342900" algn="just">
              <a:spcAft>
                <a:spcPts val="1200"/>
              </a:spcAft>
              <a:buFont typeface="+mj-lt"/>
              <a:buAutoNum type="arabicPeriod"/>
            </a:pPr>
            <a:r>
              <a:rPr lang="ru-RU" sz="3200" kern="1300" dirty="0" smtClean="0">
                <a:solidFill>
                  <a:schemeClr val="accent1">
                    <a:lumMod val="50000"/>
                  </a:schemeClr>
                </a:solidFill>
                <a:latin typeface="Bahnschrift Condensed" panose="020B0502040204020203" pitchFamily="34" charset="0"/>
                <a:ea typeface="Lora Bold"/>
                <a:cs typeface="Times New Roman" panose="02020603050405020304" pitchFamily="18" charset="0"/>
                <a:sym typeface="Lora Bold"/>
              </a:rPr>
              <a:t>Итоги муниципального этапа конкурса</a:t>
            </a:r>
          </a:p>
          <a:p>
            <a:pPr indent="-342900" algn="just">
              <a:spcAft>
                <a:spcPts val="1200"/>
              </a:spcAft>
              <a:buFont typeface="+mj-lt"/>
              <a:buAutoNum type="arabicPeriod"/>
            </a:pPr>
            <a:r>
              <a:rPr lang="ru-RU" sz="3200" kern="1300" dirty="0" smtClean="0">
                <a:solidFill>
                  <a:schemeClr val="accent1">
                    <a:lumMod val="50000"/>
                  </a:schemeClr>
                </a:solidFill>
                <a:latin typeface="Bahnschrift Condensed" panose="020B0502040204020203" pitchFamily="34" charset="0"/>
                <a:ea typeface="Lora Bold"/>
                <a:cs typeface="Times New Roman" panose="02020603050405020304" pitchFamily="18" charset="0"/>
                <a:sym typeface="Lora Bold"/>
              </a:rPr>
              <a:t>Организация </a:t>
            </a:r>
            <a:r>
              <a:rPr lang="ru-RU" sz="3200" kern="1300" dirty="0">
                <a:solidFill>
                  <a:schemeClr val="accent1">
                    <a:lumMod val="50000"/>
                  </a:schemeClr>
                </a:solidFill>
                <a:latin typeface="Bahnschrift Condensed" panose="020B0502040204020203" pitchFamily="34" charset="0"/>
                <a:ea typeface="Lora Bold"/>
                <a:cs typeface="Times New Roman" panose="02020603050405020304" pitchFamily="18" charset="0"/>
                <a:sym typeface="Lora Bold"/>
              </a:rPr>
              <a:t>отборочного </a:t>
            </a:r>
            <a:r>
              <a:rPr lang="ru-RU" sz="3200" kern="1300" dirty="0" smtClean="0">
                <a:solidFill>
                  <a:schemeClr val="accent1">
                    <a:lumMod val="50000"/>
                  </a:schemeClr>
                </a:solidFill>
                <a:latin typeface="Bahnschrift Condensed" panose="020B0502040204020203" pitchFamily="34" charset="0"/>
                <a:ea typeface="Lora Bold"/>
                <a:cs typeface="Times New Roman" panose="02020603050405020304" pitchFamily="18" charset="0"/>
                <a:sym typeface="Lora Bold"/>
              </a:rPr>
              <a:t>этапа конкурса</a:t>
            </a:r>
            <a:endParaRPr lang="ru-RU" sz="3200" kern="1300" dirty="0">
              <a:solidFill>
                <a:schemeClr val="accent1">
                  <a:lumMod val="50000"/>
                </a:schemeClr>
              </a:solidFill>
              <a:latin typeface="Bahnschrift Condensed" panose="020B0502040204020203" pitchFamily="34" charset="0"/>
              <a:ea typeface="Lora Bold"/>
              <a:cs typeface="Times New Roman" panose="02020603050405020304" pitchFamily="18" charset="0"/>
              <a:sym typeface="Lora Bold"/>
            </a:endParaRPr>
          </a:p>
          <a:p>
            <a:pPr indent="-342900" algn="just">
              <a:spcAft>
                <a:spcPts val="1200"/>
              </a:spcAft>
              <a:buFont typeface="+mj-lt"/>
              <a:buAutoNum type="arabicPeriod"/>
            </a:pPr>
            <a:r>
              <a:rPr lang="ru-RU" sz="3200" kern="1300" dirty="0">
                <a:solidFill>
                  <a:schemeClr val="accent1">
                    <a:lumMod val="50000"/>
                  </a:schemeClr>
                </a:solidFill>
                <a:latin typeface="Bahnschrift Condensed" panose="020B0502040204020203" pitchFamily="34" charset="0"/>
                <a:ea typeface="Lora Bold"/>
                <a:cs typeface="Times New Roman" panose="02020603050405020304" pitchFamily="18" charset="0"/>
                <a:sym typeface="Lora Bold"/>
              </a:rPr>
              <a:t>Подготовка и предоставление конкурсных материалов для участия в отборочном этапе </a:t>
            </a:r>
            <a:r>
              <a:rPr lang="ru-RU" sz="3200" kern="1300" dirty="0" smtClean="0">
                <a:solidFill>
                  <a:schemeClr val="accent1">
                    <a:lumMod val="50000"/>
                  </a:schemeClr>
                </a:solidFill>
                <a:latin typeface="Bahnschrift Condensed" panose="020B0502040204020203" pitchFamily="34" charset="0"/>
                <a:ea typeface="Lora Bold"/>
                <a:cs typeface="Times New Roman" panose="02020603050405020304" pitchFamily="18" charset="0"/>
                <a:sym typeface="Lora Bold"/>
              </a:rPr>
              <a:t>конкурса</a:t>
            </a:r>
            <a:endParaRPr lang="ru-RU" sz="3200" kern="1300" dirty="0">
              <a:solidFill>
                <a:schemeClr val="accent1">
                  <a:lumMod val="50000"/>
                </a:schemeClr>
              </a:solidFill>
              <a:latin typeface="Bahnschrift Condensed" panose="020B0502040204020203" pitchFamily="34" charset="0"/>
              <a:ea typeface="Lora Bold"/>
              <a:cs typeface="Times New Roman" panose="02020603050405020304" pitchFamily="18" charset="0"/>
              <a:sym typeface="Lora Bold"/>
            </a:endParaRPr>
          </a:p>
          <a:p>
            <a:pPr indent="-342900" algn="just">
              <a:spcAft>
                <a:spcPts val="1200"/>
              </a:spcAft>
              <a:buFont typeface="+mj-lt"/>
              <a:buAutoNum type="arabicPeriod"/>
            </a:pPr>
            <a:r>
              <a:rPr lang="ru-RU" sz="3200" kern="1300" dirty="0">
                <a:solidFill>
                  <a:schemeClr val="accent1">
                    <a:lumMod val="50000"/>
                  </a:schemeClr>
                </a:solidFill>
                <a:latin typeface="Bahnschrift Condensed" panose="020B0502040204020203" pitchFamily="34" charset="0"/>
                <a:ea typeface="Lora Bold"/>
                <a:cs typeface="Times New Roman" panose="02020603050405020304" pitchFamily="18" charset="0"/>
                <a:sym typeface="Lora Bold"/>
              </a:rPr>
              <a:t>Конкурсные испытания отборочного </a:t>
            </a:r>
            <a:r>
              <a:rPr lang="ru-RU" sz="3200" kern="1300" dirty="0" smtClean="0">
                <a:solidFill>
                  <a:schemeClr val="accent1">
                    <a:lumMod val="50000"/>
                  </a:schemeClr>
                </a:solidFill>
                <a:latin typeface="Bahnschrift Condensed" panose="020B0502040204020203" pitchFamily="34" charset="0"/>
                <a:ea typeface="Lora Bold"/>
                <a:cs typeface="Times New Roman" panose="02020603050405020304" pitchFamily="18" charset="0"/>
                <a:sym typeface="Lora Bold"/>
              </a:rPr>
              <a:t>этапа</a:t>
            </a:r>
            <a:endParaRPr lang="ru-RU" sz="3200" kern="1300" dirty="0">
              <a:solidFill>
                <a:schemeClr val="accent1">
                  <a:lumMod val="50000"/>
                </a:schemeClr>
              </a:solidFill>
              <a:latin typeface="Bahnschrift Condensed" panose="020B0502040204020203" pitchFamily="34" charset="0"/>
              <a:ea typeface="Lora Bold"/>
              <a:cs typeface="Times New Roman" panose="02020603050405020304" pitchFamily="18" charset="0"/>
              <a:sym typeface="Lora Bold"/>
            </a:endParaRPr>
          </a:p>
          <a:p>
            <a:pPr indent="-342900" algn="just">
              <a:spcAft>
                <a:spcPts val="1200"/>
              </a:spcAft>
              <a:buFont typeface="+mj-lt"/>
              <a:buAutoNum type="arabicPeriod"/>
            </a:pPr>
            <a:r>
              <a:rPr lang="ru-RU" sz="3200" kern="1300" dirty="0" err="1" smtClean="0">
                <a:solidFill>
                  <a:schemeClr val="accent1">
                    <a:lumMod val="50000"/>
                  </a:schemeClr>
                </a:solidFill>
                <a:latin typeface="Bahnschrift Condensed" panose="020B0502040204020203" pitchFamily="34" charset="0"/>
                <a:ea typeface="Lora Bold"/>
                <a:cs typeface="Times New Roman" panose="02020603050405020304" pitchFamily="18" charset="0"/>
                <a:sym typeface="Lora Bold"/>
              </a:rPr>
              <a:t>Жеребьевка</a:t>
            </a:r>
            <a:endParaRPr lang="en-US" sz="3200" kern="1300" dirty="0">
              <a:solidFill>
                <a:schemeClr val="accent1">
                  <a:lumMod val="50000"/>
                </a:schemeClr>
              </a:solidFill>
              <a:latin typeface="Bahnschrift Condensed" panose="020B0502040204020203" pitchFamily="34" charset="0"/>
              <a:ea typeface="Lora Bold"/>
              <a:cs typeface="Times New Roman" panose="02020603050405020304" pitchFamily="18" charset="0"/>
              <a:sym typeface="Lora Bold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73" y="0"/>
            <a:ext cx="1773693" cy="1773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509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040110" y="571880"/>
            <a:ext cx="9838623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2800" b="1" dirty="0" smtClean="0">
                <a:solidFill>
                  <a:srgbClr val="009999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ИТОГИ МУНИЦИПАЛЬНОГО ЭТАПА НОМИНАЦИИ «ПЕДАГОГИЧЕСКИЙ </a:t>
            </a:r>
            <a:r>
              <a:rPr lang="ru-RU" sz="2800" b="1" dirty="0">
                <a:solidFill>
                  <a:srgbClr val="009999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ДЕБЮТ – 2026»</a:t>
            </a:r>
            <a:endParaRPr lang="ru-RU" sz="2800" b="1" dirty="0">
              <a:solidFill>
                <a:srgbClr val="E30613"/>
              </a:solidFill>
              <a:latin typeface="Bahnschrift Condensed" panose="020B05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09291" y="1827731"/>
            <a:ext cx="1029131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kern="1300" dirty="0" smtClean="0">
                <a:solidFill>
                  <a:schemeClr val="accent1">
                    <a:lumMod val="50000"/>
                  </a:schemeClr>
                </a:solidFill>
                <a:latin typeface="Bahnschrift Condensed" panose="020B0502040204020203" pitchFamily="34" charset="0"/>
                <a:ea typeface="Lora Bold"/>
                <a:cs typeface="Times New Roman" panose="02020603050405020304" pitchFamily="18" charset="0"/>
                <a:sym typeface="Lora Bold"/>
              </a:rPr>
              <a:t>В муниципальном этапе приняли участие – </a:t>
            </a:r>
          </a:p>
          <a:p>
            <a:pPr algn="ctr"/>
            <a:r>
              <a:rPr lang="ru-RU" sz="4400" kern="1300" dirty="0" smtClean="0">
                <a:solidFill>
                  <a:srgbClr val="C00000"/>
                </a:solidFill>
                <a:latin typeface="Bahnschrift Condensed" panose="020B0502040204020203" pitchFamily="34" charset="0"/>
                <a:ea typeface="Lora Bold"/>
                <a:cs typeface="Times New Roman" panose="02020603050405020304" pitchFamily="18" charset="0"/>
                <a:sym typeface="Lora Bold"/>
              </a:rPr>
              <a:t>132</a:t>
            </a:r>
            <a:r>
              <a:rPr lang="ru-RU" sz="4400" kern="1300" dirty="0" smtClean="0">
                <a:solidFill>
                  <a:schemeClr val="accent1">
                    <a:lumMod val="50000"/>
                  </a:schemeClr>
                </a:solidFill>
                <a:latin typeface="Bahnschrift Condensed" panose="020B0502040204020203" pitchFamily="34" charset="0"/>
                <a:ea typeface="Lora Bold"/>
                <a:cs typeface="Times New Roman" panose="02020603050405020304" pitchFamily="18" charset="0"/>
                <a:sym typeface="Lora Bold"/>
              </a:rPr>
              <a:t> учителя</a:t>
            </a:r>
          </a:p>
          <a:p>
            <a:pPr algn="ctr"/>
            <a:r>
              <a:rPr lang="ru-RU" sz="4400" kern="1300" dirty="0" smtClean="0">
                <a:solidFill>
                  <a:schemeClr val="accent1">
                    <a:lumMod val="50000"/>
                  </a:schemeClr>
                </a:solidFill>
                <a:latin typeface="Bahnschrift Condensed" panose="020B0502040204020203" pitchFamily="34" charset="0"/>
                <a:ea typeface="Lora Bold"/>
                <a:cs typeface="Times New Roman" panose="02020603050405020304" pitchFamily="18" charset="0"/>
                <a:sym typeface="Lora Bold"/>
              </a:rPr>
              <a:t>На краевой конкурс поступила </a:t>
            </a:r>
            <a:r>
              <a:rPr lang="ru-RU" sz="4400" kern="1300" dirty="0" smtClean="0">
                <a:solidFill>
                  <a:srgbClr val="C00000"/>
                </a:solidFill>
                <a:latin typeface="Bahnschrift Condensed" panose="020B0502040204020203" pitchFamily="34" charset="0"/>
                <a:ea typeface="Lora Bold"/>
                <a:cs typeface="Times New Roman" panose="02020603050405020304" pitchFamily="18" charset="0"/>
                <a:sym typeface="Lora Bold"/>
              </a:rPr>
              <a:t>32</a:t>
            </a:r>
            <a:r>
              <a:rPr lang="ru-RU" sz="4400" kern="1300" dirty="0" smtClean="0">
                <a:solidFill>
                  <a:schemeClr val="accent1">
                    <a:lumMod val="50000"/>
                  </a:schemeClr>
                </a:solidFill>
                <a:latin typeface="Bahnschrift Condensed" panose="020B0502040204020203" pitchFamily="34" charset="0"/>
                <a:ea typeface="Lora Bold"/>
                <a:cs typeface="Times New Roman" panose="02020603050405020304" pitchFamily="18" charset="0"/>
                <a:sym typeface="Lora Bold"/>
              </a:rPr>
              <a:t> заявки </a:t>
            </a:r>
            <a:endParaRPr lang="ru-RU" sz="4400" kern="1300" dirty="0" smtClean="0">
              <a:solidFill>
                <a:schemeClr val="accent1">
                  <a:lumMod val="50000"/>
                </a:schemeClr>
              </a:solidFill>
              <a:latin typeface="Bahnschrift Condensed" panose="020B0502040204020203" pitchFamily="34" charset="0"/>
              <a:ea typeface="Lora Bold"/>
              <a:cs typeface="Times New Roman" panose="02020603050405020304" pitchFamily="18" charset="0"/>
              <a:sym typeface="Lora Bold"/>
            </a:endParaRPr>
          </a:p>
          <a:p>
            <a:pPr algn="ctr"/>
            <a:r>
              <a:rPr lang="ru-RU" sz="4400" kern="1300" dirty="0" smtClean="0">
                <a:solidFill>
                  <a:schemeClr val="accent1">
                    <a:lumMod val="50000"/>
                  </a:schemeClr>
                </a:solidFill>
                <a:latin typeface="Bahnschrift Condensed" panose="020B0502040204020203" pitchFamily="34" charset="0"/>
                <a:ea typeface="Lora Bold"/>
                <a:cs typeface="Times New Roman" panose="02020603050405020304" pitchFamily="18" charset="0"/>
                <a:sym typeface="Lora Bold"/>
              </a:rPr>
              <a:t>Отказано в участии – </a:t>
            </a:r>
            <a:r>
              <a:rPr lang="ru-RU" sz="4400" kern="1300" dirty="0" smtClean="0">
                <a:solidFill>
                  <a:srgbClr val="C00000"/>
                </a:solidFill>
                <a:latin typeface="Bahnschrift Condensed" panose="020B0502040204020203" pitchFamily="34" charset="0"/>
                <a:ea typeface="Lora Bold"/>
                <a:cs typeface="Times New Roman" panose="02020603050405020304" pitchFamily="18" charset="0"/>
                <a:sym typeface="Lora Bold"/>
              </a:rPr>
              <a:t>2</a:t>
            </a:r>
            <a:r>
              <a:rPr lang="ru-RU" sz="4400" kern="1300" dirty="0" smtClean="0">
                <a:solidFill>
                  <a:schemeClr val="accent1">
                    <a:lumMod val="50000"/>
                  </a:schemeClr>
                </a:solidFill>
                <a:latin typeface="Bahnschrift Condensed" panose="020B0502040204020203" pitchFamily="34" charset="0"/>
                <a:ea typeface="Lora Bold"/>
                <a:cs typeface="Times New Roman" panose="02020603050405020304" pitchFamily="18" charset="0"/>
                <a:sym typeface="Lora Bold"/>
              </a:rPr>
              <a:t> конкурсантам </a:t>
            </a:r>
          </a:p>
          <a:p>
            <a:pPr algn="ctr"/>
            <a:r>
              <a:rPr lang="ru-RU" sz="4400" kern="1300" dirty="0" smtClean="0">
                <a:solidFill>
                  <a:schemeClr val="accent1">
                    <a:lumMod val="50000"/>
                  </a:schemeClr>
                </a:solidFill>
                <a:latin typeface="Bahnschrift Condensed" panose="020B0502040204020203" pitchFamily="34" charset="0"/>
                <a:ea typeface="Lora Bold"/>
                <a:cs typeface="Times New Roman" panose="02020603050405020304" pitchFamily="18" charset="0"/>
                <a:sym typeface="Lora Bold"/>
              </a:rPr>
              <a:t>(несоответствие условиям конкурса)</a:t>
            </a:r>
          </a:p>
          <a:p>
            <a:pPr algn="ctr"/>
            <a:r>
              <a:rPr lang="ru-RU" sz="4400" kern="1300" dirty="0" smtClean="0">
                <a:solidFill>
                  <a:schemeClr val="accent1">
                    <a:lumMod val="50000"/>
                  </a:schemeClr>
                </a:solidFill>
                <a:latin typeface="Bahnschrift Condensed" panose="020B0502040204020203" pitchFamily="34" charset="0"/>
                <a:ea typeface="Lora Bold"/>
                <a:cs typeface="Times New Roman" panose="02020603050405020304" pitchFamily="18" charset="0"/>
                <a:sym typeface="Lora Bold"/>
              </a:rPr>
              <a:t>(2025г. – </a:t>
            </a:r>
            <a:r>
              <a:rPr lang="ru-RU" sz="4400" kern="1300" dirty="0" smtClean="0">
                <a:solidFill>
                  <a:srgbClr val="C00000"/>
                </a:solidFill>
                <a:latin typeface="Bahnschrift Condensed" panose="020B0502040204020203" pitchFamily="34" charset="0"/>
                <a:ea typeface="Lora Bold"/>
                <a:cs typeface="Times New Roman" panose="02020603050405020304" pitchFamily="18" charset="0"/>
                <a:sym typeface="Lora Bold"/>
              </a:rPr>
              <a:t>29</a:t>
            </a:r>
            <a:r>
              <a:rPr lang="ru-RU" sz="4400" kern="1300" dirty="0" smtClean="0">
                <a:solidFill>
                  <a:schemeClr val="accent1">
                    <a:lumMod val="50000"/>
                  </a:schemeClr>
                </a:solidFill>
                <a:latin typeface="Bahnschrift Condensed" panose="020B0502040204020203" pitchFamily="34" charset="0"/>
                <a:ea typeface="Lora Bold"/>
                <a:cs typeface="Times New Roman" panose="02020603050405020304" pitchFamily="18" charset="0"/>
                <a:sym typeface="Lora Bold"/>
              </a:rPr>
              <a:t>)</a:t>
            </a:r>
            <a:endParaRPr lang="en-US" sz="4400" kern="1300" dirty="0">
              <a:solidFill>
                <a:schemeClr val="accent1">
                  <a:lumMod val="50000"/>
                </a:schemeClr>
              </a:solidFill>
              <a:latin typeface="Bahnschrift Condensed" panose="020B0502040204020203" pitchFamily="34" charset="0"/>
              <a:ea typeface="Lora Bold"/>
              <a:cs typeface="Times New Roman" panose="02020603050405020304" pitchFamily="18" charset="0"/>
              <a:sym typeface="Lora Bold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73" y="0"/>
            <a:ext cx="1773693" cy="1773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311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584444" y="1092494"/>
            <a:ext cx="6951716" cy="620435"/>
          </a:xfrm>
          <a:effectLst>
            <a:outerShdw dist="17961" dir="2700000" algn="ctr" rotWithShape="0">
              <a:srgbClr val="00A1E2"/>
            </a:outerShdw>
          </a:effectLst>
        </p:spPr>
        <p:txBody>
          <a:bodyPr/>
          <a:lstStyle/>
          <a:p>
            <a:pPr algn="ctr"/>
            <a:r>
              <a:rPr lang="ru-RU" sz="1800" b="1" dirty="0">
                <a:solidFill>
                  <a:schemeClr val="accent5">
                    <a:lumMod val="25000"/>
                  </a:schemeClr>
                </a:solidFill>
              </a:rPr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 flipV="1">
            <a:off x="2495599" y="4660994"/>
            <a:ext cx="749605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ru-RU" sz="40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endParaRPr lang="ru-RU" sz="40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361993" y="6340794"/>
            <a:ext cx="29735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0066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женщин</a:t>
            </a:r>
            <a:r>
              <a:rPr lang="ru-RU" sz="2000" b="1" dirty="0">
                <a:solidFill>
                  <a:srgbClr val="00679D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 </a:t>
            </a:r>
            <a:r>
              <a:rPr lang="ru-RU" sz="2000" b="1">
                <a:solidFill>
                  <a:srgbClr val="000066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– </a:t>
            </a:r>
            <a:r>
              <a:rPr lang="ru-RU" sz="2000" b="1" smtClean="0">
                <a:solidFill>
                  <a:srgbClr val="C00000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25, </a:t>
            </a:r>
            <a:r>
              <a:rPr lang="ru-RU" sz="2000" b="1" dirty="0">
                <a:solidFill>
                  <a:srgbClr val="000066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мужчин –</a:t>
            </a:r>
            <a:r>
              <a:rPr lang="ru-RU" sz="2000" b="1" dirty="0">
                <a:solidFill>
                  <a:srgbClr val="FF6699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5</a:t>
            </a:r>
            <a:endParaRPr lang="ru-RU" sz="2000" b="1" dirty="0">
              <a:solidFill>
                <a:srgbClr val="C00000"/>
              </a:solidFill>
              <a:latin typeface="Bahnschrift Condensed" panose="020B0502040204020203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455548"/>
              </p:ext>
            </p:extLst>
          </p:nvPr>
        </p:nvGraphicFramePr>
        <p:xfrm>
          <a:off x="7132978" y="963766"/>
          <a:ext cx="4618755" cy="53815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4150"/>
                <a:gridCol w="1894605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Предмет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Кол-во участников</a:t>
                      </a: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Начальные классы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  <a:endParaRPr lang="ru-RU" sz="20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История, обществознание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endParaRPr lang="ru-RU" sz="20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Математика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Русский язык и литература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Иностранный язык</a:t>
                      </a:r>
                      <a:r>
                        <a:rPr lang="ru-RU" sz="20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 (англ.)</a:t>
                      </a:r>
                      <a:endParaRPr lang="ru-RU" sz="20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Физика </a:t>
                      </a:r>
                      <a:endParaRPr lang="ru-RU" sz="20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Химия </a:t>
                      </a:r>
                      <a:endParaRPr lang="ru-RU" sz="20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Биология</a:t>
                      </a:r>
                      <a:endParaRPr lang="ru-RU" sz="20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География</a:t>
                      </a:r>
                      <a:endParaRPr lang="ru-RU" sz="20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Физическая культура</a:t>
                      </a:r>
                      <a:endParaRPr lang="ru-RU" sz="20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ОБЗР</a:t>
                      </a:r>
                      <a:endParaRPr lang="ru-RU" sz="20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Музыка</a:t>
                      </a:r>
                      <a:endParaRPr lang="ru-RU" sz="20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 kern="1200" dirty="0" smtClean="0">
                          <a:solidFill>
                            <a:srgbClr val="C00000"/>
                          </a:solidFill>
                          <a:latin typeface="Bahnschrift Condensed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30</a:t>
                      </a:r>
                      <a:endParaRPr lang="ru-RU" sz="2400" b="1" kern="1200" dirty="0">
                        <a:solidFill>
                          <a:srgbClr val="C00000"/>
                        </a:solidFill>
                        <a:latin typeface="Bahnschrift Condensed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913110" y="272092"/>
            <a:ext cx="9838623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2800" b="1" dirty="0" smtClean="0">
                <a:solidFill>
                  <a:srgbClr val="009999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ИТОГИ МУНИЦИПАЛЬНОГО ЭТАПА НОМИНАЦИИ «ПЕДАГОГИЧЕСКИЙ </a:t>
            </a:r>
            <a:r>
              <a:rPr lang="ru-RU" sz="2800" b="1" dirty="0">
                <a:solidFill>
                  <a:srgbClr val="009999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ДЕБЮТ – 2026»</a:t>
            </a:r>
            <a:endParaRPr lang="ru-RU" sz="2800" b="1" dirty="0">
              <a:solidFill>
                <a:srgbClr val="E30613"/>
              </a:solidFill>
              <a:latin typeface="Bahnschrift Condensed" panose="020B0502040204020203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1052529"/>
              </p:ext>
            </p:extLst>
          </p:nvPr>
        </p:nvGraphicFramePr>
        <p:xfrm>
          <a:off x="1560092" y="1770978"/>
          <a:ext cx="5196308" cy="3688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90868"/>
                <a:gridCol w="1734307"/>
                <a:gridCol w="1871133"/>
              </a:tblGrid>
              <a:tr h="351722"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cs typeface="Times New Roman" panose="02020603050405020304" pitchFamily="18" charset="0"/>
                        </a:rPr>
                        <a:t>г. Барнаул</a:t>
                      </a:r>
                      <a:endParaRPr lang="ru-RU" sz="20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cs typeface="Times New Roman" panose="02020603050405020304" pitchFamily="18" charset="0"/>
                        </a:rPr>
                        <a:t>г. Бийск</a:t>
                      </a:r>
                      <a:endParaRPr lang="ru-RU" sz="20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cs typeface="Times New Roman" panose="02020603050405020304" pitchFamily="18" charset="0"/>
                        </a:rPr>
                        <a:t>г. Заринск</a:t>
                      </a:r>
                      <a:endParaRPr lang="ru-RU" sz="20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51722"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cs typeface="Times New Roman" panose="02020603050405020304" pitchFamily="18" charset="0"/>
                        </a:rPr>
                        <a:t>г. Новоалтайск</a:t>
                      </a:r>
                      <a:endParaRPr lang="ru-RU" sz="20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cs typeface="Times New Roman" panose="02020603050405020304" pitchFamily="18" charset="0"/>
                        </a:rPr>
                        <a:t>г. Славгород</a:t>
                      </a:r>
                      <a:endParaRPr lang="ru-RU" sz="20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cs typeface="Times New Roman" panose="02020603050405020304" pitchFamily="18" charset="0"/>
                        </a:rPr>
                        <a:t>Алтайский</a:t>
                      </a:r>
                      <a:endParaRPr lang="ru-RU" sz="20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51722">
                <a:tc>
                  <a:txBody>
                    <a:bodyPr/>
                    <a:lstStyle/>
                    <a:p>
                      <a:r>
                        <a:rPr lang="ru-RU" sz="2000" b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cs typeface="Times New Roman" panose="02020603050405020304" pitchFamily="18" charset="0"/>
                        </a:rPr>
                        <a:t>Бийский</a:t>
                      </a:r>
                      <a:endParaRPr lang="ru-RU" sz="20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cs typeface="Times New Roman" panose="02020603050405020304" pitchFamily="18" charset="0"/>
                        </a:rPr>
                        <a:t>Благовещенский</a:t>
                      </a:r>
                      <a:endParaRPr lang="ru-RU" sz="20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cs typeface="Times New Roman" panose="02020603050405020304" pitchFamily="18" charset="0"/>
                        </a:rPr>
                        <a:t>Бурлинский</a:t>
                      </a:r>
                      <a:endParaRPr lang="ru-RU" sz="20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51722"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cs typeface="Times New Roman" panose="02020603050405020304" pitchFamily="18" charset="0"/>
                        </a:rPr>
                        <a:t>Егорьевский</a:t>
                      </a:r>
                      <a:endParaRPr lang="ru-RU" sz="20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cs typeface="Times New Roman" panose="02020603050405020304" pitchFamily="18" charset="0"/>
                        </a:rPr>
                        <a:t>Ельцовский</a:t>
                      </a:r>
                      <a:endParaRPr lang="ru-RU" sz="20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cs typeface="Times New Roman" panose="02020603050405020304" pitchFamily="18" charset="0"/>
                        </a:rPr>
                        <a:t>Завьяловский</a:t>
                      </a:r>
                      <a:endParaRPr lang="ru-RU" sz="20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51722">
                <a:tc>
                  <a:txBody>
                    <a:bodyPr/>
                    <a:lstStyle/>
                    <a:p>
                      <a:r>
                        <a:rPr lang="ru-RU" sz="2000" b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cs typeface="Times New Roman" panose="02020603050405020304" pitchFamily="18" charset="0"/>
                        </a:rPr>
                        <a:t>Косихинский</a:t>
                      </a:r>
                      <a:endParaRPr lang="ru-RU" sz="20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cs typeface="Times New Roman" panose="02020603050405020304" pitchFamily="18" charset="0"/>
                        </a:rPr>
                        <a:t>Красногорский</a:t>
                      </a:r>
                      <a:endParaRPr lang="ru-RU" sz="20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cs typeface="Times New Roman" panose="02020603050405020304" pitchFamily="18" charset="0"/>
                        </a:rPr>
                        <a:t>Краснощековский</a:t>
                      </a:r>
                      <a:endParaRPr lang="ru-RU" sz="20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51722">
                <a:tc>
                  <a:txBody>
                    <a:bodyPr/>
                    <a:lstStyle/>
                    <a:p>
                      <a:r>
                        <a:rPr lang="ru-RU" sz="2000" b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cs typeface="Times New Roman" panose="02020603050405020304" pitchFamily="18" charset="0"/>
                        </a:rPr>
                        <a:t>Кытмановский</a:t>
                      </a:r>
                      <a:endParaRPr lang="ru-RU" sz="20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cs typeface="Times New Roman" panose="02020603050405020304" pitchFamily="18" charset="0"/>
                        </a:rPr>
                        <a:t>Локтевский</a:t>
                      </a:r>
                      <a:endParaRPr lang="ru-RU" sz="20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cs typeface="Times New Roman" panose="02020603050405020304" pitchFamily="18" charset="0"/>
                        </a:rPr>
                        <a:t>Михайловский</a:t>
                      </a:r>
                      <a:endParaRPr lang="ru-RU" sz="20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51722"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cs typeface="Times New Roman" panose="02020603050405020304" pitchFamily="18" charset="0"/>
                        </a:rPr>
                        <a:t>Павловский</a:t>
                      </a:r>
                      <a:endParaRPr lang="ru-RU" sz="20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cs typeface="Times New Roman" panose="02020603050405020304" pitchFamily="18" charset="0"/>
                        </a:rPr>
                        <a:t>Ребрихинский</a:t>
                      </a:r>
                      <a:endParaRPr lang="ru-RU" sz="20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cs typeface="Times New Roman" panose="02020603050405020304" pitchFamily="18" charset="0"/>
                        </a:rPr>
                        <a:t>Романовский</a:t>
                      </a:r>
                      <a:endParaRPr lang="ru-RU" sz="20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51722">
                <a:tc>
                  <a:txBody>
                    <a:bodyPr/>
                    <a:lstStyle/>
                    <a:p>
                      <a:r>
                        <a:rPr lang="ru-RU" sz="2000" b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cs typeface="Times New Roman" panose="02020603050405020304" pitchFamily="18" charset="0"/>
                        </a:rPr>
                        <a:t>Табунский</a:t>
                      </a:r>
                      <a:endParaRPr lang="ru-RU" sz="20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cs typeface="Times New Roman" panose="02020603050405020304" pitchFamily="18" charset="0"/>
                        </a:rPr>
                        <a:t>Тальменский</a:t>
                      </a:r>
                      <a:endParaRPr lang="ru-RU" sz="20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cs typeface="Times New Roman" panose="02020603050405020304" pitchFamily="18" charset="0"/>
                        </a:rPr>
                        <a:t>Целинный</a:t>
                      </a:r>
                      <a:endParaRPr lang="ru-RU" sz="20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51722">
                <a:tc>
                  <a:txBody>
                    <a:bodyPr/>
                    <a:lstStyle/>
                    <a:p>
                      <a:r>
                        <a:rPr lang="ru-RU" sz="2000" b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cs typeface="Times New Roman" panose="02020603050405020304" pitchFamily="18" charset="0"/>
                        </a:rPr>
                        <a:t>Шипуновский</a:t>
                      </a:r>
                      <a:endParaRPr lang="ru-RU" sz="20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Bahnschrift Condensed" panose="020B0502040204020203" pitchFamily="34" charset="0"/>
                          <a:cs typeface="Times New Roman" panose="02020603050405020304" pitchFamily="18" charset="0"/>
                        </a:rPr>
                        <a:t>              </a:t>
                      </a:r>
                      <a:r>
                        <a:rPr lang="ru-RU" sz="2800" b="1" baseline="0" dirty="0" smtClean="0">
                          <a:solidFill>
                            <a:srgbClr val="FF0000"/>
                          </a:solidFill>
                          <a:latin typeface="Bahnschrift Condensed" panose="020B0502040204020203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rgbClr val="C00000"/>
                          </a:solidFill>
                          <a:latin typeface="Bahnschrift Condensed" panose="020B0502040204020203" pitchFamily="34" charset="0"/>
                          <a:cs typeface="Times New Roman" panose="02020603050405020304" pitchFamily="18" charset="0"/>
                        </a:rPr>
                        <a:t>25</a:t>
                      </a:r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Bahnschrift Condensed" panose="020B0502040204020203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cs typeface="Times New Roman" panose="02020603050405020304" pitchFamily="18" charset="0"/>
                        </a:rPr>
                        <a:t>МО </a:t>
                      </a:r>
                      <a:endParaRPr lang="ru-RU" sz="28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73" y="0"/>
            <a:ext cx="1773693" cy="1773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836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77177" y="337049"/>
            <a:ext cx="7451023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9999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ОРГАНИЗАЦИЯ ОТБОРОЧНОГО ЭТАПА НОМИНАЦИИ «ПЕДАГОГИЧЕСКИЙ ДЕБЮТ </a:t>
            </a:r>
            <a:r>
              <a:rPr lang="ru-RU" sz="2800" b="1" dirty="0">
                <a:solidFill>
                  <a:srgbClr val="009999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– </a:t>
            </a:r>
            <a:r>
              <a:rPr lang="ru-RU" sz="2800" b="1" dirty="0" smtClean="0">
                <a:solidFill>
                  <a:srgbClr val="009999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2026»</a:t>
            </a:r>
            <a:endParaRPr lang="ru-RU" sz="2800" b="1" dirty="0">
              <a:solidFill>
                <a:srgbClr val="E30613"/>
              </a:solidFill>
              <a:latin typeface="Bahnschrift Condensed" panose="020B05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20332" y="1435107"/>
            <a:ext cx="9440333" cy="28777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ru-RU" sz="2000" b="1" kern="13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Формат проведения </a:t>
            </a:r>
            <a:r>
              <a:rPr lang="ru-RU" sz="2000" kern="13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– очно-заочный </a:t>
            </a:r>
            <a:r>
              <a:rPr lang="ru-RU" sz="2000" b="1" kern="1300" dirty="0" smtClean="0">
                <a:solidFill>
                  <a:srgbClr val="C00000"/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28-29 января 2026г.</a:t>
            </a:r>
          </a:p>
          <a:p>
            <a:pPr algn="just">
              <a:spcAft>
                <a:spcPts val="1200"/>
              </a:spcAft>
            </a:pPr>
            <a:r>
              <a:rPr lang="ru-RU" sz="2000" b="1" kern="13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Место проведения очной части</a:t>
            </a:r>
            <a:r>
              <a:rPr lang="ru-RU" sz="2000" kern="13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: Алтайский институт развития образования имени А.М. </a:t>
            </a:r>
            <a:r>
              <a:rPr lang="ru-RU" sz="2000" kern="13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Топорова</a:t>
            </a:r>
            <a:r>
              <a:rPr lang="ru-RU" sz="2000" kern="13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 (г. Барнаул, пр-т. Социалистический, 60).</a:t>
            </a:r>
          </a:p>
          <a:p>
            <a:pPr algn="just">
              <a:spcAft>
                <a:spcPts val="1200"/>
              </a:spcAft>
            </a:pPr>
            <a:r>
              <a:rPr lang="ru-RU" sz="2000" b="1" kern="13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График</a:t>
            </a:r>
            <a:r>
              <a:rPr lang="ru-RU" sz="2000" kern="13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 </a:t>
            </a:r>
            <a:r>
              <a:rPr lang="ru-RU" sz="2000" kern="13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проведения отборочного этапа </a:t>
            </a:r>
            <a:r>
              <a:rPr lang="ru-RU" sz="2000" kern="13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номинации «Педагогический дебют– </a:t>
            </a:r>
            <a:r>
              <a:rPr lang="ru-RU" sz="2000" kern="13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2026</a:t>
            </a:r>
            <a:r>
              <a:rPr lang="ru-RU" sz="2000" kern="13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»</a:t>
            </a:r>
          </a:p>
          <a:p>
            <a:pPr algn="just">
              <a:spcAft>
                <a:spcPts val="1800"/>
              </a:spcAft>
            </a:pPr>
            <a:endParaRPr lang="ru-RU" sz="2800" kern="1300" dirty="0">
              <a:solidFill>
                <a:srgbClr val="00679D"/>
              </a:solidFill>
              <a:latin typeface="Bahnschrift Condensed" panose="020B0502040204020203" pitchFamily="34" charset="0"/>
              <a:ea typeface="Lora Bold"/>
              <a:cs typeface="Times New Roman" panose="02020603050405020304" pitchFamily="18" charset="0"/>
              <a:sym typeface="Lora Bold"/>
            </a:endParaRPr>
          </a:p>
          <a:p>
            <a:pPr algn="just">
              <a:spcAft>
                <a:spcPts val="1800"/>
              </a:spcAft>
            </a:pPr>
            <a:endParaRPr lang="en-US" sz="2800" kern="1300" dirty="0">
              <a:solidFill>
                <a:srgbClr val="00679D"/>
              </a:solidFill>
              <a:latin typeface="Bahnschrift Condensed" panose="020B0502040204020203" pitchFamily="34" charset="0"/>
              <a:ea typeface="Lora Bold"/>
              <a:cs typeface="Times New Roman" panose="02020603050405020304" pitchFamily="18" charset="0"/>
              <a:sym typeface="Lora Bold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6215512"/>
              </p:ext>
            </p:extLst>
          </p:nvPr>
        </p:nvGraphicFramePr>
        <p:xfrm>
          <a:off x="1896532" y="3271175"/>
          <a:ext cx="9364133" cy="3134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7103"/>
                <a:gridCol w="753703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ДАТА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12.12.2025</a:t>
                      </a:r>
                      <a:endParaRPr lang="ru-RU" sz="18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Предоставление документов и конкурсных материалов участников конкурса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16.01.2026</a:t>
                      </a:r>
                      <a:endParaRPr lang="ru-RU" sz="18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Направление ссылки на облачное хранилище с </a:t>
                      </a:r>
                      <a:r>
                        <a:rPr lang="ru-RU" sz="18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видеовизиткой</a:t>
                      </a:r>
                      <a:r>
                        <a:rPr lang="ru-RU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темой публичного выступления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28.01.2026</a:t>
                      </a:r>
                      <a:endParaRPr lang="ru-RU" sz="18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Подготовка участника к конкурсным</a:t>
                      </a:r>
                      <a:r>
                        <a:rPr lang="ru-RU" sz="18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испытанием отборочного этапа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28.01.2026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</a:t>
                      </a:r>
                      <a:r>
                        <a:rPr lang="ru-RU" sz="1800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отборочного этапа конкурса</a:t>
                      </a:r>
                      <a:endParaRPr lang="ru-RU" sz="180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29.01.2026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Объявление победителей отборочного этапа конкурса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sz="18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Установочный семинар для участников очного этапа конкурса</a:t>
                      </a:r>
                      <a:endParaRPr lang="ru-RU" sz="180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73" y="0"/>
            <a:ext cx="1773693" cy="1773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847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77177" y="337049"/>
            <a:ext cx="9006174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009999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ПРЕДОСТАВЛЕНИЕ ДОКУМЕНТОВ НА НОМИНАЦИЮ </a:t>
            </a:r>
            <a:endParaRPr lang="ru-RU" sz="2800" b="1" dirty="0" smtClean="0">
              <a:solidFill>
                <a:srgbClr val="009999"/>
              </a:solidFill>
              <a:latin typeface="Bahnschrift Condensed" panose="020B0502040204020203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009999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«</a:t>
            </a:r>
            <a:r>
              <a:rPr lang="ru-RU" sz="2800" b="1" dirty="0">
                <a:solidFill>
                  <a:srgbClr val="009999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ПЕДАГОГИЧЕСКИЙ ДЕБЮТ– 2026»</a:t>
            </a:r>
            <a:endParaRPr lang="ru-RU" sz="2800" b="1" dirty="0">
              <a:solidFill>
                <a:srgbClr val="E30613"/>
              </a:solidFill>
              <a:latin typeface="Bahnschrift Condensed" panose="020B05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42401" y="1371544"/>
            <a:ext cx="882514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kern="13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Документы </a:t>
            </a:r>
            <a:r>
              <a:rPr lang="ru-RU" sz="2000" kern="13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предоставляются</a:t>
            </a:r>
            <a:r>
              <a:rPr lang="en-US" sz="2000" kern="13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 </a:t>
            </a:r>
            <a:r>
              <a:rPr lang="ru-RU" sz="2000" kern="13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региональному оператору конкурса </a:t>
            </a:r>
            <a:r>
              <a:rPr lang="ru-RU" sz="2000" kern="13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(</a:t>
            </a:r>
            <a:r>
              <a:rPr lang="ru-RU" sz="2000" kern="13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АИРО имени А.М. Топорова) </a:t>
            </a:r>
            <a:r>
              <a:rPr lang="ru-RU" sz="2000" kern="13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на </a:t>
            </a:r>
            <a:r>
              <a:rPr lang="ru-RU" sz="2000" kern="13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адрес электронной почты </a:t>
            </a:r>
            <a:r>
              <a:rPr lang="en-US" sz="2000" b="1" kern="13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  <a:hlinkClick r:id="rId2"/>
              </a:rPr>
              <a:t>konkurs@iro22.ru</a:t>
            </a:r>
            <a:r>
              <a:rPr lang="ru-RU" sz="2000" b="1" kern="13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  </a:t>
            </a:r>
            <a:endParaRPr lang="ru-RU" sz="2000" b="1" kern="13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Lora Bold"/>
              <a:cs typeface="Times New Roman" panose="02020603050405020304" pitchFamily="18" charset="0"/>
              <a:sym typeface="Lora Bold"/>
            </a:endParaRPr>
          </a:p>
          <a:p>
            <a:pPr algn="ctr"/>
            <a:r>
              <a:rPr lang="ru-RU" sz="2000" b="1" kern="1300" dirty="0" smtClean="0">
                <a:solidFill>
                  <a:srgbClr val="C00000"/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до </a:t>
            </a:r>
            <a:r>
              <a:rPr lang="ru-RU" sz="2000" b="1" kern="1300" dirty="0">
                <a:solidFill>
                  <a:srgbClr val="C00000"/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12 декабря 2025 года </a:t>
            </a:r>
            <a:r>
              <a:rPr lang="ru-RU" sz="2000" b="1" kern="1300" dirty="0" smtClean="0">
                <a:solidFill>
                  <a:srgbClr val="C00000"/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включительно</a:t>
            </a:r>
            <a:endParaRPr lang="en-US" sz="2800" kern="1300" dirty="0">
              <a:solidFill>
                <a:srgbClr val="C00000"/>
              </a:solidFill>
              <a:latin typeface="Bahnschrift Condensed" panose="020B0502040204020203" pitchFamily="34" charset="0"/>
              <a:ea typeface="Lora Bold"/>
              <a:cs typeface="Times New Roman" panose="02020603050405020304" pitchFamily="18" charset="0"/>
              <a:sym typeface="Lora Bold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4482562"/>
              </p:ext>
            </p:extLst>
          </p:nvPr>
        </p:nvGraphicFramePr>
        <p:xfrm>
          <a:off x="1087395" y="2467596"/>
          <a:ext cx="10299472" cy="38676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4651"/>
                <a:gridCol w="5286103"/>
                <a:gridCol w="1478131"/>
                <a:gridCol w="2950587"/>
              </a:tblGrid>
              <a:tr h="638354"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Aft>
                          <a:spcPts val="2400"/>
                        </a:spcAft>
                        <a:buFont typeface="+mj-lt"/>
                        <a:buNone/>
                      </a:pPr>
                      <a:r>
                        <a:rPr lang="ru-RU" sz="1800" kern="13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Lora Bold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800" kern="13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Lora Bold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Aft>
                          <a:spcPts val="2400"/>
                        </a:spcAft>
                        <a:buFont typeface="+mj-lt"/>
                        <a:buNone/>
                      </a:pPr>
                      <a:r>
                        <a:rPr lang="ru-RU" sz="1800" kern="13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Lora Bold"/>
                          <a:cs typeface="Times New Roman" panose="02020603050405020304" pitchFamily="18" charset="0"/>
                        </a:rPr>
                        <a:t>Наименование документа</a:t>
                      </a:r>
                      <a:endParaRPr lang="ru-RU" sz="1800" kern="13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Lora Bold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Aft>
                          <a:spcPts val="2400"/>
                        </a:spcAft>
                        <a:buFont typeface="+mj-lt"/>
                        <a:buNone/>
                      </a:pPr>
                      <a:r>
                        <a:rPr lang="ru-RU" sz="1800" kern="13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Lora Bold"/>
                          <a:cs typeface="Times New Roman" panose="02020603050405020304" pitchFamily="18" charset="0"/>
                        </a:rPr>
                        <a:t>Формат документа</a:t>
                      </a:r>
                      <a:endParaRPr lang="ru-RU" sz="1800" kern="13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Lora Bold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Aft>
                          <a:spcPts val="2400"/>
                        </a:spcAft>
                        <a:buFont typeface="+mj-lt"/>
                        <a:buNone/>
                      </a:pPr>
                      <a:r>
                        <a:rPr lang="ru-RU" sz="1800" kern="13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Lora Bold"/>
                          <a:cs typeface="Times New Roman" panose="02020603050405020304" pitchFamily="18" charset="0"/>
                        </a:rPr>
                        <a:t>Рекомендации </a:t>
                      </a:r>
                      <a:endParaRPr lang="ru-RU" sz="1800" kern="13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Lora Bold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38354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2400"/>
                        </a:spcAft>
                        <a:buFont typeface="+mj-lt"/>
                        <a:buNone/>
                      </a:pPr>
                      <a:r>
                        <a:rPr lang="ru-RU" sz="1800" kern="13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Lora Bold"/>
                          <a:cs typeface="Times New Roman" panose="02020603050405020304" pitchFamily="18" charset="0"/>
                        </a:rPr>
                        <a:t>1.</a:t>
                      </a:r>
                      <a:endParaRPr lang="ru-RU" sz="1800" kern="13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Lora Bold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2400"/>
                        </a:spcAft>
                        <a:buFont typeface="+mj-lt"/>
                        <a:buNone/>
                      </a:pPr>
                      <a:r>
                        <a:rPr lang="ru-RU" sz="1800" kern="13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Lora Bold"/>
                          <a:cs typeface="Times New Roman" panose="02020603050405020304" pitchFamily="18" charset="0"/>
                        </a:rPr>
                        <a:t>Информационная карта конкурсанта </a:t>
                      </a:r>
                      <a:endParaRPr lang="ru-RU" sz="1800" kern="13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Lora Bold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2400"/>
                        </a:spcAft>
                        <a:buFont typeface="+mj-lt"/>
                        <a:buNone/>
                      </a:pPr>
                      <a:r>
                        <a:rPr lang="en-US" sz="1800" kern="13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Lora Bold"/>
                          <a:cs typeface="Times New Roman" panose="02020603050405020304" pitchFamily="18" charset="0"/>
                        </a:rPr>
                        <a:t>Word</a:t>
                      </a:r>
                      <a:r>
                        <a:rPr lang="ru-RU" sz="1800" kern="13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Lora Bold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kern="13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Lora Bold"/>
                          <a:cs typeface="Times New Roman" panose="02020603050405020304" pitchFamily="18" charset="0"/>
                        </a:rPr>
                        <a:t>PDF</a:t>
                      </a:r>
                      <a:endParaRPr lang="ru-RU" sz="1800" kern="13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Lora Bold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2400"/>
                        </a:spcAft>
                        <a:buFont typeface="+mj-lt"/>
                        <a:buNone/>
                      </a:pPr>
                      <a:r>
                        <a:rPr lang="ru-RU" sz="1800" kern="13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Lora Bold"/>
                          <a:cs typeface="Times New Roman" panose="02020603050405020304" pitchFamily="18" charset="0"/>
                        </a:rPr>
                        <a:t>Шаблон и образец заполнения прилагаются</a:t>
                      </a:r>
                      <a:endParaRPr lang="ru-RU" sz="1800" kern="13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Lora Bold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38354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2400"/>
                        </a:spcAft>
                        <a:buFont typeface="+mj-lt"/>
                        <a:buNone/>
                      </a:pPr>
                      <a:r>
                        <a:rPr lang="ru-RU" sz="1800" kern="13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Lora Bold"/>
                          <a:cs typeface="Times New Roman" panose="02020603050405020304" pitchFamily="18" charset="0"/>
                        </a:rPr>
                        <a:t>2.</a:t>
                      </a:r>
                      <a:endParaRPr lang="ru-RU" sz="1800" kern="13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Lora Bold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2400"/>
                        </a:spcAft>
                        <a:buFont typeface="+mj-lt"/>
                        <a:buNone/>
                      </a:pPr>
                      <a:r>
                        <a:rPr lang="ru-RU" sz="1800" kern="13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Lora Bold"/>
                          <a:cs typeface="Times New Roman" panose="02020603050405020304" pitchFamily="18" charset="0"/>
                        </a:rPr>
                        <a:t>Скан-копия паспорта конкурсанта</a:t>
                      </a:r>
                      <a:endParaRPr lang="ru-RU" sz="1800" kern="13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Lora Bold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800" kern="13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Lora Bold"/>
                          <a:cs typeface="Times New Roman" panose="02020603050405020304" pitchFamily="18" charset="0"/>
                        </a:rPr>
                        <a:t>PDF</a:t>
                      </a:r>
                      <a:endParaRPr lang="ru-RU" sz="1800" kern="13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Lora Bold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2400"/>
                        </a:spcAft>
                        <a:buFont typeface="+mj-lt"/>
                        <a:buNone/>
                      </a:pPr>
                      <a:r>
                        <a:rPr lang="ru-RU" sz="1800" kern="13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Lora Bold"/>
                          <a:cs typeface="Times New Roman" panose="02020603050405020304" pitchFamily="18" charset="0"/>
                        </a:rPr>
                        <a:t>Первый разворот и страница с отметкой о регистрации </a:t>
                      </a:r>
                      <a:endParaRPr lang="ru-RU" sz="1800" kern="13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Lora Bold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38354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2400"/>
                        </a:spcAft>
                        <a:buFont typeface="+mj-lt"/>
                        <a:buNone/>
                      </a:pPr>
                      <a:r>
                        <a:rPr lang="ru-RU" sz="1800" kern="13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Lora Bold"/>
                          <a:cs typeface="Times New Roman" panose="02020603050405020304" pitchFamily="18" charset="0"/>
                        </a:rPr>
                        <a:t>3.</a:t>
                      </a:r>
                      <a:endParaRPr lang="ru-RU" sz="1800" kern="13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Lora Bold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2400"/>
                        </a:spcAft>
                        <a:buFont typeface="+mj-lt"/>
                        <a:buNone/>
                      </a:pPr>
                      <a:r>
                        <a:rPr lang="ru-RU" sz="1800" kern="13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Lora Bold"/>
                          <a:cs typeface="Times New Roman" panose="02020603050405020304" pitchFamily="18" charset="0"/>
                        </a:rPr>
                        <a:t>Скан-копия диплома о профессиональном образовании конкурсанта</a:t>
                      </a:r>
                      <a:endParaRPr lang="ru-RU" sz="1800" kern="13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Lora Bold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800" kern="13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Lora Bold"/>
                          <a:cs typeface="Times New Roman" panose="02020603050405020304" pitchFamily="18" charset="0"/>
                        </a:rPr>
                        <a:t>PDF</a:t>
                      </a:r>
                      <a:endParaRPr lang="ru-RU" sz="1800" kern="13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Lora Bold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2400"/>
                        </a:spcAft>
                        <a:buFont typeface="+mj-lt"/>
                        <a:buNone/>
                      </a:pPr>
                      <a:r>
                        <a:rPr lang="ru-RU" sz="1800" kern="13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Lora Bold"/>
                          <a:cs typeface="Times New Roman" panose="02020603050405020304" pitchFamily="18" charset="0"/>
                        </a:rPr>
                        <a:t>Диплом с приложением</a:t>
                      </a:r>
                      <a:endParaRPr lang="ru-RU" sz="1800" kern="13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Lora Bold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38354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2400"/>
                        </a:spcAft>
                        <a:buFont typeface="+mj-lt"/>
                        <a:buNone/>
                      </a:pPr>
                      <a:r>
                        <a:rPr lang="ru-RU" sz="1800" kern="13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Lora Bold"/>
                          <a:cs typeface="Times New Roman" panose="02020603050405020304" pitchFamily="18" charset="0"/>
                        </a:rPr>
                        <a:t>4.</a:t>
                      </a:r>
                      <a:endParaRPr lang="ru-RU" sz="1800" kern="13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Lora Bold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2400"/>
                        </a:spcAft>
                        <a:buFont typeface="+mj-lt"/>
                        <a:buNone/>
                      </a:pPr>
                      <a:r>
                        <a:rPr lang="ru-RU" sz="1800" kern="13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Lora Bold"/>
                          <a:cs typeface="Times New Roman" panose="02020603050405020304" pitchFamily="18" charset="0"/>
                        </a:rPr>
                        <a:t>Сведения о трудовой деятельности конкурсанта</a:t>
                      </a:r>
                      <a:endParaRPr lang="ru-RU" sz="1800" kern="13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Lora Bold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800" kern="13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Lora Bold"/>
                          <a:cs typeface="Times New Roman" panose="02020603050405020304" pitchFamily="18" charset="0"/>
                        </a:rPr>
                        <a:t>PDF</a:t>
                      </a:r>
                      <a:endParaRPr lang="ru-RU" sz="1800" kern="13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Lora Bold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2400"/>
                        </a:spcAft>
                        <a:buFont typeface="+mj-lt"/>
                        <a:buNone/>
                      </a:pPr>
                      <a:r>
                        <a:rPr lang="ru-RU" sz="1800" kern="13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Lora Bold"/>
                          <a:cs typeface="Times New Roman" panose="02020603050405020304" pitchFamily="18" charset="0"/>
                        </a:rPr>
                        <a:t>Электронный портал Госуслуг, подписанный ЦЭП</a:t>
                      </a:r>
                      <a:endParaRPr lang="ru-RU" sz="1800" kern="13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Lora Bold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67293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1800" kern="13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Lora Bold"/>
                          <a:cs typeface="Times New Roman" panose="02020603050405020304" pitchFamily="18" charset="0"/>
                        </a:rPr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1800" kern="13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Lora Bold"/>
                          <a:cs typeface="Times New Roman" panose="02020603050405020304" pitchFamily="18" charset="0"/>
                        </a:rPr>
                        <a:t>Копия трудовой книжки конкурсанта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800" kern="13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Lora Bold"/>
                          <a:cs typeface="Times New Roman" panose="02020603050405020304" pitchFamily="18" charset="0"/>
                        </a:rPr>
                        <a:t>PDF</a:t>
                      </a:r>
                      <a:endParaRPr lang="ru-RU" sz="1800" kern="13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Lora Bold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2400"/>
                        </a:spcAft>
                        <a:buFont typeface="+mj-lt"/>
                        <a:buNone/>
                      </a:pPr>
                      <a:r>
                        <a:rPr lang="ru-RU" sz="1800" kern="13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Lora Bold"/>
                          <a:cs typeface="Times New Roman" panose="02020603050405020304" pitchFamily="18" charset="0"/>
                        </a:rPr>
                        <a:t>Заверяется директором</a:t>
                      </a:r>
                      <a:r>
                        <a:rPr lang="ru-RU" sz="1800" kern="13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Lora Bold"/>
                          <a:cs typeface="Times New Roman" panose="02020603050405020304" pitchFamily="18" charset="0"/>
                        </a:rPr>
                        <a:t> школы</a:t>
                      </a:r>
                      <a:endParaRPr lang="ru-RU" sz="1800" kern="13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Lora Bold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73" y="0"/>
            <a:ext cx="1773693" cy="1773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0311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98356" y="365125"/>
            <a:ext cx="7586203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009999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ПРЕДОСТАВЛЕНИЕ </a:t>
            </a:r>
            <a:r>
              <a:rPr lang="ru-RU" sz="2800" b="1" dirty="0">
                <a:solidFill>
                  <a:srgbClr val="009999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ДОКУМЕНТОВ НА </a:t>
            </a:r>
            <a:r>
              <a:rPr lang="ru-RU" sz="2800" b="1" dirty="0" smtClean="0">
                <a:solidFill>
                  <a:srgbClr val="009999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НОМИНАЦИЮ </a:t>
            </a:r>
            <a:r>
              <a:rPr lang="ru-RU" sz="2800" b="1" dirty="0">
                <a:solidFill>
                  <a:srgbClr val="009999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«ПЕДАГОГИЧЕСКИЙ ДЕБЮТ – 2026»</a:t>
            </a:r>
            <a:r>
              <a:rPr lang="ru-RU" sz="2800" b="1" dirty="0">
                <a:solidFill>
                  <a:srgbClr val="E30613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solidFill>
                  <a:srgbClr val="E30613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rgbClr val="E30613"/>
              </a:solidFill>
              <a:latin typeface="Bahnschrift Condensed" panose="020B0502040204020203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887896"/>
              </p:ext>
            </p:extLst>
          </p:nvPr>
        </p:nvGraphicFramePr>
        <p:xfrm>
          <a:off x="960265" y="1594764"/>
          <a:ext cx="10419933" cy="49166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2865"/>
                <a:gridCol w="5138057"/>
                <a:gridCol w="1341120"/>
                <a:gridCol w="3427891"/>
              </a:tblGrid>
              <a:tr h="694683"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Aft>
                          <a:spcPts val="2400"/>
                        </a:spcAft>
                        <a:buFont typeface="+mj-lt"/>
                        <a:buNone/>
                      </a:pPr>
                      <a:r>
                        <a:rPr lang="ru-RU" sz="1800" kern="13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Lora Bold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800" kern="13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Lora Bold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Aft>
                          <a:spcPts val="2400"/>
                        </a:spcAft>
                        <a:buFont typeface="+mj-lt"/>
                        <a:buNone/>
                      </a:pPr>
                      <a:r>
                        <a:rPr lang="ru-RU" sz="1800" kern="13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Lora Bold"/>
                          <a:cs typeface="Times New Roman" panose="02020603050405020304" pitchFamily="18" charset="0"/>
                        </a:rPr>
                        <a:t>Наименование документа</a:t>
                      </a:r>
                      <a:endParaRPr lang="ru-RU" sz="1800" kern="13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Lora Bold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Aft>
                          <a:spcPts val="2400"/>
                        </a:spcAft>
                        <a:buFont typeface="+mj-lt"/>
                        <a:buNone/>
                      </a:pPr>
                      <a:r>
                        <a:rPr lang="ru-RU" sz="1800" kern="13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Lora Bold"/>
                          <a:cs typeface="Times New Roman" panose="02020603050405020304" pitchFamily="18" charset="0"/>
                        </a:rPr>
                        <a:t>Формат документа</a:t>
                      </a:r>
                      <a:endParaRPr lang="ru-RU" sz="1800" kern="13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Lora Bold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Aft>
                          <a:spcPts val="2400"/>
                        </a:spcAft>
                        <a:buFont typeface="+mj-lt"/>
                        <a:buNone/>
                      </a:pPr>
                      <a:r>
                        <a:rPr lang="ru-RU" sz="1800" kern="13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Lora Bold"/>
                          <a:cs typeface="Times New Roman" panose="02020603050405020304" pitchFamily="18" charset="0"/>
                        </a:rPr>
                        <a:t>Рекомендации </a:t>
                      </a:r>
                      <a:endParaRPr lang="ru-RU" sz="1800" kern="13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Lora Bold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96719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2400"/>
                        </a:spcAft>
                        <a:buFont typeface="+mj-lt"/>
                        <a:buNone/>
                      </a:pPr>
                      <a:r>
                        <a:rPr lang="ru-RU" sz="1800" kern="13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Lora Bold"/>
                          <a:cs typeface="Times New Roman" panose="02020603050405020304" pitchFamily="18" charset="0"/>
                        </a:rPr>
                        <a:t>6.</a:t>
                      </a:r>
                      <a:endParaRPr lang="ru-RU" sz="1800" kern="13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Lora Bold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2400"/>
                        </a:spcAft>
                        <a:buFont typeface="+mj-lt"/>
                        <a:buNone/>
                      </a:pPr>
                      <a:r>
                        <a:rPr lang="ru-RU" sz="1800" kern="13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Lora Bold"/>
                          <a:cs typeface="Times New Roman" panose="02020603050405020304" pitchFamily="18" charset="0"/>
                        </a:rPr>
                        <a:t>Справка с места работы конкурсанта о педагогическом стаже на момент подачи заявки </a:t>
                      </a:r>
                      <a:endParaRPr lang="ru-RU" sz="1800" kern="13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Lora Bold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2400"/>
                        </a:spcAft>
                        <a:buFont typeface="+mj-lt"/>
                        <a:buNone/>
                      </a:pPr>
                      <a:r>
                        <a:rPr lang="en-US" sz="1800" kern="13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Lora Bold"/>
                          <a:cs typeface="Times New Roman" panose="02020603050405020304" pitchFamily="18" charset="0"/>
                        </a:rPr>
                        <a:t>PDF</a:t>
                      </a:r>
                      <a:endParaRPr lang="ru-RU" sz="1800" kern="13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Lora Bold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2400"/>
                        </a:spcAft>
                        <a:buFont typeface="+mj-lt"/>
                        <a:buNone/>
                      </a:pPr>
                      <a:r>
                        <a:rPr lang="ru-RU" sz="1800" kern="13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Lora Bold"/>
                          <a:cs typeface="Times New Roman" panose="02020603050405020304" pitchFamily="18" charset="0"/>
                        </a:rPr>
                        <a:t>Шаблон и образец заполнения прилагаются</a:t>
                      </a:r>
                      <a:endParaRPr lang="ru-RU" sz="1800" kern="13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Lora Bold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94683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2400"/>
                        </a:spcAft>
                        <a:buFont typeface="+mj-lt"/>
                        <a:buNone/>
                      </a:pPr>
                      <a:r>
                        <a:rPr lang="ru-RU" sz="1800" kern="13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Lora Bold"/>
                          <a:cs typeface="Times New Roman" panose="02020603050405020304" pitchFamily="18" charset="0"/>
                        </a:rPr>
                        <a:t>7.</a:t>
                      </a:r>
                      <a:endParaRPr lang="ru-RU" sz="1800" kern="13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Lora Bold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2400"/>
                        </a:spcAft>
                        <a:buFont typeface="+mj-lt"/>
                        <a:buNone/>
                      </a:pPr>
                      <a:r>
                        <a:rPr lang="ru-RU" sz="1800" kern="13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Lora Bold"/>
                          <a:cs typeface="Times New Roman" panose="02020603050405020304" pitchFamily="18" charset="0"/>
                        </a:rPr>
                        <a:t>Согласие субъекта на обработку персональных данных </a:t>
                      </a:r>
                      <a:endParaRPr lang="ru-RU" sz="1800" kern="13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Lora Bold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800" kern="13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Lora Bold"/>
                          <a:cs typeface="Times New Roman" panose="02020603050405020304" pitchFamily="18" charset="0"/>
                        </a:rPr>
                        <a:t>PDF</a:t>
                      </a:r>
                      <a:endParaRPr lang="ru-RU" sz="1800" kern="13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Lora Bold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2400"/>
                        </a:spcAft>
                        <a:buFont typeface="+mj-lt"/>
                        <a:buNone/>
                      </a:pPr>
                      <a:r>
                        <a:rPr lang="ru-RU" sz="1800" kern="13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Lora Bold"/>
                          <a:cs typeface="Times New Roman" panose="02020603050405020304" pitchFamily="18" charset="0"/>
                        </a:rPr>
                        <a:t>Заполняется на компьютере Подписывается лично конкурсантом</a:t>
                      </a:r>
                      <a:endParaRPr lang="ru-RU" sz="1800" kern="13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Lora Bold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96719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1800" kern="13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Lora Bold"/>
                          <a:cs typeface="Times New Roman" panose="02020603050405020304" pitchFamily="18" charset="0"/>
                        </a:rPr>
                        <a:t>8.</a:t>
                      </a:r>
                      <a:endParaRPr lang="ru-RU" sz="1800" kern="13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Lora Bold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1800" kern="13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Lora Bold"/>
                          <a:cs typeface="Times New Roman" panose="02020603050405020304" pitchFamily="18" charset="0"/>
                        </a:rPr>
                        <a:t>Согласие на обработку персональных данных,</a:t>
                      </a:r>
                      <a:r>
                        <a:rPr lang="ru-RU" sz="1800" kern="13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Lora Bold"/>
                          <a:cs typeface="Times New Roman" panose="02020603050405020304" pitchFamily="18" charset="0"/>
                        </a:rPr>
                        <a:t> разрешенным субъектом </a:t>
                      </a:r>
                      <a:r>
                        <a:rPr lang="ru-RU" sz="1800" kern="13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Lora Bold"/>
                          <a:cs typeface="Times New Roman" panose="02020603050405020304" pitchFamily="18" charset="0"/>
                        </a:rPr>
                        <a:t>персональных данных для распространения</a:t>
                      </a:r>
                      <a:endParaRPr lang="ru-RU" sz="1800" kern="13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Lora Bold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800" kern="13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Lora Bold"/>
                          <a:cs typeface="Times New Roman" panose="02020603050405020304" pitchFamily="18" charset="0"/>
                        </a:rPr>
                        <a:t>PDF</a:t>
                      </a:r>
                      <a:endParaRPr lang="ru-RU" sz="1800" kern="13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Lora Bold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2400"/>
                        </a:spcAft>
                        <a:buFont typeface="+mj-lt"/>
                        <a:buNone/>
                      </a:pPr>
                      <a:r>
                        <a:rPr lang="ru-RU" sz="1800" kern="13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Lora Bold"/>
                          <a:cs typeface="Times New Roman" panose="02020603050405020304" pitchFamily="18" charset="0"/>
                        </a:rPr>
                        <a:t>Заполняется на компьютере Подписывается лично конкурсантом</a:t>
                      </a:r>
                      <a:endParaRPr lang="ru-RU" sz="1800" kern="13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Lora Bold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37143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2400"/>
                        </a:spcAft>
                        <a:buFont typeface="+mj-lt"/>
                        <a:buNone/>
                      </a:pPr>
                      <a:r>
                        <a:rPr lang="ru-RU" sz="1800" kern="13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Lora Bold"/>
                          <a:cs typeface="Times New Roman" panose="02020603050405020304" pitchFamily="18" charset="0"/>
                        </a:rPr>
                        <a:t>9.</a:t>
                      </a:r>
                      <a:endParaRPr lang="ru-RU" sz="1800" kern="13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Lora Bold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2400"/>
                        </a:spcAft>
                        <a:buFont typeface="+mj-lt"/>
                        <a:buNone/>
                      </a:pPr>
                      <a:r>
                        <a:rPr lang="ru-RU" sz="1800" kern="13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Lora Bold"/>
                          <a:cs typeface="Times New Roman" panose="02020603050405020304" pitchFamily="18" charset="0"/>
                        </a:rPr>
                        <a:t>Характеристика конкурсанта</a:t>
                      </a:r>
                      <a:endParaRPr lang="ru-RU" sz="1800" kern="13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Lora Bold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2400"/>
                        </a:spcAft>
                        <a:buFont typeface="+mj-lt"/>
                        <a:buNone/>
                      </a:pPr>
                      <a:r>
                        <a:rPr lang="en-US" sz="1800" kern="13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Lora Bold"/>
                          <a:cs typeface="Times New Roman" panose="02020603050405020304" pitchFamily="18" charset="0"/>
                        </a:rPr>
                        <a:t>Word</a:t>
                      </a:r>
                      <a:r>
                        <a:rPr lang="ru-RU" sz="1800" kern="13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Lora Bold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kern="13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Lora Bold"/>
                          <a:cs typeface="Times New Roman" panose="02020603050405020304" pitchFamily="18" charset="0"/>
                        </a:rPr>
                        <a:t>PDF</a:t>
                      </a:r>
                      <a:endParaRPr lang="ru-RU" sz="1800" kern="13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Lora Bold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1800" kern="13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Lora Bold"/>
                          <a:cs typeface="Times New Roman" panose="02020603050405020304" pitchFamily="18" charset="0"/>
                        </a:rPr>
                        <a:t>Образец прилагается</a:t>
                      </a:r>
                      <a:endParaRPr lang="ru-RU" sz="1800" kern="13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Lora Bold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96719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1800" kern="13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Lora Bold"/>
                          <a:cs typeface="Times New Roman" panose="02020603050405020304" pitchFamily="18" charset="0"/>
                        </a:rPr>
                        <a:t>10.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1800" kern="13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Lora Bold"/>
                          <a:cs typeface="Times New Roman" panose="02020603050405020304" pitchFamily="18" charset="0"/>
                        </a:rPr>
                        <a:t>Статья для сборника информационных материалов «Учитель года Алтая – 2026»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800" kern="13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Lora Bold"/>
                          <a:cs typeface="Times New Roman" panose="02020603050405020304" pitchFamily="18" charset="0"/>
                        </a:rPr>
                        <a:t>Word</a:t>
                      </a:r>
                      <a:endParaRPr lang="ru-RU" sz="1800" kern="13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Lora Bold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2400"/>
                        </a:spcAft>
                        <a:buFont typeface="+mj-lt"/>
                        <a:buNone/>
                      </a:pPr>
                      <a:r>
                        <a:rPr lang="ru-RU" sz="1800" kern="13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Lora Bold"/>
                          <a:cs typeface="Times New Roman" panose="02020603050405020304" pitchFamily="18" charset="0"/>
                        </a:rPr>
                        <a:t>В соответствии с требованиями (требования и образец статьи прилагаются)</a:t>
                      </a:r>
                      <a:endParaRPr lang="ru-RU" sz="1800" kern="13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Lora Bold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73" y="0"/>
            <a:ext cx="1773693" cy="1773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197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98356" y="365125"/>
            <a:ext cx="9045380" cy="666543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rgbClr val="009999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ПРЕДОСТАВЛЕНИЕ ДОКУМЕНТОВ НА НОМИНАЦИЮ </a:t>
            </a:r>
            <a:r>
              <a:rPr lang="ru-RU" sz="2800" b="1" dirty="0" smtClean="0">
                <a:solidFill>
                  <a:srgbClr val="009999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solidFill>
                  <a:srgbClr val="009999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rgbClr val="009999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«</a:t>
            </a:r>
            <a:r>
              <a:rPr lang="ru-RU" sz="2800" b="1" dirty="0">
                <a:solidFill>
                  <a:srgbClr val="009999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ПЕДАГОГИЧЕСКИЙ ДЕБЮТ– 2026»</a:t>
            </a:r>
            <a:endParaRPr lang="ru-RU" sz="2800" b="1" dirty="0">
              <a:solidFill>
                <a:srgbClr val="E30613"/>
              </a:solidFill>
              <a:latin typeface="Bahnschrift Condensed" panose="020B05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837565" y="1594764"/>
            <a:ext cx="10678064" cy="4351338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b="1" kern="1300" dirty="0" smtClean="0">
                <a:solidFill>
                  <a:srgbClr val="C00000"/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Не позднее 16 января 2026 </a:t>
            </a:r>
            <a:r>
              <a:rPr lang="ru-RU" b="1" kern="1300" dirty="0">
                <a:solidFill>
                  <a:srgbClr val="C00000"/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года </a:t>
            </a:r>
            <a:endParaRPr lang="ru-RU" b="1" kern="1300" dirty="0" smtClean="0">
              <a:solidFill>
                <a:srgbClr val="C00000"/>
              </a:solidFill>
              <a:latin typeface="Times New Roman" panose="02020603050405020304" pitchFamily="18" charset="0"/>
              <a:ea typeface="Lora Bold"/>
              <a:cs typeface="Times New Roman" panose="02020603050405020304" pitchFamily="18" charset="0"/>
              <a:sym typeface="Lora Bold"/>
            </a:endParaRPr>
          </a:p>
          <a:p>
            <a:pPr marL="0" indent="0" algn="ctr">
              <a:buNone/>
            </a:pPr>
            <a:r>
              <a:rPr lang="ru-RU" kern="13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конкурсант направляет региональному </a:t>
            </a:r>
            <a:r>
              <a:rPr lang="ru-RU" kern="13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оператору </a:t>
            </a:r>
            <a:r>
              <a:rPr lang="ru-RU" kern="13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на </a:t>
            </a:r>
            <a:r>
              <a:rPr lang="ru-RU" kern="13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адрес электронной почты </a:t>
            </a:r>
            <a:r>
              <a:rPr lang="en-US" b="1" kern="13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  <a:hlinkClick r:id="rId2"/>
              </a:rPr>
              <a:t>konkurs@iro22.ru</a:t>
            </a:r>
            <a:r>
              <a:rPr lang="ru-RU" b="1" kern="13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  </a:t>
            </a:r>
            <a:endParaRPr lang="ru-RU" b="1" kern="13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Lora Bold"/>
              <a:cs typeface="Times New Roman" panose="02020603050405020304" pitchFamily="18" charset="0"/>
              <a:sym typeface="Lora Bold"/>
            </a:endParaRPr>
          </a:p>
          <a:p>
            <a:pPr algn="ctr">
              <a:buFontTx/>
              <a:buChar char="-"/>
            </a:pPr>
            <a:r>
              <a:rPr lang="ru-RU" kern="13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в</a:t>
            </a:r>
            <a:r>
              <a:rPr lang="ru-RU" kern="13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идеовизитку</a:t>
            </a:r>
            <a:r>
              <a:rPr lang="ru-RU" kern="13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 «Моя методическая фишка»;</a:t>
            </a:r>
          </a:p>
          <a:p>
            <a:pPr marL="0" indent="0" algn="ctr">
              <a:buNone/>
            </a:pPr>
            <a:r>
              <a:rPr lang="ru-RU" kern="13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 - название </a:t>
            </a:r>
            <a:r>
              <a:rPr lang="ru-RU" kern="13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</a:rPr>
              <a:t>темы </a:t>
            </a:r>
            <a:r>
              <a:rPr lang="ru-RU" kern="13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</a:rPr>
              <a:t>на конкурсное испытание «Публичное выступление», соответствующей </a:t>
            </a:r>
            <a:r>
              <a:rPr lang="ru-RU" kern="13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</a:rPr>
              <a:t>направлению «</a:t>
            </a:r>
            <a:r>
              <a:rPr lang="ru-RU" kern="13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</a:rPr>
              <a:t>Гражданская активность и формирование ценностных ориентаций молодежи» </a:t>
            </a:r>
            <a:endParaRPr lang="ru-RU" kern="13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Lora Bold"/>
              <a:cs typeface="Times New Roman" panose="02020603050405020304" pitchFamily="18" charset="0"/>
              <a:sym typeface="Lora Bold"/>
            </a:endParaRPr>
          </a:p>
          <a:p>
            <a:pPr marL="0" indent="0" algn="ctr">
              <a:spcAft>
                <a:spcPts val="2400"/>
              </a:spcAft>
              <a:buNone/>
            </a:pPr>
            <a:endParaRPr lang="ru-RU" sz="2400" b="1" kern="1300" dirty="0" smtClean="0">
              <a:solidFill>
                <a:srgbClr val="C00000"/>
              </a:solidFill>
              <a:latin typeface="Times New Roman" panose="02020603050405020304" pitchFamily="18" charset="0"/>
              <a:ea typeface="Lora Bold"/>
              <a:cs typeface="Times New Roman" panose="02020603050405020304" pitchFamily="18" charset="0"/>
            </a:endParaRPr>
          </a:p>
          <a:p>
            <a:pPr marL="0" indent="0" algn="ctr">
              <a:spcAft>
                <a:spcPts val="2400"/>
              </a:spcAft>
              <a:buNone/>
            </a:pPr>
            <a:endParaRPr lang="ru-RU" sz="2400" b="1" kern="1300" dirty="0">
              <a:solidFill>
                <a:srgbClr val="C00000"/>
              </a:solidFill>
              <a:latin typeface="Times New Roman" panose="02020603050405020304" pitchFamily="18" charset="0"/>
              <a:ea typeface="Lora Bold"/>
              <a:cs typeface="Times New Roman" panose="02020603050405020304" pitchFamily="18" charset="0"/>
            </a:endParaRPr>
          </a:p>
          <a:p>
            <a:pPr marL="0" indent="0" algn="ctr">
              <a:spcAft>
                <a:spcPts val="2400"/>
              </a:spcAft>
              <a:buNone/>
            </a:pPr>
            <a:endParaRPr lang="ru-RU" sz="2400" b="1" kern="1300" dirty="0" smtClean="0">
              <a:solidFill>
                <a:srgbClr val="C00000"/>
              </a:solidFill>
              <a:latin typeface="Times New Roman" panose="02020603050405020304" pitchFamily="18" charset="0"/>
              <a:ea typeface="Lora Bold"/>
              <a:cs typeface="Times New Roman" panose="02020603050405020304" pitchFamily="18" charset="0"/>
            </a:endParaRPr>
          </a:p>
          <a:p>
            <a:pPr marL="0" indent="0" algn="ctr">
              <a:spcAft>
                <a:spcPts val="2400"/>
              </a:spcAft>
              <a:buNone/>
            </a:pPr>
            <a:r>
              <a:rPr lang="ru-RU" sz="2400" b="1" kern="1300" dirty="0" smtClean="0">
                <a:solidFill>
                  <a:srgbClr val="C00000"/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</a:rPr>
              <a:t>Материалы, </a:t>
            </a:r>
            <a:r>
              <a:rPr lang="ru-RU" sz="2400" b="1" kern="1300" dirty="0">
                <a:solidFill>
                  <a:srgbClr val="C00000"/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</a:rPr>
              <a:t>направленные после 16 января, не принимаются</a:t>
            </a:r>
          </a:p>
          <a:p>
            <a:pPr marL="0" indent="0" algn="just">
              <a:spcAft>
                <a:spcPts val="2400"/>
              </a:spcAft>
              <a:buNone/>
            </a:pPr>
            <a:endParaRPr lang="ru-RU" kern="1300" dirty="0" smtClean="0">
              <a:solidFill>
                <a:schemeClr val="accent1">
                  <a:lumMod val="50000"/>
                </a:schemeClr>
              </a:solidFill>
              <a:latin typeface="Bahnschrift Condensed" panose="020B0502040204020203" pitchFamily="34" charset="0"/>
              <a:ea typeface="Lora Bold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2400"/>
              </a:spcAft>
              <a:buNone/>
            </a:pPr>
            <a:endParaRPr lang="ru-RU" kern="1300" dirty="0">
              <a:solidFill>
                <a:schemeClr val="accent1">
                  <a:lumMod val="50000"/>
                </a:schemeClr>
              </a:solidFill>
              <a:latin typeface="Bahnschrift Condensed" panose="020B0502040204020203" pitchFamily="34" charset="0"/>
              <a:ea typeface="Lora Bold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2400"/>
              </a:spcAft>
              <a:buNone/>
            </a:pPr>
            <a:endParaRPr lang="ru-RU" kern="1300" dirty="0">
              <a:solidFill>
                <a:schemeClr val="accent1">
                  <a:lumMod val="50000"/>
                </a:schemeClr>
              </a:solidFill>
              <a:latin typeface="Bahnschrift Condensed" panose="020B0502040204020203" pitchFamily="34" charset="0"/>
              <a:ea typeface="Lora Bold"/>
              <a:cs typeface="Times New Roman" panose="02020603050405020304" pitchFamily="18" charset="0"/>
              <a:sym typeface="Lora Bold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7018342"/>
              </p:ext>
            </p:extLst>
          </p:nvPr>
        </p:nvGraphicFramePr>
        <p:xfrm>
          <a:off x="885009" y="3895028"/>
          <a:ext cx="10583175" cy="11739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9686"/>
                <a:gridCol w="2459934"/>
                <a:gridCol w="1516577"/>
                <a:gridCol w="2966802"/>
                <a:gridCol w="1760176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ФИО учителя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Общеобразовательная организация (сокращенное наименование)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Город/район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 выступления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Необходимое оборудование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837565" y="425342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73" y="0"/>
            <a:ext cx="1773693" cy="1773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2067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98357" y="365125"/>
            <a:ext cx="7405816" cy="1229639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009999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ГДЕ НАЙТИ ДОКУМЕНТЫ НА </a:t>
            </a:r>
            <a:r>
              <a:rPr lang="ru-RU" sz="2800" b="1" dirty="0" smtClean="0">
                <a:solidFill>
                  <a:srgbClr val="009999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НОМИНАЦИЮ </a:t>
            </a:r>
            <a:br>
              <a:rPr lang="ru-RU" sz="2800" b="1" dirty="0" smtClean="0">
                <a:solidFill>
                  <a:srgbClr val="009999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rgbClr val="009999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«</a:t>
            </a:r>
            <a:r>
              <a:rPr lang="ru-RU" sz="2800" b="1" dirty="0">
                <a:solidFill>
                  <a:srgbClr val="009999"/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ПЕДАГОГИЧЕСКИЙ ДЕБЮТ – 2026»</a:t>
            </a:r>
            <a:endParaRPr lang="ru-RU" sz="2800" b="1" dirty="0">
              <a:solidFill>
                <a:srgbClr val="E30613"/>
              </a:solidFill>
              <a:latin typeface="Bahnschrift Condensed" panose="020B0502040204020203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7284" y="1594764"/>
            <a:ext cx="1689891" cy="675956"/>
          </a:xfrm>
          <a:prstGeom prst="rect">
            <a:avLst/>
          </a:prstGeom>
        </p:spPr>
      </p:pic>
      <p:pic>
        <p:nvPicPr>
          <p:cNvPr id="7" name="Рисунок 6" descr="X:\ФАЙЛООБМЕННИК\АНШЛАГИ, ТЕЙБЛЫ, КОНВЕРТЫ\Логотип\Pobeda80_logo_main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6723" y="2833816"/>
            <a:ext cx="873211" cy="190294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8837" y="5645672"/>
            <a:ext cx="1476375" cy="630555"/>
          </a:xfrm>
          <a:prstGeom prst="rect">
            <a:avLst/>
          </a:prstGeom>
        </p:spPr>
      </p:pic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566352" y="1924889"/>
            <a:ext cx="9137821" cy="4351338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r>
              <a:rPr lang="ru-RU" sz="8000" b="1" kern="13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Перечень, шаблоны документов, а также приказ об утверждении Положения о проведении конкурса размещены на сайте регионального оператора КАУ ДПО АИРО им. А.М. Топорова в разделе </a:t>
            </a:r>
            <a:r>
              <a:rPr lang="ru-RU" sz="8000" b="1" kern="1300" dirty="0">
                <a:solidFill>
                  <a:srgbClr val="009999"/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«Деятельность» </a:t>
            </a:r>
            <a:r>
              <a:rPr lang="ru-RU" sz="8000" b="1" kern="1300" dirty="0">
                <a:solidFill>
                  <a:srgbClr val="009999"/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</a:rPr>
              <a:t>➣ «Конкурсы» ➣ «Для педагогических работников» ➣ </a:t>
            </a:r>
            <a:r>
              <a:rPr lang="ru-RU" sz="8000" b="1" kern="1300" dirty="0">
                <a:solidFill>
                  <a:srgbClr val="009999"/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«Учитель года Алтая – 2026».</a:t>
            </a:r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r>
              <a:rPr lang="ru-RU" sz="8000" b="1" kern="13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  <a:sym typeface="Lora Bold"/>
              </a:rPr>
              <a:t>Образцы заполнения документов направлены на адрес электронной почты конкурсанта и специалиста муниципального органа управления </a:t>
            </a:r>
            <a:r>
              <a:rPr lang="ru-RU" sz="8000" b="1" kern="13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</a:rPr>
              <a:t>образованием, курирующих данное направление.</a:t>
            </a:r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r>
              <a:rPr lang="ru-RU" sz="8000" b="1" kern="13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</a:rPr>
              <a:t>В случае отсутствия директора, документы заверяет лицо, исполняющее обязанности директора, с приложением приказа о назначении исполнения </a:t>
            </a:r>
            <a:r>
              <a:rPr lang="ru-RU" sz="8000" b="1" kern="13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</a:rPr>
              <a:t>обязанностей.</a:t>
            </a:r>
          </a:p>
          <a:p>
            <a:pPr marL="0" indent="0" algn="ctr">
              <a:lnSpc>
                <a:spcPct val="120000"/>
              </a:lnSpc>
              <a:spcAft>
                <a:spcPts val="600"/>
              </a:spcAft>
              <a:buNone/>
            </a:pPr>
            <a:r>
              <a:rPr lang="ru-RU" sz="8000" b="1" kern="1300" dirty="0" smtClean="0">
                <a:solidFill>
                  <a:srgbClr val="C00000"/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</a:rPr>
              <a:t>Документы</a:t>
            </a:r>
            <a:r>
              <a:rPr lang="ru-RU" sz="8000" b="1" kern="1300" dirty="0">
                <a:solidFill>
                  <a:srgbClr val="C00000"/>
                </a:solidFill>
                <a:latin typeface="Times New Roman" panose="02020603050405020304" pitchFamily="18" charset="0"/>
                <a:ea typeface="Lora Bold"/>
                <a:cs typeface="Times New Roman" panose="02020603050405020304" pitchFamily="18" charset="0"/>
              </a:rPr>
              <a:t>, направленные после 12 декабря, не принимаются</a:t>
            </a:r>
          </a:p>
          <a:p>
            <a:pPr marL="0" indent="0" algn="just">
              <a:spcAft>
                <a:spcPts val="2400"/>
              </a:spcAft>
              <a:buNone/>
            </a:pPr>
            <a:endParaRPr lang="ru-RU" kern="1300" dirty="0">
              <a:solidFill>
                <a:srgbClr val="C00000"/>
              </a:solidFill>
              <a:latin typeface="Bahnschrift Condensed" panose="020B0502040204020203" pitchFamily="34" charset="0"/>
              <a:ea typeface="Lora Bold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2400"/>
              </a:spcAft>
              <a:buNone/>
            </a:pPr>
            <a:endParaRPr lang="ru-RU" kern="1300" dirty="0" smtClean="0">
              <a:solidFill>
                <a:schemeClr val="accent1">
                  <a:lumMod val="50000"/>
                </a:schemeClr>
              </a:solidFill>
              <a:latin typeface="Bahnschrift Condensed" panose="020B0502040204020203" pitchFamily="34" charset="0"/>
              <a:ea typeface="Lora Bold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2400"/>
              </a:spcAft>
              <a:buNone/>
            </a:pPr>
            <a:endParaRPr lang="ru-RU" kern="1300" dirty="0">
              <a:solidFill>
                <a:schemeClr val="accent1">
                  <a:lumMod val="50000"/>
                </a:schemeClr>
              </a:solidFill>
              <a:latin typeface="Bahnschrift Condensed" panose="020B0502040204020203" pitchFamily="34" charset="0"/>
              <a:ea typeface="Lora Bold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2400"/>
              </a:spcAft>
              <a:buNone/>
            </a:pPr>
            <a:endParaRPr lang="ru-RU" kern="1300" dirty="0">
              <a:solidFill>
                <a:schemeClr val="accent1">
                  <a:lumMod val="50000"/>
                </a:schemeClr>
              </a:solidFill>
              <a:latin typeface="Bahnschrift Condensed" panose="020B0502040204020203" pitchFamily="34" charset="0"/>
              <a:ea typeface="Lora Bold"/>
              <a:cs typeface="Times New Roman" panose="02020603050405020304" pitchFamily="18" charset="0"/>
              <a:sym typeface="Lora Bold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73" y="0"/>
            <a:ext cx="1773693" cy="1773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637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2187</TotalTime>
  <Words>1399</Words>
  <Application>Microsoft Office PowerPoint</Application>
  <PresentationFormat>Широкоэкранный</PresentationFormat>
  <Paragraphs>258</Paragraphs>
  <Slides>17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</vt:lpstr>
      <vt:lpstr>Bahnschrift Condensed</vt:lpstr>
      <vt:lpstr>Calibri</vt:lpstr>
      <vt:lpstr>Calibri Light</vt:lpstr>
      <vt:lpstr>Lora Bold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ПРЕДОСТАВЛЕНИЕ ДОКУМЕНТОВ НА НОМИНАЦИЮ «ПЕДАГОГИЧЕСКИЙ ДЕБЮТ – 2026» </vt:lpstr>
      <vt:lpstr>ПРЕДОСТАВЛЕНИЕ ДОКУМЕНТОВ НА НОМИНАЦИЮ  «ПЕДАГОГИЧЕСКИЙ ДЕБЮТ– 2026»</vt:lpstr>
      <vt:lpstr>ГДЕ НАЙТИ ДОКУМЕНТЫ НА НОМИНАЦИЮ  «ПЕДАГОГИЧЕСКИЙ ДЕБЮТ – 2026»</vt:lpstr>
      <vt:lpstr>ПОДГОТОВКА СТАТЬИ ДЛЯ СБОРНИКА «УЧИТЕЛЬ ГОДА АЛТАЯ – 2026»</vt:lpstr>
      <vt:lpstr>ПОДГОТОВКА СТАТЬИ ДЛЯ СБОРНИКА «УЧИТЕЛЬ ГОДА АЛТАЯ – 2026»</vt:lpstr>
      <vt:lpstr>ПРИМЕРНОЕ ОФОРМЛЕНИЕ СТАТЬИ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Покатилова С.Г.</cp:lastModifiedBy>
  <cp:revision>178</cp:revision>
  <dcterms:created xsi:type="dcterms:W3CDTF">2022-04-15T04:30:06Z</dcterms:created>
  <dcterms:modified xsi:type="dcterms:W3CDTF">2025-12-05T12:10:26Z</dcterms:modified>
</cp:coreProperties>
</file>