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70" r:id="rId2"/>
    <p:sldId id="269" r:id="rId3"/>
    <p:sldId id="287" r:id="rId4"/>
    <p:sldId id="288" r:id="rId5"/>
    <p:sldId id="289" r:id="rId6"/>
    <p:sldId id="290" r:id="rId7"/>
    <p:sldId id="291" r:id="rId8"/>
    <p:sldId id="317" r:id="rId9"/>
    <p:sldId id="318" r:id="rId10"/>
    <p:sldId id="292" r:id="rId11"/>
    <p:sldId id="293" r:id="rId12"/>
    <p:sldId id="294" r:id="rId13"/>
    <p:sldId id="295" r:id="rId14"/>
    <p:sldId id="319" r:id="rId15"/>
    <p:sldId id="320" r:id="rId16"/>
    <p:sldId id="321" r:id="rId17"/>
    <p:sldId id="322" r:id="rId18"/>
    <p:sldId id="297" r:id="rId19"/>
    <p:sldId id="298" r:id="rId20"/>
    <p:sldId id="299" r:id="rId21"/>
    <p:sldId id="301" r:id="rId22"/>
    <p:sldId id="300" r:id="rId23"/>
    <p:sldId id="323" r:id="rId24"/>
    <p:sldId id="302" r:id="rId25"/>
    <p:sldId id="303" r:id="rId26"/>
    <p:sldId id="305" r:id="rId27"/>
    <p:sldId id="307" r:id="rId28"/>
    <p:sldId id="313" r:id="rId29"/>
    <p:sldId id="314" r:id="rId30"/>
  </p:sldIdLst>
  <p:sldSz cx="9144000" cy="5143500" type="screen16x9"/>
  <p:notesSz cx="6858000" cy="9144000"/>
  <p:custDataLst>
    <p:tags r:id="rId32"/>
  </p:custDataLst>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070"/>
    <a:srgbClr val="005696"/>
    <a:srgbClr val="005DA2"/>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9CF1AB2-1976-4502-BF36-3FF5EA218861}" styleName="Сред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1" d="100"/>
          <a:sy n="111" d="100"/>
        </p:scale>
        <p:origin x="-634" y="-82"/>
      </p:cViewPr>
      <p:guideLst>
        <p:guide orient="horz" pos="162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0.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5C21E27-F145-493C-A201-7F08BA9DC4F5}" type="datetimeFigureOut">
              <a:rPr lang="ru-RU" smtClean="0"/>
              <a:pPr/>
              <a:t>11.12.2025</a:t>
            </a:fld>
            <a:endParaRPr lang="ru-RU"/>
          </a:p>
        </p:txBody>
      </p:sp>
      <p:sp>
        <p:nvSpPr>
          <p:cNvPr id="4" name="Образ слайда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F380EE-BC83-4E1E-900A-B9E0C2884356}"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597819"/>
            <a:ext cx="7772400" cy="1102519"/>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7887D9F-87EE-42CF-A66B-146662F6D3FD}" type="datetimeFigureOut">
              <a:rPr lang="ru-RU" smtClean="0"/>
              <a:pPr/>
              <a:t>11.12.2025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977304C-43C6-4DDA-850B-349297FA5EEA}" type="slidenum">
              <a:rPr lang="ru-RU" smtClean="0"/>
              <a:pPr/>
              <a:t>‹#›</a:t>
            </a:fld>
            <a:endParaRPr lang="ru-RU"/>
          </a:p>
        </p:txBody>
      </p:sp>
    </p:spTree>
    <p:extLst>
      <p:ext uri="{BB962C8B-B14F-4D97-AF65-F5344CB8AC3E}">
        <p14:creationId xmlns="" xmlns:p14="http://schemas.microsoft.com/office/powerpoint/2010/main" val="124900699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7887D9F-87EE-42CF-A66B-146662F6D3FD}" type="datetimeFigureOut">
              <a:rPr lang="ru-RU" smtClean="0"/>
              <a:pPr/>
              <a:t>11.12.2025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977304C-43C6-4DDA-850B-349297FA5EEA}" type="slidenum">
              <a:rPr lang="ru-RU" smtClean="0"/>
              <a:pPr/>
              <a:t>‹#›</a:t>
            </a:fld>
            <a:endParaRPr lang="ru-RU"/>
          </a:p>
        </p:txBody>
      </p:sp>
    </p:spTree>
    <p:extLst>
      <p:ext uri="{BB962C8B-B14F-4D97-AF65-F5344CB8AC3E}">
        <p14:creationId xmlns="" xmlns:p14="http://schemas.microsoft.com/office/powerpoint/2010/main" val="23080638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05979"/>
            <a:ext cx="2057400" cy="4388644"/>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05979"/>
            <a:ext cx="6019800" cy="438864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7887D9F-87EE-42CF-A66B-146662F6D3FD}" type="datetimeFigureOut">
              <a:rPr lang="ru-RU" smtClean="0"/>
              <a:pPr/>
              <a:t>11.12.2025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977304C-43C6-4DDA-850B-349297FA5EEA}" type="slidenum">
              <a:rPr lang="ru-RU" smtClean="0"/>
              <a:pPr/>
              <a:t>‹#›</a:t>
            </a:fld>
            <a:endParaRPr lang="ru-RU"/>
          </a:p>
        </p:txBody>
      </p:sp>
    </p:spTree>
    <p:extLst>
      <p:ext uri="{BB962C8B-B14F-4D97-AF65-F5344CB8AC3E}">
        <p14:creationId xmlns="" xmlns:p14="http://schemas.microsoft.com/office/powerpoint/2010/main" val="4113793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7887D9F-87EE-42CF-A66B-146662F6D3FD}" type="datetimeFigureOut">
              <a:rPr lang="ru-RU" smtClean="0"/>
              <a:pPr/>
              <a:t>11.12.2025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977304C-43C6-4DDA-850B-349297FA5EEA}" type="slidenum">
              <a:rPr lang="ru-RU" smtClean="0"/>
              <a:pPr/>
              <a:t>‹#›</a:t>
            </a:fld>
            <a:endParaRPr lang="ru-RU"/>
          </a:p>
        </p:txBody>
      </p:sp>
    </p:spTree>
    <p:extLst>
      <p:ext uri="{BB962C8B-B14F-4D97-AF65-F5344CB8AC3E}">
        <p14:creationId xmlns="" xmlns:p14="http://schemas.microsoft.com/office/powerpoint/2010/main" val="230022499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3305176"/>
            <a:ext cx="7772400" cy="1021556"/>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7887D9F-87EE-42CF-A66B-146662F6D3FD}" type="datetimeFigureOut">
              <a:rPr lang="ru-RU" smtClean="0"/>
              <a:pPr/>
              <a:t>11.12.2025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977304C-43C6-4DDA-850B-349297FA5EEA}" type="slidenum">
              <a:rPr lang="ru-RU" smtClean="0"/>
              <a:pPr/>
              <a:t>‹#›</a:t>
            </a:fld>
            <a:endParaRPr lang="ru-RU"/>
          </a:p>
        </p:txBody>
      </p:sp>
    </p:spTree>
    <p:extLst>
      <p:ext uri="{BB962C8B-B14F-4D97-AF65-F5344CB8AC3E}">
        <p14:creationId xmlns="" xmlns:p14="http://schemas.microsoft.com/office/powerpoint/2010/main" val="711171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7887D9F-87EE-42CF-A66B-146662F6D3FD}" type="datetimeFigureOut">
              <a:rPr lang="ru-RU" smtClean="0"/>
              <a:pPr/>
              <a:t>11.12.2025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977304C-43C6-4DDA-850B-349297FA5EEA}" type="slidenum">
              <a:rPr lang="ru-RU" smtClean="0"/>
              <a:pPr/>
              <a:t>‹#›</a:t>
            </a:fld>
            <a:endParaRPr lang="ru-RU"/>
          </a:p>
        </p:txBody>
      </p:sp>
    </p:spTree>
    <p:extLst>
      <p:ext uri="{BB962C8B-B14F-4D97-AF65-F5344CB8AC3E}">
        <p14:creationId xmlns="" xmlns:p14="http://schemas.microsoft.com/office/powerpoint/2010/main" val="2154783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7887D9F-87EE-42CF-A66B-146662F6D3FD}" type="datetimeFigureOut">
              <a:rPr lang="ru-RU" smtClean="0"/>
              <a:pPr/>
              <a:t>11.12.2025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6977304C-43C6-4DDA-850B-349297FA5EEA}" type="slidenum">
              <a:rPr lang="ru-RU" smtClean="0"/>
              <a:pPr/>
              <a:t>‹#›</a:t>
            </a:fld>
            <a:endParaRPr lang="ru-RU"/>
          </a:p>
        </p:txBody>
      </p:sp>
    </p:spTree>
    <p:extLst>
      <p:ext uri="{BB962C8B-B14F-4D97-AF65-F5344CB8AC3E}">
        <p14:creationId xmlns="" xmlns:p14="http://schemas.microsoft.com/office/powerpoint/2010/main" val="37606493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7887D9F-87EE-42CF-A66B-146662F6D3FD}" type="datetimeFigureOut">
              <a:rPr lang="ru-RU" smtClean="0"/>
              <a:pPr/>
              <a:t>11.12.2025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6977304C-43C6-4DDA-850B-349297FA5EEA}" type="slidenum">
              <a:rPr lang="ru-RU" smtClean="0"/>
              <a:pPr/>
              <a:t>‹#›</a:t>
            </a:fld>
            <a:endParaRPr lang="ru-RU"/>
          </a:p>
        </p:txBody>
      </p:sp>
    </p:spTree>
    <p:extLst>
      <p:ext uri="{BB962C8B-B14F-4D97-AF65-F5344CB8AC3E}">
        <p14:creationId xmlns="" xmlns:p14="http://schemas.microsoft.com/office/powerpoint/2010/main" val="3908967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7887D9F-87EE-42CF-A66B-146662F6D3FD}" type="datetimeFigureOut">
              <a:rPr lang="ru-RU" smtClean="0"/>
              <a:pPr/>
              <a:t>11.12.2025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6977304C-43C6-4DDA-850B-349297FA5EEA}" type="slidenum">
              <a:rPr lang="ru-RU" smtClean="0"/>
              <a:pPr/>
              <a:t>‹#›</a:t>
            </a:fld>
            <a:endParaRPr lang="ru-RU"/>
          </a:p>
        </p:txBody>
      </p:sp>
    </p:spTree>
    <p:extLst>
      <p:ext uri="{BB962C8B-B14F-4D97-AF65-F5344CB8AC3E}">
        <p14:creationId xmlns="" xmlns:p14="http://schemas.microsoft.com/office/powerpoint/2010/main" val="20841174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1" y="204787"/>
            <a:ext cx="3008313" cy="871538"/>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7887D9F-87EE-42CF-A66B-146662F6D3FD}" type="datetimeFigureOut">
              <a:rPr lang="ru-RU" smtClean="0"/>
              <a:pPr/>
              <a:t>11.12.2025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977304C-43C6-4DDA-850B-349297FA5EEA}" type="slidenum">
              <a:rPr lang="ru-RU" smtClean="0"/>
              <a:pPr/>
              <a:t>‹#›</a:t>
            </a:fld>
            <a:endParaRPr lang="ru-RU"/>
          </a:p>
        </p:txBody>
      </p:sp>
    </p:spTree>
    <p:extLst>
      <p:ext uri="{BB962C8B-B14F-4D97-AF65-F5344CB8AC3E}">
        <p14:creationId xmlns="" xmlns:p14="http://schemas.microsoft.com/office/powerpoint/2010/main" val="3163343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3600450"/>
            <a:ext cx="5486400" cy="425054"/>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7887D9F-87EE-42CF-A66B-146662F6D3FD}" type="datetimeFigureOut">
              <a:rPr lang="ru-RU" smtClean="0"/>
              <a:pPr/>
              <a:t>11.12.2025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977304C-43C6-4DDA-850B-349297FA5EEA}" type="slidenum">
              <a:rPr lang="ru-RU" smtClean="0"/>
              <a:pPr/>
              <a:t>‹#›</a:t>
            </a:fld>
            <a:endParaRPr lang="ru-RU"/>
          </a:p>
        </p:txBody>
      </p:sp>
    </p:spTree>
    <p:extLst>
      <p:ext uri="{BB962C8B-B14F-4D97-AF65-F5344CB8AC3E}">
        <p14:creationId xmlns="" xmlns:p14="http://schemas.microsoft.com/office/powerpoint/2010/main" val="13745751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17887D9F-87EE-42CF-A66B-146662F6D3FD}" type="datetimeFigureOut">
              <a:rPr lang="ru-RU" smtClean="0"/>
              <a:pPr/>
              <a:t>11.12.2025</a:t>
            </a:fld>
            <a:endParaRPr lang="ru-RU"/>
          </a:p>
        </p:txBody>
      </p:sp>
      <p:sp>
        <p:nvSpPr>
          <p:cNvPr id="5" name="Нижний колонтитул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6977304C-43C6-4DDA-850B-349297FA5EEA}" type="slidenum">
              <a:rPr lang="ru-RU" smtClean="0"/>
              <a:pPr/>
              <a:t>‹#›</a:t>
            </a:fld>
            <a:endParaRPr lang="ru-RU"/>
          </a:p>
        </p:txBody>
      </p:sp>
    </p:spTree>
    <p:extLst>
      <p:ext uri="{BB962C8B-B14F-4D97-AF65-F5344CB8AC3E}">
        <p14:creationId xmlns="" xmlns:p14="http://schemas.microsoft.com/office/powerpoint/2010/main" val="11617621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9.png"/><Relationship Id="rId4" Type="http://schemas.openxmlformats.org/officeDocument/2006/relationships/image" Target="../media/image8.png"/></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5.png"/><Relationship Id="rId4" Type="http://schemas.openxmlformats.org/officeDocument/2006/relationships/oleObject" Target="../embeddings/oleObject1.bin"/></Relationships>
</file>

<file path=ppt/slides/_rels/slide2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12.png"/></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b="-5000"/>
          </a:stretch>
        </a:blipFill>
        <a:effectLst/>
      </p:bgPr>
    </p:bg>
    <p:spTree>
      <p:nvGrpSpPr>
        <p:cNvPr id="1" name=""/>
        <p:cNvGrpSpPr/>
        <p:nvPr/>
      </p:nvGrpSpPr>
      <p:grpSpPr>
        <a:xfrm>
          <a:off x="0" y="0"/>
          <a:ext cx="0" cy="0"/>
          <a:chOff x="0" y="0"/>
          <a:chExt cx="0" cy="0"/>
        </a:xfrm>
      </p:grpSpPr>
      <p:sp>
        <p:nvSpPr>
          <p:cNvPr id="4" name="Прямоугольник 3"/>
          <p:cNvSpPr/>
          <p:nvPr/>
        </p:nvSpPr>
        <p:spPr>
          <a:xfrm>
            <a:off x="683568" y="1059582"/>
            <a:ext cx="7776864" cy="1938992"/>
          </a:xfrm>
          <a:prstGeom prst="rect">
            <a:avLst/>
          </a:prstGeom>
        </p:spPr>
        <p:txBody>
          <a:bodyPr wrap="square">
            <a:spAutoFit/>
          </a:bodyPr>
          <a:lstStyle/>
          <a:p>
            <a:pPr algn="just"/>
            <a:r>
              <a:rPr lang="ru-RU" sz="4000" b="1" i="1" dirty="0" smtClean="0">
                <a:solidFill>
                  <a:srgbClr val="004070"/>
                </a:solidFill>
              </a:rPr>
              <a:t>«Человек — существо азартное. Хорошего ему мало. Ему подавай самое лучшее»</a:t>
            </a:r>
            <a:endParaRPr lang="ru-RU" sz="4000" b="1" i="1" dirty="0">
              <a:solidFill>
                <a:srgbClr val="004070"/>
              </a:solidFill>
            </a:endParaRPr>
          </a:p>
        </p:txBody>
      </p:sp>
      <p:sp>
        <p:nvSpPr>
          <p:cNvPr id="5" name="Прямоугольник 4"/>
          <p:cNvSpPr/>
          <p:nvPr/>
        </p:nvSpPr>
        <p:spPr>
          <a:xfrm>
            <a:off x="4860032" y="2931790"/>
            <a:ext cx="3600400" cy="1323439"/>
          </a:xfrm>
          <a:prstGeom prst="rect">
            <a:avLst/>
          </a:prstGeom>
        </p:spPr>
        <p:txBody>
          <a:bodyPr wrap="square">
            <a:spAutoFit/>
          </a:bodyPr>
          <a:lstStyle/>
          <a:p>
            <a:endParaRPr lang="ru-RU" sz="2000" b="1" i="1" dirty="0" smtClean="0">
              <a:solidFill>
                <a:srgbClr val="004070"/>
              </a:solidFill>
            </a:endParaRPr>
          </a:p>
          <a:p>
            <a:r>
              <a:rPr lang="ru-RU" sz="2000" b="1" i="1" dirty="0" err="1" smtClean="0">
                <a:solidFill>
                  <a:srgbClr val="004070"/>
                </a:solidFill>
              </a:rPr>
              <a:t>Чарлз</a:t>
            </a:r>
            <a:r>
              <a:rPr lang="ru-RU" sz="2000" b="1" i="1" dirty="0" smtClean="0">
                <a:solidFill>
                  <a:srgbClr val="004070"/>
                </a:solidFill>
              </a:rPr>
              <a:t> </a:t>
            </a:r>
            <a:r>
              <a:rPr lang="ru-RU" sz="2000" b="1" i="1" dirty="0" err="1" smtClean="0">
                <a:solidFill>
                  <a:srgbClr val="004070"/>
                </a:solidFill>
              </a:rPr>
              <a:t>Лэм</a:t>
            </a:r>
            <a:r>
              <a:rPr lang="ru-RU" sz="2000" b="1" i="1" dirty="0" smtClean="0">
                <a:solidFill>
                  <a:srgbClr val="004070"/>
                </a:solidFill>
              </a:rPr>
              <a:t>, </a:t>
            </a:r>
            <a:r>
              <a:rPr lang="ru-RU" sz="2000" i="1" dirty="0" smtClean="0">
                <a:solidFill>
                  <a:srgbClr val="004070"/>
                </a:solidFill>
              </a:rPr>
              <a:t>английский поэт, публицист и литературный критик эпохи романтизма</a:t>
            </a:r>
            <a:endParaRPr lang="ru-RU" sz="2000" i="1" dirty="0">
              <a:solidFill>
                <a:srgbClr val="00407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b="-5000"/>
          </a:stretch>
        </a:blipFill>
        <a:effectLst/>
      </p:bgPr>
    </p:bg>
    <p:spTree>
      <p:nvGrpSpPr>
        <p:cNvPr id="1" name=""/>
        <p:cNvGrpSpPr/>
        <p:nvPr/>
      </p:nvGrpSpPr>
      <p:grpSpPr>
        <a:xfrm>
          <a:off x="0" y="0"/>
          <a:ext cx="0" cy="0"/>
          <a:chOff x="0" y="0"/>
          <a:chExt cx="0" cy="0"/>
        </a:xfrm>
      </p:grpSpPr>
      <p:sp>
        <p:nvSpPr>
          <p:cNvPr id="3" name="Заголовок 1"/>
          <p:cNvSpPr txBox="1">
            <a:spLocks/>
          </p:cNvSpPr>
          <p:nvPr/>
        </p:nvSpPr>
        <p:spPr>
          <a:xfrm>
            <a:off x="1259632" y="339502"/>
            <a:ext cx="6765369" cy="576064"/>
          </a:xfrm>
          <a:prstGeom prst="rect">
            <a:avLst/>
          </a:prstGeom>
        </p:spPr>
        <p:txBody>
          <a:bodyPr/>
          <a:lstStyle/>
          <a:p>
            <a:pPr lvl="0" algn="ctr">
              <a:spcBef>
                <a:spcPct val="0"/>
              </a:spcBef>
            </a:pPr>
            <a:r>
              <a:rPr lang="ru-RU" sz="2800" b="1" dirty="0" smtClean="0">
                <a:solidFill>
                  <a:srgbClr val="004070"/>
                </a:solidFill>
                <a:ea typeface="+mj-ea"/>
                <a:cs typeface="+mj-cs"/>
              </a:rPr>
              <a:t>Подбрасывание кубика несколько раз</a:t>
            </a:r>
            <a:endParaRPr kumimoji="0" lang="ru-RU" sz="2800" b="1" i="0" u="none" strike="noStrike" kern="1200" cap="none" spc="0" normalizeH="0" baseline="0" noProof="0" dirty="0">
              <a:ln>
                <a:noFill/>
              </a:ln>
              <a:solidFill>
                <a:srgbClr val="004070"/>
              </a:solidFill>
              <a:effectLst/>
              <a:uLnTx/>
              <a:uFillTx/>
              <a:ea typeface="+mj-ea"/>
              <a:cs typeface="+mj-cs"/>
            </a:endParaRPr>
          </a:p>
        </p:txBody>
      </p:sp>
      <p:sp>
        <p:nvSpPr>
          <p:cNvPr id="4" name="Прямоугольник 3"/>
          <p:cNvSpPr/>
          <p:nvPr/>
        </p:nvSpPr>
        <p:spPr>
          <a:xfrm>
            <a:off x="755576" y="987574"/>
            <a:ext cx="7704856" cy="830997"/>
          </a:xfrm>
          <a:prstGeom prst="rect">
            <a:avLst/>
          </a:prstGeom>
        </p:spPr>
        <p:txBody>
          <a:bodyPr wrap="square">
            <a:spAutoFit/>
          </a:bodyPr>
          <a:lstStyle/>
          <a:p>
            <a:pPr algn="ctr"/>
            <a:r>
              <a:rPr lang="ru-RU" sz="2400" b="1" i="1" dirty="0" smtClean="0">
                <a:solidFill>
                  <a:schemeClr val="accent1">
                    <a:lumMod val="50000"/>
                  </a:schemeClr>
                </a:solidFill>
              </a:rPr>
              <a:t>Для решения задач с несколькими подбрасываниями можно использовать несколько способов:</a:t>
            </a:r>
            <a:endParaRPr lang="ru-RU" sz="2400" b="1" i="1" dirty="0">
              <a:solidFill>
                <a:schemeClr val="accent1">
                  <a:lumMod val="50000"/>
                </a:schemeClr>
              </a:solidFill>
            </a:endParaRPr>
          </a:p>
        </p:txBody>
      </p:sp>
      <p:sp>
        <p:nvSpPr>
          <p:cNvPr id="5" name="Прямоугольник 4"/>
          <p:cNvSpPr/>
          <p:nvPr/>
        </p:nvSpPr>
        <p:spPr>
          <a:xfrm>
            <a:off x="827584" y="1995686"/>
            <a:ext cx="7416824" cy="830997"/>
          </a:xfrm>
          <a:prstGeom prst="rect">
            <a:avLst/>
          </a:prstGeom>
        </p:spPr>
        <p:txBody>
          <a:bodyPr wrap="square">
            <a:spAutoFit/>
          </a:bodyPr>
          <a:lstStyle/>
          <a:p>
            <a:pPr algn="just">
              <a:buFont typeface="Wingdings" pitchFamily="2" charset="2"/>
              <a:buChar char="ü"/>
            </a:pPr>
            <a:r>
              <a:rPr lang="ru-RU" sz="2400" dirty="0" smtClean="0">
                <a:solidFill>
                  <a:schemeClr val="accent1">
                    <a:lumMod val="50000"/>
                  </a:schemeClr>
                </a:solidFill>
              </a:rPr>
              <a:t>Перебор подходящих вариантов, если их небольшое количество;</a:t>
            </a:r>
            <a:endParaRPr lang="ru-RU" sz="2400" dirty="0">
              <a:solidFill>
                <a:schemeClr val="accent1">
                  <a:lumMod val="50000"/>
                </a:schemeClr>
              </a:solidFill>
            </a:endParaRPr>
          </a:p>
        </p:txBody>
      </p:sp>
      <p:sp>
        <p:nvSpPr>
          <p:cNvPr id="6" name="Прямоугольник 5"/>
          <p:cNvSpPr/>
          <p:nvPr/>
        </p:nvSpPr>
        <p:spPr>
          <a:xfrm>
            <a:off x="827584" y="2859782"/>
            <a:ext cx="7488832" cy="830997"/>
          </a:xfrm>
          <a:prstGeom prst="rect">
            <a:avLst/>
          </a:prstGeom>
        </p:spPr>
        <p:txBody>
          <a:bodyPr wrap="square">
            <a:spAutoFit/>
          </a:bodyPr>
          <a:lstStyle/>
          <a:p>
            <a:pPr algn="just">
              <a:buFont typeface="Wingdings" pitchFamily="2" charset="2"/>
              <a:buChar char="ü"/>
            </a:pPr>
            <a:r>
              <a:rPr lang="ru-RU" sz="2400" dirty="0" smtClean="0">
                <a:solidFill>
                  <a:schemeClr val="accent1">
                    <a:lumMod val="50000"/>
                  </a:schemeClr>
                </a:solidFill>
              </a:rPr>
              <a:t>Работа по формулам умножения и сложения вероятностей;</a:t>
            </a:r>
            <a:endParaRPr lang="ru-RU" sz="2400" dirty="0">
              <a:solidFill>
                <a:schemeClr val="accent1">
                  <a:lumMod val="50000"/>
                </a:schemeClr>
              </a:solidFill>
            </a:endParaRPr>
          </a:p>
        </p:txBody>
      </p:sp>
      <p:sp>
        <p:nvSpPr>
          <p:cNvPr id="7" name="Прямоугольник 6"/>
          <p:cNvSpPr/>
          <p:nvPr/>
        </p:nvSpPr>
        <p:spPr>
          <a:xfrm>
            <a:off x="827584" y="3795886"/>
            <a:ext cx="6277575" cy="461665"/>
          </a:xfrm>
          <a:prstGeom prst="rect">
            <a:avLst/>
          </a:prstGeom>
        </p:spPr>
        <p:txBody>
          <a:bodyPr wrap="square">
            <a:spAutoFit/>
          </a:bodyPr>
          <a:lstStyle/>
          <a:p>
            <a:pPr algn="just">
              <a:buFont typeface="Wingdings" pitchFamily="2" charset="2"/>
              <a:buChar char="ü"/>
            </a:pPr>
            <a:r>
              <a:rPr lang="ru-RU" sz="2400" dirty="0" smtClean="0">
                <a:solidFill>
                  <a:schemeClr val="accent1">
                    <a:lumMod val="50000"/>
                  </a:schemeClr>
                </a:solidFill>
              </a:rPr>
              <a:t>Визуализация с помощью таблицы.</a:t>
            </a:r>
            <a:endParaRPr lang="ru-RU" sz="2400" dirty="0">
              <a:solidFill>
                <a:schemeClr val="accent1">
                  <a:lumMod val="50000"/>
                </a:schemeClr>
              </a:solidFill>
            </a:endParaRPr>
          </a:p>
        </p:txBody>
      </p:sp>
      <p:pic>
        <p:nvPicPr>
          <p:cNvPr id="9" name="Picture 1"/>
          <p:cNvPicPr>
            <a:picLocks noChangeAspect="1" noChangeArrowheads="1"/>
          </p:cNvPicPr>
          <p:nvPr/>
        </p:nvPicPr>
        <p:blipFill>
          <a:blip r:embed="rId3" cstate="print"/>
          <a:srcRect/>
          <a:stretch>
            <a:fillRect/>
          </a:stretch>
        </p:blipFill>
        <p:spPr bwMode="auto">
          <a:xfrm rot="5400000">
            <a:off x="7669446" y="3434744"/>
            <a:ext cx="861732" cy="14400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b="-5000"/>
          </a:stretch>
        </a:blipFill>
        <a:effectLst/>
      </p:bgPr>
    </p:bg>
    <p:spTree>
      <p:nvGrpSpPr>
        <p:cNvPr id="1" name=""/>
        <p:cNvGrpSpPr/>
        <p:nvPr/>
      </p:nvGrpSpPr>
      <p:grpSpPr>
        <a:xfrm>
          <a:off x="0" y="0"/>
          <a:ext cx="0" cy="0"/>
          <a:chOff x="0" y="0"/>
          <a:chExt cx="0" cy="0"/>
        </a:xfrm>
      </p:grpSpPr>
      <p:sp>
        <p:nvSpPr>
          <p:cNvPr id="3" name="Заголовок 1"/>
          <p:cNvSpPr txBox="1">
            <a:spLocks/>
          </p:cNvSpPr>
          <p:nvPr/>
        </p:nvSpPr>
        <p:spPr>
          <a:xfrm>
            <a:off x="1259632" y="123478"/>
            <a:ext cx="6765369" cy="576064"/>
          </a:xfrm>
          <a:prstGeom prst="rect">
            <a:avLst/>
          </a:prstGeom>
        </p:spPr>
        <p:txBody>
          <a:bodyPr/>
          <a:lstStyle/>
          <a:p>
            <a:pPr lvl="0" algn="ctr">
              <a:spcBef>
                <a:spcPct val="0"/>
              </a:spcBef>
            </a:pPr>
            <a:r>
              <a:rPr lang="ru-RU" sz="2800" b="1" dirty="0" smtClean="0">
                <a:solidFill>
                  <a:srgbClr val="004070"/>
                </a:solidFill>
                <a:ea typeface="+mj-ea"/>
                <a:cs typeface="+mj-cs"/>
              </a:rPr>
              <a:t>Подбрасывание кубика несколько раз</a:t>
            </a:r>
            <a:endParaRPr kumimoji="0" lang="ru-RU" sz="2800" b="1" i="0" u="none" strike="noStrike" kern="1200" cap="none" spc="0" normalizeH="0" baseline="0" noProof="0" dirty="0">
              <a:ln>
                <a:noFill/>
              </a:ln>
              <a:solidFill>
                <a:srgbClr val="004070"/>
              </a:solidFill>
              <a:effectLst/>
              <a:uLnTx/>
              <a:uFillTx/>
              <a:ea typeface="+mj-ea"/>
              <a:cs typeface="+mj-cs"/>
            </a:endParaRPr>
          </a:p>
        </p:txBody>
      </p:sp>
      <p:sp>
        <p:nvSpPr>
          <p:cNvPr id="4" name="Прямоугольник 3"/>
          <p:cNvSpPr/>
          <p:nvPr/>
        </p:nvSpPr>
        <p:spPr>
          <a:xfrm>
            <a:off x="683568" y="627534"/>
            <a:ext cx="7704856" cy="400110"/>
          </a:xfrm>
          <a:prstGeom prst="rect">
            <a:avLst/>
          </a:prstGeom>
        </p:spPr>
        <p:txBody>
          <a:bodyPr wrap="square">
            <a:spAutoFit/>
          </a:bodyPr>
          <a:lstStyle/>
          <a:p>
            <a:pPr algn="ctr"/>
            <a:r>
              <a:rPr lang="ru-RU" sz="2000" b="1" i="1" dirty="0" smtClean="0">
                <a:solidFill>
                  <a:schemeClr val="accent1">
                    <a:lumMod val="50000"/>
                  </a:schemeClr>
                </a:solidFill>
              </a:rPr>
              <a:t>Перебор подходящих вариантов</a:t>
            </a:r>
          </a:p>
        </p:txBody>
      </p:sp>
      <p:sp>
        <p:nvSpPr>
          <p:cNvPr id="5" name="Прямоугольник 4"/>
          <p:cNvSpPr/>
          <p:nvPr/>
        </p:nvSpPr>
        <p:spPr>
          <a:xfrm>
            <a:off x="467544" y="915566"/>
            <a:ext cx="8136904" cy="923330"/>
          </a:xfrm>
          <a:prstGeom prst="rect">
            <a:avLst/>
          </a:prstGeom>
        </p:spPr>
        <p:txBody>
          <a:bodyPr wrap="square">
            <a:spAutoFit/>
          </a:bodyPr>
          <a:lstStyle/>
          <a:p>
            <a:pPr indent="358775" algn="just"/>
            <a:r>
              <a:rPr lang="ru-RU" b="1" i="1" dirty="0" smtClean="0">
                <a:solidFill>
                  <a:schemeClr val="accent1">
                    <a:lumMod val="50000"/>
                  </a:schemeClr>
                </a:solidFill>
              </a:rPr>
              <a:t>Задача №4.</a:t>
            </a:r>
          </a:p>
          <a:p>
            <a:pPr indent="358775" algn="just"/>
            <a:r>
              <a:rPr lang="ru-RU" dirty="0" smtClean="0">
                <a:solidFill>
                  <a:schemeClr val="accent1">
                    <a:lumMod val="50000"/>
                  </a:schemeClr>
                </a:solidFill>
              </a:rPr>
              <a:t>В случайном эксперименте бросают две игральные кости. Найдите вероятность того, что в сумме выпадет 8 очков. Результат округлите до сотых.</a:t>
            </a:r>
            <a:endParaRPr lang="ru-RU" dirty="0">
              <a:solidFill>
                <a:schemeClr val="accent1">
                  <a:lumMod val="50000"/>
                </a:schemeClr>
              </a:solidFill>
            </a:endParaRPr>
          </a:p>
        </p:txBody>
      </p:sp>
      <p:sp>
        <p:nvSpPr>
          <p:cNvPr id="6" name="Прямоугольник 5"/>
          <p:cNvSpPr/>
          <p:nvPr/>
        </p:nvSpPr>
        <p:spPr>
          <a:xfrm>
            <a:off x="395536" y="1851670"/>
            <a:ext cx="8136904" cy="369332"/>
          </a:xfrm>
          <a:prstGeom prst="rect">
            <a:avLst/>
          </a:prstGeom>
        </p:spPr>
        <p:txBody>
          <a:bodyPr wrap="square">
            <a:spAutoFit/>
          </a:bodyPr>
          <a:lstStyle/>
          <a:p>
            <a:pPr indent="358775" algn="just"/>
            <a:r>
              <a:rPr lang="ru-RU" b="1" u="sng" dirty="0" smtClean="0">
                <a:solidFill>
                  <a:schemeClr val="accent1">
                    <a:lumMod val="50000"/>
                  </a:schemeClr>
                </a:solidFill>
              </a:rPr>
              <a:t>Решение:</a:t>
            </a:r>
          </a:p>
        </p:txBody>
      </p:sp>
      <p:pic>
        <p:nvPicPr>
          <p:cNvPr id="8" name="Picture 1"/>
          <p:cNvPicPr>
            <a:picLocks noChangeAspect="1" noChangeArrowheads="1"/>
          </p:cNvPicPr>
          <p:nvPr/>
        </p:nvPicPr>
        <p:blipFill>
          <a:blip r:embed="rId3" cstate="print"/>
          <a:srcRect/>
          <a:stretch>
            <a:fillRect/>
          </a:stretch>
        </p:blipFill>
        <p:spPr bwMode="auto">
          <a:xfrm rot="5400000">
            <a:off x="7669446" y="3506752"/>
            <a:ext cx="861732" cy="1440000"/>
          </a:xfrm>
          <a:prstGeom prst="rect">
            <a:avLst/>
          </a:prstGeom>
          <a:noFill/>
          <a:ln w="9525">
            <a:noFill/>
            <a:miter lim="800000"/>
            <a:headEnd/>
            <a:tailEnd/>
          </a:ln>
          <a:effectLst/>
        </p:spPr>
      </p:pic>
      <p:sp>
        <p:nvSpPr>
          <p:cNvPr id="7" name="Прямоугольник 6"/>
          <p:cNvSpPr/>
          <p:nvPr/>
        </p:nvSpPr>
        <p:spPr>
          <a:xfrm>
            <a:off x="2555776" y="3435846"/>
            <a:ext cx="2789546" cy="369332"/>
          </a:xfrm>
          <a:prstGeom prst="rect">
            <a:avLst/>
          </a:prstGeom>
        </p:spPr>
        <p:txBody>
          <a:bodyPr wrap="none">
            <a:spAutoFit/>
          </a:bodyPr>
          <a:lstStyle/>
          <a:p>
            <a:pPr indent="358775" algn="just"/>
            <a:r>
              <a:rPr lang="ru-RU" dirty="0" smtClean="0">
                <a:solidFill>
                  <a:schemeClr val="accent1">
                    <a:lumMod val="50000"/>
                  </a:schemeClr>
                </a:solidFill>
              </a:rPr>
              <a:t>2+6, 3+5, 4+4, 5+3, 6+2 </a:t>
            </a:r>
          </a:p>
        </p:txBody>
      </p:sp>
      <p:sp>
        <p:nvSpPr>
          <p:cNvPr id="9" name="Прямоугольник 8"/>
          <p:cNvSpPr/>
          <p:nvPr/>
        </p:nvSpPr>
        <p:spPr>
          <a:xfrm>
            <a:off x="395536" y="2499742"/>
            <a:ext cx="8136904" cy="646331"/>
          </a:xfrm>
          <a:prstGeom prst="rect">
            <a:avLst/>
          </a:prstGeom>
        </p:spPr>
        <p:txBody>
          <a:bodyPr wrap="square">
            <a:spAutoFit/>
          </a:bodyPr>
          <a:lstStyle/>
          <a:p>
            <a:pPr indent="358775" algn="just"/>
            <a:r>
              <a:rPr lang="ru-RU" dirty="0" smtClean="0">
                <a:solidFill>
                  <a:schemeClr val="accent1">
                    <a:lumMod val="50000"/>
                  </a:schemeClr>
                </a:solidFill>
              </a:rPr>
              <a:t>Всего исходов может быть 36, так как каждый кубик имеет 6 сторон, и по комбинаторному правилу умножения при двух подбрасываниях получаем 6х6.</a:t>
            </a:r>
          </a:p>
        </p:txBody>
      </p:sp>
      <p:sp>
        <p:nvSpPr>
          <p:cNvPr id="10" name="Прямоугольник 9"/>
          <p:cNvSpPr/>
          <p:nvPr/>
        </p:nvSpPr>
        <p:spPr>
          <a:xfrm>
            <a:off x="395536" y="3075806"/>
            <a:ext cx="8136904" cy="369332"/>
          </a:xfrm>
          <a:prstGeom prst="rect">
            <a:avLst/>
          </a:prstGeom>
        </p:spPr>
        <p:txBody>
          <a:bodyPr wrap="square">
            <a:spAutoFit/>
          </a:bodyPr>
          <a:lstStyle/>
          <a:p>
            <a:pPr indent="358775" algn="just"/>
            <a:r>
              <a:rPr lang="ru-RU" dirty="0" smtClean="0">
                <a:solidFill>
                  <a:schemeClr val="accent1">
                    <a:lumMod val="50000"/>
                  </a:schemeClr>
                </a:solidFill>
              </a:rPr>
              <a:t>Перечислим варианты, которые нам в сумме дают 8 очков:</a:t>
            </a:r>
          </a:p>
        </p:txBody>
      </p:sp>
      <p:sp>
        <p:nvSpPr>
          <p:cNvPr id="11" name="Прямоугольник 10"/>
          <p:cNvSpPr/>
          <p:nvPr/>
        </p:nvSpPr>
        <p:spPr>
          <a:xfrm>
            <a:off x="2771800" y="3795886"/>
            <a:ext cx="1601721" cy="369332"/>
          </a:xfrm>
          <a:prstGeom prst="rect">
            <a:avLst/>
          </a:prstGeom>
        </p:spPr>
        <p:txBody>
          <a:bodyPr wrap="none">
            <a:spAutoFit/>
          </a:bodyPr>
          <a:lstStyle/>
          <a:p>
            <a:pPr indent="358775" algn="just"/>
            <a:r>
              <a:rPr lang="ru-RU" dirty="0" smtClean="0">
                <a:solidFill>
                  <a:schemeClr val="accent1">
                    <a:lumMod val="50000"/>
                  </a:schemeClr>
                </a:solidFill>
              </a:rPr>
              <a:t>P(А) = 5/36</a:t>
            </a:r>
            <a:endParaRPr lang="ru-RU" dirty="0">
              <a:solidFill>
                <a:schemeClr val="accent1">
                  <a:lumMod val="50000"/>
                </a:schemeClr>
              </a:solidFill>
            </a:endParaRPr>
          </a:p>
        </p:txBody>
      </p:sp>
      <p:sp>
        <p:nvSpPr>
          <p:cNvPr id="12" name="Прямоугольник 11"/>
          <p:cNvSpPr/>
          <p:nvPr/>
        </p:nvSpPr>
        <p:spPr>
          <a:xfrm>
            <a:off x="4283968" y="3795886"/>
            <a:ext cx="819455" cy="369332"/>
          </a:xfrm>
          <a:prstGeom prst="rect">
            <a:avLst/>
          </a:prstGeom>
        </p:spPr>
        <p:txBody>
          <a:bodyPr wrap="none">
            <a:spAutoFit/>
          </a:bodyPr>
          <a:lstStyle/>
          <a:p>
            <a:r>
              <a:rPr lang="ru-RU" dirty="0" smtClean="0">
                <a:solidFill>
                  <a:schemeClr val="accent1">
                    <a:lumMod val="50000"/>
                  </a:schemeClr>
                </a:solidFill>
              </a:rPr>
              <a:t>≈ 0,14.</a:t>
            </a:r>
            <a:endParaRPr lang="ru-RU" dirty="0"/>
          </a:p>
        </p:txBody>
      </p:sp>
      <p:sp>
        <p:nvSpPr>
          <p:cNvPr id="13" name="Прямоугольник 12"/>
          <p:cNvSpPr/>
          <p:nvPr/>
        </p:nvSpPr>
        <p:spPr>
          <a:xfrm>
            <a:off x="395536" y="4083918"/>
            <a:ext cx="2664296" cy="369332"/>
          </a:xfrm>
          <a:prstGeom prst="rect">
            <a:avLst/>
          </a:prstGeom>
        </p:spPr>
        <p:txBody>
          <a:bodyPr wrap="square">
            <a:spAutoFit/>
          </a:bodyPr>
          <a:lstStyle/>
          <a:p>
            <a:pPr indent="355600" algn="just"/>
            <a:r>
              <a:rPr lang="ru-RU" dirty="0" smtClean="0">
                <a:solidFill>
                  <a:schemeClr val="accent1">
                    <a:lumMod val="50000"/>
                  </a:schemeClr>
                </a:solidFill>
              </a:rPr>
              <a:t>Ответ: 0,14</a:t>
            </a:r>
            <a:endParaRPr lang="ru-RU" dirty="0"/>
          </a:p>
        </p:txBody>
      </p:sp>
      <p:sp>
        <p:nvSpPr>
          <p:cNvPr id="14" name="Прямоугольник 13"/>
          <p:cNvSpPr/>
          <p:nvPr/>
        </p:nvSpPr>
        <p:spPr>
          <a:xfrm>
            <a:off x="395536" y="2211710"/>
            <a:ext cx="6475747" cy="369332"/>
          </a:xfrm>
          <a:prstGeom prst="rect">
            <a:avLst/>
          </a:prstGeom>
        </p:spPr>
        <p:txBody>
          <a:bodyPr wrap="none">
            <a:spAutoFit/>
          </a:bodyPr>
          <a:lstStyle/>
          <a:p>
            <a:pPr indent="358775" algn="just"/>
            <a:r>
              <a:rPr lang="en-US" dirty="0" smtClean="0">
                <a:solidFill>
                  <a:schemeClr val="accent1">
                    <a:lumMod val="50000"/>
                  </a:schemeClr>
                </a:solidFill>
              </a:rPr>
              <a:t>A</a:t>
            </a:r>
            <a:r>
              <a:rPr lang="ru-RU" dirty="0" smtClean="0">
                <a:solidFill>
                  <a:schemeClr val="accent1">
                    <a:lumMod val="50000"/>
                  </a:schemeClr>
                </a:solidFill>
              </a:rPr>
              <a:t> – в результате двух бросков кости в сумме выпало 8 очков.</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9" grpId="0"/>
      <p:bldP spid="10" grpId="0"/>
      <p:bldP spid="11" grpId="0"/>
      <p:bldP spid="12" grpId="0"/>
      <p:bldP spid="13" grpId="0"/>
      <p:bldP spid="14"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b="-5000"/>
          </a:stretch>
        </a:blipFill>
        <a:effectLst/>
      </p:bgPr>
    </p:bg>
    <p:spTree>
      <p:nvGrpSpPr>
        <p:cNvPr id="1" name=""/>
        <p:cNvGrpSpPr/>
        <p:nvPr/>
      </p:nvGrpSpPr>
      <p:grpSpPr>
        <a:xfrm>
          <a:off x="0" y="0"/>
          <a:ext cx="0" cy="0"/>
          <a:chOff x="0" y="0"/>
          <a:chExt cx="0" cy="0"/>
        </a:xfrm>
      </p:grpSpPr>
      <p:sp>
        <p:nvSpPr>
          <p:cNvPr id="4" name="Заголовок 1"/>
          <p:cNvSpPr txBox="1">
            <a:spLocks/>
          </p:cNvSpPr>
          <p:nvPr/>
        </p:nvSpPr>
        <p:spPr>
          <a:xfrm>
            <a:off x="1259632" y="195486"/>
            <a:ext cx="6765369" cy="576064"/>
          </a:xfrm>
          <a:prstGeom prst="rect">
            <a:avLst/>
          </a:prstGeom>
        </p:spPr>
        <p:txBody>
          <a:bodyPr/>
          <a:lstStyle/>
          <a:p>
            <a:pPr lvl="0" algn="ctr">
              <a:spcBef>
                <a:spcPct val="0"/>
              </a:spcBef>
            </a:pPr>
            <a:r>
              <a:rPr lang="ru-RU" sz="2800" b="1" dirty="0" smtClean="0">
                <a:solidFill>
                  <a:srgbClr val="004070"/>
                </a:solidFill>
                <a:ea typeface="+mj-ea"/>
                <a:cs typeface="+mj-cs"/>
              </a:rPr>
              <a:t>Подбрасывание кубика несколько раз</a:t>
            </a:r>
            <a:endParaRPr kumimoji="0" lang="ru-RU" sz="2800" b="1" i="0" u="none" strike="noStrike" kern="1200" cap="none" spc="0" normalizeH="0" baseline="0" noProof="0" dirty="0">
              <a:ln>
                <a:noFill/>
              </a:ln>
              <a:solidFill>
                <a:srgbClr val="004070"/>
              </a:solidFill>
              <a:effectLst/>
              <a:uLnTx/>
              <a:uFillTx/>
              <a:ea typeface="+mj-ea"/>
              <a:cs typeface="+mj-cs"/>
            </a:endParaRPr>
          </a:p>
        </p:txBody>
      </p:sp>
      <p:sp>
        <p:nvSpPr>
          <p:cNvPr id="5" name="Прямоугольник 4"/>
          <p:cNvSpPr/>
          <p:nvPr/>
        </p:nvSpPr>
        <p:spPr>
          <a:xfrm>
            <a:off x="683568" y="699542"/>
            <a:ext cx="7704856" cy="400110"/>
          </a:xfrm>
          <a:prstGeom prst="rect">
            <a:avLst/>
          </a:prstGeom>
        </p:spPr>
        <p:txBody>
          <a:bodyPr wrap="square">
            <a:spAutoFit/>
          </a:bodyPr>
          <a:lstStyle/>
          <a:p>
            <a:pPr algn="ctr"/>
            <a:r>
              <a:rPr lang="ru-RU" sz="2000" b="1" i="1" dirty="0" smtClean="0">
                <a:solidFill>
                  <a:schemeClr val="accent1">
                    <a:lumMod val="50000"/>
                  </a:schemeClr>
                </a:solidFill>
              </a:rPr>
              <a:t>Работа по формулам умножения и сложения вероятностей</a:t>
            </a:r>
          </a:p>
        </p:txBody>
      </p:sp>
      <p:sp>
        <p:nvSpPr>
          <p:cNvPr id="6" name="Прямоугольник 5"/>
          <p:cNvSpPr/>
          <p:nvPr/>
        </p:nvSpPr>
        <p:spPr>
          <a:xfrm>
            <a:off x="467544" y="1059582"/>
            <a:ext cx="8136904" cy="923330"/>
          </a:xfrm>
          <a:prstGeom prst="rect">
            <a:avLst/>
          </a:prstGeom>
        </p:spPr>
        <p:txBody>
          <a:bodyPr wrap="square">
            <a:spAutoFit/>
          </a:bodyPr>
          <a:lstStyle/>
          <a:p>
            <a:pPr indent="358775" algn="just"/>
            <a:r>
              <a:rPr lang="ru-RU" b="1" i="1" dirty="0" smtClean="0">
                <a:solidFill>
                  <a:schemeClr val="accent1">
                    <a:lumMod val="50000"/>
                  </a:schemeClr>
                </a:solidFill>
              </a:rPr>
              <a:t>Задача №5.</a:t>
            </a:r>
          </a:p>
          <a:p>
            <a:pPr indent="358775" algn="just"/>
            <a:r>
              <a:rPr lang="ru-RU" dirty="0" smtClean="0">
                <a:solidFill>
                  <a:schemeClr val="accent1">
                    <a:lumMod val="50000"/>
                  </a:schemeClr>
                </a:solidFill>
              </a:rPr>
              <a:t>Игральную кость бросают два раза. Найдите вероятность того, что выпавшие значения совпадают. Ответ округлите до сотых.</a:t>
            </a:r>
            <a:endParaRPr lang="ru-RU" dirty="0">
              <a:solidFill>
                <a:schemeClr val="accent1">
                  <a:lumMod val="50000"/>
                </a:schemeClr>
              </a:solidFill>
            </a:endParaRPr>
          </a:p>
        </p:txBody>
      </p:sp>
      <p:sp>
        <p:nvSpPr>
          <p:cNvPr id="7" name="Прямоугольник 6"/>
          <p:cNvSpPr/>
          <p:nvPr/>
        </p:nvSpPr>
        <p:spPr>
          <a:xfrm>
            <a:off x="395536" y="3147814"/>
            <a:ext cx="8136904" cy="646331"/>
          </a:xfrm>
          <a:prstGeom prst="rect">
            <a:avLst/>
          </a:prstGeom>
        </p:spPr>
        <p:txBody>
          <a:bodyPr wrap="square">
            <a:spAutoFit/>
          </a:bodyPr>
          <a:lstStyle/>
          <a:p>
            <a:pPr indent="358775" algn="just"/>
            <a:r>
              <a:rPr lang="ru-RU" dirty="0" smtClean="0">
                <a:solidFill>
                  <a:schemeClr val="accent1">
                    <a:lumMod val="50000"/>
                  </a:schemeClr>
                </a:solidFill>
              </a:rPr>
              <a:t>Вероятность выпадения каждой грани кубика 1/6. Вероятность выпадения каждого, указанного выше,  варианта по правилу умножения 1/6 * 1/6 = 1/36. </a:t>
            </a:r>
          </a:p>
        </p:txBody>
      </p:sp>
      <p:pic>
        <p:nvPicPr>
          <p:cNvPr id="9" name="Picture 1"/>
          <p:cNvPicPr>
            <a:picLocks noChangeAspect="1" noChangeArrowheads="1"/>
          </p:cNvPicPr>
          <p:nvPr/>
        </p:nvPicPr>
        <p:blipFill>
          <a:blip r:embed="rId3" cstate="print"/>
          <a:srcRect/>
          <a:stretch>
            <a:fillRect/>
          </a:stretch>
        </p:blipFill>
        <p:spPr bwMode="auto">
          <a:xfrm rot="5400000">
            <a:off x="7669446" y="3434744"/>
            <a:ext cx="861732" cy="1440000"/>
          </a:xfrm>
          <a:prstGeom prst="rect">
            <a:avLst/>
          </a:prstGeom>
          <a:noFill/>
          <a:ln w="9525">
            <a:noFill/>
            <a:miter lim="800000"/>
            <a:headEnd/>
            <a:tailEnd/>
          </a:ln>
          <a:effectLst/>
        </p:spPr>
      </p:pic>
      <p:sp>
        <p:nvSpPr>
          <p:cNvPr id="8" name="Прямоугольник 7"/>
          <p:cNvSpPr/>
          <p:nvPr/>
        </p:nvSpPr>
        <p:spPr>
          <a:xfrm>
            <a:off x="395536" y="1923678"/>
            <a:ext cx="8136904" cy="369332"/>
          </a:xfrm>
          <a:prstGeom prst="rect">
            <a:avLst/>
          </a:prstGeom>
        </p:spPr>
        <p:txBody>
          <a:bodyPr wrap="square">
            <a:spAutoFit/>
          </a:bodyPr>
          <a:lstStyle/>
          <a:p>
            <a:pPr indent="358775" algn="just"/>
            <a:r>
              <a:rPr lang="ru-RU" b="1" u="sng" dirty="0" smtClean="0">
                <a:solidFill>
                  <a:schemeClr val="accent1">
                    <a:lumMod val="50000"/>
                  </a:schemeClr>
                </a:solidFill>
              </a:rPr>
              <a:t>Решение:</a:t>
            </a:r>
          </a:p>
        </p:txBody>
      </p:sp>
      <p:sp>
        <p:nvSpPr>
          <p:cNvPr id="10" name="Прямоугольник 9"/>
          <p:cNvSpPr/>
          <p:nvPr/>
        </p:nvSpPr>
        <p:spPr>
          <a:xfrm>
            <a:off x="395536" y="2283718"/>
            <a:ext cx="6475747" cy="369332"/>
          </a:xfrm>
          <a:prstGeom prst="rect">
            <a:avLst/>
          </a:prstGeom>
        </p:spPr>
        <p:txBody>
          <a:bodyPr wrap="none">
            <a:spAutoFit/>
          </a:bodyPr>
          <a:lstStyle/>
          <a:p>
            <a:pPr indent="358775" algn="just"/>
            <a:r>
              <a:rPr lang="en-US" dirty="0" smtClean="0">
                <a:solidFill>
                  <a:schemeClr val="accent1">
                    <a:lumMod val="50000"/>
                  </a:schemeClr>
                </a:solidFill>
              </a:rPr>
              <a:t>A</a:t>
            </a:r>
            <a:r>
              <a:rPr lang="ru-RU" dirty="0" smtClean="0">
                <a:solidFill>
                  <a:schemeClr val="accent1">
                    <a:lumMod val="50000"/>
                  </a:schemeClr>
                </a:solidFill>
              </a:rPr>
              <a:t> – в результате двух бросков кости в сумме выпало 8 очков.</a:t>
            </a:r>
          </a:p>
        </p:txBody>
      </p:sp>
      <p:sp>
        <p:nvSpPr>
          <p:cNvPr id="11" name="Прямоугольник 10"/>
          <p:cNvSpPr/>
          <p:nvPr/>
        </p:nvSpPr>
        <p:spPr>
          <a:xfrm>
            <a:off x="395536" y="2571750"/>
            <a:ext cx="3024336" cy="369332"/>
          </a:xfrm>
          <a:prstGeom prst="rect">
            <a:avLst/>
          </a:prstGeom>
        </p:spPr>
        <p:txBody>
          <a:bodyPr wrap="square">
            <a:spAutoFit/>
          </a:bodyPr>
          <a:lstStyle/>
          <a:p>
            <a:pPr indent="358775" algn="just"/>
            <a:r>
              <a:rPr lang="ru-RU" dirty="0" smtClean="0">
                <a:solidFill>
                  <a:schemeClr val="accent1">
                    <a:lumMod val="50000"/>
                  </a:schemeClr>
                </a:solidFill>
              </a:rPr>
              <a:t>Всего исходов – 36.</a:t>
            </a:r>
          </a:p>
        </p:txBody>
      </p:sp>
      <p:sp>
        <p:nvSpPr>
          <p:cNvPr id="12" name="Прямоугольник 11"/>
          <p:cNvSpPr/>
          <p:nvPr/>
        </p:nvSpPr>
        <p:spPr>
          <a:xfrm>
            <a:off x="755576" y="2859782"/>
            <a:ext cx="2550378" cy="369332"/>
          </a:xfrm>
          <a:prstGeom prst="rect">
            <a:avLst/>
          </a:prstGeom>
        </p:spPr>
        <p:txBody>
          <a:bodyPr wrap="none">
            <a:spAutoFit/>
          </a:bodyPr>
          <a:lstStyle/>
          <a:p>
            <a:r>
              <a:rPr lang="ru-RU" dirty="0" smtClean="0">
                <a:solidFill>
                  <a:schemeClr val="accent1">
                    <a:lumMod val="50000"/>
                  </a:schemeClr>
                </a:solidFill>
              </a:rPr>
              <a:t>Подходящие варианты: </a:t>
            </a:r>
            <a:endParaRPr lang="ru-RU" dirty="0"/>
          </a:p>
        </p:txBody>
      </p:sp>
      <p:sp>
        <p:nvSpPr>
          <p:cNvPr id="13" name="Прямоугольник 12"/>
          <p:cNvSpPr/>
          <p:nvPr/>
        </p:nvSpPr>
        <p:spPr>
          <a:xfrm>
            <a:off x="3203848" y="2859782"/>
            <a:ext cx="2141933" cy="369332"/>
          </a:xfrm>
          <a:prstGeom prst="rect">
            <a:avLst/>
          </a:prstGeom>
        </p:spPr>
        <p:txBody>
          <a:bodyPr wrap="none">
            <a:spAutoFit/>
          </a:bodyPr>
          <a:lstStyle/>
          <a:p>
            <a:r>
              <a:rPr lang="ru-RU" dirty="0" smtClean="0">
                <a:solidFill>
                  <a:schemeClr val="accent1">
                    <a:lumMod val="50000"/>
                  </a:schemeClr>
                </a:solidFill>
              </a:rPr>
              <a:t>11, 22, 33, 44, 55, 66</a:t>
            </a:r>
            <a:endParaRPr lang="ru-RU" dirty="0"/>
          </a:p>
        </p:txBody>
      </p:sp>
      <p:sp>
        <p:nvSpPr>
          <p:cNvPr id="14" name="Прямоугольник 13"/>
          <p:cNvSpPr/>
          <p:nvPr/>
        </p:nvSpPr>
        <p:spPr>
          <a:xfrm>
            <a:off x="2555776" y="3795886"/>
            <a:ext cx="2496196" cy="369332"/>
          </a:xfrm>
          <a:prstGeom prst="rect">
            <a:avLst/>
          </a:prstGeom>
        </p:spPr>
        <p:txBody>
          <a:bodyPr wrap="none">
            <a:spAutoFit/>
          </a:bodyPr>
          <a:lstStyle/>
          <a:p>
            <a:pPr indent="358775" algn="just"/>
            <a:r>
              <a:rPr lang="ru-RU" dirty="0" smtClean="0">
                <a:solidFill>
                  <a:schemeClr val="accent1">
                    <a:lumMod val="50000"/>
                  </a:schemeClr>
                </a:solidFill>
              </a:rPr>
              <a:t>P(А) = 6*1/36 = </a:t>
            </a:r>
            <a:r>
              <a:rPr lang="ru-RU" dirty="0" smtClean="0">
                <a:solidFill>
                  <a:schemeClr val="accent1">
                    <a:lumMod val="50000"/>
                  </a:schemeClr>
                </a:solidFill>
              </a:rPr>
              <a:t>6/36</a:t>
            </a:r>
            <a:endParaRPr lang="ru-RU" dirty="0">
              <a:solidFill>
                <a:schemeClr val="accent1">
                  <a:lumMod val="50000"/>
                </a:schemeClr>
              </a:solidFill>
            </a:endParaRPr>
          </a:p>
        </p:txBody>
      </p:sp>
      <p:sp>
        <p:nvSpPr>
          <p:cNvPr id="15" name="Прямоугольник 14"/>
          <p:cNvSpPr/>
          <p:nvPr/>
        </p:nvSpPr>
        <p:spPr>
          <a:xfrm>
            <a:off x="4932040" y="3795886"/>
            <a:ext cx="819455" cy="369332"/>
          </a:xfrm>
          <a:prstGeom prst="rect">
            <a:avLst/>
          </a:prstGeom>
        </p:spPr>
        <p:txBody>
          <a:bodyPr wrap="none">
            <a:spAutoFit/>
          </a:bodyPr>
          <a:lstStyle/>
          <a:p>
            <a:r>
              <a:rPr lang="ru-RU" dirty="0" smtClean="0">
                <a:solidFill>
                  <a:schemeClr val="accent1">
                    <a:lumMod val="50000"/>
                  </a:schemeClr>
                </a:solidFill>
              </a:rPr>
              <a:t>≈ 0,17.</a:t>
            </a:r>
            <a:endParaRPr lang="ru-RU" dirty="0"/>
          </a:p>
        </p:txBody>
      </p:sp>
      <p:sp>
        <p:nvSpPr>
          <p:cNvPr id="16" name="Прямоугольник 15"/>
          <p:cNvSpPr/>
          <p:nvPr/>
        </p:nvSpPr>
        <p:spPr>
          <a:xfrm>
            <a:off x="395536" y="4083918"/>
            <a:ext cx="2664296" cy="369332"/>
          </a:xfrm>
          <a:prstGeom prst="rect">
            <a:avLst/>
          </a:prstGeom>
        </p:spPr>
        <p:txBody>
          <a:bodyPr wrap="square">
            <a:spAutoFit/>
          </a:bodyPr>
          <a:lstStyle/>
          <a:p>
            <a:pPr indent="355600" algn="just"/>
            <a:r>
              <a:rPr lang="ru-RU" dirty="0" smtClean="0">
                <a:solidFill>
                  <a:schemeClr val="accent1">
                    <a:lumMod val="50000"/>
                  </a:schemeClr>
                </a:solidFill>
              </a:rPr>
              <a:t>Ответ: 0,17</a:t>
            </a:r>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10" grpId="0"/>
      <p:bldP spid="11" grpId="0"/>
      <p:bldP spid="12" grpId="0"/>
      <p:bldP spid="13" grpId="0"/>
      <p:bldP spid="14" grpId="0"/>
      <p:bldP spid="15" grpId="0"/>
      <p:bldP spid="16"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b="-5000"/>
          </a:stretch>
        </a:blipFill>
        <a:effectLst/>
      </p:bgPr>
    </p:bg>
    <p:spTree>
      <p:nvGrpSpPr>
        <p:cNvPr id="1" name=""/>
        <p:cNvGrpSpPr/>
        <p:nvPr/>
      </p:nvGrpSpPr>
      <p:grpSpPr>
        <a:xfrm>
          <a:off x="0" y="0"/>
          <a:ext cx="0" cy="0"/>
          <a:chOff x="0" y="0"/>
          <a:chExt cx="0" cy="0"/>
        </a:xfrm>
      </p:grpSpPr>
      <p:sp>
        <p:nvSpPr>
          <p:cNvPr id="4" name="Заголовок 1"/>
          <p:cNvSpPr txBox="1">
            <a:spLocks/>
          </p:cNvSpPr>
          <p:nvPr/>
        </p:nvSpPr>
        <p:spPr>
          <a:xfrm>
            <a:off x="1259632" y="195486"/>
            <a:ext cx="6765369" cy="576064"/>
          </a:xfrm>
          <a:prstGeom prst="rect">
            <a:avLst/>
          </a:prstGeom>
        </p:spPr>
        <p:txBody>
          <a:bodyPr/>
          <a:lstStyle/>
          <a:p>
            <a:pPr lvl="0" algn="ctr">
              <a:spcBef>
                <a:spcPct val="0"/>
              </a:spcBef>
            </a:pPr>
            <a:r>
              <a:rPr lang="ru-RU" sz="2800" b="1" dirty="0" smtClean="0">
                <a:solidFill>
                  <a:srgbClr val="004070"/>
                </a:solidFill>
                <a:ea typeface="+mj-ea"/>
                <a:cs typeface="+mj-cs"/>
              </a:rPr>
              <a:t>Подбрасывание кубика несколько раз</a:t>
            </a:r>
            <a:endParaRPr kumimoji="0" lang="ru-RU" sz="2800" b="1" i="0" u="none" strike="noStrike" kern="1200" cap="none" spc="0" normalizeH="0" baseline="0" noProof="0" dirty="0">
              <a:ln>
                <a:noFill/>
              </a:ln>
              <a:solidFill>
                <a:srgbClr val="004070"/>
              </a:solidFill>
              <a:effectLst/>
              <a:uLnTx/>
              <a:uFillTx/>
              <a:ea typeface="+mj-ea"/>
              <a:cs typeface="+mj-cs"/>
            </a:endParaRPr>
          </a:p>
        </p:txBody>
      </p:sp>
      <p:sp>
        <p:nvSpPr>
          <p:cNvPr id="5" name="Прямоугольник 4"/>
          <p:cNvSpPr/>
          <p:nvPr/>
        </p:nvSpPr>
        <p:spPr>
          <a:xfrm>
            <a:off x="683568" y="699542"/>
            <a:ext cx="7704856" cy="400110"/>
          </a:xfrm>
          <a:prstGeom prst="rect">
            <a:avLst/>
          </a:prstGeom>
        </p:spPr>
        <p:txBody>
          <a:bodyPr wrap="square">
            <a:spAutoFit/>
          </a:bodyPr>
          <a:lstStyle/>
          <a:p>
            <a:pPr algn="ctr"/>
            <a:r>
              <a:rPr lang="ru-RU" sz="2000" b="1" i="1" dirty="0" smtClean="0">
                <a:solidFill>
                  <a:schemeClr val="accent1">
                    <a:lumMod val="50000"/>
                  </a:schemeClr>
                </a:solidFill>
              </a:rPr>
              <a:t>Визуализация с помощью таблицы при двух подбрасываниях</a:t>
            </a:r>
          </a:p>
        </p:txBody>
      </p:sp>
      <p:sp>
        <p:nvSpPr>
          <p:cNvPr id="6" name="Прямоугольник 5"/>
          <p:cNvSpPr/>
          <p:nvPr/>
        </p:nvSpPr>
        <p:spPr>
          <a:xfrm>
            <a:off x="467544" y="1059582"/>
            <a:ext cx="5112568" cy="1231106"/>
          </a:xfrm>
          <a:prstGeom prst="rect">
            <a:avLst/>
          </a:prstGeom>
        </p:spPr>
        <p:txBody>
          <a:bodyPr wrap="square">
            <a:spAutoFit/>
          </a:bodyPr>
          <a:lstStyle/>
          <a:p>
            <a:pPr indent="358775" algn="just"/>
            <a:r>
              <a:rPr lang="ru-RU" sz="2000" b="1" i="1" dirty="0" smtClean="0">
                <a:solidFill>
                  <a:schemeClr val="accent1">
                    <a:lumMod val="50000"/>
                  </a:schemeClr>
                </a:solidFill>
              </a:rPr>
              <a:t>Задача №6.</a:t>
            </a:r>
          </a:p>
          <a:p>
            <a:pPr indent="358775" algn="just"/>
            <a:r>
              <a:rPr lang="ru-RU" dirty="0" smtClean="0">
                <a:solidFill>
                  <a:schemeClr val="accent1">
                    <a:lumMod val="50000"/>
                  </a:schemeClr>
                </a:solidFill>
              </a:rPr>
              <a:t>Игральную кость бросают два раза. Найдите вероятность того, что в сумме выпадет больше 7 очков. Ответ округлите до сотых.</a:t>
            </a:r>
            <a:endParaRPr lang="ru-RU" dirty="0">
              <a:solidFill>
                <a:schemeClr val="accent1">
                  <a:lumMod val="50000"/>
                </a:schemeClr>
              </a:solidFill>
            </a:endParaRPr>
          </a:p>
        </p:txBody>
      </p:sp>
      <p:sp>
        <p:nvSpPr>
          <p:cNvPr id="7" name="Прямоугольник 6"/>
          <p:cNvSpPr/>
          <p:nvPr/>
        </p:nvSpPr>
        <p:spPr>
          <a:xfrm>
            <a:off x="395536" y="3147814"/>
            <a:ext cx="5112568" cy="646331"/>
          </a:xfrm>
          <a:prstGeom prst="rect">
            <a:avLst/>
          </a:prstGeom>
        </p:spPr>
        <p:txBody>
          <a:bodyPr wrap="square">
            <a:spAutoFit/>
          </a:bodyPr>
          <a:lstStyle/>
          <a:p>
            <a:pPr indent="358775" algn="just"/>
            <a:r>
              <a:rPr lang="ru-RU" dirty="0" smtClean="0">
                <a:solidFill>
                  <a:schemeClr val="accent1">
                    <a:lumMod val="50000"/>
                  </a:schemeClr>
                </a:solidFill>
              </a:rPr>
              <a:t>Начертим таблицу 6х6, чтобы было удобно показать все подходящие исходы.</a:t>
            </a:r>
            <a:endParaRPr lang="ru-RU" dirty="0">
              <a:solidFill>
                <a:schemeClr val="accent1">
                  <a:lumMod val="50000"/>
                </a:schemeClr>
              </a:solidFill>
            </a:endParaRPr>
          </a:p>
        </p:txBody>
      </p:sp>
      <p:graphicFrame>
        <p:nvGraphicFramePr>
          <p:cNvPr id="8" name="Таблица 7"/>
          <p:cNvGraphicFramePr>
            <a:graphicFrameLocks noGrp="1"/>
          </p:cNvGraphicFramePr>
          <p:nvPr>
            <p:extLst>
              <p:ext uri="{D42A27DB-BD31-4B8C-83A1-F6EECF244321}">
                <p14:modId xmlns:p14="http://schemas.microsoft.com/office/powerpoint/2010/main" xmlns="" val="2677396013"/>
              </p:ext>
            </p:extLst>
          </p:nvPr>
        </p:nvGraphicFramePr>
        <p:xfrm>
          <a:off x="5652120" y="1491630"/>
          <a:ext cx="3143175" cy="2608561"/>
        </p:xfrm>
        <a:graphic>
          <a:graphicData uri="http://schemas.openxmlformats.org/drawingml/2006/table">
            <a:tbl>
              <a:tblPr bandRow="1">
                <a:tableStyleId>{69CF1AB2-1976-4502-BF36-3FF5EA218861}</a:tableStyleId>
              </a:tblPr>
              <a:tblGrid>
                <a:gridCol w="449025">
                  <a:extLst>
                    <a:ext uri="{9D8B030D-6E8A-4147-A177-3AD203B41FA5}">
                      <a16:colId xmlns:a16="http://schemas.microsoft.com/office/drawing/2014/main" xmlns="" val="3425292341"/>
                    </a:ext>
                  </a:extLst>
                </a:gridCol>
                <a:gridCol w="449025">
                  <a:extLst>
                    <a:ext uri="{9D8B030D-6E8A-4147-A177-3AD203B41FA5}">
                      <a16:colId xmlns:a16="http://schemas.microsoft.com/office/drawing/2014/main" xmlns="" val="1431333198"/>
                    </a:ext>
                  </a:extLst>
                </a:gridCol>
                <a:gridCol w="449025">
                  <a:extLst>
                    <a:ext uri="{9D8B030D-6E8A-4147-A177-3AD203B41FA5}">
                      <a16:colId xmlns:a16="http://schemas.microsoft.com/office/drawing/2014/main" xmlns="" val="1471641079"/>
                    </a:ext>
                  </a:extLst>
                </a:gridCol>
                <a:gridCol w="449025">
                  <a:extLst>
                    <a:ext uri="{9D8B030D-6E8A-4147-A177-3AD203B41FA5}">
                      <a16:colId xmlns:a16="http://schemas.microsoft.com/office/drawing/2014/main" xmlns="" val="191884554"/>
                    </a:ext>
                  </a:extLst>
                </a:gridCol>
                <a:gridCol w="449025">
                  <a:extLst>
                    <a:ext uri="{9D8B030D-6E8A-4147-A177-3AD203B41FA5}">
                      <a16:colId xmlns:a16="http://schemas.microsoft.com/office/drawing/2014/main" xmlns="" val="2193785298"/>
                    </a:ext>
                  </a:extLst>
                </a:gridCol>
                <a:gridCol w="449025">
                  <a:extLst>
                    <a:ext uri="{9D8B030D-6E8A-4147-A177-3AD203B41FA5}">
                      <a16:colId xmlns:a16="http://schemas.microsoft.com/office/drawing/2014/main" xmlns="" val="814809394"/>
                    </a:ext>
                  </a:extLst>
                </a:gridCol>
                <a:gridCol w="449025">
                  <a:extLst>
                    <a:ext uri="{9D8B030D-6E8A-4147-A177-3AD203B41FA5}">
                      <a16:colId xmlns:a16="http://schemas.microsoft.com/office/drawing/2014/main" xmlns="" val="3210496137"/>
                    </a:ext>
                  </a:extLst>
                </a:gridCol>
              </a:tblGrid>
              <a:tr h="376313">
                <a:tc>
                  <a:txBody>
                    <a:bodyPr/>
                    <a:lstStyle/>
                    <a:p>
                      <a:pPr algn="ctr"/>
                      <a:endParaRPr lang="ru-RU" sz="1800" b="1" dirty="0">
                        <a:solidFill>
                          <a:srgbClr val="004070"/>
                        </a:solidFill>
                        <a:latin typeface="+mn-lt"/>
                      </a:endParaRPr>
                    </a:p>
                  </a:txBody>
                  <a:tcPr marL="60789" marR="60789" marT="30395" marB="30395"/>
                </a:tc>
                <a:tc>
                  <a:txBody>
                    <a:bodyPr/>
                    <a:lstStyle/>
                    <a:p>
                      <a:pPr algn="ctr"/>
                      <a:r>
                        <a:rPr lang="ru-RU" sz="1800" b="1" dirty="0" smtClean="0">
                          <a:solidFill>
                            <a:srgbClr val="004070"/>
                          </a:solidFill>
                          <a:latin typeface="+mn-lt"/>
                        </a:rPr>
                        <a:t>1</a:t>
                      </a:r>
                      <a:endParaRPr lang="ru-RU" sz="1800" b="1" dirty="0">
                        <a:solidFill>
                          <a:srgbClr val="004070"/>
                        </a:solidFill>
                        <a:latin typeface="+mn-lt"/>
                      </a:endParaRPr>
                    </a:p>
                  </a:txBody>
                  <a:tcPr marL="60789" marR="60789" marT="30395" marB="30395"/>
                </a:tc>
                <a:tc>
                  <a:txBody>
                    <a:bodyPr/>
                    <a:lstStyle/>
                    <a:p>
                      <a:pPr algn="ctr"/>
                      <a:r>
                        <a:rPr lang="ru-RU" sz="1800" b="1" dirty="0" smtClean="0">
                          <a:solidFill>
                            <a:srgbClr val="004070"/>
                          </a:solidFill>
                          <a:latin typeface="+mn-lt"/>
                        </a:rPr>
                        <a:t>2</a:t>
                      </a:r>
                      <a:endParaRPr lang="ru-RU" sz="1800" b="1" dirty="0">
                        <a:solidFill>
                          <a:srgbClr val="004070"/>
                        </a:solidFill>
                        <a:latin typeface="+mn-lt"/>
                      </a:endParaRPr>
                    </a:p>
                  </a:txBody>
                  <a:tcPr marL="60789" marR="60789" marT="30395" marB="30395"/>
                </a:tc>
                <a:tc>
                  <a:txBody>
                    <a:bodyPr/>
                    <a:lstStyle/>
                    <a:p>
                      <a:pPr algn="ctr"/>
                      <a:r>
                        <a:rPr lang="ru-RU" sz="1800" b="1" dirty="0" smtClean="0">
                          <a:solidFill>
                            <a:srgbClr val="004070"/>
                          </a:solidFill>
                          <a:latin typeface="+mn-lt"/>
                        </a:rPr>
                        <a:t>3</a:t>
                      </a:r>
                      <a:endParaRPr lang="ru-RU" sz="1800" b="1" dirty="0">
                        <a:solidFill>
                          <a:srgbClr val="004070"/>
                        </a:solidFill>
                        <a:latin typeface="+mn-lt"/>
                      </a:endParaRPr>
                    </a:p>
                  </a:txBody>
                  <a:tcPr marL="60789" marR="60789" marT="30395" marB="30395"/>
                </a:tc>
                <a:tc>
                  <a:txBody>
                    <a:bodyPr/>
                    <a:lstStyle/>
                    <a:p>
                      <a:pPr algn="ctr"/>
                      <a:r>
                        <a:rPr lang="ru-RU" sz="1800" b="1" dirty="0" smtClean="0">
                          <a:solidFill>
                            <a:srgbClr val="004070"/>
                          </a:solidFill>
                          <a:latin typeface="+mn-lt"/>
                        </a:rPr>
                        <a:t>4</a:t>
                      </a:r>
                      <a:endParaRPr lang="ru-RU" sz="1800" b="1" dirty="0">
                        <a:solidFill>
                          <a:srgbClr val="004070"/>
                        </a:solidFill>
                        <a:latin typeface="+mn-lt"/>
                      </a:endParaRPr>
                    </a:p>
                  </a:txBody>
                  <a:tcPr marL="60789" marR="60789" marT="30395" marB="30395"/>
                </a:tc>
                <a:tc>
                  <a:txBody>
                    <a:bodyPr/>
                    <a:lstStyle/>
                    <a:p>
                      <a:pPr algn="ctr"/>
                      <a:r>
                        <a:rPr lang="ru-RU" sz="1800" b="1" dirty="0" smtClean="0">
                          <a:solidFill>
                            <a:srgbClr val="004070"/>
                          </a:solidFill>
                          <a:latin typeface="+mn-lt"/>
                        </a:rPr>
                        <a:t>5</a:t>
                      </a:r>
                      <a:endParaRPr lang="ru-RU" sz="1800" b="1" dirty="0">
                        <a:solidFill>
                          <a:srgbClr val="004070"/>
                        </a:solidFill>
                        <a:latin typeface="+mn-lt"/>
                      </a:endParaRPr>
                    </a:p>
                  </a:txBody>
                  <a:tcPr marL="60789" marR="60789" marT="30395" marB="30395"/>
                </a:tc>
                <a:tc>
                  <a:txBody>
                    <a:bodyPr/>
                    <a:lstStyle/>
                    <a:p>
                      <a:pPr algn="ctr"/>
                      <a:r>
                        <a:rPr lang="ru-RU" sz="1800" b="1" dirty="0" smtClean="0">
                          <a:solidFill>
                            <a:srgbClr val="004070"/>
                          </a:solidFill>
                          <a:latin typeface="+mn-lt"/>
                        </a:rPr>
                        <a:t>6</a:t>
                      </a:r>
                      <a:endParaRPr lang="ru-RU" sz="1800" b="1" dirty="0">
                        <a:solidFill>
                          <a:srgbClr val="004070"/>
                        </a:solidFill>
                        <a:latin typeface="+mn-lt"/>
                      </a:endParaRPr>
                    </a:p>
                  </a:txBody>
                  <a:tcPr marL="60789" marR="60789" marT="30395" marB="30395"/>
                </a:tc>
                <a:extLst>
                  <a:ext uri="{0D108BD9-81ED-4DB2-BD59-A6C34878D82A}">
                    <a16:rowId xmlns:a16="http://schemas.microsoft.com/office/drawing/2014/main" xmlns="" val="189380668"/>
                  </a:ext>
                </a:extLst>
              </a:tr>
              <a:tr h="376313">
                <a:tc>
                  <a:txBody>
                    <a:bodyPr/>
                    <a:lstStyle/>
                    <a:p>
                      <a:pPr algn="ctr"/>
                      <a:r>
                        <a:rPr lang="ru-RU" sz="1800" b="1" dirty="0" smtClean="0">
                          <a:solidFill>
                            <a:srgbClr val="004070"/>
                          </a:solidFill>
                          <a:latin typeface="+mn-lt"/>
                        </a:rPr>
                        <a:t>1</a:t>
                      </a: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extLst>
                  <a:ext uri="{0D108BD9-81ED-4DB2-BD59-A6C34878D82A}">
                    <a16:rowId xmlns:a16="http://schemas.microsoft.com/office/drawing/2014/main" xmlns="" val="2316474263"/>
                  </a:ext>
                </a:extLst>
              </a:tr>
              <a:tr h="376313">
                <a:tc>
                  <a:txBody>
                    <a:bodyPr/>
                    <a:lstStyle/>
                    <a:p>
                      <a:pPr algn="ctr"/>
                      <a:r>
                        <a:rPr lang="ru-RU" sz="1800" b="1" dirty="0" smtClean="0">
                          <a:solidFill>
                            <a:srgbClr val="004070"/>
                          </a:solidFill>
                          <a:latin typeface="+mn-lt"/>
                        </a:rPr>
                        <a:t>2</a:t>
                      </a: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extLst>
                  <a:ext uri="{0D108BD9-81ED-4DB2-BD59-A6C34878D82A}">
                    <a16:rowId xmlns:a16="http://schemas.microsoft.com/office/drawing/2014/main" xmlns="" val="4182923782"/>
                  </a:ext>
                </a:extLst>
              </a:tr>
              <a:tr h="376313">
                <a:tc>
                  <a:txBody>
                    <a:bodyPr/>
                    <a:lstStyle/>
                    <a:p>
                      <a:pPr algn="ctr"/>
                      <a:r>
                        <a:rPr lang="ru-RU" sz="1800" b="1" dirty="0" smtClean="0">
                          <a:solidFill>
                            <a:srgbClr val="004070"/>
                          </a:solidFill>
                          <a:latin typeface="+mn-lt"/>
                        </a:rPr>
                        <a:t>3</a:t>
                      </a: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800" b="1" dirty="0" smtClean="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extLst>
                  <a:ext uri="{0D108BD9-81ED-4DB2-BD59-A6C34878D82A}">
                    <a16:rowId xmlns:a16="http://schemas.microsoft.com/office/drawing/2014/main" xmlns="" val="3564184147"/>
                  </a:ext>
                </a:extLst>
              </a:tr>
              <a:tr h="376313">
                <a:tc>
                  <a:txBody>
                    <a:bodyPr/>
                    <a:lstStyle/>
                    <a:p>
                      <a:pPr algn="ctr"/>
                      <a:r>
                        <a:rPr lang="ru-RU" sz="1800" b="1" dirty="0" smtClean="0">
                          <a:solidFill>
                            <a:srgbClr val="004070"/>
                          </a:solidFill>
                          <a:latin typeface="+mn-lt"/>
                        </a:rPr>
                        <a:t>4</a:t>
                      </a: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800" b="1" dirty="0" smtClean="0">
                        <a:solidFill>
                          <a:srgbClr val="004070"/>
                        </a:solidFill>
                        <a:latin typeface="+mn-lt"/>
                      </a:endParaRPr>
                    </a:p>
                  </a:txBody>
                  <a:tcPr marL="60789" marR="60789" marT="30395" marB="3039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800" b="1" dirty="0" smtClean="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extLst>
                  <a:ext uri="{0D108BD9-81ED-4DB2-BD59-A6C34878D82A}">
                    <a16:rowId xmlns:a16="http://schemas.microsoft.com/office/drawing/2014/main" xmlns="" val="353697186"/>
                  </a:ext>
                </a:extLst>
              </a:tr>
              <a:tr h="350683">
                <a:tc>
                  <a:txBody>
                    <a:bodyPr/>
                    <a:lstStyle/>
                    <a:p>
                      <a:pPr algn="ctr"/>
                      <a:r>
                        <a:rPr lang="ru-RU" sz="1800" b="1" dirty="0" smtClean="0">
                          <a:solidFill>
                            <a:srgbClr val="004070"/>
                          </a:solidFill>
                          <a:latin typeface="+mn-lt"/>
                        </a:rPr>
                        <a:t>5</a:t>
                      </a: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800" b="1" dirty="0" smtClean="0">
                        <a:solidFill>
                          <a:srgbClr val="004070"/>
                        </a:solidFill>
                        <a:latin typeface="+mn-lt"/>
                      </a:endParaRPr>
                    </a:p>
                  </a:txBody>
                  <a:tcPr marL="60789" marR="60789" marT="30395" marB="3039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800" b="1" dirty="0" smtClean="0">
                        <a:solidFill>
                          <a:srgbClr val="004070"/>
                        </a:solidFill>
                        <a:latin typeface="+mn-lt"/>
                      </a:endParaRPr>
                    </a:p>
                  </a:txBody>
                  <a:tcPr marL="60789" marR="60789" marT="30395" marB="3039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800" b="1" dirty="0" smtClean="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extLst>
                  <a:ext uri="{0D108BD9-81ED-4DB2-BD59-A6C34878D82A}">
                    <a16:rowId xmlns:a16="http://schemas.microsoft.com/office/drawing/2014/main" xmlns="" val="916420769"/>
                  </a:ext>
                </a:extLst>
              </a:tr>
              <a:tr h="376313">
                <a:tc>
                  <a:txBody>
                    <a:bodyPr/>
                    <a:lstStyle/>
                    <a:p>
                      <a:pPr algn="ctr"/>
                      <a:r>
                        <a:rPr lang="ru-RU" sz="1800" b="1" dirty="0" smtClean="0">
                          <a:solidFill>
                            <a:srgbClr val="004070"/>
                          </a:solidFill>
                          <a:latin typeface="+mn-lt"/>
                        </a:rPr>
                        <a:t>6</a:t>
                      </a: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800" b="1" dirty="0" smtClean="0">
                        <a:solidFill>
                          <a:srgbClr val="004070"/>
                        </a:solidFill>
                        <a:latin typeface="+mn-lt"/>
                      </a:endParaRPr>
                    </a:p>
                  </a:txBody>
                  <a:tcPr marL="60789" marR="60789" marT="30395" marB="3039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800" b="1" dirty="0" smtClean="0">
                        <a:solidFill>
                          <a:srgbClr val="004070"/>
                        </a:solidFill>
                        <a:latin typeface="+mn-lt"/>
                      </a:endParaRPr>
                    </a:p>
                  </a:txBody>
                  <a:tcPr marL="60789" marR="60789" marT="30395" marB="3039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800" b="1" dirty="0" smtClean="0">
                        <a:solidFill>
                          <a:srgbClr val="004070"/>
                        </a:solidFill>
                        <a:latin typeface="+mn-lt"/>
                      </a:endParaRPr>
                    </a:p>
                  </a:txBody>
                  <a:tcPr marL="60789" marR="60789" marT="30395" marB="3039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800" b="1" dirty="0" smtClean="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extLst>
                  <a:ext uri="{0D108BD9-81ED-4DB2-BD59-A6C34878D82A}">
                    <a16:rowId xmlns:a16="http://schemas.microsoft.com/office/drawing/2014/main" xmlns="" val="3954921085"/>
                  </a:ext>
                </a:extLst>
              </a:tr>
            </a:tbl>
          </a:graphicData>
        </a:graphic>
      </p:graphicFrame>
      <p:sp>
        <p:nvSpPr>
          <p:cNvPr id="10" name="Прямоугольник 9"/>
          <p:cNvSpPr/>
          <p:nvPr/>
        </p:nvSpPr>
        <p:spPr>
          <a:xfrm>
            <a:off x="467544" y="2211710"/>
            <a:ext cx="5112568" cy="369332"/>
          </a:xfrm>
          <a:prstGeom prst="rect">
            <a:avLst/>
          </a:prstGeom>
        </p:spPr>
        <p:txBody>
          <a:bodyPr wrap="square">
            <a:spAutoFit/>
          </a:bodyPr>
          <a:lstStyle/>
          <a:p>
            <a:pPr indent="358775" algn="just"/>
            <a:r>
              <a:rPr lang="ru-RU" b="1" u="sng" dirty="0" smtClean="0">
                <a:solidFill>
                  <a:schemeClr val="accent1">
                    <a:lumMod val="50000"/>
                  </a:schemeClr>
                </a:solidFill>
              </a:rPr>
              <a:t>Решение:</a:t>
            </a:r>
          </a:p>
        </p:txBody>
      </p:sp>
      <p:sp>
        <p:nvSpPr>
          <p:cNvPr id="11" name="Прямоугольник 10"/>
          <p:cNvSpPr/>
          <p:nvPr/>
        </p:nvSpPr>
        <p:spPr>
          <a:xfrm>
            <a:off x="395537" y="2571750"/>
            <a:ext cx="5184575" cy="646331"/>
          </a:xfrm>
          <a:prstGeom prst="rect">
            <a:avLst/>
          </a:prstGeom>
        </p:spPr>
        <p:txBody>
          <a:bodyPr wrap="square">
            <a:spAutoFit/>
          </a:bodyPr>
          <a:lstStyle/>
          <a:p>
            <a:pPr indent="358775" algn="just"/>
            <a:r>
              <a:rPr lang="en-US" dirty="0" smtClean="0">
                <a:solidFill>
                  <a:schemeClr val="accent1">
                    <a:lumMod val="50000"/>
                  </a:schemeClr>
                </a:solidFill>
              </a:rPr>
              <a:t>A</a:t>
            </a:r>
            <a:r>
              <a:rPr lang="ru-RU" dirty="0" smtClean="0">
                <a:solidFill>
                  <a:schemeClr val="accent1">
                    <a:lumMod val="50000"/>
                  </a:schemeClr>
                </a:solidFill>
              </a:rPr>
              <a:t> – в результате двух бросков кости в сумме выпало больше 7 очков.</a:t>
            </a:r>
          </a:p>
        </p:txBody>
      </p:sp>
      <p:sp>
        <p:nvSpPr>
          <p:cNvPr id="12" name="Прямоугольник 11"/>
          <p:cNvSpPr/>
          <p:nvPr/>
        </p:nvSpPr>
        <p:spPr>
          <a:xfrm>
            <a:off x="337026" y="3723878"/>
            <a:ext cx="2497800" cy="369332"/>
          </a:xfrm>
          <a:prstGeom prst="rect">
            <a:avLst/>
          </a:prstGeom>
        </p:spPr>
        <p:txBody>
          <a:bodyPr wrap="none">
            <a:spAutoFit/>
          </a:bodyPr>
          <a:lstStyle/>
          <a:p>
            <a:pPr indent="358775" algn="just"/>
            <a:r>
              <a:rPr lang="ru-RU" dirty="0" smtClean="0">
                <a:solidFill>
                  <a:schemeClr val="accent1">
                    <a:lumMod val="50000"/>
                  </a:schemeClr>
                </a:solidFill>
              </a:rPr>
              <a:t>P(А) = 15/36 = </a:t>
            </a:r>
            <a:r>
              <a:rPr lang="ru-RU" dirty="0" smtClean="0">
                <a:solidFill>
                  <a:schemeClr val="accent1">
                    <a:lumMod val="50000"/>
                  </a:schemeClr>
                </a:solidFill>
              </a:rPr>
              <a:t>15/36</a:t>
            </a:r>
            <a:endParaRPr lang="ru-RU" dirty="0">
              <a:solidFill>
                <a:schemeClr val="accent1">
                  <a:lumMod val="50000"/>
                </a:schemeClr>
              </a:solidFill>
            </a:endParaRPr>
          </a:p>
        </p:txBody>
      </p:sp>
      <p:sp>
        <p:nvSpPr>
          <p:cNvPr id="13" name="Прямоугольник 12"/>
          <p:cNvSpPr/>
          <p:nvPr/>
        </p:nvSpPr>
        <p:spPr>
          <a:xfrm>
            <a:off x="2627784" y="3723878"/>
            <a:ext cx="819455" cy="369332"/>
          </a:xfrm>
          <a:prstGeom prst="rect">
            <a:avLst/>
          </a:prstGeom>
        </p:spPr>
        <p:txBody>
          <a:bodyPr wrap="none">
            <a:spAutoFit/>
          </a:bodyPr>
          <a:lstStyle/>
          <a:p>
            <a:r>
              <a:rPr lang="ru-RU" dirty="0" smtClean="0">
                <a:solidFill>
                  <a:schemeClr val="accent1">
                    <a:lumMod val="50000"/>
                  </a:schemeClr>
                </a:solidFill>
              </a:rPr>
              <a:t>≈ 0,42.</a:t>
            </a:r>
            <a:endParaRPr lang="ru-RU" dirty="0"/>
          </a:p>
        </p:txBody>
      </p:sp>
      <p:sp>
        <p:nvSpPr>
          <p:cNvPr id="14" name="Прямоугольник 13"/>
          <p:cNvSpPr/>
          <p:nvPr/>
        </p:nvSpPr>
        <p:spPr>
          <a:xfrm>
            <a:off x="395536" y="4083918"/>
            <a:ext cx="2664296" cy="369332"/>
          </a:xfrm>
          <a:prstGeom prst="rect">
            <a:avLst/>
          </a:prstGeom>
        </p:spPr>
        <p:txBody>
          <a:bodyPr wrap="square">
            <a:spAutoFit/>
          </a:bodyPr>
          <a:lstStyle/>
          <a:p>
            <a:pPr indent="355600" algn="just"/>
            <a:r>
              <a:rPr lang="ru-RU" dirty="0" smtClean="0">
                <a:solidFill>
                  <a:schemeClr val="accent1">
                    <a:lumMod val="50000"/>
                  </a:schemeClr>
                </a:solidFill>
              </a:rPr>
              <a:t>Ответ: 0,42</a:t>
            </a:r>
            <a:endParaRPr lang="ru-RU" dirty="0"/>
          </a:p>
        </p:txBody>
      </p:sp>
      <p:sp>
        <p:nvSpPr>
          <p:cNvPr id="17" name="Прямоугольник 16"/>
          <p:cNvSpPr/>
          <p:nvPr/>
        </p:nvSpPr>
        <p:spPr>
          <a:xfrm>
            <a:off x="8388424" y="2283718"/>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19" name="Прямоугольник 18"/>
          <p:cNvSpPr/>
          <p:nvPr/>
        </p:nvSpPr>
        <p:spPr>
          <a:xfrm>
            <a:off x="7956376" y="2643758"/>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20" name="Прямоугольник 19"/>
          <p:cNvSpPr/>
          <p:nvPr/>
        </p:nvSpPr>
        <p:spPr>
          <a:xfrm>
            <a:off x="8388424" y="2643758"/>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23" name="Прямоугольник 22"/>
          <p:cNvSpPr/>
          <p:nvPr/>
        </p:nvSpPr>
        <p:spPr>
          <a:xfrm>
            <a:off x="7524328" y="3003798"/>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24" name="Прямоугольник 23"/>
          <p:cNvSpPr/>
          <p:nvPr/>
        </p:nvSpPr>
        <p:spPr>
          <a:xfrm>
            <a:off x="7956376" y="3003798"/>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25" name="Прямоугольник 24"/>
          <p:cNvSpPr/>
          <p:nvPr/>
        </p:nvSpPr>
        <p:spPr>
          <a:xfrm>
            <a:off x="8388424" y="3003798"/>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26" name="Прямоугольник 25"/>
          <p:cNvSpPr/>
          <p:nvPr/>
        </p:nvSpPr>
        <p:spPr>
          <a:xfrm>
            <a:off x="7092280" y="3363838"/>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27" name="Прямоугольник 26"/>
          <p:cNvSpPr/>
          <p:nvPr/>
        </p:nvSpPr>
        <p:spPr>
          <a:xfrm>
            <a:off x="6588224" y="3723878"/>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28" name="Прямоугольник 27"/>
          <p:cNvSpPr/>
          <p:nvPr/>
        </p:nvSpPr>
        <p:spPr>
          <a:xfrm>
            <a:off x="7092280" y="3723878"/>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29" name="Прямоугольник 28"/>
          <p:cNvSpPr/>
          <p:nvPr/>
        </p:nvSpPr>
        <p:spPr>
          <a:xfrm>
            <a:off x="7524328" y="3363838"/>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30" name="Прямоугольник 29"/>
          <p:cNvSpPr/>
          <p:nvPr/>
        </p:nvSpPr>
        <p:spPr>
          <a:xfrm>
            <a:off x="7956376" y="3363838"/>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31" name="Прямоугольник 30"/>
          <p:cNvSpPr/>
          <p:nvPr/>
        </p:nvSpPr>
        <p:spPr>
          <a:xfrm>
            <a:off x="8388424" y="3363838"/>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32" name="Прямоугольник 31"/>
          <p:cNvSpPr/>
          <p:nvPr/>
        </p:nvSpPr>
        <p:spPr>
          <a:xfrm>
            <a:off x="7524328" y="3723878"/>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33" name="Прямоугольник 32"/>
          <p:cNvSpPr/>
          <p:nvPr/>
        </p:nvSpPr>
        <p:spPr>
          <a:xfrm>
            <a:off x="7956376" y="3723878"/>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34" name="Прямоугольник 33"/>
          <p:cNvSpPr/>
          <p:nvPr/>
        </p:nvSpPr>
        <p:spPr>
          <a:xfrm>
            <a:off x="8388424" y="3723878"/>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6"/>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9"/>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30"/>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31"/>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27"/>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28"/>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32"/>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33"/>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34"/>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12"/>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13"/>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10" grpId="0"/>
      <p:bldP spid="11" grpId="0"/>
      <p:bldP spid="12" grpId="0"/>
      <p:bldP spid="13" grpId="0"/>
      <p:bldP spid="14" grpId="0"/>
      <p:bldP spid="17" grpId="0"/>
      <p:bldP spid="19" grpId="0"/>
      <p:bldP spid="20" grpId="0"/>
      <p:bldP spid="23" grpId="0"/>
      <p:bldP spid="24" grpId="0"/>
      <p:bldP spid="25" grpId="0"/>
      <p:bldP spid="26" grpId="0"/>
      <p:bldP spid="27" grpId="0"/>
      <p:bldP spid="28" grpId="0"/>
      <p:bldP spid="29" grpId="0"/>
      <p:bldP spid="30" grpId="0"/>
      <p:bldP spid="31" grpId="0"/>
      <p:bldP spid="32" grpId="0"/>
      <p:bldP spid="33" grpId="0"/>
      <p:bldP spid="34"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b="-5000"/>
          </a:stretch>
        </a:blipFill>
        <a:effectLst/>
      </p:bgPr>
    </p:bg>
    <p:spTree>
      <p:nvGrpSpPr>
        <p:cNvPr id="1" name=""/>
        <p:cNvGrpSpPr/>
        <p:nvPr/>
      </p:nvGrpSpPr>
      <p:grpSpPr>
        <a:xfrm>
          <a:off x="0" y="0"/>
          <a:ext cx="0" cy="0"/>
          <a:chOff x="0" y="0"/>
          <a:chExt cx="0" cy="0"/>
        </a:xfrm>
      </p:grpSpPr>
      <p:sp>
        <p:nvSpPr>
          <p:cNvPr id="4" name="Заголовок 1"/>
          <p:cNvSpPr txBox="1">
            <a:spLocks/>
          </p:cNvSpPr>
          <p:nvPr/>
        </p:nvSpPr>
        <p:spPr>
          <a:xfrm>
            <a:off x="1259632" y="195486"/>
            <a:ext cx="6765369" cy="576064"/>
          </a:xfrm>
          <a:prstGeom prst="rect">
            <a:avLst/>
          </a:prstGeom>
        </p:spPr>
        <p:txBody>
          <a:bodyPr/>
          <a:lstStyle/>
          <a:p>
            <a:pPr lvl="0" algn="ctr">
              <a:spcBef>
                <a:spcPct val="0"/>
              </a:spcBef>
            </a:pPr>
            <a:r>
              <a:rPr lang="ru-RU" sz="2800" b="1" dirty="0" smtClean="0">
                <a:solidFill>
                  <a:srgbClr val="004070"/>
                </a:solidFill>
                <a:ea typeface="+mj-ea"/>
                <a:cs typeface="+mj-cs"/>
              </a:rPr>
              <a:t>Подбрасывание кубика несколько раз</a:t>
            </a:r>
            <a:endParaRPr kumimoji="0" lang="ru-RU" sz="2800" b="1" i="0" u="none" strike="noStrike" kern="1200" cap="none" spc="0" normalizeH="0" baseline="0" noProof="0" dirty="0">
              <a:ln>
                <a:noFill/>
              </a:ln>
              <a:solidFill>
                <a:srgbClr val="004070"/>
              </a:solidFill>
              <a:effectLst/>
              <a:uLnTx/>
              <a:uFillTx/>
              <a:ea typeface="+mj-ea"/>
              <a:cs typeface="+mj-cs"/>
            </a:endParaRPr>
          </a:p>
        </p:txBody>
      </p:sp>
      <p:sp>
        <p:nvSpPr>
          <p:cNvPr id="5" name="Прямоугольник 4"/>
          <p:cNvSpPr/>
          <p:nvPr/>
        </p:nvSpPr>
        <p:spPr>
          <a:xfrm>
            <a:off x="683568" y="699542"/>
            <a:ext cx="7704856" cy="400110"/>
          </a:xfrm>
          <a:prstGeom prst="rect">
            <a:avLst/>
          </a:prstGeom>
        </p:spPr>
        <p:txBody>
          <a:bodyPr wrap="square">
            <a:spAutoFit/>
          </a:bodyPr>
          <a:lstStyle/>
          <a:p>
            <a:pPr algn="ctr"/>
            <a:r>
              <a:rPr lang="ru-RU" sz="2000" b="1" i="1" dirty="0" smtClean="0">
                <a:solidFill>
                  <a:schemeClr val="accent1">
                    <a:lumMod val="50000"/>
                  </a:schemeClr>
                </a:solidFill>
              </a:rPr>
              <a:t>Визуализация с помощью таблицы при двух подбрасываниях</a:t>
            </a:r>
          </a:p>
        </p:txBody>
      </p:sp>
      <p:sp>
        <p:nvSpPr>
          <p:cNvPr id="6" name="Прямоугольник 5"/>
          <p:cNvSpPr/>
          <p:nvPr/>
        </p:nvSpPr>
        <p:spPr>
          <a:xfrm>
            <a:off x="467544" y="1059582"/>
            <a:ext cx="5112568" cy="1200329"/>
          </a:xfrm>
          <a:prstGeom prst="rect">
            <a:avLst/>
          </a:prstGeom>
        </p:spPr>
        <p:txBody>
          <a:bodyPr wrap="square">
            <a:spAutoFit/>
          </a:bodyPr>
          <a:lstStyle/>
          <a:p>
            <a:pPr indent="358775" algn="just"/>
            <a:r>
              <a:rPr lang="ru-RU" b="1" i="1" dirty="0" smtClean="0">
                <a:solidFill>
                  <a:schemeClr val="accent1">
                    <a:lumMod val="50000"/>
                  </a:schemeClr>
                </a:solidFill>
              </a:rPr>
              <a:t>Задача №7.</a:t>
            </a:r>
          </a:p>
          <a:p>
            <a:pPr indent="358775" algn="just"/>
            <a:r>
              <a:rPr lang="ru-RU" dirty="0" smtClean="0">
                <a:solidFill>
                  <a:schemeClr val="accent1">
                    <a:lumMod val="50000"/>
                  </a:schemeClr>
                </a:solidFill>
              </a:rPr>
              <a:t>Бросили два игральных кубика. Какова вероятность, что сумма выпавших очков не превосходит  9. Ответ округлите до сотых.</a:t>
            </a:r>
            <a:endParaRPr lang="ru-RU" dirty="0">
              <a:solidFill>
                <a:schemeClr val="accent1">
                  <a:lumMod val="50000"/>
                </a:schemeClr>
              </a:solidFill>
            </a:endParaRPr>
          </a:p>
        </p:txBody>
      </p:sp>
      <p:graphicFrame>
        <p:nvGraphicFramePr>
          <p:cNvPr id="8" name="Таблица 7"/>
          <p:cNvGraphicFramePr>
            <a:graphicFrameLocks noGrp="1"/>
          </p:cNvGraphicFramePr>
          <p:nvPr>
            <p:extLst>
              <p:ext uri="{D42A27DB-BD31-4B8C-83A1-F6EECF244321}">
                <p14:modId xmlns:p14="http://schemas.microsoft.com/office/powerpoint/2010/main" xmlns="" val="2677396013"/>
              </p:ext>
            </p:extLst>
          </p:nvPr>
        </p:nvGraphicFramePr>
        <p:xfrm>
          <a:off x="5652120" y="1491630"/>
          <a:ext cx="3143175" cy="2608561"/>
        </p:xfrm>
        <a:graphic>
          <a:graphicData uri="http://schemas.openxmlformats.org/drawingml/2006/table">
            <a:tbl>
              <a:tblPr bandRow="1">
                <a:tableStyleId>{69CF1AB2-1976-4502-BF36-3FF5EA218861}</a:tableStyleId>
              </a:tblPr>
              <a:tblGrid>
                <a:gridCol w="449025">
                  <a:extLst>
                    <a:ext uri="{9D8B030D-6E8A-4147-A177-3AD203B41FA5}">
                      <a16:colId xmlns:a16="http://schemas.microsoft.com/office/drawing/2014/main" xmlns="" val="3425292341"/>
                    </a:ext>
                  </a:extLst>
                </a:gridCol>
                <a:gridCol w="449025">
                  <a:extLst>
                    <a:ext uri="{9D8B030D-6E8A-4147-A177-3AD203B41FA5}">
                      <a16:colId xmlns:a16="http://schemas.microsoft.com/office/drawing/2014/main" xmlns="" val="1431333198"/>
                    </a:ext>
                  </a:extLst>
                </a:gridCol>
                <a:gridCol w="449025">
                  <a:extLst>
                    <a:ext uri="{9D8B030D-6E8A-4147-A177-3AD203B41FA5}">
                      <a16:colId xmlns:a16="http://schemas.microsoft.com/office/drawing/2014/main" xmlns="" val="1471641079"/>
                    </a:ext>
                  </a:extLst>
                </a:gridCol>
                <a:gridCol w="449025">
                  <a:extLst>
                    <a:ext uri="{9D8B030D-6E8A-4147-A177-3AD203B41FA5}">
                      <a16:colId xmlns:a16="http://schemas.microsoft.com/office/drawing/2014/main" xmlns="" val="191884554"/>
                    </a:ext>
                  </a:extLst>
                </a:gridCol>
                <a:gridCol w="449025">
                  <a:extLst>
                    <a:ext uri="{9D8B030D-6E8A-4147-A177-3AD203B41FA5}">
                      <a16:colId xmlns:a16="http://schemas.microsoft.com/office/drawing/2014/main" xmlns="" val="2193785298"/>
                    </a:ext>
                  </a:extLst>
                </a:gridCol>
                <a:gridCol w="449025">
                  <a:extLst>
                    <a:ext uri="{9D8B030D-6E8A-4147-A177-3AD203B41FA5}">
                      <a16:colId xmlns:a16="http://schemas.microsoft.com/office/drawing/2014/main" xmlns="" val="814809394"/>
                    </a:ext>
                  </a:extLst>
                </a:gridCol>
                <a:gridCol w="449025">
                  <a:extLst>
                    <a:ext uri="{9D8B030D-6E8A-4147-A177-3AD203B41FA5}">
                      <a16:colId xmlns:a16="http://schemas.microsoft.com/office/drawing/2014/main" xmlns="" val="3210496137"/>
                    </a:ext>
                  </a:extLst>
                </a:gridCol>
              </a:tblGrid>
              <a:tr h="376313">
                <a:tc>
                  <a:txBody>
                    <a:bodyPr/>
                    <a:lstStyle/>
                    <a:p>
                      <a:pPr algn="ctr"/>
                      <a:endParaRPr lang="ru-RU" sz="1800" b="1" dirty="0">
                        <a:solidFill>
                          <a:srgbClr val="004070"/>
                        </a:solidFill>
                        <a:latin typeface="+mn-lt"/>
                      </a:endParaRPr>
                    </a:p>
                  </a:txBody>
                  <a:tcPr marL="60789" marR="60789" marT="30395" marB="30395"/>
                </a:tc>
                <a:tc>
                  <a:txBody>
                    <a:bodyPr/>
                    <a:lstStyle/>
                    <a:p>
                      <a:pPr algn="ctr"/>
                      <a:r>
                        <a:rPr lang="ru-RU" sz="1800" b="1" dirty="0" smtClean="0">
                          <a:solidFill>
                            <a:srgbClr val="004070"/>
                          </a:solidFill>
                          <a:latin typeface="+mn-lt"/>
                        </a:rPr>
                        <a:t>1</a:t>
                      </a:r>
                      <a:endParaRPr lang="ru-RU" sz="1800" b="1" dirty="0">
                        <a:solidFill>
                          <a:srgbClr val="004070"/>
                        </a:solidFill>
                        <a:latin typeface="+mn-lt"/>
                      </a:endParaRPr>
                    </a:p>
                  </a:txBody>
                  <a:tcPr marL="60789" marR="60789" marT="30395" marB="30395"/>
                </a:tc>
                <a:tc>
                  <a:txBody>
                    <a:bodyPr/>
                    <a:lstStyle/>
                    <a:p>
                      <a:pPr algn="ctr"/>
                      <a:r>
                        <a:rPr lang="ru-RU" sz="1800" b="1" dirty="0" smtClean="0">
                          <a:solidFill>
                            <a:srgbClr val="004070"/>
                          </a:solidFill>
                          <a:latin typeface="+mn-lt"/>
                        </a:rPr>
                        <a:t>2</a:t>
                      </a:r>
                      <a:endParaRPr lang="ru-RU" sz="1800" b="1" dirty="0">
                        <a:solidFill>
                          <a:srgbClr val="004070"/>
                        </a:solidFill>
                        <a:latin typeface="+mn-lt"/>
                      </a:endParaRPr>
                    </a:p>
                  </a:txBody>
                  <a:tcPr marL="60789" marR="60789" marT="30395" marB="30395"/>
                </a:tc>
                <a:tc>
                  <a:txBody>
                    <a:bodyPr/>
                    <a:lstStyle/>
                    <a:p>
                      <a:pPr algn="ctr"/>
                      <a:r>
                        <a:rPr lang="ru-RU" sz="1800" b="1" dirty="0" smtClean="0">
                          <a:solidFill>
                            <a:srgbClr val="004070"/>
                          </a:solidFill>
                          <a:latin typeface="+mn-lt"/>
                        </a:rPr>
                        <a:t>3</a:t>
                      </a:r>
                      <a:endParaRPr lang="ru-RU" sz="1800" b="1" dirty="0">
                        <a:solidFill>
                          <a:srgbClr val="004070"/>
                        </a:solidFill>
                        <a:latin typeface="+mn-lt"/>
                      </a:endParaRPr>
                    </a:p>
                  </a:txBody>
                  <a:tcPr marL="60789" marR="60789" marT="30395" marB="30395"/>
                </a:tc>
                <a:tc>
                  <a:txBody>
                    <a:bodyPr/>
                    <a:lstStyle/>
                    <a:p>
                      <a:pPr algn="ctr"/>
                      <a:r>
                        <a:rPr lang="ru-RU" sz="1800" b="1" dirty="0" smtClean="0">
                          <a:solidFill>
                            <a:srgbClr val="004070"/>
                          </a:solidFill>
                          <a:latin typeface="+mn-lt"/>
                        </a:rPr>
                        <a:t>4</a:t>
                      </a:r>
                      <a:endParaRPr lang="ru-RU" sz="1800" b="1" dirty="0">
                        <a:solidFill>
                          <a:srgbClr val="004070"/>
                        </a:solidFill>
                        <a:latin typeface="+mn-lt"/>
                      </a:endParaRPr>
                    </a:p>
                  </a:txBody>
                  <a:tcPr marL="60789" marR="60789" marT="30395" marB="30395"/>
                </a:tc>
                <a:tc>
                  <a:txBody>
                    <a:bodyPr/>
                    <a:lstStyle/>
                    <a:p>
                      <a:pPr algn="ctr"/>
                      <a:r>
                        <a:rPr lang="ru-RU" sz="1800" b="1" dirty="0" smtClean="0">
                          <a:solidFill>
                            <a:srgbClr val="004070"/>
                          </a:solidFill>
                          <a:latin typeface="+mn-lt"/>
                        </a:rPr>
                        <a:t>5</a:t>
                      </a:r>
                      <a:endParaRPr lang="ru-RU" sz="1800" b="1" dirty="0">
                        <a:solidFill>
                          <a:srgbClr val="004070"/>
                        </a:solidFill>
                        <a:latin typeface="+mn-lt"/>
                      </a:endParaRPr>
                    </a:p>
                  </a:txBody>
                  <a:tcPr marL="60789" marR="60789" marT="30395" marB="30395"/>
                </a:tc>
                <a:tc>
                  <a:txBody>
                    <a:bodyPr/>
                    <a:lstStyle/>
                    <a:p>
                      <a:pPr algn="ctr"/>
                      <a:r>
                        <a:rPr lang="ru-RU" sz="1800" b="1" dirty="0" smtClean="0">
                          <a:solidFill>
                            <a:srgbClr val="004070"/>
                          </a:solidFill>
                          <a:latin typeface="+mn-lt"/>
                        </a:rPr>
                        <a:t>6</a:t>
                      </a:r>
                      <a:endParaRPr lang="ru-RU" sz="1800" b="1" dirty="0">
                        <a:solidFill>
                          <a:srgbClr val="004070"/>
                        </a:solidFill>
                        <a:latin typeface="+mn-lt"/>
                      </a:endParaRPr>
                    </a:p>
                  </a:txBody>
                  <a:tcPr marL="60789" marR="60789" marT="30395" marB="30395"/>
                </a:tc>
                <a:extLst>
                  <a:ext uri="{0D108BD9-81ED-4DB2-BD59-A6C34878D82A}">
                    <a16:rowId xmlns:a16="http://schemas.microsoft.com/office/drawing/2014/main" xmlns="" val="189380668"/>
                  </a:ext>
                </a:extLst>
              </a:tr>
              <a:tr h="376313">
                <a:tc>
                  <a:txBody>
                    <a:bodyPr/>
                    <a:lstStyle/>
                    <a:p>
                      <a:pPr algn="ctr"/>
                      <a:r>
                        <a:rPr lang="ru-RU" sz="1800" b="1" dirty="0" smtClean="0">
                          <a:solidFill>
                            <a:srgbClr val="004070"/>
                          </a:solidFill>
                          <a:latin typeface="+mn-lt"/>
                        </a:rPr>
                        <a:t>1</a:t>
                      </a: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extLst>
                  <a:ext uri="{0D108BD9-81ED-4DB2-BD59-A6C34878D82A}">
                    <a16:rowId xmlns:a16="http://schemas.microsoft.com/office/drawing/2014/main" xmlns="" val="2316474263"/>
                  </a:ext>
                </a:extLst>
              </a:tr>
              <a:tr h="376313">
                <a:tc>
                  <a:txBody>
                    <a:bodyPr/>
                    <a:lstStyle/>
                    <a:p>
                      <a:pPr algn="ctr"/>
                      <a:r>
                        <a:rPr lang="ru-RU" sz="1800" b="1" dirty="0" smtClean="0">
                          <a:solidFill>
                            <a:srgbClr val="004070"/>
                          </a:solidFill>
                          <a:latin typeface="+mn-lt"/>
                        </a:rPr>
                        <a:t>2</a:t>
                      </a: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extLst>
                  <a:ext uri="{0D108BD9-81ED-4DB2-BD59-A6C34878D82A}">
                    <a16:rowId xmlns:a16="http://schemas.microsoft.com/office/drawing/2014/main" xmlns="" val="4182923782"/>
                  </a:ext>
                </a:extLst>
              </a:tr>
              <a:tr h="376313">
                <a:tc>
                  <a:txBody>
                    <a:bodyPr/>
                    <a:lstStyle/>
                    <a:p>
                      <a:pPr algn="ctr"/>
                      <a:r>
                        <a:rPr lang="ru-RU" sz="1800" b="1" dirty="0" smtClean="0">
                          <a:solidFill>
                            <a:srgbClr val="004070"/>
                          </a:solidFill>
                          <a:latin typeface="+mn-lt"/>
                        </a:rPr>
                        <a:t>3</a:t>
                      </a: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800" b="1" dirty="0" smtClean="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extLst>
                  <a:ext uri="{0D108BD9-81ED-4DB2-BD59-A6C34878D82A}">
                    <a16:rowId xmlns:a16="http://schemas.microsoft.com/office/drawing/2014/main" xmlns="" val="3564184147"/>
                  </a:ext>
                </a:extLst>
              </a:tr>
              <a:tr h="376313">
                <a:tc>
                  <a:txBody>
                    <a:bodyPr/>
                    <a:lstStyle/>
                    <a:p>
                      <a:pPr algn="ctr"/>
                      <a:r>
                        <a:rPr lang="ru-RU" sz="1800" b="1" dirty="0" smtClean="0">
                          <a:solidFill>
                            <a:srgbClr val="004070"/>
                          </a:solidFill>
                          <a:latin typeface="+mn-lt"/>
                        </a:rPr>
                        <a:t>4</a:t>
                      </a: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800" b="1" dirty="0" smtClean="0">
                        <a:solidFill>
                          <a:srgbClr val="004070"/>
                        </a:solidFill>
                        <a:latin typeface="+mn-lt"/>
                      </a:endParaRPr>
                    </a:p>
                  </a:txBody>
                  <a:tcPr marL="60789" marR="60789" marT="30395" marB="3039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800" b="1" dirty="0" smtClean="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extLst>
                  <a:ext uri="{0D108BD9-81ED-4DB2-BD59-A6C34878D82A}">
                    <a16:rowId xmlns:a16="http://schemas.microsoft.com/office/drawing/2014/main" xmlns="" val="353697186"/>
                  </a:ext>
                </a:extLst>
              </a:tr>
              <a:tr h="350683">
                <a:tc>
                  <a:txBody>
                    <a:bodyPr/>
                    <a:lstStyle/>
                    <a:p>
                      <a:pPr algn="ctr"/>
                      <a:r>
                        <a:rPr lang="ru-RU" sz="1800" b="1" dirty="0" smtClean="0">
                          <a:solidFill>
                            <a:srgbClr val="004070"/>
                          </a:solidFill>
                          <a:latin typeface="+mn-lt"/>
                        </a:rPr>
                        <a:t>5</a:t>
                      </a: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800" b="1" dirty="0" smtClean="0">
                        <a:solidFill>
                          <a:srgbClr val="004070"/>
                        </a:solidFill>
                        <a:latin typeface="+mn-lt"/>
                      </a:endParaRPr>
                    </a:p>
                  </a:txBody>
                  <a:tcPr marL="60789" marR="60789" marT="30395" marB="3039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800" b="1" dirty="0" smtClean="0">
                        <a:solidFill>
                          <a:srgbClr val="004070"/>
                        </a:solidFill>
                        <a:latin typeface="+mn-lt"/>
                      </a:endParaRPr>
                    </a:p>
                  </a:txBody>
                  <a:tcPr marL="60789" marR="60789" marT="30395" marB="3039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800" b="1" dirty="0" smtClean="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extLst>
                  <a:ext uri="{0D108BD9-81ED-4DB2-BD59-A6C34878D82A}">
                    <a16:rowId xmlns:a16="http://schemas.microsoft.com/office/drawing/2014/main" xmlns="" val="916420769"/>
                  </a:ext>
                </a:extLst>
              </a:tr>
              <a:tr h="376313">
                <a:tc>
                  <a:txBody>
                    <a:bodyPr/>
                    <a:lstStyle/>
                    <a:p>
                      <a:pPr algn="ctr"/>
                      <a:r>
                        <a:rPr lang="ru-RU" sz="1800" b="1" dirty="0" smtClean="0">
                          <a:solidFill>
                            <a:srgbClr val="004070"/>
                          </a:solidFill>
                          <a:latin typeface="+mn-lt"/>
                        </a:rPr>
                        <a:t>6</a:t>
                      </a: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800" b="1" dirty="0" smtClean="0">
                        <a:solidFill>
                          <a:srgbClr val="004070"/>
                        </a:solidFill>
                        <a:latin typeface="+mn-lt"/>
                      </a:endParaRPr>
                    </a:p>
                  </a:txBody>
                  <a:tcPr marL="60789" marR="60789" marT="30395" marB="3039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800" b="1" dirty="0" smtClean="0">
                        <a:solidFill>
                          <a:srgbClr val="004070"/>
                        </a:solidFill>
                        <a:latin typeface="+mn-lt"/>
                      </a:endParaRPr>
                    </a:p>
                  </a:txBody>
                  <a:tcPr marL="60789" marR="60789" marT="30395" marB="3039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800" b="1" dirty="0" smtClean="0">
                        <a:solidFill>
                          <a:srgbClr val="004070"/>
                        </a:solidFill>
                        <a:latin typeface="+mn-lt"/>
                      </a:endParaRPr>
                    </a:p>
                  </a:txBody>
                  <a:tcPr marL="60789" marR="60789" marT="30395" marB="3039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800" b="1" dirty="0" smtClean="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extLst>
                  <a:ext uri="{0D108BD9-81ED-4DB2-BD59-A6C34878D82A}">
                    <a16:rowId xmlns:a16="http://schemas.microsoft.com/office/drawing/2014/main" xmlns="" val="3954921085"/>
                  </a:ext>
                </a:extLst>
              </a:tr>
            </a:tbl>
          </a:graphicData>
        </a:graphic>
      </p:graphicFrame>
      <p:sp>
        <p:nvSpPr>
          <p:cNvPr id="10" name="Прямоугольник 9"/>
          <p:cNvSpPr/>
          <p:nvPr/>
        </p:nvSpPr>
        <p:spPr>
          <a:xfrm>
            <a:off x="467544" y="2211710"/>
            <a:ext cx="5112568" cy="369332"/>
          </a:xfrm>
          <a:prstGeom prst="rect">
            <a:avLst/>
          </a:prstGeom>
        </p:spPr>
        <p:txBody>
          <a:bodyPr wrap="square">
            <a:spAutoFit/>
          </a:bodyPr>
          <a:lstStyle/>
          <a:p>
            <a:pPr indent="358775" algn="just"/>
            <a:r>
              <a:rPr lang="ru-RU" b="1" u="sng" dirty="0" smtClean="0">
                <a:solidFill>
                  <a:schemeClr val="accent1">
                    <a:lumMod val="50000"/>
                  </a:schemeClr>
                </a:solidFill>
              </a:rPr>
              <a:t>Решение:</a:t>
            </a:r>
          </a:p>
        </p:txBody>
      </p:sp>
      <p:sp>
        <p:nvSpPr>
          <p:cNvPr id="11" name="Прямоугольник 10"/>
          <p:cNvSpPr/>
          <p:nvPr/>
        </p:nvSpPr>
        <p:spPr>
          <a:xfrm>
            <a:off x="395537" y="2571750"/>
            <a:ext cx="5184575" cy="646331"/>
          </a:xfrm>
          <a:prstGeom prst="rect">
            <a:avLst/>
          </a:prstGeom>
        </p:spPr>
        <p:txBody>
          <a:bodyPr wrap="square">
            <a:spAutoFit/>
          </a:bodyPr>
          <a:lstStyle/>
          <a:p>
            <a:pPr indent="358775" algn="just"/>
            <a:r>
              <a:rPr lang="en-US" dirty="0" smtClean="0">
                <a:solidFill>
                  <a:schemeClr val="accent1">
                    <a:lumMod val="50000"/>
                  </a:schemeClr>
                </a:solidFill>
              </a:rPr>
              <a:t>A</a:t>
            </a:r>
            <a:r>
              <a:rPr lang="ru-RU" dirty="0" smtClean="0">
                <a:solidFill>
                  <a:schemeClr val="accent1">
                    <a:lumMod val="50000"/>
                  </a:schemeClr>
                </a:solidFill>
              </a:rPr>
              <a:t> – в результате двух бросков кости в сумма не превосходит 9 очков.</a:t>
            </a:r>
          </a:p>
        </p:txBody>
      </p:sp>
      <p:sp>
        <p:nvSpPr>
          <p:cNvPr id="12" name="Прямоугольник 11"/>
          <p:cNvSpPr/>
          <p:nvPr/>
        </p:nvSpPr>
        <p:spPr>
          <a:xfrm>
            <a:off x="395536" y="3435846"/>
            <a:ext cx="1718740" cy="369332"/>
          </a:xfrm>
          <a:prstGeom prst="rect">
            <a:avLst/>
          </a:prstGeom>
        </p:spPr>
        <p:txBody>
          <a:bodyPr wrap="none">
            <a:spAutoFit/>
          </a:bodyPr>
          <a:lstStyle/>
          <a:p>
            <a:pPr indent="358775" algn="just"/>
            <a:r>
              <a:rPr lang="ru-RU" dirty="0" smtClean="0">
                <a:solidFill>
                  <a:schemeClr val="accent1">
                    <a:lumMod val="50000"/>
                  </a:schemeClr>
                </a:solidFill>
              </a:rPr>
              <a:t>P(А) = 30/36</a:t>
            </a:r>
            <a:endParaRPr lang="ru-RU" dirty="0">
              <a:solidFill>
                <a:schemeClr val="accent1">
                  <a:lumMod val="50000"/>
                </a:schemeClr>
              </a:solidFill>
            </a:endParaRPr>
          </a:p>
        </p:txBody>
      </p:sp>
      <p:sp>
        <p:nvSpPr>
          <p:cNvPr id="13" name="Прямоугольник 12"/>
          <p:cNvSpPr/>
          <p:nvPr/>
        </p:nvSpPr>
        <p:spPr>
          <a:xfrm>
            <a:off x="1979712" y="3435846"/>
            <a:ext cx="819455" cy="369332"/>
          </a:xfrm>
          <a:prstGeom prst="rect">
            <a:avLst/>
          </a:prstGeom>
        </p:spPr>
        <p:txBody>
          <a:bodyPr wrap="none">
            <a:spAutoFit/>
          </a:bodyPr>
          <a:lstStyle/>
          <a:p>
            <a:r>
              <a:rPr lang="ru-RU" dirty="0" smtClean="0">
                <a:solidFill>
                  <a:schemeClr val="accent1">
                    <a:lumMod val="50000"/>
                  </a:schemeClr>
                </a:solidFill>
              </a:rPr>
              <a:t>≈ 0,83.</a:t>
            </a:r>
            <a:endParaRPr lang="ru-RU" dirty="0"/>
          </a:p>
        </p:txBody>
      </p:sp>
      <p:sp>
        <p:nvSpPr>
          <p:cNvPr id="14" name="Прямоугольник 13"/>
          <p:cNvSpPr/>
          <p:nvPr/>
        </p:nvSpPr>
        <p:spPr>
          <a:xfrm>
            <a:off x="395536" y="4011910"/>
            <a:ext cx="2664296" cy="369332"/>
          </a:xfrm>
          <a:prstGeom prst="rect">
            <a:avLst/>
          </a:prstGeom>
        </p:spPr>
        <p:txBody>
          <a:bodyPr wrap="square">
            <a:spAutoFit/>
          </a:bodyPr>
          <a:lstStyle/>
          <a:p>
            <a:pPr indent="355600" algn="just"/>
            <a:r>
              <a:rPr lang="ru-RU" dirty="0" smtClean="0">
                <a:solidFill>
                  <a:schemeClr val="accent1">
                    <a:lumMod val="50000"/>
                  </a:schemeClr>
                </a:solidFill>
              </a:rPr>
              <a:t>Ответ: 0,83</a:t>
            </a:r>
            <a:endParaRPr lang="ru-RU" dirty="0"/>
          </a:p>
        </p:txBody>
      </p:sp>
      <p:sp>
        <p:nvSpPr>
          <p:cNvPr id="17" name="Прямоугольник 16"/>
          <p:cNvSpPr/>
          <p:nvPr/>
        </p:nvSpPr>
        <p:spPr>
          <a:xfrm>
            <a:off x="6156176" y="1851670"/>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19" name="Прямоугольник 18"/>
          <p:cNvSpPr/>
          <p:nvPr/>
        </p:nvSpPr>
        <p:spPr>
          <a:xfrm>
            <a:off x="6588224" y="1851670"/>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20" name="Прямоугольник 19"/>
          <p:cNvSpPr/>
          <p:nvPr/>
        </p:nvSpPr>
        <p:spPr>
          <a:xfrm>
            <a:off x="7092280" y="1851670"/>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23" name="Прямоугольник 22"/>
          <p:cNvSpPr/>
          <p:nvPr/>
        </p:nvSpPr>
        <p:spPr>
          <a:xfrm>
            <a:off x="7956376" y="1851670"/>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24" name="Прямоугольник 23"/>
          <p:cNvSpPr/>
          <p:nvPr/>
        </p:nvSpPr>
        <p:spPr>
          <a:xfrm>
            <a:off x="7524328" y="1851670"/>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25" name="Прямоугольник 24"/>
          <p:cNvSpPr/>
          <p:nvPr/>
        </p:nvSpPr>
        <p:spPr>
          <a:xfrm>
            <a:off x="8388424" y="1851670"/>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26" name="Прямоугольник 25"/>
          <p:cNvSpPr/>
          <p:nvPr/>
        </p:nvSpPr>
        <p:spPr>
          <a:xfrm>
            <a:off x="6156176" y="2211710"/>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27" name="Прямоугольник 26"/>
          <p:cNvSpPr/>
          <p:nvPr/>
        </p:nvSpPr>
        <p:spPr>
          <a:xfrm>
            <a:off x="7956376" y="2211710"/>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28" name="Прямоугольник 27"/>
          <p:cNvSpPr/>
          <p:nvPr/>
        </p:nvSpPr>
        <p:spPr>
          <a:xfrm>
            <a:off x="8388424" y="2211710"/>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29" name="Прямоугольник 28"/>
          <p:cNvSpPr/>
          <p:nvPr/>
        </p:nvSpPr>
        <p:spPr>
          <a:xfrm>
            <a:off x="6588224" y="2211710"/>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30" name="Прямоугольник 29"/>
          <p:cNvSpPr/>
          <p:nvPr/>
        </p:nvSpPr>
        <p:spPr>
          <a:xfrm>
            <a:off x="7092280" y="2211710"/>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31" name="Прямоугольник 30"/>
          <p:cNvSpPr/>
          <p:nvPr/>
        </p:nvSpPr>
        <p:spPr>
          <a:xfrm>
            <a:off x="7524328" y="2211710"/>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32" name="Прямоугольник 31"/>
          <p:cNvSpPr/>
          <p:nvPr/>
        </p:nvSpPr>
        <p:spPr>
          <a:xfrm>
            <a:off x="7524328" y="2571750"/>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33" name="Прямоугольник 32"/>
          <p:cNvSpPr/>
          <p:nvPr/>
        </p:nvSpPr>
        <p:spPr>
          <a:xfrm>
            <a:off x="7956376" y="2571750"/>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34" name="Прямоугольник 33"/>
          <p:cNvSpPr/>
          <p:nvPr/>
        </p:nvSpPr>
        <p:spPr>
          <a:xfrm>
            <a:off x="8388424" y="2571750"/>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35" name="Прямоугольник 34"/>
          <p:cNvSpPr/>
          <p:nvPr/>
        </p:nvSpPr>
        <p:spPr>
          <a:xfrm>
            <a:off x="7092280" y="2571750"/>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36" name="Прямоугольник 35"/>
          <p:cNvSpPr/>
          <p:nvPr/>
        </p:nvSpPr>
        <p:spPr>
          <a:xfrm>
            <a:off x="6588224" y="2571750"/>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37" name="Прямоугольник 36"/>
          <p:cNvSpPr/>
          <p:nvPr/>
        </p:nvSpPr>
        <p:spPr>
          <a:xfrm>
            <a:off x="6156176" y="2571750"/>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38" name="Прямоугольник 37"/>
          <p:cNvSpPr/>
          <p:nvPr/>
        </p:nvSpPr>
        <p:spPr>
          <a:xfrm>
            <a:off x="7956376" y="3003798"/>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39" name="Прямоугольник 38"/>
          <p:cNvSpPr/>
          <p:nvPr/>
        </p:nvSpPr>
        <p:spPr>
          <a:xfrm>
            <a:off x="7524328" y="3003798"/>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40" name="Прямоугольник 39"/>
          <p:cNvSpPr/>
          <p:nvPr/>
        </p:nvSpPr>
        <p:spPr>
          <a:xfrm>
            <a:off x="7092280" y="3003798"/>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41" name="Прямоугольник 40"/>
          <p:cNvSpPr/>
          <p:nvPr/>
        </p:nvSpPr>
        <p:spPr>
          <a:xfrm>
            <a:off x="6588224" y="3003798"/>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42" name="Прямоугольник 41"/>
          <p:cNvSpPr/>
          <p:nvPr/>
        </p:nvSpPr>
        <p:spPr>
          <a:xfrm>
            <a:off x="6156176" y="3003798"/>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43" name="Прямоугольник 42"/>
          <p:cNvSpPr/>
          <p:nvPr/>
        </p:nvSpPr>
        <p:spPr>
          <a:xfrm>
            <a:off x="7524328" y="3363838"/>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44" name="Прямоугольник 43"/>
          <p:cNvSpPr/>
          <p:nvPr/>
        </p:nvSpPr>
        <p:spPr>
          <a:xfrm>
            <a:off x="7092280" y="3363838"/>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45" name="Прямоугольник 44"/>
          <p:cNvSpPr/>
          <p:nvPr/>
        </p:nvSpPr>
        <p:spPr>
          <a:xfrm>
            <a:off x="6588224" y="3363838"/>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46" name="Прямоугольник 45"/>
          <p:cNvSpPr/>
          <p:nvPr/>
        </p:nvSpPr>
        <p:spPr>
          <a:xfrm>
            <a:off x="6156176" y="3363838"/>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47" name="Прямоугольник 46"/>
          <p:cNvSpPr/>
          <p:nvPr/>
        </p:nvSpPr>
        <p:spPr>
          <a:xfrm>
            <a:off x="7092280" y="3723878"/>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48" name="Прямоугольник 47"/>
          <p:cNvSpPr/>
          <p:nvPr/>
        </p:nvSpPr>
        <p:spPr>
          <a:xfrm>
            <a:off x="6588224" y="3723878"/>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49" name="Прямоугольник 48"/>
          <p:cNvSpPr/>
          <p:nvPr/>
        </p:nvSpPr>
        <p:spPr>
          <a:xfrm>
            <a:off x="6156176" y="3723878"/>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4"/>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6"/>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9"/>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0"/>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1"/>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7"/>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8"/>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7"/>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36"/>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35"/>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32"/>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33"/>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34"/>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42"/>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41"/>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40"/>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39"/>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38"/>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46"/>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45"/>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44"/>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43"/>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49"/>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48"/>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47"/>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12"/>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grpId="0" nodeType="clickEffect">
                                  <p:stCondLst>
                                    <p:cond delay="0"/>
                                  </p:stCondLst>
                                  <p:childTnLst>
                                    <p:set>
                                      <p:cBhvr>
                                        <p:cTn id="98" dur="1" fill="hold">
                                          <p:stCondLst>
                                            <p:cond delay="0"/>
                                          </p:stCondLst>
                                        </p:cTn>
                                        <p:tgtEl>
                                          <p:spTgt spid="13"/>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grpId="0" nodeType="clickEffect">
                                  <p:stCondLst>
                                    <p:cond delay="0"/>
                                  </p:stCondLst>
                                  <p:childTnLst>
                                    <p:set>
                                      <p:cBhvr>
                                        <p:cTn id="10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0" grpId="0"/>
      <p:bldP spid="11" grpId="0"/>
      <p:bldP spid="12" grpId="0"/>
      <p:bldP spid="13" grpId="0"/>
      <p:bldP spid="14" grpId="0"/>
      <p:bldP spid="17" grpId="0"/>
      <p:bldP spid="19" grpId="0"/>
      <p:bldP spid="20" grpId="0"/>
      <p:bldP spid="23" grpId="0"/>
      <p:bldP spid="24" grpId="0"/>
      <p:bldP spid="25" grpId="0"/>
      <p:bldP spid="26" grpId="0"/>
      <p:bldP spid="27" grpId="0"/>
      <p:bldP spid="28" grpId="0"/>
      <p:bldP spid="29" grpId="0"/>
      <p:bldP spid="30" grpId="0"/>
      <p:bldP spid="31" grpId="0"/>
      <p:bldP spid="32" grpId="0"/>
      <p:bldP spid="33" grpId="0"/>
      <p:bldP spid="34" grpId="0"/>
      <p:bldP spid="35" grpId="0"/>
      <p:bldP spid="36" grpId="0"/>
      <p:bldP spid="37" grpId="0"/>
      <p:bldP spid="38" grpId="0"/>
      <p:bldP spid="39" grpId="0"/>
      <p:bldP spid="40" grpId="0"/>
      <p:bldP spid="41" grpId="0"/>
      <p:bldP spid="42" grpId="0"/>
      <p:bldP spid="43" grpId="0"/>
      <p:bldP spid="44" grpId="0"/>
      <p:bldP spid="45" grpId="0"/>
      <p:bldP spid="46" grpId="0"/>
      <p:bldP spid="47" grpId="0"/>
      <p:bldP spid="48" grpId="0"/>
      <p:bldP spid="49"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b="-5000"/>
          </a:stretch>
        </a:blipFill>
        <a:effectLst/>
      </p:bgPr>
    </p:bg>
    <p:spTree>
      <p:nvGrpSpPr>
        <p:cNvPr id="1" name=""/>
        <p:cNvGrpSpPr/>
        <p:nvPr/>
      </p:nvGrpSpPr>
      <p:grpSpPr>
        <a:xfrm>
          <a:off x="0" y="0"/>
          <a:ext cx="0" cy="0"/>
          <a:chOff x="0" y="0"/>
          <a:chExt cx="0" cy="0"/>
        </a:xfrm>
      </p:grpSpPr>
      <p:sp>
        <p:nvSpPr>
          <p:cNvPr id="4" name="Заголовок 1"/>
          <p:cNvSpPr txBox="1">
            <a:spLocks/>
          </p:cNvSpPr>
          <p:nvPr/>
        </p:nvSpPr>
        <p:spPr>
          <a:xfrm>
            <a:off x="1259632" y="195486"/>
            <a:ext cx="6765369" cy="576064"/>
          </a:xfrm>
          <a:prstGeom prst="rect">
            <a:avLst/>
          </a:prstGeom>
        </p:spPr>
        <p:txBody>
          <a:bodyPr/>
          <a:lstStyle/>
          <a:p>
            <a:pPr lvl="0" algn="ctr">
              <a:spcBef>
                <a:spcPct val="0"/>
              </a:spcBef>
            </a:pPr>
            <a:r>
              <a:rPr lang="ru-RU" sz="2800" b="1" dirty="0" smtClean="0">
                <a:solidFill>
                  <a:srgbClr val="004070"/>
                </a:solidFill>
                <a:ea typeface="+mj-ea"/>
                <a:cs typeface="+mj-cs"/>
              </a:rPr>
              <a:t>Подбрасывание кубика несколько раз</a:t>
            </a:r>
            <a:endParaRPr kumimoji="0" lang="ru-RU" sz="2800" b="1" i="0" u="none" strike="noStrike" kern="1200" cap="none" spc="0" normalizeH="0" baseline="0" noProof="0" dirty="0">
              <a:ln>
                <a:noFill/>
              </a:ln>
              <a:solidFill>
                <a:srgbClr val="004070"/>
              </a:solidFill>
              <a:effectLst/>
              <a:uLnTx/>
              <a:uFillTx/>
              <a:ea typeface="+mj-ea"/>
              <a:cs typeface="+mj-cs"/>
            </a:endParaRPr>
          </a:p>
        </p:txBody>
      </p:sp>
      <p:sp>
        <p:nvSpPr>
          <p:cNvPr id="5" name="Прямоугольник 4"/>
          <p:cNvSpPr/>
          <p:nvPr/>
        </p:nvSpPr>
        <p:spPr>
          <a:xfrm>
            <a:off x="683568" y="699542"/>
            <a:ext cx="7704856" cy="400110"/>
          </a:xfrm>
          <a:prstGeom prst="rect">
            <a:avLst/>
          </a:prstGeom>
        </p:spPr>
        <p:txBody>
          <a:bodyPr wrap="square">
            <a:spAutoFit/>
          </a:bodyPr>
          <a:lstStyle/>
          <a:p>
            <a:pPr algn="ctr"/>
            <a:r>
              <a:rPr lang="ru-RU" sz="2000" b="1" i="1" dirty="0" smtClean="0">
                <a:solidFill>
                  <a:schemeClr val="accent1">
                    <a:lumMod val="50000"/>
                  </a:schemeClr>
                </a:solidFill>
              </a:rPr>
              <a:t>Визуализация с помощью таблицы при двух подбрасываниях</a:t>
            </a:r>
          </a:p>
        </p:txBody>
      </p:sp>
      <p:sp>
        <p:nvSpPr>
          <p:cNvPr id="6" name="Прямоугольник 5"/>
          <p:cNvSpPr/>
          <p:nvPr/>
        </p:nvSpPr>
        <p:spPr>
          <a:xfrm>
            <a:off x="467544" y="1059582"/>
            <a:ext cx="5112568" cy="1200329"/>
          </a:xfrm>
          <a:prstGeom prst="rect">
            <a:avLst/>
          </a:prstGeom>
        </p:spPr>
        <p:txBody>
          <a:bodyPr wrap="square">
            <a:spAutoFit/>
          </a:bodyPr>
          <a:lstStyle/>
          <a:p>
            <a:pPr indent="358775" algn="just"/>
            <a:r>
              <a:rPr lang="ru-RU" b="1" i="1" dirty="0" smtClean="0">
                <a:solidFill>
                  <a:schemeClr val="accent1">
                    <a:lumMod val="50000"/>
                  </a:schemeClr>
                </a:solidFill>
              </a:rPr>
              <a:t>Задача №7.</a:t>
            </a:r>
          </a:p>
          <a:p>
            <a:pPr indent="358775" algn="just"/>
            <a:r>
              <a:rPr lang="ru-RU" dirty="0" smtClean="0">
                <a:solidFill>
                  <a:schemeClr val="accent1">
                    <a:lumMod val="50000"/>
                  </a:schemeClr>
                </a:solidFill>
              </a:rPr>
              <a:t>Бросили два игральных кубика. Какова вероятность, что сумма выпавших очков не превосходит  9. Ответ округлите до сотых.</a:t>
            </a:r>
            <a:endParaRPr lang="ru-RU" dirty="0">
              <a:solidFill>
                <a:schemeClr val="accent1">
                  <a:lumMod val="50000"/>
                </a:schemeClr>
              </a:solidFill>
            </a:endParaRPr>
          </a:p>
        </p:txBody>
      </p:sp>
      <p:graphicFrame>
        <p:nvGraphicFramePr>
          <p:cNvPr id="8" name="Таблица 7"/>
          <p:cNvGraphicFramePr>
            <a:graphicFrameLocks noGrp="1"/>
          </p:cNvGraphicFramePr>
          <p:nvPr>
            <p:extLst>
              <p:ext uri="{D42A27DB-BD31-4B8C-83A1-F6EECF244321}">
                <p14:modId xmlns:p14="http://schemas.microsoft.com/office/powerpoint/2010/main" xmlns="" val="2677396013"/>
              </p:ext>
            </p:extLst>
          </p:nvPr>
        </p:nvGraphicFramePr>
        <p:xfrm>
          <a:off x="5652120" y="1491630"/>
          <a:ext cx="3143175" cy="2608561"/>
        </p:xfrm>
        <a:graphic>
          <a:graphicData uri="http://schemas.openxmlformats.org/drawingml/2006/table">
            <a:tbl>
              <a:tblPr bandRow="1">
                <a:tableStyleId>{69CF1AB2-1976-4502-BF36-3FF5EA218861}</a:tableStyleId>
              </a:tblPr>
              <a:tblGrid>
                <a:gridCol w="449025">
                  <a:extLst>
                    <a:ext uri="{9D8B030D-6E8A-4147-A177-3AD203B41FA5}">
                      <a16:colId xmlns:a16="http://schemas.microsoft.com/office/drawing/2014/main" xmlns="" val="3425292341"/>
                    </a:ext>
                  </a:extLst>
                </a:gridCol>
                <a:gridCol w="449025">
                  <a:extLst>
                    <a:ext uri="{9D8B030D-6E8A-4147-A177-3AD203B41FA5}">
                      <a16:colId xmlns:a16="http://schemas.microsoft.com/office/drawing/2014/main" xmlns="" val="1431333198"/>
                    </a:ext>
                  </a:extLst>
                </a:gridCol>
                <a:gridCol w="449025">
                  <a:extLst>
                    <a:ext uri="{9D8B030D-6E8A-4147-A177-3AD203B41FA5}">
                      <a16:colId xmlns:a16="http://schemas.microsoft.com/office/drawing/2014/main" xmlns="" val="1471641079"/>
                    </a:ext>
                  </a:extLst>
                </a:gridCol>
                <a:gridCol w="449025">
                  <a:extLst>
                    <a:ext uri="{9D8B030D-6E8A-4147-A177-3AD203B41FA5}">
                      <a16:colId xmlns:a16="http://schemas.microsoft.com/office/drawing/2014/main" xmlns="" val="191884554"/>
                    </a:ext>
                  </a:extLst>
                </a:gridCol>
                <a:gridCol w="449025">
                  <a:extLst>
                    <a:ext uri="{9D8B030D-6E8A-4147-A177-3AD203B41FA5}">
                      <a16:colId xmlns:a16="http://schemas.microsoft.com/office/drawing/2014/main" xmlns="" val="2193785298"/>
                    </a:ext>
                  </a:extLst>
                </a:gridCol>
                <a:gridCol w="449025">
                  <a:extLst>
                    <a:ext uri="{9D8B030D-6E8A-4147-A177-3AD203B41FA5}">
                      <a16:colId xmlns:a16="http://schemas.microsoft.com/office/drawing/2014/main" xmlns="" val="814809394"/>
                    </a:ext>
                  </a:extLst>
                </a:gridCol>
                <a:gridCol w="449025">
                  <a:extLst>
                    <a:ext uri="{9D8B030D-6E8A-4147-A177-3AD203B41FA5}">
                      <a16:colId xmlns:a16="http://schemas.microsoft.com/office/drawing/2014/main" xmlns="" val="3210496137"/>
                    </a:ext>
                  </a:extLst>
                </a:gridCol>
              </a:tblGrid>
              <a:tr h="376313">
                <a:tc>
                  <a:txBody>
                    <a:bodyPr/>
                    <a:lstStyle/>
                    <a:p>
                      <a:pPr algn="ctr"/>
                      <a:endParaRPr lang="ru-RU" sz="1800" b="1" dirty="0">
                        <a:solidFill>
                          <a:srgbClr val="004070"/>
                        </a:solidFill>
                        <a:latin typeface="+mn-lt"/>
                      </a:endParaRPr>
                    </a:p>
                  </a:txBody>
                  <a:tcPr marL="60789" marR="60789" marT="30395" marB="30395"/>
                </a:tc>
                <a:tc>
                  <a:txBody>
                    <a:bodyPr/>
                    <a:lstStyle/>
                    <a:p>
                      <a:pPr algn="ctr"/>
                      <a:r>
                        <a:rPr lang="ru-RU" sz="1800" b="1" dirty="0" smtClean="0">
                          <a:solidFill>
                            <a:srgbClr val="004070"/>
                          </a:solidFill>
                          <a:latin typeface="+mn-lt"/>
                        </a:rPr>
                        <a:t>1</a:t>
                      </a:r>
                      <a:endParaRPr lang="ru-RU" sz="1800" b="1" dirty="0">
                        <a:solidFill>
                          <a:srgbClr val="004070"/>
                        </a:solidFill>
                        <a:latin typeface="+mn-lt"/>
                      </a:endParaRPr>
                    </a:p>
                  </a:txBody>
                  <a:tcPr marL="60789" marR="60789" marT="30395" marB="30395"/>
                </a:tc>
                <a:tc>
                  <a:txBody>
                    <a:bodyPr/>
                    <a:lstStyle/>
                    <a:p>
                      <a:pPr algn="ctr"/>
                      <a:r>
                        <a:rPr lang="ru-RU" sz="1800" b="1" dirty="0" smtClean="0">
                          <a:solidFill>
                            <a:srgbClr val="004070"/>
                          </a:solidFill>
                          <a:latin typeface="+mn-lt"/>
                        </a:rPr>
                        <a:t>2</a:t>
                      </a:r>
                      <a:endParaRPr lang="ru-RU" sz="1800" b="1" dirty="0">
                        <a:solidFill>
                          <a:srgbClr val="004070"/>
                        </a:solidFill>
                        <a:latin typeface="+mn-lt"/>
                      </a:endParaRPr>
                    </a:p>
                  </a:txBody>
                  <a:tcPr marL="60789" marR="60789" marT="30395" marB="30395"/>
                </a:tc>
                <a:tc>
                  <a:txBody>
                    <a:bodyPr/>
                    <a:lstStyle/>
                    <a:p>
                      <a:pPr algn="ctr"/>
                      <a:r>
                        <a:rPr lang="ru-RU" sz="1800" b="1" dirty="0" smtClean="0">
                          <a:solidFill>
                            <a:srgbClr val="004070"/>
                          </a:solidFill>
                          <a:latin typeface="+mn-lt"/>
                        </a:rPr>
                        <a:t>3</a:t>
                      </a:r>
                      <a:endParaRPr lang="ru-RU" sz="1800" b="1" dirty="0">
                        <a:solidFill>
                          <a:srgbClr val="004070"/>
                        </a:solidFill>
                        <a:latin typeface="+mn-lt"/>
                      </a:endParaRPr>
                    </a:p>
                  </a:txBody>
                  <a:tcPr marL="60789" marR="60789" marT="30395" marB="30395"/>
                </a:tc>
                <a:tc>
                  <a:txBody>
                    <a:bodyPr/>
                    <a:lstStyle/>
                    <a:p>
                      <a:pPr algn="ctr"/>
                      <a:r>
                        <a:rPr lang="ru-RU" sz="1800" b="1" dirty="0" smtClean="0">
                          <a:solidFill>
                            <a:srgbClr val="004070"/>
                          </a:solidFill>
                          <a:latin typeface="+mn-lt"/>
                        </a:rPr>
                        <a:t>4</a:t>
                      </a:r>
                      <a:endParaRPr lang="ru-RU" sz="1800" b="1" dirty="0">
                        <a:solidFill>
                          <a:srgbClr val="004070"/>
                        </a:solidFill>
                        <a:latin typeface="+mn-lt"/>
                      </a:endParaRPr>
                    </a:p>
                  </a:txBody>
                  <a:tcPr marL="60789" marR="60789" marT="30395" marB="30395"/>
                </a:tc>
                <a:tc>
                  <a:txBody>
                    <a:bodyPr/>
                    <a:lstStyle/>
                    <a:p>
                      <a:pPr algn="ctr"/>
                      <a:r>
                        <a:rPr lang="ru-RU" sz="1800" b="1" dirty="0" smtClean="0">
                          <a:solidFill>
                            <a:srgbClr val="004070"/>
                          </a:solidFill>
                          <a:latin typeface="+mn-lt"/>
                        </a:rPr>
                        <a:t>5</a:t>
                      </a:r>
                      <a:endParaRPr lang="ru-RU" sz="1800" b="1" dirty="0">
                        <a:solidFill>
                          <a:srgbClr val="004070"/>
                        </a:solidFill>
                        <a:latin typeface="+mn-lt"/>
                      </a:endParaRPr>
                    </a:p>
                  </a:txBody>
                  <a:tcPr marL="60789" marR="60789" marT="30395" marB="30395"/>
                </a:tc>
                <a:tc>
                  <a:txBody>
                    <a:bodyPr/>
                    <a:lstStyle/>
                    <a:p>
                      <a:pPr algn="ctr"/>
                      <a:r>
                        <a:rPr lang="ru-RU" sz="1800" b="1" dirty="0" smtClean="0">
                          <a:solidFill>
                            <a:srgbClr val="004070"/>
                          </a:solidFill>
                          <a:latin typeface="+mn-lt"/>
                        </a:rPr>
                        <a:t>6</a:t>
                      </a:r>
                      <a:endParaRPr lang="ru-RU" sz="1800" b="1" dirty="0">
                        <a:solidFill>
                          <a:srgbClr val="004070"/>
                        </a:solidFill>
                        <a:latin typeface="+mn-lt"/>
                      </a:endParaRPr>
                    </a:p>
                  </a:txBody>
                  <a:tcPr marL="60789" marR="60789" marT="30395" marB="30395"/>
                </a:tc>
                <a:extLst>
                  <a:ext uri="{0D108BD9-81ED-4DB2-BD59-A6C34878D82A}">
                    <a16:rowId xmlns:a16="http://schemas.microsoft.com/office/drawing/2014/main" xmlns="" val="189380668"/>
                  </a:ext>
                </a:extLst>
              </a:tr>
              <a:tr h="376313">
                <a:tc>
                  <a:txBody>
                    <a:bodyPr/>
                    <a:lstStyle/>
                    <a:p>
                      <a:pPr algn="ctr"/>
                      <a:r>
                        <a:rPr lang="ru-RU" sz="1800" b="1" dirty="0" smtClean="0">
                          <a:solidFill>
                            <a:srgbClr val="004070"/>
                          </a:solidFill>
                          <a:latin typeface="+mn-lt"/>
                        </a:rPr>
                        <a:t>1</a:t>
                      </a: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extLst>
                  <a:ext uri="{0D108BD9-81ED-4DB2-BD59-A6C34878D82A}">
                    <a16:rowId xmlns:a16="http://schemas.microsoft.com/office/drawing/2014/main" xmlns="" val="2316474263"/>
                  </a:ext>
                </a:extLst>
              </a:tr>
              <a:tr h="376313">
                <a:tc>
                  <a:txBody>
                    <a:bodyPr/>
                    <a:lstStyle/>
                    <a:p>
                      <a:pPr algn="ctr"/>
                      <a:r>
                        <a:rPr lang="ru-RU" sz="1800" b="1" dirty="0" smtClean="0">
                          <a:solidFill>
                            <a:srgbClr val="004070"/>
                          </a:solidFill>
                          <a:latin typeface="+mn-lt"/>
                        </a:rPr>
                        <a:t>2</a:t>
                      </a: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extLst>
                  <a:ext uri="{0D108BD9-81ED-4DB2-BD59-A6C34878D82A}">
                    <a16:rowId xmlns:a16="http://schemas.microsoft.com/office/drawing/2014/main" xmlns="" val="4182923782"/>
                  </a:ext>
                </a:extLst>
              </a:tr>
              <a:tr h="376313">
                <a:tc>
                  <a:txBody>
                    <a:bodyPr/>
                    <a:lstStyle/>
                    <a:p>
                      <a:pPr algn="ctr"/>
                      <a:r>
                        <a:rPr lang="ru-RU" sz="1800" b="1" dirty="0" smtClean="0">
                          <a:solidFill>
                            <a:srgbClr val="004070"/>
                          </a:solidFill>
                          <a:latin typeface="+mn-lt"/>
                        </a:rPr>
                        <a:t>3</a:t>
                      </a: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800" b="1" dirty="0" smtClean="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extLst>
                  <a:ext uri="{0D108BD9-81ED-4DB2-BD59-A6C34878D82A}">
                    <a16:rowId xmlns:a16="http://schemas.microsoft.com/office/drawing/2014/main" xmlns="" val="3564184147"/>
                  </a:ext>
                </a:extLst>
              </a:tr>
              <a:tr h="376313">
                <a:tc>
                  <a:txBody>
                    <a:bodyPr/>
                    <a:lstStyle/>
                    <a:p>
                      <a:pPr algn="ctr"/>
                      <a:r>
                        <a:rPr lang="ru-RU" sz="1800" b="1" dirty="0" smtClean="0">
                          <a:solidFill>
                            <a:srgbClr val="004070"/>
                          </a:solidFill>
                          <a:latin typeface="+mn-lt"/>
                        </a:rPr>
                        <a:t>4</a:t>
                      </a: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800" b="1" dirty="0" smtClean="0">
                        <a:solidFill>
                          <a:srgbClr val="004070"/>
                        </a:solidFill>
                        <a:latin typeface="+mn-lt"/>
                      </a:endParaRPr>
                    </a:p>
                  </a:txBody>
                  <a:tcPr marL="60789" marR="60789" marT="30395" marB="3039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800" b="1" dirty="0" smtClean="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extLst>
                  <a:ext uri="{0D108BD9-81ED-4DB2-BD59-A6C34878D82A}">
                    <a16:rowId xmlns:a16="http://schemas.microsoft.com/office/drawing/2014/main" xmlns="" val="353697186"/>
                  </a:ext>
                </a:extLst>
              </a:tr>
              <a:tr h="350683">
                <a:tc>
                  <a:txBody>
                    <a:bodyPr/>
                    <a:lstStyle/>
                    <a:p>
                      <a:pPr algn="ctr"/>
                      <a:r>
                        <a:rPr lang="ru-RU" sz="1800" b="1" dirty="0" smtClean="0">
                          <a:solidFill>
                            <a:srgbClr val="004070"/>
                          </a:solidFill>
                          <a:latin typeface="+mn-lt"/>
                        </a:rPr>
                        <a:t>5</a:t>
                      </a: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800" b="1" dirty="0" smtClean="0">
                        <a:solidFill>
                          <a:srgbClr val="004070"/>
                        </a:solidFill>
                        <a:latin typeface="+mn-lt"/>
                      </a:endParaRPr>
                    </a:p>
                  </a:txBody>
                  <a:tcPr marL="60789" marR="60789" marT="30395" marB="3039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800" b="1" dirty="0" smtClean="0">
                        <a:solidFill>
                          <a:srgbClr val="004070"/>
                        </a:solidFill>
                        <a:latin typeface="+mn-lt"/>
                      </a:endParaRPr>
                    </a:p>
                  </a:txBody>
                  <a:tcPr marL="60789" marR="60789" marT="30395" marB="3039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800" b="1" dirty="0" smtClean="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extLst>
                  <a:ext uri="{0D108BD9-81ED-4DB2-BD59-A6C34878D82A}">
                    <a16:rowId xmlns:a16="http://schemas.microsoft.com/office/drawing/2014/main" xmlns="" val="916420769"/>
                  </a:ext>
                </a:extLst>
              </a:tr>
              <a:tr h="376313">
                <a:tc>
                  <a:txBody>
                    <a:bodyPr/>
                    <a:lstStyle/>
                    <a:p>
                      <a:pPr algn="ctr"/>
                      <a:r>
                        <a:rPr lang="ru-RU" sz="1800" b="1" dirty="0" smtClean="0">
                          <a:solidFill>
                            <a:srgbClr val="004070"/>
                          </a:solidFill>
                          <a:latin typeface="+mn-lt"/>
                        </a:rPr>
                        <a:t>6</a:t>
                      </a: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800" b="1" dirty="0" smtClean="0">
                        <a:solidFill>
                          <a:srgbClr val="004070"/>
                        </a:solidFill>
                        <a:latin typeface="+mn-lt"/>
                      </a:endParaRPr>
                    </a:p>
                  </a:txBody>
                  <a:tcPr marL="60789" marR="60789" marT="30395" marB="3039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800" b="1" dirty="0" smtClean="0">
                        <a:solidFill>
                          <a:srgbClr val="004070"/>
                        </a:solidFill>
                        <a:latin typeface="+mn-lt"/>
                      </a:endParaRPr>
                    </a:p>
                  </a:txBody>
                  <a:tcPr marL="60789" marR="60789" marT="30395" marB="3039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800" b="1" dirty="0" smtClean="0">
                        <a:solidFill>
                          <a:srgbClr val="004070"/>
                        </a:solidFill>
                        <a:latin typeface="+mn-lt"/>
                      </a:endParaRPr>
                    </a:p>
                  </a:txBody>
                  <a:tcPr marL="60789" marR="60789" marT="30395" marB="3039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800" b="1" dirty="0" smtClean="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extLst>
                  <a:ext uri="{0D108BD9-81ED-4DB2-BD59-A6C34878D82A}">
                    <a16:rowId xmlns:a16="http://schemas.microsoft.com/office/drawing/2014/main" xmlns="" val="3954921085"/>
                  </a:ext>
                </a:extLst>
              </a:tr>
            </a:tbl>
          </a:graphicData>
        </a:graphic>
      </p:graphicFrame>
      <p:sp>
        <p:nvSpPr>
          <p:cNvPr id="10" name="Прямоугольник 9"/>
          <p:cNvSpPr/>
          <p:nvPr/>
        </p:nvSpPr>
        <p:spPr>
          <a:xfrm>
            <a:off x="467544" y="2211710"/>
            <a:ext cx="5112568" cy="369332"/>
          </a:xfrm>
          <a:prstGeom prst="rect">
            <a:avLst/>
          </a:prstGeom>
        </p:spPr>
        <p:txBody>
          <a:bodyPr wrap="square">
            <a:spAutoFit/>
          </a:bodyPr>
          <a:lstStyle/>
          <a:p>
            <a:pPr indent="358775" algn="just"/>
            <a:r>
              <a:rPr lang="ru-RU" b="1" u="sng" dirty="0" smtClean="0">
                <a:solidFill>
                  <a:schemeClr val="accent1">
                    <a:lumMod val="50000"/>
                  </a:schemeClr>
                </a:solidFill>
              </a:rPr>
              <a:t>Решение:</a:t>
            </a:r>
          </a:p>
        </p:txBody>
      </p:sp>
      <p:sp>
        <p:nvSpPr>
          <p:cNvPr id="11" name="Прямоугольник 10"/>
          <p:cNvSpPr/>
          <p:nvPr/>
        </p:nvSpPr>
        <p:spPr>
          <a:xfrm>
            <a:off x="395537" y="2571750"/>
            <a:ext cx="5184575" cy="646331"/>
          </a:xfrm>
          <a:prstGeom prst="rect">
            <a:avLst/>
          </a:prstGeom>
        </p:spPr>
        <p:txBody>
          <a:bodyPr wrap="square">
            <a:spAutoFit/>
          </a:bodyPr>
          <a:lstStyle/>
          <a:p>
            <a:pPr indent="358775" algn="just"/>
            <a:r>
              <a:rPr lang="en-US" dirty="0" smtClean="0">
                <a:solidFill>
                  <a:schemeClr val="accent1">
                    <a:lumMod val="50000"/>
                  </a:schemeClr>
                </a:solidFill>
              </a:rPr>
              <a:t>A</a:t>
            </a:r>
            <a:r>
              <a:rPr lang="ru-RU" dirty="0" smtClean="0">
                <a:solidFill>
                  <a:schemeClr val="accent1">
                    <a:lumMod val="50000"/>
                  </a:schemeClr>
                </a:solidFill>
              </a:rPr>
              <a:t> – в результате двух бросков кости в сумма превосходит  9 очков.</a:t>
            </a:r>
          </a:p>
        </p:txBody>
      </p:sp>
      <p:sp>
        <p:nvSpPr>
          <p:cNvPr id="12" name="Прямоугольник 11"/>
          <p:cNvSpPr/>
          <p:nvPr/>
        </p:nvSpPr>
        <p:spPr>
          <a:xfrm>
            <a:off x="395536" y="3291830"/>
            <a:ext cx="2040943" cy="369332"/>
          </a:xfrm>
          <a:prstGeom prst="rect">
            <a:avLst/>
          </a:prstGeom>
        </p:spPr>
        <p:txBody>
          <a:bodyPr wrap="none">
            <a:spAutoFit/>
          </a:bodyPr>
          <a:lstStyle/>
          <a:p>
            <a:pPr indent="358775" algn="just"/>
            <a:r>
              <a:rPr lang="ru-RU" dirty="0" smtClean="0">
                <a:solidFill>
                  <a:schemeClr val="accent1">
                    <a:lumMod val="50000"/>
                  </a:schemeClr>
                </a:solidFill>
              </a:rPr>
              <a:t>P(А) = 6/36=1/6</a:t>
            </a:r>
            <a:endParaRPr lang="ru-RU" dirty="0">
              <a:solidFill>
                <a:schemeClr val="accent1">
                  <a:lumMod val="50000"/>
                </a:schemeClr>
              </a:solidFill>
            </a:endParaRPr>
          </a:p>
        </p:txBody>
      </p:sp>
      <p:sp>
        <p:nvSpPr>
          <p:cNvPr id="14" name="Прямоугольник 13"/>
          <p:cNvSpPr/>
          <p:nvPr/>
        </p:nvSpPr>
        <p:spPr>
          <a:xfrm>
            <a:off x="395536" y="4011910"/>
            <a:ext cx="2664296" cy="369332"/>
          </a:xfrm>
          <a:prstGeom prst="rect">
            <a:avLst/>
          </a:prstGeom>
        </p:spPr>
        <p:txBody>
          <a:bodyPr wrap="square">
            <a:spAutoFit/>
          </a:bodyPr>
          <a:lstStyle/>
          <a:p>
            <a:pPr indent="355600" algn="just"/>
            <a:r>
              <a:rPr lang="ru-RU" dirty="0" smtClean="0">
                <a:solidFill>
                  <a:schemeClr val="accent1">
                    <a:lumMod val="50000"/>
                  </a:schemeClr>
                </a:solidFill>
              </a:rPr>
              <a:t>Ответ: 0,83</a:t>
            </a:r>
            <a:endParaRPr lang="ru-RU" dirty="0"/>
          </a:p>
        </p:txBody>
      </p:sp>
      <p:sp>
        <p:nvSpPr>
          <p:cNvPr id="38" name="Прямоугольник 37"/>
          <p:cNvSpPr/>
          <p:nvPr/>
        </p:nvSpPr>
        <p:spPr>
          <a:xfrm>
            <a:off x="8388424" y="3003798"/>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50" name="Прямоугольник 49"/>
          <p:cNvSpPr/>
          <p:nvPr/>
        </p:nvSpPr>
        <p:spPr>
          <a:xfrm>
            <a:off x="8388424" y="3363838"/>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51" name="Прямоугольник 50"/>
          <p:cNvSpPr/>
          <p:nvPr/>
        </p:nvSpPr>
        <p:spPr>
          <a:xfrm>
            <a:off x="7956376" y="3363838"/>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52" name="Прямоугольник 51"/>
          <p:cNvSpPr/>
          <p:nvPr/>
        </p:nvSpPr>
        <p:spPr>
          <a:xfrm>
            <a:off x="7524328" y="3723878"/>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53" name="Прямоугольник 52"/>
          <p:cNvSpPr/>
          <p:nvPr/>
        </p:nvSpPr>
        <p:spPr>
          <a:xfrm>
            <a:off x="7956376" y="3723878"/>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54" name="Прямоугольник 53"/>
          <p:cNvSpPr/>
          <p:nvPr/>
        </p:nvSpPr>
        <p:spPr>
          <a:xfrm>
            <a:off x="8388424" y="3723878"/>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55" name="Прямоугольник 54"/>
          <p:cNvSpPr/>
          <p:nvPr/>
        </p:nvSpPr>
        <p:spPr>
          <a:xfrm>
            <a:off x="395536" y="3651870"/>
            <a:ext cx="2323072" cy="369332"/>
          </a:xfrm>
          <a:prstGeom prst="rect">
            <a:avLst/>
          </a:prstGeom>
        </p:spPr>
        <p:txBody>
          <a:bodyPr wrap="none">
            <a:spAutoFit/>
          </a:bodyPr>
          <a:lstStyle/>
          <a:p>
            <a:pPr indent="358775" algn="just"/>
            <a:r>
              <a:rPr lang="ru-RU" dirty="0" smtClean="0">
                <a:solidFill>
                  <a:schemeClr val="accent1">
                    <a:lumMod val="50000"/>
                  </a:schemeClr>
                </a:solidFill>
              </a:rPr>
              <a:t>P(А) = 1 - 1/6 = 5/6</a:t>
            </a:r>
            <a:endParaRPr lang="ru-RU" dirty="0">
              <a:solidFill>
                <a:schemeClr val="accent1">
                  <a:lumMod val="50000"/>
                </a:schemeClr>
              </a:solidFill>
            </a:endParaRPr>
          </a:p>
        </p:txBody>
      </p:sp>
      <p:cxnSp>
        <p:nvCxnSpPr>
          <p:cNvPr id="57" name="Прямая соединительная линия 56"/>
          <p:cNvCxnSpPr/>
          <p:nvPr/>
        </p:nvCxnSpPr>
        <p:spPr>
          <a:xfrm>
            <a:off x="1043608" y="3723878"/>
            <a:ext cx="144016" cy="0"/>
          </a:xfrm>
          <a:prstGeom prst="line">
            <a:avLst/>
          </a:prstGeom>
          <a:ln w="12700">
            <a:solidFill>
              <a:srgbClr val="005DA2"/>
            </a:solidFill>
          </a:ln>
        </p:spPr>
        <p:style>
          <a:lnRef idx="1">
            <a:schemeClr val="accent1"/>
          </a:lnRef>
          <a:fillRef idx="0">
            <a:schemeClr val="accent1"/>
          </a:fillRef>
          <a:effectRef idx="0">
            <a:schemeClr val="accent1"/>
          </a:effectRef>
          <a:fontRef idx="minor">
            <a:schemeClr val="tx1"/>
          </a:fontRef>
        </p:style>
      </p:cxnSp>
      <p:sp>
        <p:nvSpPr>
          <p:cNvPr id="58" name="Прямоугольник 57"/>
          <p:cNvSpPr/>
          <p:nvPr/>
        </p:nvSpPr>
        <p:spPr>
          <a:xfrm>
            <a:off x="2627784" y="3651870"/>
            <a:ext cx="819455" cy="369332"/>
          </a:xfrm>
          <a:prstGeom prst="rect">
            <a:avLst/>
          </a:prstGeom>
        </p:spPr>
        <p:txBody>
          <a:bodyPr wrap="none">
            <a:spAutoFit/>
          </a:bodyPr>
          <a:lstStyle/>
          <a:p>
            <a:r>
              <a:rPr lang="ru-RU" dirty="0" smtClean="0">
                <a:solidFill>
                  <a:schemeClr val="accent1">
                    <a:lumMod val="50000"/>
                  </a:schemeClr>
                </a:solidFill>
              </a:rPr>
              <a:t>≈ 0,83.</a:t>
            </a:r>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55"/>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57"/>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58"/>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4" grpId="0"/>
      <p:bldP spid="38" grpId="0"/>
      <p:bldP spid="50" grpId="0"/>
      <p:bldP spid="51" grpId="0"/>
      <p:bldP spid="52" grpId="0"/>
      <p:bldP spid="53" grpId="0"/>
      <p:bldP spid="54" grpId="0"/>
      <p:bldP spid="55" grpId="0"/>
      <p:bldP spid="58"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b="-5000"/>
          </a:stretch>
        </a:blipFill>
        <a:effectLst/>
      </p:bgPr>
    </p:bg>
    <p:spTree>
      <p:nvGrpSpPr>
        <p:cNvPr id="1" name=""/>
        <p:cNvGrpSpPr/>
        <p:nvPr/>
      </p:nvGrpSpPr>
      <p:grpSpPr>
        <a:xfrm>
          <a:off x="0" y="0"/>
          <a:ext cx="0" cy="0"/>
          <a:chOff x="0" y="0"/>
          <a:chExt cx="0" cy="0"/>
        </a:xfrm>
      </p:grpSpPr>
      <p:sp>
        <p:nvSpPr>
          <p:cNvPr id="4" name="Заголовок 1"/>
          <p:cNvSpPr txBox="1">
            <a:spLocks/>
          </p:cNvSpPr>
          <p:nvPr/>
        </p:nvSpPr>
        <p:spPr>
          <a:xfrm>
            <a:off x="1259632" y="195486"/>
            <a:ext cx="6765369" cy="576064"/>
          </a:xfrm>
          <a:prstGeom prst="rect">
            <a:avLst/>
          </a:prstGeom>
        </p:spPr>
        <p:txBody>
          <a:bodyPr/>
          <a:lstStyle/>
          <a:p>
            <a:pPr lvl="0" algn="ctr">
              <a:spcBef>
                <a:spcPct val="0"/>
              </a:spcBef>
            </a:pPr>
            <a:r>
              <a:rPr lang="ru-RU" sz="2800" b="1" dirty="0" smtClean="0">
                <a:solidFill>
                  <a:srgbClr val="004070"/>
                </a:solidFill>
                <a:ea typeface="+mj-ea"/>
                <a:cs typeface="+mj-cs"/>
              </a:rPr>
              <a:t>Подбрасывание кубика несколько раз</a:t>
            </a:r>
            <a:endParaRPr kumimoji="0" lang="ru-RU" sz="2800" b="1" i="0" u="none" strike="noStrike" kern="1200" cap="none" spc="0" normalizeH="0" baseline="0" noProof="0" dirty="0">
              <a:ln>
                <a:noFill/>
              </a:ln>
              <a:solidFill>
                <a:srgbClr val="004070"/>
              </a:solidFill>
              <a:effectLst/>
              <a:uLnTx/>
              <a:uFillTx/>
              <a:ea typeface="+mj-ea"/>
              <a:cs typeface="+mj-cs"/>
            </a:endParaRPr>
          </a:p>
        </p:txBody>
      </p:sp>
      <p:sp>
        <p:nvSpPr>
          <p:cNvPr id="5" name="Прямоугольник 4"/>
          <p:cNvSpPr/>
          <p:nvPr/>
        </p:nvSpPr>
        <p:spPr>
          <a:xfrm>
            <a:off x="683568" y="699542"/>
            <a:ext cx="7704856" cy="400110"/>
          </a:xfrm>
          <a:prstGeom prst="rect">
            <a:avLst/>
          </a:prstGeom>
        </p:spPr>
        <p:txBody>
          <a:bodyPr wrap="square">
            <a:spAutoFit/>
          </a:bodyPr>
          <a:lstStyle/>
          <a:p>
            <a:pPr algn="ctr"/>
            <a:r>
              <a:rPr lang="ru-RU" sz="2000" b="1" i="1" dirty="0" smtClean="0">
                <a:solidFill>
                  <a:schemeClr val="accent1">
                    <a:lumMod val="50000"/>
                  </a:schemeClr>
                </a:solidFill>
              </a:rPr>
              <a:t>Визуализация с помощью таблицы при двух подбрасываниях</a:t>
            </a:r>
          </a:p>
        </p:txBody>
      </p:sp>
      <p:sp>
        <p:nvSpPr>
          <p:cNvPr id="6" name="Прямоугольник 5"/>
          <p:cNvSpPr/>
          <p:nvPr/>
        </p:nvSpPr>
        <p:spPr>
          <a:xfrm>
            <a:off x="467544" y="1059582"/>
            <a:ext cx="5112568" cy="1200329"/>
          </a:xfrm>
          <a:prstGeom prst="rect">
            <a:avLst/>
          </a:prstGeom>
        </p:spPr>
        <p:txBody>
          <a:bodyPr wrap="square">
            <a:spAutoFit/>
          </a:bodyPr>
          <a:lstStyle/>
          <a:p>
            <a:pPr indent="358775" algn="just"/>
            <a:r>
              <a:rPr lang="ru-RU" b="1" i="1" dirty="0" smtClean="0">
                <a:solidFill>
                  <a:schemeClr val="accent1">
                    <a:lumMod val="50000"/>
                  </a:schemeClr>
                </a:solidFill>
              </a:rPr>
              <a:t>Задача №8.</a:t>
            </a:r>
          </a:p>
          <a:p>
            <a:pPr indent="358775" algn="just"/>
            <a:r>
              <a:rPr lang="ru-RU" dirty="0" smtClean="0">
                <a:solidFill>
                  <a:schemeClr val="accent1">
                    <a:lumMod val="50000"/>
                  </a:schemeClr>
                </a:solidFill>
              </a:rPr>
              <a:t>Игральный кубик бросают дважды. Найдите вероятность, что произведение выпавших чисел есть нечётное число.</a:t>
            </a:r>
            <a:endParaRPr lang="ru-RU" dirty="0">
              <a:solidFill>
                <a:schemeClr val="accent1">
                  <a:lumMod val="50000"/>
                </a:schemeClr>
              </a:solidFill>
            </a:endParaRPr>
          </a:p>
        </p:txBody>
      </p:sp>
      <p:graphicFrame>
        <p:nvGraphicFramePr>
          <p:cNvPr id="8" name="Таблица 7"/>
          <p:cNvGraphicFramePr>
            <a:graphicFrameLocks noGrp="1"/>
          </p:cNvGraphicFramePr>
          <p:nvPr>
            <p:extLst>
              <p:ext uri="{D42A27DB-BD31-4B8C-83A1-F6EECF244321}">
                <p14:modId xmlns:p14="http://schemas.microsoft.com/office/powerpoint/2010/main" xmlns="" val="2677396013"/>
              </p:ext>
            </p:extLst>
          </p:nvPr>
        </p:nvGraphicFramePr>
        <p:xfrm>
          <a:off x="5652120" y="1491630"/>
          <a:ext cx="3143175" cy="2608561"/>
        </p:xfrm>
        <a:graphic>
          <a:graphicData uri="http://schemas.openxmlformats.org/drawingml/2006/table">
            <a:tbl>
              <a:tblPr bandRow="1">
                <a:tableStyleId>{69CF1AB2-1976-4502-BF36-3FF5EA218861}</a:tableStyleId>
              </a:tblPr>
              <a:tblGrid>
                <a:gridCol w="449025">
                  <a:extLst>
                    <a:ext uri="{9D8B030D-6E8A-4147-A177-3AD203B41FA5}">
                      <a16:colId xmlns:a16="http://schemas.microsoft.com/office/drawing/2014/main" xmlns="" val="3425292341"/>
                    </a:ext>
                  </a:extLst>
                </a:gridCol>
                <a:gridCol w="449025">
                  <a:extLst>
                    <a:ext uri="{9D8B030D-6E8A-4147-A177-3AD203B41FA5}">
                      <a16:colId xmlns:a16="http://schemas.microsoft.com/office/drawing/2014/main" xmlns="" val="1431333198"/>
                    </a:ext>
                  </a:extLst>
                </a:gridCol>
                <a:gridCol w="449025">
                  <a:extLst>
                    <a:ext uri="{9D8B030D-6E8A-4147-A177-3AD203B41FA5}">
                      <a16:colId xmlns:a16="http://schemas.microsoft.com/office/drawing/2014/main" xmlns="" val="1471641079"/>
                    </a:ext>
                  </a:extLst>
                </a:gridCol>
                <a:gridCol w="449025">
                  <a:extLst>
                    <a:ext uri="{9D8B030D-6E8A-4147-A177-3AD203B41FA5}">
                      <a16:colId xmlns:a16="http://schemas.microsoft.com/office/drawing/2014/main" xmlns="" val="191884554"/>
                    </a:ext>
                  </a:extLst>
                </a:gridCol>
                <a:gridCol w="449025">
                  <a:extLst>
                    <a:ext uri="{9D8B030D-6E8A-4147-A177-3AD203B41FA5}">
                      <a16:colId xmlns:a16="http://schemas.microsoft.com/office/drawing/2014/main" xmlns="" val="2193785298"/>
                    </a:ext>
                  </a:extLst>
                </a:gridCol>
                <a:gridCol w="449025">
                  <a:extLst>
                    <a:ext uri="{9D8B030D-6E8A-4147-A177-3AD203B41FA5}">
                      <a16:colId xmlns:a16="http://schemas.microsoft.com/office/drawing/2014/main" xmlns="" val="814809394"/>
                    </a:ext>
                  </a:extLst>
                </a:gridCol>
                <a:gridCol w="449025">
                  <a:extLst>
                    <a:ext uri="{9D8B030D-6E8A-4147-A177-3AD203B41FA5}">
                      <a16:colId xmlns:a16="http://schemas.microsoft.com/office/drawing/2014/main" xmlns="" val="3210496137"/>
                    </a:ext>
                  </a:extLst>
                </a:gridCol>
              </a:tblGrid>
              <a:tr h="376313">
                <a:tc>
                  <a:txBody>
                    <a:bodyPr/>
                    <a:lstStyle/>
                    <a:p>
                      <a:pPr algn="ctr"/>
                      <a:endParaRPr lang="ru-RU" sz="1800" b="1" dirty="0">
                        <a:solidFill>
                          <a:srgbClr val="004070"/>
                        </a:solidFill>
                        <a:latin typeface="+mn-lt"/>
                      </a:endParaRPr>
                    </a:p>
                  </a:txBody>
                  <a:tcPr marL="60789" marR="60789" marT="30395" marB="30395"/>
                </a:tc>
                <a:tc>
                  <a:txBody>
                    <a:bodyPr/>
                    <a:lstStyle/>
                    <a:p>
                      <a:pPr algn="ctr"/>
                      <a:r>
                        <a:rPr lang="ru-RU" sz="1800" b="1" dirty="0" smtClean="0">
                          <a:solidFill>
                            <a:srgbClr val="004070"/>
                          </a:solidFill>
                          <a:latin typeface="+mn-lt"/>
                        </a:rPr>
                        <a:t>1</a:t>
                      </a:r>
                      <a:endParaRPr lang="ru-RU" sz="1800" b="1" dirty="0">
                        <a:solidFill>
                          <a:srgbClr val="004070"/>
                        </a:solidFill>
                        <a:latin typeface="+mn-lt"/>
                      </a:endParaRPr>
                    </a:p>
                  </a:txBody>
                  <a:tcPr marL="60789" marR="60789" marT="30395" marB="30395"/>
                </a:tc>
                <a:tc>
                  <a:txBody>
                    <a:bodyPr/>
                    <a:lstStyle/>
                    <a:p>
                      <a:pPr algn="ctr"/>
                      <a:r>
                        <a:rPr lang="ru-RU" sz="1800" b="1" dirty="0" smtClean="0">
                          <a:solidFill>
                            <a:srgbClr val="004070"/>
                          </a:solidFill>
                          <a:latin typeface="+mn-lt"/>
                        </a:rPr>
                        <a:t>2</a:t>
                      </a:r>
                      <a:endParaRPr lang="ru-RU" sz="1800" b="1" dirty="0">
                        <a:solidFill>
                          <a:srgbClr val="004070"/>
                        </a:solidFill>
                        <a:latin typeface="+mn-lt"/>
                      </a:endParaRPr>
                    </a:p>
                  </a:txBody>
                  <a:tcPr marL="60789" marR="60789" marT="30395" marB="30395"/>
                </a:tc>
                <a:tc>
                  <a:txBody>
                    <a:bodyPr/>
                    <a:lstStyle/>
                    <a:p>
                      <a:pPr algn="ctr"/>
                      <a:r>
                        <a:rPr lang="ru-RU" sz="1800" b="1" dirty="0" smtClean="0">
                          <a:solidFill>
                            <a:srgbClr val="004070"/>
                          </a:solidFill>
                          <a:latin typeface="+mn-lt"/>
                        </a:rPr>
                        <a:t>3</a:t>
                      </a:r>
                      <a:endParaRPr lang="ru-RU" sz="1800" b="1" dirty="0">
                        <a:solidFill>
                          <a:srgbClr val="004070"/>
                        </a:solidFill>
                        <a:latin typeface="+mn-lt"/>
                      </a:endParaRPr>
                    </a:p>
                  </a:txBody>
                  <a:tcPr marL="60789" marR="60789" marT="30395" marB="30395"/>
                </a:tc>
                <a:tc>
                  <a:txBody>
                    <a:bodyPr/>
                    <a:lstStyle/>
                    <a:p>
                      <a:pPr algn="ctr"/>
                      <a:r>
                        <a:rPr lang="ru-RU" sz="1800" b="1" dirty="0" smtClean="0">
                          <a:solidFill>
                            <a:srgbClr val="004070"/>
                          </a:solidFill>
                          <a:latin typeface="+mn-lt"/>
                        </a:rPr>
                        <a:t>4</a:t>
                      </a:r>
                      <a:endParaRPr lang="ru-RU" sz="1800" b="1" dirty="0">
                        <a:solidFill>
                          <a:srgbClr val="004070"/>
                        </a:solidFill>
                        <a:latin typeface="+mn-lt"/>
                      </a:endParaRPr>
                    </a:p>
                  </a:txBody>
                  <a:tcPr marL="60789" marR="60789" marT="30395" marB="30395"/>
                </a:tc>
                <a:tc>
                  <a:txBody>
                    <a:bodyPr/>
                    <a:lstStyle/>
                    <a:p>
                      <a:pPr algn="ctr"/>
                      <a:r>
                        <a:rPr lang="ru-RU" sz="1800" b="1" dirty="0" smtClean="0">
                          <a:solidFill>
                            <a:srgbClr val="004070"/>
                          </a:solidFill>
                          <a:latin typeface="+mn-lt"/>
                        </a:rPr>
                        <a:t>5</a:t>
                      </a:r>
                      <a:endParaRPr lang="ru-RU" sz="1800" b="1" dirty="0">
                        <a:solidFill>
                          <a:srgbClr val="004070"/>
                        </a:solidFill>
                        <a:latin typeface="+mn-lt"/>
                      </a:endParaRPr>
                    </a:p>
                  </a:txBody>
                  <a:tcPr marL="60789" marR="60789" marT="30395" marB="30395"/>
                </a:tc>
                <a:tc>
                  <a:txBody>
                    <a:bodyPr/>
                    <a:lstStyle/>
                    <a:p>
                      <a:pPr algn="ctr"/>
                      <a:r>
                        <a:rPr lang="ru-RU" sz="1800" b="1" dirty="0" smtClean="0">
                          <a:solidFill>
                            <a:srgbClr val="004070"/>
                          </a:solidFill>
                          <a:latin typeface="+mn-lt"/>
                        </a:rPr>
                        <a:t>6</a:t>
                      </a:r>
                      <a:endParaRPr lang="ru-RU" sz="1800" b="1" dirty="0">
                        <a:solidFill>
                          <a:srgbClr val="004070"/>
                        </a:solidFill>
                        <a:latin typeface="+mn-lt"/>
                      </a:endParaRPr>
                    </a:p>
                  </a:txBody>
                  <a:tcPr marL="60789" marR="60789" marT="30395" marB="30395"/>
                </a:tc>
                <a:extLst>
                  <a:ext uri="{0D108BD9-81ED-4DB2-BD59-A6C34878D82A}">
                    <a16:rowId xmlns:a16="http://schemas.microsoft.com/office/drawing/2014/main" xmlns="" val="189380668"/>
                  </a:ext>
                </a:extLst>
              </a:tr>
              <a:tr h="376313">
                <a:tc>
                  <a:txBody>
                    <a:bodyPr/>
                    <a:lstStyle/>
                    <a:p>
                      <a:pPr algn="ctr"/>
                      <a:r>
                        <a:rPr lang="ru-RU" sz="1800" b="1" dirty="0" smtClean="0">
                          <a:solidFill>
                            <a:srgbClr val="004070"/>
                          </a:solidFill>
                          <a:latin typeface="+mn-lt"/>
                        </a:rPr>
                        <a:t>1</a:t>
                      </a: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extLst>
                  <a:ext uri="{0D108BD9-81ED-4DB2-BD59-A6C34878D82A}">
                    <a16:rowId xmlns:a16="http://schemas.microsoft.com/office/drawing/2014/main" xmlns="" val="2316474263"/>
                  </a:ext>
                </a:extLst>
              </a:tr>
              <a:tr h="376313">
                <a:tc>
                  <a:txBody>
                    <a:bodyPr/>
                    <a:lstStyle/>
                    <a:p>
                      <a:pPr algn="ctr"/>
                      <a:r>
                        <a:rPr lang="ru-RU" sz="1800" b="1" dirty="0" smtClean="0">
                          <a:solidFill>
                            <a:srgbClr val="004070"/>
                          </a:solidFill>
                          <a:latin typeface="+mn-lt"/>
                        </a:rPr>
                        <a:t>2</a:t>
                      </a: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extLst>
                  <a:ext uri="{0D108BD9-81ED-4DB2-BD59-A6C34878D82A}">
                    <a16:rowId xmlns:a16="http://schemas.microsoft.com/office/drawing/2014/main" xmlns="" val="4182923782"/>
                  </a:ext>
                </a:extLst>
              </a:tr>
              <a:tr h="376313">
                <a:tc>
                  <a:txBody>
                    <a:bodyPr/>
                    <a:lstStyle/>
                    <a:p>
                      <a:pPr algn="ctr"/>
                      <a:r>
                        <a:rPr lang="ru-RU" sz="1800" b="1" dirty="0" smtClean="0">
                          <a:solidFill>
                            <a:srgbClr val="004070"/>
                          </a:solidFill>
                          <a:latin typeface="+mn-lt"/>
                        </a:rPr>
                        <a:t>3</a:t>
                      </a: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800" b="1" dirty="0" smtClean="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extLst>
                  <a:ext uri="{0D108BD9-81ED-4DB2-BD59-A6C34878D82A}">
                    <a16:rowId xmlns:a16="http://schemas.microsoft.com/office/drawing/2014/main" xmlns="" val="3564184147"/>
                  </a:ext>
                </a:extLst>
              </a:tr>
              <a:tr h="376313">
                <a:tc>
                  <a:txBody>
                    <a:bodyPr/>
                    <a:lstStyle/>
                    <a:p>
                      <a:pPr algn="ctr"/>
                      <a:r>
                        <a:rPr lang="ru-RU" sz="1800" b="1" dirty="0" smtClean="0">
                          <a:solidFill>
                            <a:srgbClr val="004070"/>
                          </a:solidFill>
                          <a:latin typeface="+mn-lt"/>
                        </a:rPr>
                        <a:t>4</a:t>
                      </a: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800" b="1" dirty="0" smtClean="0">
                        <a:solidFill>
                          <a:srgbClr val="004070"/>
                        </a:solidFill>
                        <a:latin typeface="+mn-lt"/>
                      </a:endParaRPr>
                    </a:p>
                  </a:txBody>
                  <a:tcPr marL="60789" marR="60789" marT="30395" marB="3039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800" b="1" dirty="0" smtClean="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extLst>
                  <a:ext uri="{0D108BD9-81ED-4DB2-BD59-A6C34878D82A}">
                    <a16:rowId xmlns:a16="http://schemas.microsoft.com/office/drawing/2014/main" xmlns="" val="353697186"/>
                  </a:ext>
                </a:extLst>
              </a:tr>
              <a:tr h="350683">
                <a:tc>
                  <a:txBody>
                    <a:bodyPr/>
                    <a:lstStyle/>
                    <a:p>
                      <a:pPr algn="ctr"/>
                      <a:r>
                        <a:rPr lang="ru-RU" sz="1800" b="1" dirty="0" smtClean="0">
                          <a:solidFill>
                            <a:srgbClr val="004070"/>
                          </a:solidFill>
                          <a:latin typeface="+mn-lt"/>
                        </a:rPr>
                        <a:t>5</a:t>
                      </a: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800" b="1" dirty="0" smtClean="0">
                        <a:solidFill>
                          <a:srgbClr val="004070"/>
                        </a:solidFill>
                        <a:latin typeface="+mn-lt"/>
                      </a:endParaRPr>
                    </a:p>
                  </a:txBody>
                  <a:tcPr marL="60789" marR="60789" marT="30395" marB="3039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800" b="1" dirty="0" smtClean="0">
                        <a:solidFill>
                          <a:srgbClr val="004070"/>
                        </a:solidFill>
                        <a:latin typeface="+mn-lt"/>
                      </a:endParaRPr>
                    </a:p>
                  </a:txBody>
                  <a:tcPr marL="60789" marR="60789" marT="30395" marB="3039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800" b="1" dirty="0" smtClean="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extLst>
                  <a:ext uri="{0D108BD9-81ED-4DB2-BD59-A6C34878D82A}">
                    <a16:rowId xmlns:a16="http://schemas.microsoft.com/office/drawing/2014/main" xmlns="" val="916420769"/>
                  </a:ext>
                </a:extLst>
              </a:tr>
              <a:tr h="376313">
                <a:tc>
                  <a:txBody>
                    <a:bodyPr/>
                    <a:lstStyle/>
                    <a:p>
                      <a:pPr algn="ctr"/>
                      <a:r>
                        <a:rPr lang="ru-RU" sz="1800" b="1" dirty="0" smtClean="0">
                          <a:solidFill>
                            <a:srgbClr val="004070"/>
                          </a:solidFill>
                          <a:latin typeface="+mn-lt"/>
                        </a:rPr>
                        <a:t>6</a:t>
                      </a: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800" b="1" dirty="0" smtClean="0">
                        <a:solidFill>
                          <a:srgbClr val="004070"/>
                        </a:solidFill>
                        <a:latin typeface="+mn-lt"/>
                      </a:endParaRPr>
                    </a:p>
                  </a:txBody>
                  <a:tcPr marL="60789" marR="60789" marT="30395" marB="3039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800" b="1" dirty="0" smtClean="0">
                        <a:solidFill>
                          <a:srgbClr val="004070"/>
                        </a:solidFill>
                        <a:latin typeface="+mn-lt"/>
                      </a:endParaRPr>
                    </a:p>
                  </a:txBody>
                  <a:tcPr marL="60789" marR="60789" marT="30395" marB="3039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800" b="1" dirty="0" smtClean="0">
                        <a:solidFill>
                          <a:srgbClr val="004070"/>
                        </a:solidFill>
                        <a:latin typeface="+mn-lt"/>
                      </a:endParaRPr>
                    </a:p>
                  </a:txBody>
                  <a:tcPr marL="60789" marR="60789" marT="30395" marB="3039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800" b="1" dirty="0" smtClean="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extLst>
                  <a:ext uri="{0D108BD9-81ED-4DB2-BD59-A6C34878D82A}">
                    <a16:rowId xmlns:a16="http://schemas.microsoft.com/office/drawing/2014/main" xmlns="" val="3954921085"/>
                  </a:ext>
                </a:extLst>
              </a:tr>
            </a:tbl>
          </a:graphicData>
        </a:graphic>
      </p:graphicFrame>
      <p:sp>
        <p:nvSpPr>
          <p:cNvPr id="10" name="Прямоугольник 9"/>
          <p:cNvSpPr/>
          <p:nvPr/>
        </p:nvSpPr>
        <p:spPr>
          <a:xfrm>
            <a:off x="467544" y="2211710"/>
            <a:ext cx="5112568" cy="369332"/>
          </a:xfrm>
          <a:prstGeom prst="rect">
            <a:avLst/>
          </a:prstGeom>
        </p:spPr>
        <p:txBody>
          <a:bodyPr wrap="square">
            <a:spAutoFit/>
          </a:bodyPr>
          <a:lstStyle/>
          <a:p>
            <a:pPr indent="358775" algn="just"/>
            <a:r>
              <a:rPr lang="ru-RU" b="1" u="sng" dirty="0" smtClean="0">
                <a:solidFill>
                  <a:schemeClr val="accent1">
                    <a:lumMod val="50000"/>
                  </a:schemeClr>
                </a:solidFill>
              </a:rPr>
              <a:t>Решение:</a:t>
            </a:r>
          </a:p>
        </p:txBody>
      </p:sp>
      <p:sp>
        <p:nvSpPr>
          <p:cNvPr id="11" name="Прямоугольник 10"/>
          <p:cNvSpPr/>
          <p:nvPr/>
        </p:nvSpPr>
        <p:spPr>
          <a:xfrm>
            <a:off x="395537" y="2571750"/>
            <a:ext cx="5184575" cy="923330"/>
          </a:xfrm>
          <a:prstGeom prst="rect">
            <a:avLst/>
          </a:prstGeom>
        </p:spPr>
        <p:txBody>
          <a:bodyPr wrap="square">
            <a:spAutoFit/>
          </a:bodyPr>
          <a:lstStyle/>
          <a:p>
            <a:pPr indent="358775" algn="just"/>
            <a:r>
              <a:rPr lang="en-US" dirty="0" smtClean="0">
                <a:solidFill>
                  <a:schemeClr val="accent1">
                    <a:lumMod val="50000"/>
                  </a:schemeClr>
                </a:solidFill>
              </a:rPr>
              <a:t>A</a:t>
            </a:r>
            <a:r>
              <a:rPr lang="ru-RU" dirty="0" smtClean="0">
                <a:solidFill>
                  <a:schemeClr val="accent1">
                    <a:lumMod val="50000"/>
                  </a:schemeClr>
                </a:solidFill>
              </a:rPr>
              <a:t> – в результате двух бросков кости произведение выпавших чисел есть нечётное число.</a:t>
            </a:r>
          </a:p>
        </p:txBody>
      </p:sp>
      <p:sp>
        <p:nvSpPr>
          <p:cNvPr id="12" name="Прямоугольник 11"/>
          <p:cNvSpPr/>
          <p:nvPr/>
        </p:nvSpPr>
        <p:spPr>
          <a:xfrm>
            <a:off x="395536" y="3507854"/>
            <a:ext cx="2776722" cy="369332"/>
          </a:xfrm>
          <a:prstGeom prst="rect">
            <a:avLst/>
          </a:prstGeom>
        </p:spPr>
        <p:txBody>
          <a:bodyPr wrap="none">
            <a:spAutoFit/>
          </a:bodyPr>
          <a:lstStyle/>
          <a:p>
            <a:pPr indent="358775" algn="just"/>
            <a:r>
              <a:rPr lang="ru-RU" dirty="0" smtClean="0">
                <a:solidFill>
                  <a:schemeClr val="accent1">
                    <a:lumMod val="50000"/>
                  </a:schemeClr>
                </a:solidFill>
              </a:rPr>
              <a:t>P(А) = 9/36 = 1/4 = 0,25</a:t>
            </a:r>
            <a:endParaRPr lang="ru-RU" dirty="0">
              <a:solidFill>
                <a:schemeClr val="accent1">
                  <a:lumMod val="50000"/>
                </a:schemeClr>
              </a:solidFill>
            </a:endParaRPr>
          </a:p>
        </p:txBody>
      </p:sp>
      <p:sp>
        <p:nvSpPr>
          <p:cNvPr id="14" name="Прямоугольник 13"/>
          <p:cNvSpPr/>
          <p:nvPr/>
        </p:nvSpPr>
        <p:spPr>
          <a:xfrm>
            <a:off x="395536" y="4011910"/>
            <a:ext cx="2664296" cy="369332"/>
          </a:xfrm>
          <a:prstGeom prst="rect">
            <a:avLst/>
          </a:prstGeom>
        </p:spPr>
        <p:txBody>
          <a:bodyPr wrap="square">
            <a:spAutoFit/>
          </a:bodyPr>
          <a:lstStyle/>
          <a:p>
            <a:pPr indent="355600" algn="just"/>
            <a:r>
              <a:rPr lang="ru-RU" dirty="0" smtClean="0">
                <a:solidFill>
                  <a:schemeClr val="accent1">
                    <a:lumMod val="50000"/>
                  </a:schemeClr>
                </a:solidFill>
              </a:rPr>
              <a:t>Ответ: 0,25</a:t>
            </a:r>
            <a:endParaRPr lang="ru-RU" dirty="0"/>
          </a:p>
        </p:txBody>
      </p:sp>
      <p:sp>
        <p:nvSpPr>
          <p:cNvPr id="17" name="Прямоугольник 16"/>
          <p:cNvSpPr/>
          <p:nvPr/>
        </p:nvSpPr>
        <p:spPr>
          <a:xfrm>
            <a:off x="6156176" y="1851670"/>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20" name="Прямоугольник 19"/>
          <p:cNvSpPr/>
          <p:nvPr/>
        </p:nvSpPr>
        <p:spPr>
          <a:xfrm>
            <a:off x="7092280" y="1851670"/>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23" name="Прямоугольник 22"/>
          <p:cNvSpPr/>
          <p:nvPr/>
        </p:nvSpPr>
        <p:spPr>
          <a:xfrm>
            <a:off x="7956376" y="1851670"/>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27" name="Прямоугольник 26"/>
          <p:cNvSpPr/>
          <p:nvPr/>
        </p:nvSpPr>
        <p:spPr>
          <a:xfrm>
            <a:off x="7956376" y="3363838"/>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33" name="Прямоугольник 32"/>
          <p:cNvSpPr/>
          <p:nvPr/>
        </p:nvSpPr>
        <p:spPr>
          <a:xfrm>
            <a:off x="7956376" y="2571750"/>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35" name="Прямоугольник 34"/>
          <p:cNvSpPr/>
          <p:nvPr/>
        </p:nvSpPr>
        <p:spPr>
          <a:xfrm>
            <a:off x="7092280" y="2571750"/>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37" name="Прямоугольник 36"/>
          <p:cNvSpPr/>
          <p:nvPr/>
        </p:nvSpPr>
        <p:spPr>
          <a:xfrm>
            <a:off x="6156176" y="2571750"/>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44" name="Прямоугольник 43"/>
          <p:cNvSpPr/>
          <p:nvPr/>
        </p:nvSpPr>
        <p:spPr>
          <a:xfrm>
            <a:off x="7092280" y="3363838"/>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46" name="Прямоугольник 45"/>
          <p:cNvSpPr/>
          <p:nvPr/>
        </p:nvSpPr>
        <p:spPr>
          <a:xfrm>
            <a:off x="6156176" y="3363838"/>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4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7"/>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2"/>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0" grpId="0"/>
      <p:bldP spid="11" grpId="0"/>
      <p:bldP spid="12" grpId="0"/>
      <p:bldP spid="14" grpId="0"/>
      <p:bldP spid="17" grpId="0"/>
      <p:bldP spid="20" grpId="0"/>
      <p:bldP spid="23" grpId="0"/>
      <p:bldP spid="27" grpId="0"/>
      <p:bldP spid="33" grpId="0"/>
      <p:bldP spid="35" grpId="0"/>
      <p:bldP spid="37" grpId="0"/>
      <p:bldP spid="44" grpId="0"/>
      <p:bldP spid="46"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b="-5000"/>
          </a:stretch>
        </a:blipFill>
        <a:effectLst/>
      </p:bgPr>
    </p:bg>
    <p:spTree>
      <p:nvGrpSpPr>
        <p:cNvPr id="1" name=""/>
        <p:cNvGrpSpPr/>
        <p:nvPr/>
      </p:nvGrpSpPr>
      <p:grpSpPr>
        <a:xfrm>
          <a:off x="0" y="0"/>
          <a:ext cx="0" cy="0"/>
          <a:chOff x="0" y="0"/>
          <a:chExt cx="0" cy="0"/>
        </a:xfrm>
      </p:grpSpPr>
      <p:sp>
        <p:nvSpPr>
          <p:cNvPr id="4" name="Заголовок 1"/>
          <p:cNvSpPr txBox="1">
            <a:spLocks/>
          </p:cNvSpPr>
          <p:nvPr/>
        </p:nvSpPr>
        <p:spPr>
          <a:xfrm>
            <a:off x="1259632" y="195486"/>
            <a:ext cx="6765369" cy="576064"/>
          </a:xfrm>
          <a:prstGeom prst="rect">
            <a:avLst/>
          </a:prstGeom>
        </p:spPr>
        <p:txBody>
          <a:bodyPr/>
          <a:lstStyle/>
          <a:p>
            <a:pPr lvl="0" algn="ctr">
              <a:spcBef>
                <a:spcPct val="0"/>
              </a:spcBef>
            </a:pPr>
            <a:r>
              <a:rPr lang="ru-RU" sz="2800" b="1" dirty="0" smtClean="0">
                <a:solidFill>
                  <a:srgbClr val="004070"/>
                </a:solidFill>
                <a:ea typeface="+mj-ea"/>
                <a:cs typeface="+mj-cs"/>
              </a:rPr>
              <a:t>Подбрасывание кубика несколько раз</a:t>
            </a:r>
            <a:endParaRPr kumimoji="0" lang="ru-RU" sz="2800" b="1" i="0" u="none" strike="noStrike" kern="1200" cap="none" spc="0" normalizeH="0" baseline="0" noProof="0" dirty="0">
              <a:ln>
                <a:noFill/>
              </a:ln>
              <a:solidFill>
                <a:srgbClr val="004070"/>
              </a:solidFill>
              <a:effectLst/>
              <a:uLnTx/>
              <a:uFillTx/>
              <a:ea typeface="+mj-ea"/>
              <a:cs typeface="+mj-cs"/>
            </a:endParaRPr>
          </a:p>
        </p:txBody>
      </p:sp>
      <p:sp>
        <p:nvSpPr>
          <p:cNvPr id="5" name="Прямоугольник 4"/>
          <p:cNvSpPr/>
          <p:nvPr/>
        </p:nvSpPr>
        <p:spPr>
          <a:xfrm>
            <a:off x="683568" y="699542"/>
            <a:ext cx="7704856" cy="400110"/>
          </a:xfrm>
          <a:prstGeom prst="rect">
            <a:avLst/>
          </a:prstGeom>
        </p:spPr>
        <p:txBody>
          <a:bodyPr wrap="square">
            <a:spAutoFit/>
          </a:bodyPr>
          <a:lstStyle/>
          <a:p>
            <a:pPr algn="ctr"/>
            <a:r>
              <a:rPr lang="ru-RU" sz="2000" b="1" i="1" dirty="0" smtClean="0">
                <a:solidFill>
                  <a:schemeClr val="accent1">
                    <a:lumMod val="50000"/>
                  </a:schemeClr>
                </a:solidFill>
              </a:rPr>
              <a:t>Визуализация с помощью таблицы при двух подбрасываниях</a:t>
            </a:r>
          </a:p>
        </p:txBody>
      </p:sp>
      <p:sp>
        <p:nvSpPr>
          <p:cNvPr id="6" name="Прямоугольник 5"/>
          <p:cNvSpPr/>
          <p:nvPr/>
        </p:nvSpPr>
        <p:spPr>
          <a:xfrm>
            <a:off x="467544" y="1059582"/>
            <a:ext cx="5112568" cy="1200329"/>
          </a:xfrm>
          <a:prstGeom prst="rect">
            <a:avLst/>
          </a:prstGeom>
        </p:spPr>
        <p:txBody>
          <a:bodyPr wrap="square">
            <a:spAutoFit/>
          </a:bodyPr>
          <a:lstStyle/>
          <a:p>
            <a:pPr indent="358775" algn="just"/>
            <a:r>
              <a:rPr lang="ru-RU" b="1" i="1" dirty="0" smtClean="0">
                <a:solidFill>
                  <a:schemeClr val="accent1">
                    <a:lumMod val="50000"/>
                  </a:schemeClr>
                </a:solidFill>
              </a:rPr>
              <a:t>Задача №9.</a:t>
            </a:r>
          </a:p>
          <a:p>
            <a:pPr indent="358775" algn="just"/>
            <a:r>
              <a:rPr lang="ru-RU" dirty="0" smtClean="0">
                <a:solidFill>
                  <a:schemeClr val="accent1">
                    <a:lumMod val="50000"/>
                  </a:schemeClr>
                </a:solidFill>
              </a:rPr>
              <a:t>Игральный кубик бросают дважды. Найдите вероятность, что на первой кости выпало очков больше, чем на второй. Ответ округлите до сотых.</a:t>
            </a:r>
            <a:endParaRPr lang="ru-RU" dirty="0">
              <a:solidFill>
                <a:schemeClr val="accent1">
                  <a:lumMod val="50000"/>
                </a:schemeClr>
              </a:solidFill>
            </a:endParaRPr>
          </a:p>
        </p:txBody>
      </p:sp>
      <p:graphicFrame>
        <p:nvGraphicFramePr>
          <p:cNvPr id="8" name="Таблица 7"/>
          <p:cNvGraphicFramePr>
            <a:graphicFrameLocks noGrp="1"/>
          </p:cNvGraphicFramePr>
          <p:nvPr>
            <p:extLst>
              <p:ext uri="{D42A27DB-BD31-4B8C-83A1-F6EECF244321}">
                <p14:modId xmlns:p14="http://schemas.microsoft.com/office/powerpoint/2010/main" xmlns="" val="2677396013"/>
              </p:ext>
            </p:extLst>
          </p:nvPr>
        </p:nvGraphicFramePr>
        <p:xfrm>
          <a:off x="5652120" y="1491630"/>
          <a:ext cx="3143175" cy="2608561"/>
        </p:xfrm>
        <a:graphic>
          <a:graphicData uri="http://schemas.openxmlformats.org/drawingml/2006/table">
            <a:tbl>
              <a:tblPr bandRow="1">
                <a:tableStyleId>{69CF1AB2-1976-4502-BF36-3FF5EA218861}</a:tableStyleId>
              </a:tblPr>
              <a:tblGrid>
                <a:gridCol w="449025">
                  <a:extLst>
                    <a:ext uri="{9D8B030D-6E8A-4147-A177-3AD203B41FA5}">
                      <a16:colId xmlns:a16="http://schemas.microsoft.com/office/drawing/2014/main" xmlns="" val="3425292341"/>
                    </a:ext>
                  </a:extLst>
                </a:gridCol>
                <a:gridCol w="449025">
                  <a:extLst>
                    <a:ext uri="{9D8B030D-6E8A-4147-A177-3AD203B41FA5}">
                      <a16:colId xmlns:a16="http://schemas.microsoft.com/office/drawing/2014/main" xmlns="" val="1431333198"/>
                    </a:ext>
                  </a:extLst>
                </a:gridCol>
                <a:gridCol w="449025">
                  <a:extLst>
                    <a:ext uri="{9D8B030D-6E8A-4147-A177-3AD203B41FA5}">
                      <a16:colId xmlns:a16="http://schemas.microsoft.com/office/drawing/2014/main" xmlns="" val="1471641079"/>
                    </a:ext>
                  </a:extLst>
                </a:gridCol>
                <a:gridCol w="449025">
                  <a:extLst>
                    <a:ext uri="{9D8B030D-6E8A-4147-A177-3AD203B41FA5}">
                      <a16:colId xmlns:a16="http://schemas.microsoft.com/office/drawing/2014/main" xmlns="" val="191884554"/>
                    </a:ext>
                  </a:extLst>
                </a:gridCol>
                <a:gridCol w="449025">
                  <a:extLst>
                    <a:ext uri="{9D8B030D-6E8A-4147-A177-3AD203B41FA5}">
                      <a16:colId xmlns:a16="http://schemas.microsoft.com/office/drawing/2014/main" xmlns="" val="2193785298"/>
                    </a:ext>
                  </a:extLst>
                </a:gridCol>
                <a:gridCol w="449025">
                  <a:extLst>
                    <a:ext uri="{9D8B030D-6E8A-4147-A177-3AD203B41FA5}">
                      <a16:colId xmlns:a16="http://schemas.microsoft.com/office/drawing/2014/main" xmlns="" val="814809394"/>
                    </a:ext>
                  </a:extLst>
                </a:gridCol>
                <a:gridCol w="449025">
                  <a:extLst>
                    <a:ext uri="{9D8B030D-6E8A-4147-A177-3AD203B41FA5}">
                      <a16:colId xmlns:a16="http://schemas.microsoft.com/office/drawing/2014/main" xmlns="" val="3210496137"/>
                    </a:ext>
                  </a:extLst>
                </a:gridCol>
              </a:tblGrid>
              <a:tr h="376313">
                <a:tc>
                  <a:txBody>
                    <a:bodyPr/>
                    <a:lstStyle/>
                    <a:p>
                      <a:pPr algn="ctr"/>
                      <a:endParaRPr lang="ru-RU" sz="1800" b="1" dirty="0">
                        <a:solidFill>
                          <a:srgbClr val="004070"/>
                        </a:solidFill>
                        <a:latin typeface="+mn-lt"/>
                      </a:endParaRPr>
                    </a:p>
                  </a:txBody>
                  <a:tcPr marL="60789" marR="60789" marT="30395" marB="30395"/>
                </a:tc>
                <a:tc>
                  <a:txBody>
                    <a:bodyPr/>
                    <a:lstStyle/>
                    <a:p>
                      <a:pPr algn="ctr"/>
                      <a:r>
                        <a:rPr lang="ru-RU" sz="1800" b="1" dirty="0" smtClean="0">
                          <a:solidFill>
                            <a:srgbClr val="004070"/>
                          </a:solidFill>
                          <a:latin typeface="+mn-lt"/>
                        </a:rPr>
                        <a:t>1</a:t>
                      </a:r>
                      <a:endParaRPr lang="ru-RU" sz="1800" b="1" dirty="0">
                        <a:solidFill>
                          <a:srgbClr val="004070"/>
                        </a:solidFill>
                        <a:latin typeface="+mn-lt"/>
                      </a:endParaRPr>
                    </a:p>
                  </a:txBody>
                  <a:tcPr marL="60789" marR="60789" marT="30395" marB="30395"/>
                </a:tc>
                <a:tc>
                  <a:txBody>
                    <a:bodyPr/>
                    <a:lstStyle/>
                    <a:p>
                      <a:pPr algn="ctr"/>
                      <a:r>
                        <a:rPr lang="ru-RU" sz="1800" b="1" dirty="0" smtClean="0">
                          <a:solidFill>
                            <a:srgbClr val="004070"/>
                          </a:solidFill>
                          <a:latin typeface="+mn-lt"/>
                        </a:rPr>
                        <a:t>2</a:t>
                      </a:r>
                      <a:endParaRPr lang="ru-RU" sz="1800" b="1" dirty="0">
                        <a:solidFill>
                          <a:srgbClr val="004070"/>
                        </a:solidFill>
                        <a:latin typeface="+mn-lt"/>
                      </a:endParaRPr>
                    </a:p>
                  </a:txBody>
                  <a:tcPr marL="60789" marR="60789" marT="30395" marB="30395"/>
                </a:tc>
                <a:tc>
                  <a:txBody>
                    <a:bodyPr/>
                    <a:lstStyle/>
                    <a:p>
                      <a:pPr algn="ctr"/>
                      <a:r>
                        <a:rPr lang="ru-RU" sz="1800" b="1" dirty="0" smtClean="0">
                          <a:solidFill>
                            <a:srgbClr val="004070"/>
                          </a:solidFill>
                          <a:latin typeface="+mn-lt"/>
                        </a:rPr>
                        <a:t>3</a:t>
                      </a:r>
                      <a:endParaRPr lang="ru-RU" sz="1800" b="1" dirty="0">
                        <a:solidFill>
                          <a:srgbClr val="004070"/>
                        </a:solidFill>
                        <a:latin typeface="+mn-lt"/>
                      </a:endParaRPr>
                    </a:p>
                  </a:txBody>
                  <a:tcPr marL="60789" marR="60789" marT="30395" marB="30395"/>
                </a:tc>
                <a:tc>
                  <a:txBody>
                    <a:bodyPr/>
                    <a:lstStyle/>
                    <a:p>
                      <a:pPr algn="ctr"/>
                      <a:r>
                        <a:rPr lang="ru-RU" sz="1800" b="1" dirty="0" smtClean="0">
                          <a:solidFill>
                            <a:srgbClr val="004070"/>
                          </a:solidFill>
                          <a:latin typeface="+mn-lt"/>
                        </a:rPr>
                        <a:t>4</a:t>
                      </a:r>
                      <a:endParaRPr lang="ru-RU" sz="1800" b="1" dirty="0">
                        <a:solidFill>
                          <a:srgbClr val="004070"/>
                        </a:solidFill>
                        <a:latin typeface="+mn-lt"/>
                      </a:endParaRPr>
                    </a:p>
                  </a:txBody>
                  <a:tcPr marL="60789" marR="60789" marT="30395" marB="30395"/>
                </a:tc>
                <a:tc>
                  <a:txBody>
                    <a:bodyPr/>
                    <a:lstStyle/>
                    <a:p>
                      <a:pPr algn="ctr"/>
                      <a:r>
                        <a:rPr lang="ru-RU" sz="1800" b="1" dirty="0" smtClean="0">
                          <a:solidFill>
                            <a:srgbClr val="004070"/>
                          </a:solidFill>
                          <a:latin typeface="+mn-lt"/>
                        </a:rPr>
                        <a:t>5</a:t>
                      </a:r>
                      <a:endParaRPr lang="ru-RU" sz="1800" b="1" dirty="0">
                        <a:solidFill>
                          <a:srgbClr val="004070"/>
                        </a:solidFill>
                        <a:latin typeface="+mn-lt"/>
                      </a:endParaRPr>
                    </a:p>
                  </a:txBody>
                  <a:tcPr marL="60789" marR="60789" marT="30395" marB="30395"/>
                </a:tc>
                <a:tc>
                  <a:txBody>
                    <a:bodyPr/>
                    <a:lstStyle/>
                    <a:p>
                      <a:pPr algn="ctr"/>
                      <a:r>
                        <a:rPr lang="ru-RU" sz="1800" b="1" dirty="0" smtClean="0">
                          <a:solidFill>
                            <a:srgbClr val="004070"/>
                          </a:solidFill>
                          <a:latin typeface="+mn-lt"/>
                        </a:rPr>
                        <a:t>6</a:t>
                      </a:r>
                      <a:endParaRPr lang="ru-RU" sz="1800" b="1" dirty="0">
                        <a:solidFill>
                          <a:srgbClr val="004070"/>
                        </a:solidFill>
                        <a:latin typeface="+mn-lt"/>
                      </a:endParaRPr>
                    </a:p>
                  </a:txBody>
                  <a:tcPr marL="60789" marR="60789" marT="30395" marB="30395"/>
                </a:tc>
                <a:extLst>
                  <a:ext uri="{0D108BD9-81ED-4DB2-BD59-A6C34878D82A}">
                    <a16:rowId xmlns:a16="http://schemas.microsoft.com/office/drawing/2014/main" xmlns="" val="189380668"/>
                  </a:ext>
                </a:extLst>
              </a:tr>
              <a:tr h="376313">
                <a:tc>
                  <a:txBody>
                    <a:bodyPr/>
                    <a:lstStyle/>
                    <a:p>
                      <a:pPr algn="ctr"/>
                      <a:r>
                        <a:rPr lang="ru-RU" sz="1800" b="1" dirty="0" smtClean="0">
                          <a:solidFill>
                            <a:srgbClr val="004070"/>
                          </a:solidFill>
                          <a:latin typeface="+mn-lt"/>
                        </a:rPr>
                        <a:t>1</a:t>
                      </a: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extLst>
                  <a:ext uri="{0D108BD9-81ED-4DB2-BD59-A6C34878D82A}">
                    <a16:rowId xmlns:a16="http://schemas.microsoft.com/office/drawing/2014/main" xmlns="" val="2316474263"/>
                  </a:ext>
                </a:extLst>
              </a:tr>
              <a:tr h="376313">
                <a:tc>
                  <a:txBody>
                    <a:bodyPr/>
                    <a:lstStyle/>
                    <a:p>
                      <a:pPr algn="ctr"/>
                      <a:r>
                        <a:rPr lang="ru-RU" sz="1800" b="1" dirty="0" smtClean="0">
                          <a:solidFill>
                            <a:srgbClr val="004070"/>
                          </a:solidFill>
                          <a:latin typeface="+mn-lt"/>
                        </a:rPr>
                        <a:t>2</a:t>
                      </a: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extLst>
                  <a:ext uri="{0D108BD9-81ED-4DB2-BD59-A6C34878D82A}">
                    <a16:rowId xmlns:a16="http://schemas.microsoft.com/office/drawing/2014/main" xmlns="" val="4182923782"/>
                  </a:ext>
                </a:extLst>
              </a:tr>
              <a:tr h="376313">
                <a:tc>
                  <a:txBody>
                    <a:bodyPr/>
                    <a:lstStyle/>
                    <a:p>
                      <a:pPr algn="ctr"/>
                      <a:r>
                        <a:rPr lang="ru-RU" sz="1800" b="1" dirty="0" smtClean="0">
                          <a:solidFill>
                            <a:srgbClr val="004070"/>
                          </a:solidFill>
                          <a:latin typeface="+mn-lt"/>
                        </a:rPr>
                        <a:t>3</a:t>
                      </a: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800" b="1" dirty="0" smtClean="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extLst>
                  <a:ext uri="{0D108BD9-81ED-4DB2-BD59-A6C34878D82A}">
                    <a16:rowId xmlns:a16="http://schemas.microsoft.com/office/drawing/2014/main" xmlns="" val="3564184147"/>
                  </a:ext>
                </a:extLst>
              </a:tr>
              <a:tr h="376313">
                <a:tc>
                  <a:txBody>
                    <a:bodyPr/>
                    <a:lstStyle/>
                    <a:p>
                      <a:pPr algn="ctr"/>
                      <a:r>
                        <a:rPr lang="ru-RU" sz="1800" b="1" dirty="0" smtClean="0">
                          <a:solidFill>
                            <a:srgbClr val="004070"/>
                          </a:solidFill>
                          <a:latin typeface="+mn-lt"/>
                        </a:rPr>
                        <a:t>4</a:t>
                      </a: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800" b="1" dirty="0" smtClean="0">
                        <a:solidFill>
                          <a:srgbClr val="004070"/>
                        </a:solidFill>
                        <a:latin typeface="+mn-lt"/>
                      </a:endParaRPr>
                    </a:p>
                  </a:txBody>
                  <a:tcPr marL="60789" marR="60789" marT="30395" marB="3039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800" b="1" dirty="0" smtClean="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extLst>
                  <a:ext uri="{0D108BD9-81ED-4DB2-BD59-A6C34878D82A}">
                    <a16:rowId xmlns:a16="http://schemas.microsoft.com/office/drawing/2014/main" xmlns="" val="353697186"/>
                  </a:ext>
                </a:extLst>
              </a:tr>
              <a:tr h="350683">
                <a:tc>
                  <a:txBody>
                    <a:bodyPr/>
                    <a:lstStyle/>
                    <a:p>
                      <a:pPr algn="ctr"/>
                      <a:r>
                        <a:rPr lang="ru-RU" sz="1800" b="1" dirty="0" smtClean="0">
                          <a:solidFill>
                            <a:srgbClr val="004070"/>
                          </a:solidFill>
                          <a:latin typeface="+mn-lt"/>
                        </a:rPr>
                        <a:t>5</a:t>
                      </a: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800" b="1" dirty="0" smtClean="0">
                        <a:solidFill>
                          <a:srgbClr val="004070"/>
                        </a:solidFill>
                        <a:latin typeface="+mn-lt"/>
                      </a:endParaRPr>
                    </a:p>
                  </a:txBody>
                  <a:tcPr marL="60789" marR="60789" marT="30395" marB="3039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800" b="1" dirty="0" smtClean="0">
                        <a:solidFill>
                          <a:srgbClr val="004070"/>
                        </a:solidFill>
                        <a:latin typeface="+mn-lt"/>
                      </a:endParaRPr>
                    </a:p>
                  </a:txBody>
                  <a:tcPr marL="60789" marR="60789" marT="30395" marB="3039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800" b="1" dirty="0" smtClean="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extLst>
                  <a:ext uri="{0D108BD9-81ED-4DB2-BD59-A6C34878D82A}">
                    <a16:rowId xmlns:a16="http://schemas.microsoft.com/office/drawing/2014/main" xmlns="" val="916420769"/>
                  </a:ext>
                </a:extLst>
              </a:tr>
              <a:tr h="376313">
                <a:tc>
                  <a:txBody>
                    <a:bodyPr/>
                    <a:lstStyle/>
                    <a:p>
                      <a:pPr algn="ctr"/>
                      <a:r>
                        <a:rPr lang="ru-RU" sz="1800" b="1" dirty="0" smtClean="0">
                          <a:solidFill>
                            <a:srgbClr val="004070"/>
                          </a:solidFill>
                          <a:latin typeface="+mn-lt"/>
                        </a:rPr>
                        <a:t>6</a:t>
                      </a:r>
                      <a:endParaRPr lang="ru-RU" sz="1800" b="1" dirty="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800" b="1" dirty="0" smtClean="0">
                        <a:solidFill>
                          <a:srgbClr val="004070"/>
                        </a:solidFill>
                        <a:latin typeface="+mn-lt"/>
                      </a:endParaRPr>
                    </a:p>
                  </a:txBody>
                  <a:tcPr marL="60789" marR="60789" marT="30395" marB="3039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800" b="1" dirty="0" smtClean="0">
                        <a:solidFill>
                          <a:srgbClr val="004070"/>
                        </a:solidFill>
                        <a:latin typeface="+mn-lt"/>
                      </a:endParaRPr>
                    </a:p>
                  </a:txBody>
                  <a:tcPr marL="60789" marR="60789" marT="30395" marB="3039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800" b="1" dirty="0" smtClean="0">
                        <a:solidFill>
                          <a:srgbClr val="004070"/>
                        </a:solidFill>
                        <a:latin typeface="+mn-lt"/>
                      </a:endParaRPr>
                    </a:p>
                  </a:txBody>
                  <a:tcPr marL="60789" marR="60789" marT="30395" marB="3039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800" b="1" dirty="0" smtClean="0">
                        <a:solidFill>
                          <a:srgbClr val="004070"/>
                        </a:solidFill>
                        <a:latin typeface="+mn-lt"/>
                      </a:endParaRPr>
                    </a:p>
                  </a:txBody>
                  <a:tcPr marL="60789" marR="60789" marT="30395" marB="30395"/>
                </a:tc>
                <a:tc>
                  <a:txBody>
                    <a:bodyPr/>
                    <a:lstStyle/>
                    <a:p>
                      <a:pPr algn="ctr"/>
                      <a:endParaRPr lang="ru-RU" sz="1800" b="1" dirty="0">
                        <a:solidFill>
                          <a:srgbClr val="004070"/>
                        </a:solidFill>
                        <a:latin typeface="+mn-lt"/>
                      </a:endParaRPr>
                    </a:p>
                  </a:txBody>
                  <a:tcPr marL="60789" marR="60789" marT="30395" marB="30395"/>
                </a:tc>
                <a:extLst>
                  <a:ext uri="{0D108BD9-81ED-4DB2-BD59-A6C34878D82A}">
                    <a16:rowId xmlns:a16="http://schemas.microsoft.com/office/drawing/2014/main" xmlns="" val="3954921085"/>
                  </a:ext>
                </a:extLst>
              </a:tr>
            </a:tbl>
          </a:graphicData>
        </a:graphic>
      </p:graphicFrame>
      <p:sp>
        <p:nvSpPr>
          <p:cNvPr id="10" name="Прямоугольник 9"/>
          <p:cNvSpPr/>
          <p:nvPr/>
        </p:nvSpPr>
        <p:spPr>
          <a:xfrm>
            <a:off x="467544" y="2211710"/>
            <a:ext cx="5112568" cy="369332"/>
          </a:xfrm>
          <a:prstGeom prst="rect">
            <a:avLst/>
          </a:prstGeom>
        </p:spPr>
        <p:txBody>
          <a:bodyPr wrap="square">
            <a:spAutoFit/>
          </a:bodyPr>
          <a:lstStyle/>
          <a:p>
            <a:pPr indent="358775" algn="just"/>
            <a:r>
              <a:rPr lang="ru-RU" b="1" u="sng" dirty="0" smtClean="0">
                <a:solidFill>
                  <a:schemeClr val="accent1">
                    <a:lumMod val="50000"/>
                  </a:schemeClr>
                </a:solidFill>
              </a:rPr>
              <a:t>Решение:</a:t>
            </a:r>
          </a:p>
        </p:txBody>
      </p:sp>
      <p:sp>
        <p:nvSpPr>
          <p:cNvPr id="11" name="Прямоугольник 10"/>
          <p:cNvSpPr/>
          <p:nvPr/>
        </p:nvSpPr>
        <p:spPr>
          <a:xfrm>
            <a:off x="467544" y="2571750"/>
            <a:ext cx="5112568" cy="646331"/>
          </a:xfrm>
          <a:prstGeom prst="rect">
            <a:avLst/>
          </a:prstGeom>
        </p:spPr>
        <p:txBody>
          <a:bodyPr wrap="square">
            <a:spAutoFit/>
          </a:bodyPr>
          <a:lstStyle/>
          <a:p>
            <a:pPr indent="358775" algn="just"/>
            <a:r>
              <a:rPr lang="en-US" dirty="0" smtClean="0">
                <a:solidFill>
                  <a:schemeClr val="accent1">
                    <a:lumMod val="50000"/>
                  </a:schemeClr>
                </a:solidFill>
              </a:rPr>
              <a:t>A</a:t>
            </a:r>
            <a:r>
              <a:rPr lang="ru-RU" dirty="0" smtClean="0">
                <a:solidFill>
                  <a:schemeClr val="accent1">
                    <a:lumMod val="50000"/>
                  </a:schemeClr>
                </a:solidFill>
              </a:rPr>
              <a:t> – в результате двух бросков на первой кости выпало очков больше, чем на второй.</a:t>
            </a:r>
          </a:p>
        </p:txBody>
      </p:sp>
      <p:sp>
        <p:nvSpPr>
          <p:cNvPr id="12" name="Прямоугольник 11"/>
          <p:cNvSpPr/>
          <p:nvPr/>
        </p:nvSpPr>
        <p:spPr>
          <a:xfrm>
            <a:off x="395536" y="3435846"/>
            <a:ext cx="1718740" cy="369332"/>
          </a:xfrm>
          <a:prstGeom prst="rect">
            <a:avLst/>
          </a:prstGeom>
        </p:spPr>
        <p:txBody>
          <a:bodyPr wrap="none">
            <a:spAutoFit/>
          </a:bodyPr>
          <a:lstStyle/>
          <a:p>
            <a:pPr indent="358775" algn="just"/>
            <a:r>
              <a:rPr lang="ru-RU" dirty="0" smtClean="0">
                <a:solidFill>
                  <a:schemeClr val="accent1">
                    <a:lumMod val="50000"/>
                  </a:schemeClr>
                </a:solidFill>
              </a:rPr>
              <a:t>P(А) = 15/36</a:t>
            </a:r>
            <a:endParaRPr lang="ru-RU" dirty="0">
              <a:solidFill>
                <a:schemeClr val="accent1">
                  <a:lumMod val="50000"/>
                </a:schemeClr>
              </a:solidFill>
            </a:endParaRPr>
          </a:p>
        </p:txBody>
      </p:sp>
      <p:sp>
        <p:nvSpPr>
          <p:cNvPr id="13" name="Прямоугольник 12"/>
          <p:cNvSpPr/>
          <p:nvPr/>
        </p:nvSpPr>
        <p:spPr>
          <a:xfrm>
            <a:off x="1979712" y="3435846"/>
            <a:ext cx="819455" cy="369332"/>
          </a:xfrm>
          <a:prstGeom prst="rect">
            <a:avLst/>
          </a:prstGeom>
        </p:spPr>
        <p:txBody>
          <a:bodyPr wrap="none">
            <a:spAutoFit/>
          </a:bodyPr>
          <a:lstStyle/>
          <a:p>
            <a:r>
              <a:rPr lang="ru-RU" dirty="0" smtClean="0">
                <a:solidFill>
                  <a:schemeClr val="accent1">
                    <a:lumMod val="50000"/>
                  </a:schemeClr>
                </a:solidFill>
              </a:rPr>
              <a:t>≈ 0,42.</a:t>
            </a:r>
            <a:endParaRPr lang="ru-RU" dirty="0"/>
          </a:p>
        </p:txBody>
      </p:sp>
      <p:sp>
        <p:nvSpPr>
          <p:cNvPr id="14" name="Прямоугольник 13"/>
          <p:cNvSpPr/>
          <p:nvPr/>
        </p:nvSpPr>
        <p:spPr>
          <a:xfrm>
            <a:off x="395536" y="4011910"/>
            <a:ext cx="2664296" cy="369332"/>
          </a:xfrm>
          <a:prstGeom prst="rect">
            <a:avLst/>
          </a:prstGeom>
        </p:spPr>
        <p:txBody>
          <a:bodyPr wrap="square">
            <a:spAutoFit/>
          </a:bodyPr>
          <a:lstStyle/>
          <a:p>
            <a:pPr indent="355600" algn="just"/>
            <a:r>
              <a:rPr lang="ru-RU" dirty="0" smtClean="0">
                <a:solidFill>
                  <a:schemeClr val="accent1">
                    <a:lumMod val="50000"/>
                  </a:schemeClr>
                </a:solidFill>
              </a:rPr>
              <a:t>Ответ: 0,42</a:t>
            </a:r>
            <a:endParaRPr lang="ru-RU" dirty="0"/>
          </a:p>
        </p:txBody>
      </p:sp>
      <p:sp>
        <p:nvSpPr>
          <p:cNvPr id="26" name="Прямоугольник 25"/>
          <p:cNvSpPr/>
          <p:nvPr/>
        </p:nvSpPr>
        <p:spPr>
          <a:xfrm>
            <a:off x="6156176" y="2211710"/>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36" name="Прямоугольник 35"/>
          <p:cNvSpPr/>
          <p:nvPr/>
        </p:nvSpPr>
        <p:spPr>
          <a:xfrm>
            <a:off x="6588224" y="2571750"/>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37" name="Прямоугольник 36"/>
          <p:cNvSpPr/>
          <p:nvPr/>
        </p:nvSpPr>
        <p:spPr>
          <a:xfrm>
            <a:off x="6156176" y="2571750"/>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40" name="Прямоугольник 39"/>
          <p:cNvSpPr/>
          <p:nvPr/>
        </p:nvSpPr>
        <p:spPr>
          <a:xfrm>
            <a:off x="7092280" y="3003798"/>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41" name="Прямоугольник 40"/>
          <p:cNvSpPr/>
          <p:nvPr/>
        </p:nvSpPr>
        <p:spPr>
          <a:xfrm>
            <a:off x="6588224" y="3003798"/>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42" name="Прямоугольник 41"/>
          <p:cNvSpPr/>
          <p:nvPr/>
        </p:nvSpPr>
        <p:spPr>
          <a:xfrm>
            <a:off x="6156176" y="3003798"/>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43" name="Прямоугольник 42"/>
          <p:cNvSpPr/>
          <p:nvPr/>
        </p:nvSpPr>
        <p:spPr>
          <a:xfrm>
            <a:off x="7524328" y="3363838"/>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44" name="Прямоугольник 43"/>
          <p:cNvSpPr/>
          <p:nvPr/>
        </p:nvSpPr>
        <p:spPr>
          <a:xfrm>
            <a:off x="7092280" y="3363838"/>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45" name="Прямоугольник 44"/>
          <p:cNvSpPr/>
          <p:nvPr/>
        </p:nvSpPr>
        <p:spPr>
          <a:xfrm>
            <a:off x="6588224" y="3363838"/>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46" name="Прямоугольник 45"/>
          <p:cNvSpPr/>
          <p:nvPr/>
        </p:nvSpPr>
        <p:spPr>
          <a:xfrm>
            <a:off x="6156176" y="3363838"/>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47" name="Прямоугольник 46"/>
          <p:cNvSpPr/>
          <p:nvPr/>
        </p:nvSpPr>
        <p:spPr>
          <a:xfrm>
            <a:off x="7092280" y="3723878"/>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48" name="Прямоугольник 47"/>
          <p:cNvSpPr/>
          <p:nvPr/>
        </p:nvSpPr>
        <p:spPr>
          <a:xfrm>
            <a:off x="6588224" y="3723878"/>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49" name="Прямоугольник 48"/>
          <p:cNvSpPr/>
          <p:nvPr/>
        </p:nvSpPr>
        <p:spPr>
          <a:xfrm>
            <a:off x="6156176" y="3723878"/>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53" name="Прямоугольник 52"/>
          <p:cNvSpPr/>
          <p:nvPr/>
        </p:nvSpPr>
        <p:spPr>
          <a:xfrm>
            <a:off x="7524328" y="3723878"/>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54" name="Прямоугольник 53"/>
          <p:cNvSpPr/>
          <p:nvPr/>
        </p:nvSpPr>
        <p:spPr>
          <a:xfrm>
            <a:off x="7956376" y="3723878"/>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45"/>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44"/>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43"/>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49"/>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48"/>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47"/>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53"/>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54"/>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12"/>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13"/>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0" grpId="0"/>
      <p:bldP spid="11" grpId="0"/>
      <p:bldP spid="12" grpId="0"/>
      <p:bldP spid="13" grpId="0"/>
      <p:bldP spid="14" grpId="0"/>
      <p:bldP spid="26" grpId="0"/>
      <p:bldP spid="36" grpId="0"/>
      <p:bldP spid="37" grpId="0"/>
      <p:bldP spid="40" grpId="0"/>
      <p:bldP spid="41" grpId="0"/>
      <p:bldP spid="42" grpId="0"/>
      <p:bldP spid="43" grpId="0"/>
      <p:bldP spid="44" grpId="0"/>
      <p:bldP spid="45" grpId="0"/>
      <p:bldP spid="46" grpId="0"/>
      <p:bldP spid="47" grpId="0"/>
      <p:bldP spid="48" grpId="0"/>
      <p:bldP spid="49" grpId="0"/>
      <p:bldP spid="53" grpId="0"/>
      <p:bldP spid="54"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b="-5000"/>
          </a:stretch>
        </a:blipFill>
        <a:effectLst/>
      </p:bgPr>
    </p:bg>
    <p:spTree>
      <p:nvGrpSpPr>
        <p:cNvPr id="1" name=""/>
        <p:cNvGrpSpPr/>
        <p:nvPr/>
      </p:nvGrpSpPr>
      <p:grpSpPr>
        <a:xfrm>
          <a:off x="0" y="0"/>
          <a:ext cx="0" cy="0"/>
          <a:chOff x="0" y="0"/>
          <a:chExt cx="0" cy="0"/>
        </a:xfrm>
      </p:grpSpPr>
      <p:sp>
        <p:nvSpPr>
          <p:cNvPr id="4" name="Заголовок 1"/>
          <p:cNvSpPr txBox="1">
            <a:spLocks/>
          </p:cNvSpPr>
          <p:nvPr/>
        </p:nvSpPr>
        <p:spPr>
          <a:xfrm>
            <a:off x="1259632" y="195486"/>
            <a:ext cx="6765369" cy="576064"/>
          </a:xfrm>
          <a:prstGeom prst="rect">
            <a:avLst/>
          </a:prstGeom>
        </p:spPr>
        <p:txBody>
          <a:bodyPr/>
          <a:lstStyle/>
          <a:p>
            <a:pPr lvl="0" algn="ctr">
              <a:spcBef>
                <a:spcPct val="0"/>
              </a:spcBef>
            </a:pPr>
            <a:r>
              <a:rPr lang="ru-RU" sz="2800" b="1" dirty="0" smtClean="0">
                <a:solidFill>
                  <a:srgbClr val="004070"/>
                </a:solidFill>
                <a:ea typeface="+mj-ea"/>
                <a:cs typeface="+mj-cs"/>
              </a:rPr>
              <a:t>Подбрасывание кубика несколько раз</a:t>
            </a:r>
            <a:endParaRPr kumimoji="0" lang="ru-RU" sz="2800" b="1" i="0" u="none" strike="noStrike" kern="1200" cap="none" spc="0" normalizeH="0" baseline="0" noProof="0" dirty="0">
              <a:ln>
                <a:noFill/>
              </a:ln>
              <a:solidFill>
                <a:srgbClr val="004070"/>
              </a:solidFill>
              <a:effectLst/>
              <a:uLnTx/>
              <a:uFillTx/>
              <a:ea typeface="+mj-ea"/>
              <a:cs typeface="+mj-cs"/>
            </a:endParaRPr>
          </a:p>
        </p:txBody>
      </p:sp>
      <p:sp>
        <p:nvSpPr>
          <p:cNvPr id="5" name="Прямоугольник 4"/>
          <p:cNvSpPr/>
          <p:nvPr/>
        </p:nvSpPr>
        <p:spPr>
          <a:xfrm>
            <a:off x="683568" y="771550"/>
            <a:ext cx="7704856" cy="400110"/>
          </a:xfrm>
          <a:prstGeom prst="rect">
            <a:avLst/>
          </a:prstGeom>
        </p:spPr>
        <p:txBody>
          <a:bodyPr wrap="square">
            <a:spAutoFit/>
          </a:bodyPr>
          <a:lstStyle/>
          <a:p>
            <a:pPr algn="ctr"/>
            <a:r>
              <a:rPr lang="ru-RU" sz="2000" b="1" i="1" dirty="0" smtClean="0">
                <a:solidFill>
                  <a:schemeClr val="accent1">
                    <a:lumMod val="50000"/>
                  </a:schemeClr>
                </a:solidFill>
              </a:rPr>
              <a:t>Подбрасывание кубика с определенными ограничениями</a:t>
            </a:r>
          </a:p>
        </p:txBody>
      </p:sp>
      <p:sp>
        <p:nvSpPr>
          <p:cNvPr id="6" name="Прямоугольник 5"/>
          <p:cNvSpPr/>
          <p:nvPr/>
        </p:nvSpPr>
        <p:spPr>
          <a:xfrm>
            <a:off x="467544" y="1419622"/>
            <a:ext cx="8136904" cy="1938992"/>
          </a:xfrm>
          <a:prstGeom prst="rect">
            <a:avLst/>
          </a:prstGeom>
        </p:spPr>
        <p:txBody>
          <a:bodyPr wrap="square">
            <a:spAutoFit/>
          </a:bodyPr>
          <a:lstStyle/>
          <a:p>
            <a:pPr indent="358775" algn="just"/>
            <a:r>
              <a:rPr lang="ru-RU" sz="2000" dirty="0" smtClean="0">
                <a:solidFill>
                  <a:schemeClr val="accent1">
                    <a:lumMod val="50000"/>
                  </a:schemeClr>
                </a:solidFill>
              </a:rPr>
              <a:t>При подбрасывании кубика несколько раз может быть наложен ряд ограничений. Например:</a:t>
            </a:r>
          </a:p>
          <a:p>
            <a:pPr indent="358775" algn="just">
              <a:buFont typeface="Arial" pitchFamily="34" charset="0"/>
              <a:buChar char="•"/>
            </a:pPr>
            <a:r>
              <a:rPr lang="ru-RU" sz="2000" dirty="0" smtClean="0">
                <a:solidFill>
                  <a:schemeClr val="accent1">
                    <a:lumMod val="50000"/>
                  </a:schemeClr>
                </a:solidFill>
              </a:rPr>
              <a:t>Ни разу не выпало 5 очков;</a:t>
            </a:r>
          </a:p>
          <a:p>
            <a:pPr indent="358775" algn="just">
              <a:buFont typeface="Arial" pitchFamily="34" charset="0"/>
              <a:buChar char="•"/>
            </a:pPr>
            <a:r>
              <a:rPr lang="ru-RU" sz="2000" dirty="0" smtClean="0">
                <a:solidFill>
                  <a:schemeClr val="accent1">
                    <a:lumMod val="50000"/>
                  </a:schemeClr>
                </a:solidFill>
              </a:rPr>
              <a:t>В сумме выпало строго 8 очков;</a:t>
            </a:r>
          </a:p>
          <a:p>
            <a:pPr indent="358775" algn="just">
              <a:buFont typeface="Arial" pitchFamily="34" charset="0"/>
              <a:buChar char="•"/>
            </a:pPr>
            <a:r>
              <a:rPr lang="ru-RU" sz="2000" dirty="0" smtClean="0">
                <a:solidFill>
                  <a:schemeClr val="accent1">
                    <a:lumMod val="50000"/>
                  </a:schemeClr>
                </a:solidFill>
              </a:rPr>
              <a:t>Произведение чисел получилось чётным и т.д.</a:t>
            </a:r>
          </a:p>
          <a:p>
            <a:pPr indent="358775" algn="just"/>
            <a:endParaRPr lang="ru-RU" sz="2000" dirty="0" smtClean="0">
              <a:solidFill>
                <a:schemeClr val="accent1">
                  <a:lumMod val="50000"/>
                </a:schemeClr>
              </a:solidFill>
            </a:endParaRPr>
          </a:p>
        </p:txBody>
      </p:sp>
      <p:pic>
        <p:nvPicPr>
          <p:cNvPr id="7" name="Picture 1"/>
          <p:cNvPicPr>
            <a:picLocks noChangeAspect="1" noChangeArrowheads="1"/>
          </p:cNvPicPr>
          <p:nvPr/>
        </p:nvPicPr>
        <p:blipFill>
          <a:blip r:embed="rId3" cstate="print"/>
          <a:srcRect/>
          <a:stretch>
            <a:fillRect/>
          </a:stretch>
        </p:blipFill>
        <p:spPr bwMode="auto">
          <a:xfrm rot="5400000">
            <a:off x="7669446" y="3434744"/>
            <a:ext cx="861732" cy="1440000"/>
          </a:xfrm>
          <a:prstGeom prst="rect">
            <a:avLst/>
          </a:prstGeom>
          <a:noFill/>
          <a:ln w="9525">
            <a:noFill/>
            <a:miter lim="800000"/>
            <a:headEnd/>
            <a:tailEnd/>
          </a:ln>
          <a:effectLst/>
        </p:spPr>
      </p:pic>
      <p:sp>
        <p:nvSpPr>
          <p:cNvPr id="8" name="Прямоугольник 7"/>
          <p:cNvSpPr/>
          <p:nvPr/>
        </p:nvSpPr>
        <p:spPr>
          <a:xfrm>
            <a:off x="467544" y="3147814"/>
            <a:ext cx="8208912" cy="707886"/>
          </a:xfrm>
          <a:prstGeom prst="rect">
            <a:avLst/>
          </a:prstGeom>
        </p:spPr>
        <p:txBody>
          <a:bodyPr wrap="square">
            <a:spAutoFit/>
          </a:bodyPr>
          <a:lstStyle/>
          <a:p>
            <a:pPr indent="358775" algn="just"/>
            <a:r>
              <a:rPr lang="ru-RU" sz="2000" dirty="0" smtClean="0">
                <a:solidFill>
                  <a:schemeClr val="accent1">
                    <a:lumMod val="50000"/>
                  </a:schemeClr>
                </a:solidFill>
              </a:rPr>
              <a:t>Эти задачи сложнее предыдущих, их можно встретить на ЕГЭ профильного уровня. Разберём несколько примеров.</a:t>
            </a:r>
            <a:endParaRPr lang="ru-RU" sz="2000" dirty="0">
              <a:solidFill>
                <a:schemeClr val="accent1">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b="-5000"/>
          </a:stretch>
        </a:blipFill>
        <a:effectLst/>
      </p:bgPr>
    </p:bg>
    <p:spTree>
      <p:nvGrpSpPr>
        <p:cNvPr id="1" name=""/>
        <p:cNvGrpSpPr/>
        <p:nvPr/>
      </p:nvGrpSpPr>
      <p:grpSpPr>
        <a:xfrm>
          <a:off x="0" y="0"/>
          <a:ext cx="0" cy="0"/>
          <a:chOff x="0" y="0"/>
          <a:chExt cx="0" cy="0"/>
        </a:xfrm>
      </p:grpSpPr>
      <p:sp>
        <p:nvSpPr>
          <p:cNvPr id="4" name="Заголовок 1"/>
          <p:cNvSpPr txBox="1">
            <a:spLocks/>
          </p:cNvSpPr>
          <p:nvPr/>
        </p:nvSpPr>
        <p:spPr>
          <a:xfrm>
            <a:off x="1259632" y="195486"/>
            <a:ext cx="6765369" cy="576064"/>
          </a:xfrm>
          <a:prstGeom prst="rect">
            <a:avLst/>
          </a:prstGeom>
        </p:spPr>
        <p:txBody>
          <a:bodyPr/>
          <a:lstStyle/>
          <a:p>
            <a:pPr lvl="0" algn="ctr">
              <a:spcBef>
                <a:spcPct val="0"/>
              </a:spcBef>
            </a:pPr>
            <a:r>
              <a:rPr lang="ru-RU" sz="2800" b="1" dirty="0" smtClean="0">
                <a:solidFill>
                  <a:srgbClr val="004070"/>
                </a:solidFill>
                <a:ea typeface="+mj-ea"/>
                <a:cs typeface="+mj-cs"/>
              </a:rPr>
              <a:t>Подбрасывание кубика несколько раз</a:t>
            </a:r>
            <a:endParaRPr kumimoji="0" lang="ru-RU" sz="2800" b="1" i="0" u="none" strike="noStrike" kern="1200" cap="none" spc="0" normalizeH="0" baseline="0" noProof="0" dirty="0">
              <a:ln>
                <a:noFill/>
              </a:ln>
              <a:solidFill>
                <a:srgbClr val="004070"/>
              </a:solidFill>
              <a:effectLst/>
              <a:uLnTx/>
              <a:uFillTx/>
              <a:ea typeface="+mj-ea"/>
              <a:cs typeface="+mj-cs"/>
            </a:endParaRPr>
          </a:p>
        </p:txBody>
      </p:sp>
      <p:sp>
        <p:nvSpPr>
          <p:cNvPr id="5" name="Прямоугольник 4"/>
          <p:cNvSpPr/>
          <p:nvPr/>
        </p:nvSpPr>
        <p:spPr>
          <a:xfrm>
            <a:off x="683568" y="771550"/>
            <a:ext cx="7704856" cy="400110"/>
          </a:xfrm>
          <a:prstGeom prst="rect">
            <a:avLst/>
          </a:prstGeom>
        </p:spPr>
        <p:txBody>
          <a:bodyPr wrap="square">
            <a:spAutoFit/>
          </a:bodyPr>
          <a:lstStyle/>
          <a:p>
            <a:pPr algn="ctr"/>
            <a:r>
              <a:rPr lang="ru-RU" sz="2000" b="1" i="1" dirty="0" smtClean="0">
                <a:solidFill>
                  <a:schemeClr val="accent1">
                    <a:lumMod val="50000"/>
                  </a:schemeClr>
                </a:solidFill>
              </a:rPr>
              <a:t>Подбрасывание кубика с определенными ограничениями</a:t>
            </a:r>
          </a:p>
        </p:txBody>
      </p:sp>
      <p:sp>
        <p:nvSpPr>
          <p:cNvPr id="6" name="Прямоугольник 5"/>
          <p:cNvSpPr/>
          <p:nvPr/>
        </p:nvSpPr>
        <p:spPr>
          <a:xfrm>
            <a:off x="467544" y="1131590"/>
            <a:ext cx="5112568" cy="1200329"/>
          </a:xfrm>
          <a:prstGeom prst="rect">
            <a:avLst/>
          </a:prstGeom>
        </p:spPr>
        <p:txBody>
          <a:bodyPr wrap="square">
            <a:spAutoFit/>
          </a:bodyPr>
          <a:lstStyle/>
          <a:p>
            <a:pPr indent="358775" algn="just"/>
            <a:r>
              <a:rPr lang="ru-RU" b="1" i="1" dirty="0" smtClean="0">
                <a:solidFill>
                  <a:schemeClr val="accent1">
                    <a:lumMod val="50000"/>
                  </a:schemeClr>
                </a:solidFill>
              </a:rPr>
              <a:t>Задача №10</a:t>
            </a:r>
          </a:p>
          <a:p>
            <a:pPr indent="358775" algn="just"/>
            <a:r>
              <a:rPr lang="ru-RU" dirty="0" smtClean="0">
                <a:solidFill>
                  <a:schemeClr val="accent1">
                    <a:lumMod val="50000"/>
                  </a:schemeClr>
                </a:solidFill>
              </a:rPr>
              <a:t>Симметричную игральную кость бросили 2 раза. Известно, что 5 не выпало ни разу. Какова вероятность события «в сумме выпало 8 очков»?</a:t>
            </a:r>
          </a:p>
        </p:txBody>
      </p:sp>
      <p:sp>
        <p:nvSpPr>
          <p:cNvPr id="7" name="Прямоугольник 6"/>
          <p:cNvSpPr/>
          <p:nvPr/>
        </p:nvSpPr>
        <p:spPr>
          <a:xfrm>
            <a:off x="467544" y="2211710"/>
            <a:ext cx="4824536" cy="369332"/>
          </a:xfrm>
          <a:prstGeom prst="rect">
            <a:avLst/>
          </a:prstGeom>
        </p:spPr>
        <p:txBody>
          <a:bodyPr wrap="square">
            <a:spAutoFit/>
          </a:bodyPr>
          <a:lstStyle/>
          <a:p>
            <a:pPr indent="358775" algn="just"/>
            <a:r>
              <a:rPr lang="ru-RU" b="1" u="sng" dirty="0" smtClean="0">
                <a:solidFill>
                  <a:schemeClr val="accent1">
                    <a:lumMod val="50000"/>
                  </a:schemeClr>
                </a:solidFill>
              </a:rPr>
              <a:t>Решение:</a:t>
            </a:r>
          </a:p>
        </p:txBody>
      </p:sp>
      <p:graphicFrame>
        <p:nvGraphicFramePr>
          <p:cNvPr id="8" name="Таблица 7"/>
          <p:cNvGraphicFramePr>
            <a:graphicFrameLocks noGrp="1"/>
          </p:cNvGraphicFramePr>
          <p:nvPr>
            <p:extLst>
              <p:ext uri="{D42A27DB-BD31-4B8C-83A1-F6EECF244321}">
                <p14:modId xmlns:p14="http://schemas.microsoft.com/office/powerpoint/2010/main" xmlns="" val="861434737"/>
              </p:ext>
            </p:extLst>
          </p:nvPr>
        </p:nvGraphicFramePr>
        <p:xfrm>
          <a:off x="5679310" y="1563640"/>
          <a:ext cx="3141159" cy="2642318"/>
        </p:xfrm>
        <a:graphic>
          <a:graphicData uri="http://schemas.openxmlformats.org/drawingml/2006/table">
            <a:tbl>
              <a:tblPr bandRow="1">
                <a:tableStyleId>{69CF1AB2-1976-4502-BF36-3FF5EA218861}</a:tableStyleId>
              </a:tblPr>
              <a:tblGrid>
                <a:gridCol w="448737">
                  <a:extLst>
                    <a:ext uri="{9D8B030D-6E8A-4147-A177-3AD203B41FA5}">
                      <a16:colId xmlns:a16="http://schemas.microsoft.com/office/drawing/2014/main" xmlns="" val="3425292341"/>
                    </a:ext>
                  </a:extLst>
                </a:gridCol>
                <a:gridCol w="448737">
                  <a:extLst>
                    <a:ext uri="{9D8B030D-6E8A-4147-A177-3AD203B41FA5}">
                      <a16:colId xmlns:a16="http://schemas.microsoft.com/office/drawing/2014/main" xmlns="" val="1431333198"/>
                    </a:ext>
                  </a:extLst>
                </a:gridCol>
                <a:gridCol w="448737">
                  <a:extLst>
                    <a:ext uri="{9D8B030D-6E8A-4147-A177-3AD203B41FA5}">
                      <a16:colId xmlns:a16="http://schemas.microsoft.com/office/drawing/2014/main" xmlns="" val="1471641079"/>
                    </a:ext>
                  </a:extLst>
                </a:gridCol>
                <a:gridCol w="448737">
                  <a:extLst>
                    <a:ext uri="{9D8B030D-6E8A-4147-A177-3AD203B41FA5}">
                      <a16:colId xmlns:a16="http://schemas.microsoft.com/office/drawing/2014/main" xmlns="" val="191884554"/>
                    </a:ext>
                  </a:extLst>
                </a:gridCol>
                <a:gridCol w="448737">
                  <a:extLst>
                    <a:ext uri="{9D8B030D-6E8A-4147-A177-3AD203B41FA5}">
                      <a16:colId xmlns:a16="http://schemas.microsoft.com/office/drawing/2014/main" xmlns="" val="2193785298"/>
                    </a:ext>
                  </a:extLst>
                </a:gridCol>
                <a:gridCol w="448737">
                  <a:extLst>
                    <a:ext uri="{9D8B030D-6E8A-4147-A177-3AD203B41FA5}">
                      <a16:colId xmlns:a16="http://schemas.microsoft.com/office/drawing/2014/main" xmlns="" val="814809394"/>
                    </a:ext>
                  </a:extLst>
                </a:gridCol>
                <a:gridCol w="448737">
                  <a:extLst>
                    <a:ext uri="{9D8B030D-6E8A-4147-A177-3AD203B41FA5}">
                      <a16:colId xmlns:a16="http://schemas.microsoft.com/office/drawing/2014/main" xmlns="" val="3210496137"/>
                    </a:ext>
                  </a:extLst>
                </a:gridCol>
              </a:tblGrid>
              <a:tr h="377474">
                <a:tc>
                  <a:txBody>
                    <a:bodyPr/>
                    <a:lstStyle/>
                    <a:p>
                      <a:pPr algn="ctr"/>
                      <a:endParaRPr lang="ru-RU" sz="1400" b="1" dirty="0">
                        <a:latin typeface="Comic Sans MS" panose="030F0702030302020204" pitchFamily="66" charset="0"/>
                      </a:endParaRPr>
                    </a:p>
                  </a:txBody>
                  <a:tcPr marL="65473" marR="65473" marT="32737" marB="32737"/>
                </a:tc>
                <a:tc>
                  <a:txBody>
                    <a:bodyPr/>
                    <a:lstStyle/>
                    <a:p>
                      <a:pPr algn="ctr"/>
                      <a:r>
                        <a:rPr lang="ru-RU" sz="1400" b="1" dirty="0" smtClean="0">
                          <a:solidFill>
                            <a:srgbClr val="004070"/>
                          </a:solidFill>
                        </a:rPr>
                        <a:t>1</a:t>
                      </a:r>
                      <a:endParaRPr lang="ru-RU" sz="1400" b="1" dirty="0">
                        <a:solidFill>
                          <a:srgbClr val="004070"/>
                        </a:solidFill>
                        <a:latin typeface="Comic Sans MS" panose="030F0702030302020204" pitchFamily="66" charset="0"/>
                      </a:endParaRPr>
                    </a:p>
                  </a:txBody>
                  <a:tcPr marL="65473" marR="65473" marT="32737" marB="32737"/>
                </a:tc>
                <a:tc>
                  <a:txBody>
                    <a:bodyPr/>
                    <a:lstStyle/>
                    <a:p>
                      <a:pPr algn="ctr"/>
                      <a:r>
                        <a:rPr lang="ru-RU" sz="1400" b="1" dirty="0" smtClean="0">
                          <a:solidFill>
                            <a:srgbClr val="004070"/>
                          </a:solidFill>
                        </a:rPr>
                        <a:t>2</a:t>
                      </a:r>
                      <a:endParaRPr lang="ru-RU" sz="1400" b="1" dirty="0">
                        <a:solidFill>
                          <a:srgbClr val="004070"/>
                        </a:solidFill>
                        <a:latin typeface="Comic Sans MS" panose="030F0702030302020204" pitchFamily="66" charset="0"/>
                      </a:endParaRPr>
                    </a:p>
                  </a:txBody>
                  <a:tcPr marL="65473" marR="65473" marT="32737" marB="32737"/>
                </a:tc>
                <a:tc>
                  <a:txBody>
                    <a:bodyPr/>
                    <a:lstStyle/>
                    <a:p>
                      <a:pPr algn="ctr"/>
                      <a:r>
                        <a:rPr lang="ru-RU" sz="1400" b="1" dirty="0" smtClean="0">
                          <a:solidFill>
                            <a:srgbClr val="004070"/>
                          </a:solidFill>
                        </a:rPr>
                        <a:t>3</a:t>
                      </a:r>
                      <a:endParaRPr lang="ru-RU" sz="1400" b="1" dirty="0">
                        <a:solidFill>
                          <a:srgbClr val="004070"/>
                        </a:solidFill>
                        <a:latin typeface="Comic Sans MS" panose="030F0702030302020204" pitchFamily="66" charset="0"/>
                      </a:endParaRPr>
                    </a:p>
                  </a:txBody>
                  <a:tcPr marL="65473" marR="65473" marT="32737" marB="32737"/>
                </a:tc>
                <a:tc>
                  <a:txBody>
                    <a:bodyPr/>
                    <a:lstStyle/>
                    <a:p>
                      <a:pPr algn="ctr"/>
                      <a:r>
                        <a:rPr lang="ru-RU" sz="1400" b="1" dirty="0" smtClean="0">
                          <a:solidFill>
                            <a:srgbClr val="004070"/>
                          </a:solidFill>
                        </a:rPr>
                        <a:t>4</a:t>
                      </a:r>
                      <a:endParaRPr lang="ru-RU" sz="1400" b="1" dirty="0">
                        <a:solidFill>
                          <a:srgbClr val="004070"/>
                        </a:solidFill>
                        <a:latin typeface="Comic Sans MS" panose="030F0702030302020204" pitchFamily="66" charset="0"/>
                      </a:endParaRPr>
                    </a:p>
                  </a:txBody>
                  <a:tcPr marL="65473" marR="65473" marT="32737" marB="32737"/>
                </a:tc>
                <a:tc>
                  <a:txBody>
                    <a:bodyPr/>
                    <a:lstStyle/>
                    <a:p>
                      <a:pPr algn="ctr"/>
                      <a:r>
                        <a:rPr lang="ru-RU" sz="1400" b="1" dirty="0" smtClean="0">
                          <a:solidFill>
                            <a:srgbClr val="004070"/>
                          </a:solidFill>
                        </a:rPr>
                        <a:t>5</a:t>
                      </a:r>
                      <a:endParaRPr lang="ru-RU" sz="1400" b="1" dirty="0">
                        <a:solidFill>
                          <a:srgbClr val="004070"/>
                        </a:solidFill>
                        <a:latin typeface="Comic Sans MS" panose="030F0702030302020204" pitchFamily="66" charset="0"/>
                      </a:endParaRPr>
                    </a:p>
                  </a:txBody>
                  <a:tcPr marL="65473" marR="65473" marT="32737" marB="32737"/>
                </a:tc>
                <a:tc>
                  <a:txBody>
                    <a:bodyPr/>
                    <a:lstStyle/>
                    <a:p>
                      <a:pPr algn="ctr"/>
                      <a:r>
                        <a:rPr lang="ru-RU" sz="1400" b="1" dirty="0" smtClean="0">
                          <a:solidFill>
                            <a:srgbClr val="004070"/>
                          </a:solidFill>
                        </a:rPr>
                        <a:t>6</a:t>
                      </a:r>
                      <a:endParaRPr lang="ru-RU" sz="1400" b="1" dirty="0">
                        <a:solidFill>
                          <a:srgbClr val="004070"/>
                        </a:solidFill>
                        <a:latin typeface="Comic Sans MS" panose="030F0702030302020204" pitchFamily="66" charset="0"/>
                      </a:endParaRPr>
                    </a:p>
                  </a:txBody>
                  <a:tcPr marL="65473" marR="65473" marT="32737" marB="32737"/>
                </a:tc>
                <a:extLst>
                  <a:ext uri="{0D108BD9-81ED-4DB2-BD59-A6C34878D82A}">
                    <a16:rowId xmlns:a16="http://schemas.microsoft.com/office/drawing/2014/main" xmlns="" val="189380668"/>
                  </a:ext>
                </a:extLst>
              </a:tr>
              <a:tr h="377474">
                <a:tc>
                  <a:txBody>
                    <a:bodyPr/>
                    <a:lstStyle/>
                    <a:p>
                      <a:pPr algn="ctr"/>
                      <a:r>
                        <a:rPr lang="ru-RU" sz="1400" b="1" dirty="0" smtClean="0">
                          <a:solidFill>
                            <a:srgbClr val="004070"/>
                          </a:solidFill>
                        </a:rPr>
                        <a:t>1</a:t>
                      </a:r>
                      <a:endParaRPr lang="ru-RU" sz="1400" b="1" dirty="0">
                        <a:solidFill>
                          <a:srgbClr val="004070"/>
                        </a:solidFill>
                        <a:latin typeface="Comic Sans MS" panose="030F0702030302020204" pitchFamily="66" charset="0"/>
                      </a:endParaRPr>
                    </a:p>
                  </a:txBody>
                  <a:tcPr marL="65473" marR="65473" marT="32737" marB="32737"/>
                </a:tc>
                <a:tc>
                  <a:txBody>
                    <a:bodyPr/>
                    <a:lstStyle/>
                    <a:p>
                      <a:pPr algn="ctr"/>
                      <a:endParaRPr lang="ru-RU" sz="1400" dirty="0">
                        <a:latin typeface="Comic Sans MS" panose="030F0702030302020204" pitchFamily="66" charset="0"/>
                      </a:endParaRPr>
                    </a:p>
                  </a:txBody>
                  <a:tcPr marL="65473" marR="65473" marT="32737" marB="32737"/>
                </a:tc>
                <a:tc>
                  <a:txBody>
                    <a:bodyPr/>
                    <a:lstStyle/>
                    <a:p>
                      <a:pPr algn="ctr"/>
                      <a:endParaRPr lang="ru-RU" sz="1400" dirty="0">
                        <a:latin typeface="Comic Sans MS" panose="030F0702030302020204" pitchFamily="66" charset="0"/>
                      </a:endParaRPr>
                    </a:p>
                  </a:txBody>
                  <a:tcPr marL="65473" marR="65473" marT="32737" marB="32737"/>
                </a:tc>
                <a:tc>
                  <a:txBody>
                    <a:bodyPr/>
                    <a:lstStyle/>
                    <a:p>
                      <a:pPr algn="ctr"/>
                      <a:endParaRPr lang="ru-RU" sz="1400" dirty="0">
                        <a:latin typeface="Comic Sans MS" panose="030F0702030302020204" pitchFamily="66" charset="0"/>
                      </a:endParaRPr>
                    </a:p>
                  </a:txBody>
                  <a:tcPr marL="65473" marR="65473" marT="32737" marB="32737"/>
                </a:tc>
                <a:tc>
                  <a:txBody>
                    <a:bodyPr/>
                    <a:lstStyle/>
                    <a:p>
                      <a:pPr algn="ctr"/>
                      <a:endParaRPr lang="ru-RU" sz="1400" dirty="0">
                        <a:latin typeface="Comic Sans MS" panose="030F0702030302020204" pitchFamily="66" charset="0"/>
                      </a:endParaRPr>
                    </a:p>
                  </a:txBody>
                  <a:tcPr marL="65473" marR="65473" marT="32737" marB="32737"/>
                </a:tc>
                <a:tc>
                  <a:txBody>
                    <a:bodyPr/>
                    <a:lstStyle/>
                    <a:p>
                      <a:pPr algn="ctr"/>
                      <a:endParaRPr lang="ru-RU" sz="1400" dirty="0">
                        <a:latin typeface="Comic Sans MS" panose="030F0702030302020204" pitchFamily="66" charset="0"/>
                      </a:endParaRPr>
                    </a:p>
                  </a:txBody>
                  <a:tcPr marL="65473" marR="65473" marT="32737" marB="32737"/>
                </a:tc>
                <a:tc>
                  <a:txBody>
                    <a:bodyPr/>
                    <a:lstStyle/>
                    <a:p>
                      <a:pPr algn="ctr"/>
                      <a:endParaRPr lang="ru-RU" sz="1400" dirty="0">
                        <a:latin typeface="Comic Sans MS" panose="030F0702030302020204" pitchFamily="66" charset="0"/>
                      </a:endParaRPr>
                    </a:p>
                  </a:txBody>
                  <a:tcPr marL="65473" marR="65473" marT="32737" marB="32737"/>
                </a:tc>
                <a:extLst>
                  <a:ext uri="{0D108BD9-81ED-4DB2-BD59-A6C34878D82A}">
                    <a16:rowId xmlns:a16="http://schemas.microsoft.com/office/drawing/2014/main" xmlns="" val="2316474263"/>
                  </a:ext>
                </a:extLst>
              </a:tr>
              <a:tr h="377474">
                <a:tc>
                  <a:txBody>
                    <a:bodyPr/>
                    <a:lstStyle/>
                    <a:p>
                      <a:pPr algn="ctr"/>
                      <a:r>
                        <a:rPr lang="ru-RU" sz="1400" b="1" dirty="0" smtClean="0">
                          <a:solidFill>
                            <a:srgbClr val="004070"/>
                          </a:solidFill>
                        </a:rPr>
                        <a:t>2</a:t>
                      </a:r>
                      <a:endParaRPr lang="ru-RU" sz="1400" b="1" dirty="0">
                        <a:solidFill>
                          <a:srgbClr val="004070"/>
                        </a:solidFill>
                        <a:latin typeface="Comic Sans MS" panose="030F0702030302020204" pitchFamily="66" charset="0"/>
                      </a:endParaRPr>
                    </a:p>
                  </a:txBody>
                  <a:tcPr marL="65473" marR="65473" marT="32737" marB="32737"/>
                </a:tc>
                <a:tc>
                  <a:txBody>
                    <a:bodyPr/>
                    <a:lstStyle/>
                    <a:p>
                      <a:pPr algn="ctr"/>
                      <a:endParaRPr lang="ru-RU" sz="1400" dirty="0">
                        <a:latin typeface="Comic Sans MS" panose="030F0702030302020204" pitchFamily="66" charset="0"/>
                      </a:endParaRPr>
                    </a:p>
                  </a:txBody>
                  <a:tcPr marL="65473" marR="65473" marT="32737" marB="32737"/>
                </a:tc>
                <a:tc>
                  <a:txBody>
                    <a:bodyPr/>
                    <a:lstStyle/>
                    <a:p>
                      <a:pPr algn="ctr"/>
                      <a:endParaRPr lang="ru-RU" sz="1400" dirty="0">
                        <a:latin typeface="Comic Sans MS" panose="030F0702030302020204" pitchFamily="66" charset="0"/>
                      </a:endParaRPr>
                    </a:p>
                  </a:txBody>
                  <a:tcPr marL="65473" marR="65473" marT="32737" marB="32737"/>
                </a:tc>
                <a:tc>
                  <a:txBody>
                    <a:bodyPr/>
                    <a:lstStyle/>
                    <a:p>
                      <a:pPr algn="ctr"/>
                      <a:endParaRPr lang="ru-RU" sz="1400" dirty="0">
                        <a:latin typeface="Comic Sans MS" panose="030F0702030302020204" pitchFamily="66" charset="0"/>
                      </a:endParaRPr>
                    </a:p>
                  </a:txBody>
                  <a:tcPr marL="65473" marR="65473" marT="32737" marB="32737"/>
                </a:tc>
                <a:tc>
                  <a:txBody>
                    <a:bodyPr/>
                    <a:lstStyle/>
                    <a:p>
                      <a:pPr algn="ctr"/>
                      <a:endParaRPr lang="ru-RU" sz="1400" dirty="0">
                        <a:latin typeface="Comic Sans MS" panose="030F0702030302020204" pitchFamily="66" charset="0"/>
                      </a:endParaRPr>
                    </a:p>
                  </a:txBody>
                  <a:tcPr marL="65473" marR="65473" marT="32737" marB="32737"/>
                </a:tc>
                <a:tc>
                  <a:txBody>
                    <a:bodyPr/>
                    <a:lstStyle/>
                    <a:p>
                      <a:pPr algn="ctr"/>
                      <a:endParaRPr lang="ru-RU" sz="1400" dirty="0">
                        <a:latin typeface="Comic Sans MS" panose="030F0702030302020204" pitchFamily="66" charset="0"/>
                      </a:endParaRPr>
                    </a:p>
                  </a:txBody>
                  <a:tcPr marL="65473" marR="65473" marT="32737" marB="32737"/>
                </a:tc>
                <a:tc>
                  <a:txBody>
                    <a:bodyPr/>
                    <a:lstStyle/>
                    <a:p>
                      <a:pPr algn="ctr"/>
                      <a:endParaRPr lang="ru-RU" sz="1400" b="1" dirty="0">
                        <a:latin typeface="Comic Sans MS" panose="030F0702030302020204" pitchFamily="66" charset="0"/>
                      </a:endParaRPr>
                    </a:p>
                  </a:txBody>
                  <a:tcPr marL="65473" marR="65473" marT="32737" marB="32737"/>
                </a:tc>
                <a:extLst>
                  <a:ext uri="{0D108BD9-81ED-4DB2-BD59-A6C34878D82A}">
                    <a16:rowId xmlns:a16="http://schemas.microsoft.com/office/drawing/2014/main" xmlns="" val="4182923782"/>
                  </a:ext>
                </a:extLst>
              </a:tr>
              <a:tr h="377474">
                <a:tc>
                  <a:txBody>
                    <a:bodyPr/>
                    <a:lstStyle/>
                    <a:p>
                      <a:pPr algn="ctr"/>
                      <a:r>
                        <a:rPr lang="ru-RU" sz="1400" b="1" dirty="0" smtClean="0">
                          <a:solidFill>
                            <a:srgbClr val="004070"/>
                          </a:solidFill>
                        </a:rPr>
                        <a:t>3</a:t>
                      </a:r>
                      <a:endParaRPr lang="ru-RU" sz="1400" b="1" dirty="0">
                        <a:solidFill>
                          <a:srgbClr val="004070"/>
                        </a:solidFill>
                        <a:latin typeface="Comic Sans MS" panose="030F0702030302020204" pitchFamily="66" charset="0"/>
                      </a:endParaRPr>
                    </a:p>
                  </a:txBody>
                  <a:tcPr marL="65473" marR="65473" marT="32737" marB="32737"/>
                </a:tc>
                <a:tc>
                  <a:txBody>
                    <a:bodyPr/>
                    <a:lstStyle/>
                    <a:p>
                      <a:pPr algn="ctr"/>
                      <a:endParaRPr lang="ru-RU" sz="1400" dirty="0">
                        <a:latin typeface="Comic Sans MS" panose="030F0702030302020204" pitchFamily="66" charset="0"/>
                      </a:endParaRPr>
                    </a:p>
                  </a:txBody>
                  <a:tcPr marL="65473" marR="65473" marT="32737" marB="32737"/>
                </a:tc>
                <a:tc>
                  <a:txBody>
                    <a:bodyPr/>
                    <a:lstStyle/>
                    <a:p>
                      <a:pPr algn="ctr"/>
                      <a:endParaRPr lang="ru-RU" sz="1400" dirty="0">
                        <a:latin typeface="Comic Sans MS" panose="030F0702030302020204" pitchFamily="66" charset="0"/>
                      </a:endParaRPr>
                    </a:p>
                  </a:txBody>
                  <a:tcPr marL="65473" marR="65473" marT="32737" marB="32737"/>
                </a:tc>
                <a:tc>
                  <a:txBody>
                    <a:bodyPr/>
                    <a:lstStyle/>
                    <a:p>
                      <a:pPr algn="ctr"/>
                      <a:endParaRPr lang="ru-RU" sz="1400" dirty="0">
                        <a:latin typeface="Comic Sans MS" panose="030F0702030302020204" pitchFamily="66" charset="0"/>
                      </a:endParaRPr>
                    </a:p>
                  </a:txBody>
                  <a:tcPr marL="65473" marR="65473" marT="32737" marB="32737"/>
                </a:tc>
                <a:tc>
                  <a:txBody>
                    <a:bodyPr/>
                    <a:lstStyle/>
                    <a:p>
                      <a:pPr algn="ctr"/>
                      <a:endParaRPr lang="ru-RU" sz="1400" dirty="0">
                        <a:latin typeface="Comic Sans MS" panose="030F0702030302020204" pitchFamily="66" charset="0"/>
                      </a:endParaRPr>
                    </a:p>
                  </a:txBody>
                  <a:tcPr marL="65473" marR="65473" marT="32737" marB="32737"/>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400" b="1" dirty="0" smtClean="0">
                        <a:latin typeface="Comic Sans MS" panose="030F0702030302020204" pitchFamily="66" charset="0"/>
                      </a:endParaRPr>
                    </a:p>
                  </a:txBody>
                  <a:tcPr marL="65473" marR="65473" marT="32737" marB="32737"/>
                </a:tc>
                <a:tc>
                  <a:txBody>
                    <a:bodyPr/>
                    <a:lstStyle/>
                    <a:p>
                      <a:pPr algn="ctr"/>
                      <a:endParaRPr lang="ru-RU" sz="1400" b="1" dirty="0">
                        <a:latin typeface="Comic Sans MS" panose="030F0702030302020204" pitchFamily="66" charset="0"/>
                      </a:endParaRPr>
                    </a:p>
                  </a:txBody>
                  <a:tcPr marL="65473" marR="65473" marT="32737" marB="32737"/>
                </a:tc>
                <a:extLst>
                  <a:ext uri="{0D108BD9-81ED-4DB2-BD59-A6C34878D82A}">
                    <a16:rowId xmlns:a16="http://schemas.microsoft.com/office/drawing/2014/main" xmlns="" val="3564184147"/>
                  </a:ext>
                </a:extLst>
              </a:tr>
              <a:tr h="377474">
                <a:tc>
                  <a:txBody>
                    <a:bodyPr/>
                    <a:lstStyle/>
                    <a:p>
                      <a:pPr algn="ctr"/>
                      <a:r>
                        <a:rPr lang="ru-RU" sz="1400" b="1" dirty="0" smtClean="0">
                          <a:solidFill>
                            <a:srgbClr val="004070"/>
                          </a:solidFill>
                        </a:rPr>
                        <a:t>4</a:t>
                      </a:r>
                      <a:endParaRPr lang="ru-RU" sz="1400" b="1" dirty="0">
                        <a:solidFill>
                          <a:srgbClr val="004070"/>
                        </a:solidFill>
                        <a:latin typeface="Comic Sans MS" panose="030F0702030302020204" pitchFamily="66" charset="0"/>
                      </a:endParaRPr>
                    </a:p>
                  </a:txBody>
                  <a:tcPr marL="65473" marR="65473" marT="32737" marB="32737"/>
                </a:tc>
                <a:tc>
                  <a:txBody>
                    <a:bodyPr/>
                    <a:lstStyle/>
                    <a:p>
                      <a:pPr algn="ctr"/>
                      <a:endParaRPr lang="ru-RU" sz="1400" dirty="0">
                        <a:latin typeface="Comic Sans MS" panose="030F0702030302020204" pitchFamily="66" charset="0"/>
                      </a:endParaRPr>
                    </a:p>
                  </a:txBody>
                  <a:tcPr marL="65473" marR="65473" marT="32737" marB="32737"/>
                </a:tc>
                <a:tc>
                  <a:txBody>
                    <a:bodyPr/>
                    <a:lstStyle/>
                    <a:p>
                      <a:pPr algn="ctr"/>
                      <a:endParaRPr lang="ru-RU" sz="1400" dirty="0">
                        <a:latin typeface="Comic Sans MS" panose="030F0702030302020204" pitchFamily="66" charset="0"/>
                      </a:endParaRPr>
                    </a:p>
                  </a:txBody>
                  <a:tcPr marL="65473" marR="65473" marT="32737" marB="32737"/>
                </a:tc>
                <a:tc>
                  <a:txBody>
                    <a:bodyPr/>
                    <a:lstStyle/>
                    <a:p>
                      <a:pPr algn="ctr"/>
                      <a:endParaRPr lang="ru-RU" sz="1400" dirty="0">
                        <a:latin typeface="Comic Sans MS" panose="030F0702030302020204" pitchFamily="66" charset="0"/>
                      </a:endParaRPr>
                    </a:p>
                  </a:txBody>
                  <a:tcPr marL="65473" marR="65473" marT="32737" marB="32737"/>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400" b="1" dirty="0" smtClean="0">
                        <a:latin typeface="Comic Sans MS" panose="030F0702030302020204" pitchFamily="66" charset="0"/>
                      </a:endParaRPr>
                    </a:p>
                  </a:txBody>
                  <a:tcPr marL="65473" marR="65473" marT="32737" marB="32737"/>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400" b="1" dirty="0" smtClean="0">
                        <a:latin typeface="Comic Sans MS" panose="030F0702030302020204" pitchFamily="66" charset="0"/>
                      </a:endParaRPr>
                    </a:p>
                  </a:txBody>
                  <a:tcPr marL="65473" marR="65473" marT="32737" marB="32737"/>
                </a:tc>
                <a:tc>
                  <a:txBody>
                    <a:bodyPr/>
                    <a:lstStyle/>
                    <a:p>
                      <a:pPr algn="ctr"/>
                      <a:endParaRPr lang="ru-RU" sz="1400" b="1" dirty="0">
                        <a:latin typeface="Comic Sans MS" panose="030F0702030302020204" pitchFamily="66" charset="0"/>
                      </a:endParaRPr>
                    </a:p>
                  </a:txBody>
                  <a:tcPr marL="65473" marR="65473" marT="32737" marB="32737"/>
                </a:tc>
                <a:extLst>
                  <a:ext uri="{0D108BD9-81ED-4DB2-BD59-A6C34878D82A}">
                    <a16:rowId xmlns:a16="http://schemas.microsoft.com/office/drawing/2014/main" xmlns="" val="353697186"/>
                  </a:ext>
                </a:extLst>
              </a:tr>
              <a:tr h="377474">
                <a:tc>
                  <a:txBody>
                    <a:bodyPr/>
                    <a:lstStyle/>
                    <a:p>
                      <a:pPr algn="ctr"/>
                      <a:r>
                        <a:rPr lang="ru-RU" sz="1400" b="1" dirty="0" smtClean="0">
                          <a:solidFill>
                            <a:srgbClr val="004070"/>
                          </a:solidFill>
                        </a:rPr>
                        <a:t>5</a:t>
                      </a:r>
                      <a:endParaRPr lang="ru-RU" sz="1400" b="1" dirty="0">
                        <a:solidFill>
                          <a:srgbClr val="004070"/>
                        </a:solidFill>
                        <a:latin typeface="Comic Sans MS" panose="030F0702030302020204" pitchFamily="66" charset="0"/>
                      </a:endParaRPr>
                    </a:p>
                  </a:txBody>
                  <a:tcPr marL="65473" marR="65473" marT="32737" marB="32737"/>
                </a:tc>
                <a:tc>
                  <a:txBody>
                    <a:bodyPr/>
                    <a:lstStyle/>
                    <a:p>
                      <a:pPr algn="ctr"/>
                      <a:endParaRPr lang="ru-RU" sz="1400" dirty="0">
                        <a:latin typeface="Comic Sans MS" panose="030F0702030302020204" pitchFamily="66" charset="0"/>
                      </a:endParaRPr>
                    </a:p>
                  </a:txBody>
                  <a:tcPr marL="65473" marR="65473" marT="32737" marB="32737"/>
                </a:tc>
                <a:tc>
                  <a:txBody>
                    <a:bodyPr/>
                    <a:lstStyle/>
                    <a:p>
                      <a:pPr algn="ctr"/>
                      <a:endParaRPr lang="ru-RU" sz="1400" dirty="0">
                        <a:latin typeface="Comic Sans MS" panose="030F0702030302020204" pitchFamily="66" charset="0"/>
                      </a:endParaRPr>
                    </a:p>
                  </a:txBody>
                  <a:tcPr marL="65473" marR="65473" marT="32737" marB="32737"/>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400" b="1" dirty="0" smtClean="0">
                        <a:latin typeface="Comic Sans MS" panose="030F0702030302020204" pitchFamily="66" charset="0"/>
                      </a:endParaRPr>
                    </a:p>
                  </a:txBody>
                  <a:tcPr marL="65473" marR="65473" marT="32737" marB="32737"/>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400" b="1" dirty="0" smtClean="0">
                        <a:latin typeface="Comic Sans MS" panose="030F0702030302020204" pitchFamily="66" charset="0"/>
                      </a:endParaRPr>
                    </a:p>
                  </a:txBody>
                  <a:tcPr marL="65473" marR="65473" marT="32737" marB="32737"/>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400" b="1" dirty="0" smtClean="0">
                        <a:latin typeface="Comic Sans MS" panose="030F0702030302020204" pitchFamily="66" charset="0"/>
                      </a:endParaRPr>
                    </a:p>
                  </a:txBody>
                  <a:tcPr marL="65473" marR="65473" marT="32737" marB="32737"/>
                </a:tc>
                <a:tc>
                  <a:txBody>
                    <a:bodyPr/>
                    <a:lstStyle/>
                    <a:p>
                      <a:pPr algn="ctr"/>
                      <a:endParaRPr lang="ru-RU" sz="1400" b="1" dirty="0">
                        <a:latin typeface="Comic Sans MS" panose="030F0702030302020204" pitchFamily="66" charset="0"/>
                      </a:endParaRPr>
                    </a:p>
                  </a:txBody>
                  <a:tcPr marL="65473" marR="65473" marT="32737" marB="32737"/>
                </a:tc>
                <a:extLst>
                  <a:ext uri="{0D108BD9-81ED-4DB2-BD59-A6C34878D82A}">
                    <a16:rowId xmlns:a16="http://schemas.microsoft.com/office/drawing/2014/main" xmlns="" val="916420769"/>
                  </a:ext>
                </a:extLst>
              </a:tr>
              <a:tr h="377474">
                <a:tc>
                  <a:txBody>
                    <a:bodyPr/>
                    <a:lstStyle/>
                    <a:p>
                      <a:pPr algn="ctr"/>
                      <a:r>
                        <a:rPr lang="ru-RU" sz="1400" b="1" dirty="0" smtClean="0">
                          <a:solidFill>
                            <a:srgbClr val="004070"/>
                          </a:solidFill>
                        </a:rPr>
                        <a:t>6</a:t>
                      </a:r>
                      <a:endParaRPr lang="ru-RU" sz="1400" b="1" dirty="0">
                        <a:solidFill>
                          <a:srgbClr val="004070"/>
                        </a:solidFill>
                        <a:latin typeface="Comic Sans MS" panose="030F0702030302020204" pitchFamily="66" charset="0"/>
                      </a:endParaRPr>
                    </a:p>
                  </a:txBody>
                  <a:tcPr marL="65473" marR="65473" marT="32737" marB="32737"/>
                </a:tc>
                <a:tc>
                  <a:txBody>
                    <a:bodyPr/>
                    <a:lstStyle/>
                    <a:p>
                      <a:pPr algn="ctr"/>
                      <a:endParaRPr lang="ru-RU" sz="1400" dirty="0">
                        <a:latin typeface="Comic Sans MS" panose="030F0702030302020204" pitchFamily="66" charset="0"/>
                      </a:endParaRPr>
                    </a:p>
                  </a:txBody>
                  <a:tcPr marL="65473" marR="65473" marT="32737" marB="32737"/>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400" b="1" dirty="0" smtClean="0">
                        <a:latin typeface="Comic Sans MS" panose="030F0702030302020204" pitchFamily="66" charset="0"/>
                      </a:endParaRPr>
                    </a:p>
                  </a:txBody>
                  <a:tcPr marL="65473" marR="65473" marT="32737" marB="32737"/>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400" b="1" dirty="0" smtClean="0">
                        <a:latin typeface="Comic Sans MS" panose="030F0702030302020204" pitchFamily="66" charset="0"/>
                      </a:endParaRPr>
                    </a:p>
                  </a:txBody>
                  <a:tcPr marL="65473" marR="65473" marT="32737" marB="32737"/>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400" b="1" dirty="0" smtClean="0">
                        <a:latin typeface="Comic Sans MS" panose="030F0702030302020204" pitchFamily="66" charset="0"/>
                      </a:endParaRPr>
                    </a:p>
                  </a:txBody>
                  <a:tcPr marL="65473" marR="65473" marT="32737" marB="32737"/>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ru-RU" sz="1400" b="1" dirty="0" smtClean="0">
                        <a:latin typeface="Comic Sans MS" panose="030F0702030302020204" pitchFamily="66" charset="0"/>
                      </a:endParaRPr>
                    </a:p>
                  </a:txBody>
                  <a:tcPr marL="65473" marR="65473" marT="32737" marB="32737"/>
                </a:tc>
                <a:tc>
                  <a:txBody>
                    <a:bodyPr/>
                    <a:lstStyle/>
                    <a:p>
                      <a:pPr algn="ctr"/>
                      <a:endParaRPr lang="ru-RU" sz="1400" b="1" dirty="0">
                        <a:latin typeface="Comic Sans MS" panose="030F0702030302020204" pitchFamily="66" charset="0"/>
                      </a:endParaRPr>
                    </a:p>
                  </a:txBody>
                  <a:tcPr marL="65473" marR="65473" marT="32737" marB="32737"/>
                </a:tc>
                <a:extLst>
                  <a:ext uri="{0D108BD9-81ED-4DB2-BD59-A6C34878D82A}">
                    <a16:rowId xmlns:a16="http://schemas.microsoft.com/office/drawing/2014/main" xmlns="" val="3954921085"/>
                  </a:ext>
                </a:extLst>
              </a:tr>
            </a:tbl>
          </a:graphicData>
        </a:graphic>
      </p:graphicFrame>
      <p:pic>
        <p:nvPicPr>
          <p:cNvPr id="12" name="Picture 1"/>
          <p:cNvPicPr>
            <a:picLocks noChangeAspect="1" noChangeArrowheads="1"/>
          </p:cNvPicPr>
          <p:nvPr/>
        </p:nvPicPr>
        <p:blipFill>
          <a:blip r:embed="rId3" cstate="print"/>
          <a:srcRect/>
          <a:stretch>
            <a:fillRect/>
          </a:stretch>
        </p:blipFill>
        <p:spPr bwMode="auto">
          <a:xfrm rot="5400000">
            <a:off x="4140770" y="4140367"/>
            <a:ext cx="646275" cy="1079960"/>
          </a:xfrm>
          <a:prstGeom prst="rect">
            <a:avLst/>
          </a:prstGeom>
          <a:noFill/>
          <a:ln w="9525">
            <a:noFill/>
            <a:miter lim="800000"/>
            <a:headEnd/>
            <a:tailEnd/>
          </a:ln>
          <a:effectLst/>
        </p:spPr>
      </p:pic>
      <p:cxnSp>
        <p:nvCxnSpPr>
          <p:cNvPr id="11" name="Прямая соединительная линия 10"/>
          <p:cNvCxnSpPr/>
          <p:nvPr/>
        </p:nvCxnSpPr>
        <p:spPr>
          <a:xfrm>
            <a:off x="8172400" y="1995686"/>
            <a:ext cx="0" cy="2160240"/>
          </a:xfrm>
          <a:prstGeom prst="line">
            <a:avLst/>
          </a:prstGeom>
          <a:ln w="38100">
            <a:solidFill>
              <a:srgbClr val="005DA2"/>
            </a:solidFill>
          </a:ln>
        </p:spPr>
        <p:style>
          <a:lnRef idx="1">
            <a:schemeClr val="accent1"/>
          </a:lnRef>
          <a:fillRef idx="0">
            <a:schemeClr val="accent1"/>
          </a:fillRef>
          <a:effectRef idx="0">
            <a:schemeClr val="accent1"/>
          </a:effectRef>
          <a:fontRef idx="minor">
            <a:schemeClr val="tx1"/>
          </a:fontRef>
        </p:style>
      </p:cxnSp>
      <p:cxnSp>
        <p:nvCxnSpPr>
          <p:cNvPr id="15" name="Прямая соединительная линия 14"/>
          <p:cNvCxnSpPr/>
          <p:nvPr/>
        </p:nvCxnSpPr>
        <p:spPr>
          <a:xfrm>
            <a:off x="6228184" y="3651870"/>
            <a:ext cx="2520280" cy="0"/>
          </a:xfrm>
          <a:prstGeom prst="line">
            <a:avLst/>
          </a:prstGeom>
          <a:ln w="38100">
            <a:solidFill>
              <a:srgbClr val="005696"/>
            </a:solidFill>
          </a:ln>
        </p:spPr>
        <p:style>
          <a:lnRef idx="1">
            <a:schemeClr val="accent1"/>
          </a:lnRef>
          <a:fillRef idx="0">
            <a:schemeClr val="accent1"/>
          </a:fillRef>
          <a:effectRef idx="0">
            <a:schemeClr val="accent1"/>
          </a:effectRef>
          <a:fontRef idx="minor">
            <a:schemeClr val="tx1"/>
          </a:fontRef>
        </p:style>
      </p:cxnSp>
      <p:sp>
        <p:nvSpPr>
          <p:cNvPr id="20" name="Прямоугольник 19"/>
          <p:cNvSpPr/>
          <p:nvPr/>
        </p:nvSpPr>
        <p:spPr>
          <a:xfrm>
            <a:off x="467544" y="2499742"/>
            <a:ext cx="5040560" cy="646331"/>
          </a:xfrm>
          <a:prstGeom prst="rect">
            <a:avLst/>
          </a:prstGeom>
        </p:spPr>
        <p:txBody>
          <a:bodyPr wrap="square">
            <a:spAutoFit/>
          </a:bodyPr>
          <a:lstStyle/>
          <a:p>
            <a:pPr indent="358775" algn="just"/>
            <a:r>
              <a:rPr lang="en-US" dirty="0" smtClean="0">
                <a:solidFill>
                  <a:schemeClr val="accent1">
                    <a:lumMod val="50000"/>
                  </a:schemeClr>
                </a:solidFill>
              </a:rPr>
              <a:t>A</a:t>
            </a:r>
            <a:r>
              <a:rPr lang="ru-RU" dirty="0" smtClean="0">
                <a:solidFill>
                  <a:schemeClr val="accent1">
                    <a:lumMod val="50000"/>
                  </a:schemeClr>
                </a:solidFill>
              </a:rPr>
              <a:t> – в результате двух бросков в сумме выпало 8 очков.</a:t>
            </a:r>
          </a:p>
        </p:txBody>
      </p:sp>
      <p:sp>
        <p:nvSpPr>
          <p:cNvPr id="23" name="Прямоугольник 22"/>
          <p:cNvSpPr/>
          <p:nvPr/>
        </p:nvSpPr>
        <p:spPr>
          <a:xfrm>
            <a:off x="395536" y="3075806"/>
            <a:ext cx="5112568" cy="923330"/>
          </a:xfrm>
          <a:prstGeom prst="rect">
            <a:avLst/>
          </a:prstGeom>
        </p:spPr>
        <p:txBody>
          <a:bodyPr wrap="square">
            <a:spAutoFit/>
          </a:bodyPr>
          <a:lstStyle/>
          <a:p>
            <a:pPr indent="358775" algn="just"/>
            <a:r>
              <a:rPr lang="ru-RU" dirty="0" smtClean="0">
                <a:solidFill>
                  <a:schemeClr val="accent1">
                    <a:lumMod val="50000"/>
                  </a:schemeClr>
                </a:solidFill>
              </a:rPr>
              <a:t>Воспользуемся способом построения таблицы и вычеркнем варианты, которые не произошли по условию.</a:t>
            </a:r>
          </a:p>
        </p:txBody>
      </p:sp>
      <p:sp>
        <p:nvSpPr>
          <p:cNvPr id="24" name="Прямоугольник 23"/>
          <p:cNvSpPr/>
          <p:nvPr/>
        </p:nvSpPr>
        <p:spPr>
          <a:xfrm>
            <a:off x="395536" y="3939902"/>
            <a:ext cx="2952328" cy="369332"/>
          </a:xfrm>
          <a:prstGeom prst="rect">
            <a:avLst/>
          </a:prstGeom>
        </p:spPr>
        <p:txBody>
          <a:bodyPr wrap="square">
            <a:spAutoFit/>
          </a:bodyPr>
          <a:lstStyle/>
          <a:p>
            <a:pPr indent="358775" algn="just"/>
            <a:r>
              <a:rPr lang="ru-RU" dirty="0" smtClean="0">
                <a:solidFill>
                  <a:schemeClr val="accent1">
                    <a:lumMod val="50000"/>
                  </a:schemeClr>
                </a:solidFill>
              </a:rPr>
              <a:t>P(А) = 3/25 = 0,12</a:t>
            </a:r>
            <a:endParaRPr lang="ru-RU" dirty="0">
              <a:solidFill>
                <a:schemeClr val="accent1">
                  <a:lumMod val="50000"/>
                </a:schemeClr>
              </a:solidFill>
            </a:endParaRPr>
          </a:p>
        </p:txBody>
      </p:sp>
      <p:sp>
        <p:nvSpPr>
          <p:cNvPr id="25" name="Прямоугольник 24"/>
          <p:cNvSpPr/>
          <p:nvPr/>
        </p:nvSpPr>
        <p:spPr>
          <a:xfrm>
            <a:off x="395536" y="4299942"/>
            <a:ext cx="2664296" cy="369332"/>
          </a:xfrm>
          <a:prstGeom prst="rect">
            <a:avLst/>
          </a:prstGeom>
        </p:spPr>
        <p:txBody>
          <a:bodyPr wrap="square">
            <a:spAutoFit/>
          </a:bodyPr>
          <a:lstStyle/>
          <a:p>
            <a:pPr indent="355600" algn="just"/>
            <a:r>
              <a:rPr lang="ru-RU" dirty="0" smtClean="0">
                <a:solidFill>
                  <a:schemeClr val="accent1">
                    <a:lumMod val="50000"/>
                  </a:schemeClr>
                </a:solidFill>
              </a:rPr>
              <a:t>Ответ: 0,12</a:t>
            </a:r>
            <a:endParaRPr lang="ru-RU" dirty="0"/>
          </a:p>
        </p:txBody>
      </p:sp>
      <p:sp>
        <p:nvSpPr>
          <p:cNvPr id="26" name="Прямоугольник 25"/>
          <p:cNvSpPr/>
          <p:nvPr/>
        </p:nvSpPr>
        <p:spPr>
          <a:xfrm>
            <a:off x="7524328" y="3075806"/>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27" name="Прямоугольник 26"/>
          <p:cNvSpPr/>
          <p:nvPr/>
        </p:nvSpPr>
        <p:spPr>
          <a:xfrm>
            <a:off x="6660232" y="3795886"/>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28" name="Прямоугольник 27"/>
          <p:cNvSpPr/>
          <p:nvPr/>
        </p:nvSpPr>
        <p:spPr>
          <a:xfrm>
            <a:off x="8460432" y="2283718"/>
            <a:ext cx="300082"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20" grpId="0"/>
      <p:bldP spid="23" grpId="0"/>
      <p:bldP spid="24" grpId="0"/>
      <p:bldP spid="25" grpId="0"/>
      <p:bldP spid="26" grpId="0"/>
      <p:bldP spid="27" grpId="0"/>
      <p:bldP spid="2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1"/>
          <p:cNvSpPr txBox="1">
            <a:spLocks/>
          </p:cNvSpPr>
          <p:nvPr/>
        </p:nvSpPr>
        <p:spPr>
          <a:xfrm>
            <a:off x="683568" y="1131590"/>
            <a:ext cx="7772400" cy="1800199"/>
          </a:xfrm>
          <a:prstGeom prst="rect">
            <a:avLst/>
          </a:prstGeom>
        </p:spPr>
        <p:txBody>
          <a:bodyPr vert="horz" lIns="91440" tIns="45720" rIns="91440" bIns="45720" rtlCol="0" anchor="ctr">
            <a:noAutofit/>
          </a:bodyPr>
          <a:lstStyle/>
          <a:p>
            <a:pPr lvl="0" algn="ctr">
              <a:spcBef>
                <a:spcPct val="0"/>
              </a:spcBef>
            </a:pPr>
            <a:r>
              <a:rPr lang="ru-RU" sz="3600" b="1" i="1" dirty="0" smtClean="0">
                <a:solidFill>
                  <a:srgbClr val="004070"/>
                </a:solidFill>
              </a:rPr>
              <a:t>Типовые задачи на подбрасывание игральной кости</a:t>
            </a:r>
            <a:endParaRPr kumimoji="0" lang="ru-RU" sz="3600" b="1" i="1" u="none" strike="noStrike" kern="1200" cap="none" spc="0" normalizeH="0" baseline="0" noProof="0" dirty="0" smtClean="0">
              <a:ln>
                <a:noFill/>
              </a:ln>
              <a:solidFill>
                <a:srgbClr val="004070"/>
              </a:solidFill>
              <a:effectLst/>
              <a:uLnTx/>
              <a:uFillTx/>
              <a:ea typeface="+mj-ea"/>
              <a:cs typeface="Calibri" pitchFamily="34" charset="0"/>
            </a:endParaRPr>
          </a:p>
        </p:txBody>
      </p:sp>
      <p:sp>
        <p:nvSpPr>
          <p:cNvPr id="4" name="TextBox 3"/>
          <p:cNvSpPr txBox="1"/>
          <p:nvPr/>
        </p:nvSpPr>
        <p:spPr>
          <a:xfrm>
            <a:off x="5220072" y="3003798"/>
            <a:ext cx="3528392" cy="984885"/>
          </a:xfrm>
          <a:prstGeom prst="rect">
            <a:avLst/>
          </a:prstGeom>
          <a:noFill/>
        </p:spPr>
        <p:txBody>
          <a:bodyPr wrap="square" rtlCol="0">
            <a:spAutoFit/>
          </a:bodyPr>
          <a:lstStyle/>
          <a:p>
            <a:r>
              <a:rPr lang="ru-RU" altLang="ko-KR" sz="1400" b="1" i="1" dirty="0" err="1">
                <a:solidFill>
                  <a:srgbClr val="002B82"/>
                </a:solidFill>
                <a:latin typeface="Arial" pitchFamily="34" charset="0"/>
                <a:cs typeface="Arial" pitchFamily="34" charset="0"/>
              </a:rPr>
              <a:t>Поползин</a:t>
            </a:r>
            <a:r>
              <a:rPr lang="ru-RU" altLang="ko-KR" sz="1400" b="1" i="1" dirty="0">
                <a:solidFill>
                  <a:srgbClr val="002B82"/>
                </a:solidFill>
                <a:latin typeface="Arial" pitchFamily="34" charset="0"/>
                <a:cs typeface="Arial" pitchFamily="34" charset="0"/>
              </a:rPr>
              <a:t> Кирилл Евгеньевич,</a:t>
            </a:r>
          </a:p>
          <a:p>
            <a:r>
              <a:rPr lang="ru-RU" altLang="ko-KR" sz="1400" b="1" i="1" dirty="0">
                <a:solidFill>
                  <a:srgbClr val="002B82"/>
                </a:solidFill>
                <a:latin typeface="Arial" pitchFamily="34" charset="0"/>
                <a:cs typeface="Arial" pitchFamily="34" charset="0"/>
              </a:rPr>
              <a:t>учитель математики</a:t>
            </a:r>
          </a:p>
          <a:p>
            <a:r>
              <a:rPr lang="ru-RU" altLang="ko-KR" sz="1400" b="1" i="1" dirty="0">
                <a:solidFill>
                  <a:srgbClr val="002B82"/>
                </a:solidFill>
                <a:latin typeface="Arial" pitchFamily="34" charset="0"/>
                <a:cs typeface="Arial" pitchFamily="34" charset="0"/>
              </a:rPr>
              <a:t>МБОУ «Гимназия №123» г. Барнаула</a:t>
            </a:r>
            <a:endParaRPr lang="en-US" altLang="ko-KR" sz="1400" b="1" i="1" dirty="0">
              <a:solidFill>
                <a:srgbClr val="002B82"/>
              </a:solidFill>
              <a:latin typeface="Arial" pitchFamily="34" charset="0"/>
              <a:cs typeface="Arial" pitchFamily="34" charset="0"/>
            </a:endParaRPr>
          </a:p>
          <a:p>
            <a:endParaRPr lang="ru-RU" sz="1600" dirty="0"/>
          </a:p>
        </p:txBody>
      </p:sp>
    </p:spTree>
    <p:extLst>
      <p:ext uri="{BB962C8B-B14F-4D97-AF65-F5344CB8AC3E}">
        <p14:creationId xmlns="" xmlns:p14="http://schemas.microsoft.com/office/powerpoint/2010/main" val="354338182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b="-5000"/>
          </a:stretch>
        </a:blipFill>
        <a:effectLst/>
      </p:bgPr>
    </p:bg>
    <p:spTree>
      <p:nvGrpSpPr>
        <p:cNvPr id="1" name=""/>
        <p:cNvGrpSpPr/>
        <p:nvPr/>
      </p:nvGrpSpPr>
      <p:grpSpPr>
        <a:xfrm>
          <a:off x="0" y="0"/>
          <a:ext cx="0" cy="0"/>
          <a:chOff x="0" y="0"/>
          <a:chExt cx="0" cy="0"/>
        </a:xfrm>
      </p:grpSpPr>
      <p:sp>
        <p:nvSpPr>
          <p:cNvPr id="3" name="Заголовок 1"/>
          <p:cNvSpPr txBox="1">
            <a:spLocks/>
          </p:cNvSpPr>
          <p:nvPr/>
        </p:nvSpPr>
        <p:spPr>
          <a:xfrm>
            <a:off x="1259632" y="195486"/>
            <a:ext cx="6765369" cy="576064"/>
          </a:xfrm>
          <a:prstGeom prst="rect">
            <a:avLst/>
          </a:prstGeom>
        </p:spPr>
        <p:txBody>
          <a:bodyPr/>
          <a:lstStyle/>
          <a:p>
            <a:pPr lvl="0" algn="ctr">
              <a:spcBef>
                <a:spcPct val="0"/>
              </a:spcBef>
            </a:pPr>
            <a:r>
              <a:rPr lang="ru-RU" sz="2800" b="1" dirty="0" smtClean="0">
                <a:solidFill>
                  <a:srgbClr val="004070"/>
                </a:solidFill>
                <a:ea typeface="+mj-ea"/>
                <a:cs typeface="+mj-cs"/>
              </a:rPr>
              <a:t>Подбрасывание кубика несколько раз</a:t>
            </a:r>
            <a:endParaRPr kumimoji="0" lang="ru-RU" sz="2800" b="1" i="0" u="none" strike="noStrike" kern="1200" cap="none" spc="0" normalizeH="0" baseline="0" noProof="0" dirty="0">
              <a:ln>
                <a:noFill/>
              </a:ln>
              <a:solidFill>
                <a:srgbClr val="004070"/>
              </a:solidFill>
              <a:effectLst/>
              <a:uLnTx/>
              <a:uFillTx/>
              <a:ea typeface="+mj-ea"/>
              <a:cs typeface="+mj-cs"/>
            </a:endParaRPr>
          </a:p>
        </p:txBody>
      </p:sp>
      <p:sp>
        <p:nvSpPr>
          <p:cNvPr id="4" name="Прямоугольник 3"/>
          <p:cNvSpPr/>
          <p:nvPr/>
        </p:nvSpPr>
        <p:spPr>
          <a:xfrm>
            <a:off x="683568" y="771550"/>
            <a:ext cx="7704856" cy="400110"/>
          </a:xfrm>
          <a:prstGeom prst="rect">
            <a:avLst/>
          </a:prstGeom>
        </p:spPr>
        <p:txBody>
          <a:bodyPr wrap="square">
            <a:spAutoFit/>
          </a:bodyPr>
          <a:lstStyle/>
          <a:p>
            <a:pPr algn="ctr"/>
            <a:r>
              <a:rPr lang="ru-RU" sz="2000" b="1" i="1" dirty="0" smtClean="0">
                <a:solidFill>
                  <a:schemeClr val="accent1">
                    <a:lumMod val="50000"/>
                  </a:schemeClr>
                </a:solidFill>
              </a:rPr>
              <a:t>Подбрасывание кубика с определенными ограничениями</a:t>
            </a:r>
          </a:p>
        </p:txBody>
      </p:sp>
      <p:sp>
        <p:nvSpPr>
          <p:cNvPr id="5" name="Прямоугольник 4"/>
          <p:cNvSpPr/>
          <p:nvPr/>
        </p:nvSpPr>
        <p:spPr>
          <a:xfrm>
            <a:off x="467544" y="1203598"/>
            <a:ext cx="5904656" cy="1200329"/>
          </a:xfrm>
          <a:prstGeom prst="rect">
            <a:avLst/>
          </a:prstGeom>
        </p:spPr>
        <p:txBody>
          <a:bodyPr wrap="square">
            <a:spAutoFit/>
          </a:bodyPr>
          <a:lstStyle/>
          <a:p>
            <a:pPr indent="358775" algn="just"/>
            <a:r>
              <a:rPr lang="ru-RU" b="1" i="1" dirty="0" smtClean="0">
                <a:solidFill>
                  <a:schemeClr val="accent1">
                    <a:lumMod val="50000"/>
                  </a:schemeClr>
                </a:solidFill>
              </a:rPr>
              <a:t>Задача №11</a:t>
            </a:r>
          </a:p>
          <a:p>
            <a:pPr indent="358775" algn="just"/>
            <a:r>
              <a:rPr lang="ru-RU" dirty="0" smtClean="0">
                <a:solidFill>
                  <a:schemeClr val="accent1">
                    <a:lumMod val="50000"/>
                  </a:schemeClr>
                </a:solidFill>
              </a:rPr>
              <a:t>Симметричную игральную кость бросили 3 раза. Известно, что в сумме выпало 6 очков. Какова вероятность события «хотя бы раз выпало 3 очка»?</a:t>
            </a:r>
          </a:p>
        </p:txBody>
      </p:sp>
      <p:sp>
        <p:nvSpPr>
          <p:cNvPr id="6" name="Прямоугольник 5"/>
          <p:cNvSpPr/>
          <p:nvPr/>
        </p:nvSpPr>
        <p:spPr>
          <a:xfrm>
            <a:off x="467544" y="2355726"/>
            <a:ext cx="4536504" cy="369332"/>
          </a:xfrm>
          <a:prstGeom prst="rect">
            <a:avLst/>
          </a:prstGeom>
        </p:spPr>
        <p:txBody>
          <a:bodyPr wrap="square">
            <a:spAutoFit/>
          </a:bodyPr>
          <a:lstStyle/>
          <a:p>
            <a:pPr indent="358775" algn="just"/>
            <a:r>
              <a:rPr lang="ru-RU" b="1" u="sng" dirty="0" smtClean="0">
                <a:solidFill>
                  <a:schemeClr val="accent1">
                    <a:lumMod val="50000"/>
                  </a:schemeClr>
                </a:solidFill>
              </a:rPr>
              <a:t>Решение:</a:t>
            </a:r>
          </a:p>
        </p:txBody>
      </p:sp>
      <p:cxnSp>
        <p:nvCxnSpPr>
          <p:cNvPr id="13" name="Прямая соединительная линия 12"/>
          <p:cNvCxnSpPr/>
          <p:nvPr/>
        </p:nvCxnSpPr>
        <p:spPr>
          <a:xfrm>
            <a:off x="6588224" y="3939902"/>
            <a:ext cx="720080" cy="0"/>
          </a:xfrm>
          <a:prstGeom prst="line">
            <a:avLst/>
          </a:prstGeom>
        </p:spPr>
        <p:style>
          <a:lnRef idx="3">
            <a:schemeClr val="accent4"/>
          </a:lnRef>
          <a:fillRef idx="0">
            <a:schemeClr val="accent4"/>
          </a:fillRef>
          <a:effectRef idx="2">
            <a:schemeClr val="accent4"/>
          </a:effectRef>
          <a:fontRef idx="minor">
            <a:schemeClr val="tx1"/>
          </a:fontRef>
        </p:style>
      </p:cxnSp>
      <p:cxnSp>
        <p:nvCxnSpPr>
          <p:cNvPr id="14" name="Прямая соединительная линия 13"/>
          <p:cNvCxnSpPr/>
          <p:nvPr/>
        </p:nvCxnSpPr>
        <p:spPr>
          <a:xfrm>
            <a:off x="7668344" y="1923678"/>
            <a:ext cx="720080" cy="0"/>
          </a:xfrm>
          <a:prstGeom prst="line">
            <a:avLst/>
          </a:prstGeom>
        </p:spPr>
        <p:style>
          <a:lnRef idx="3">
            <a:schemeClr val="accent4"/>
          </a:lnRef>
          <a:fillRef idx="0">
            <a:schemeClr val="accent4"/>
          </a:fillRef>
          <a:effectRef idx="2">
            <a:schemeClr val="accent4"/>
          </a:effectRef>
          <a:fontRef idx="minor">
            <a:schemeClr val="tx1"/>
          </a:fontRef>
        </p:style>
      </p:cxnSp>
      <p:cxnSp>
        <p:nvCxnSpPr>
          <p:cNvPr id="15" name="Прямая соединительная линия 14"/>
          <p:cNvCxnSpPr/>
          <p:nvPr/>
        </p:nvCxnSpPr>
        <p:spPr>
          <a:xfrm>
            <a:off x="7668344" y="2427734"/>
            <a:ext cx="720080" cy="0"/>
          </a:xfrm>
          <a:prstGeom prst="line">
            <a:avLst/>
          </a:prstGeom>
        </p:spPr>
        <p:style>
          <a:lnRef idx="3">
            <a:schemeClr val="accent4"/>
          </a:lnRef>
          <a:fillRef idx="0">
            <a:schemeClr val="accent4"/>
          </a:fillRef>
          <a:effectRef idx="2">
            <a:schemeClr val="accent4"/>
          </a:effectRef>
          <a:fontRef idx="minor">
            <a:schemeClr val="tx1"/>
          </a:fontRef>
        </p:style>
      </p:cxnSp>
      <p:cxnSp>
        <p:nvCxnSpPr>
          <p:cNvPr id="16" name="Прямая соединительная линия 15"/>
          <p:cNvCxnSpPr/>
          <p:nvPr/>
        </p:nvCxnSpPr>
        <p:spPr>
          <a:xfrm>
            <a:off x="7668344" y="2931790"/>
            <a:ext cx="720080" cy="0"/>
          </a:xfrm>
          <a:prstGeom prst="line">
            <a:avLst/>
          </a:prstGeom>
        </p:spPr>
        <p:style>
          <a:lnRef idx="3">
            <a:schemeClr val="accent4"/>
          </a:lnRef>
          <a:fillRef idx="0">
            <a:schemeClr val="accent4"/>
          </a:fillRef>
          <a:effectRef idx="2">
            <a:schemeClr val="accent4"/>
          </a:effectRef>
          <a:fontRef idx="minor">
            <a:schemeClr val="tx1"/>
          </a:fontRef>
        </p:style>
      </p:cxnSp>
      <p:cxnSp>
        <p:nvCxnSpPr>
          <p:cNvPr id="17" name="Прямая соединительная линия 16"/>
          <p:cNvCxnSpPr/>
          <p:nvPr/>
        </p:nvCxnSpPr>
        <p:spPr>
          <a:xfrm>
            <a:off x="7668344" y="3435846"/>
            <a:ext cx="720080" cy="0"/>
          </a:xfrm>
          <a:prstGeom prst="line">
            <a:avLst/>
          </a:prstGeom>
        </p:spPr>
        <p:style>
          <a:lnRef idx="3">
            <a:schemeClr val="accent4"/>
          </a:lnRef>
          <a:fillRef idx="0">
            <a:schemeClr val="accent4"/>
          </a:fillRef>
          <a:effectRef idx="2">
            <a:schemeClr val="accent4"/>
          </a:effectRef>
          <a:fontRef idx="minor">
            <a:schemeClr val="tx1"/>
          </a:fontRef>
        </p:style>
      </p:cxnSp>
      <p:cxnSp>
        <p:nvCxnSpPr>
          <p:cNvPr id="18" name="Прямая соединительная линия 17"/>
          <p:cNvCxnSpPr/>
          <p:nvPr/>
        </p:nvCxnSpPr>
        <p:spPr>
          <a:xfrm>
            <a:off x="7668344" y="3939902"/>
            <a:ext cx="720080" cy="0"/>
          </a:xfrm>
          <a:prstGeom prst="line">
            <a:avLst/>
          </a:prstGeom>
        </p:spPr>
        <p:style>
          <a:lnRef idx="3">
            <a:schemeClr val="accent4"/>
          </a:lnRef>
          <a:fillRef idx="0">
            <a:schemeClr val="accent4"/>
          </a:fillRef>
          <a:effectRef idx="2">
            <a:schemeClr val="accent4"/>
          </a:effectRef>
          <a:fontRef idx="minor">
            <a:schemeClr val="tx1"/>
          </a:fontRef>
        </p:style>
      </p:cxnSp>
      <p:pic>
        <p:nvPicPr>
          <p:cNvPr id="20" name="Picture 1"/>
          <p:cNvPicPr>
            <a:picLocks noChangeAspect="1" noChangeArrowheads="1"/>
          </p:cNvPicPr>
          <p:nvPr/>
        </p:nvPicPr>
        <p:blipFill>
          <a:blip r:embed="rId3" cstate="print"/>
          <a:srcRect/>
          <a:stretch>
            <a:fillRect/>
          </a:stretch>
        </p:blipFill>
        <p:spPr bwMode="auto">
          <a:xfrm rot="5400000">
            <a:off x="4140770" y="4140367"/>
            <a:ext cx="646275" cy="1079960"/>
          </a:xfrm>
          <a:prstGeom prst="rect">
            <a:avLst/>
          </a:prstGeom>
          <a:noFill/>
          <a:ln w="9525">
            <a:noFill/>
            <a:miter lim="800000"/>
            <a:headEnd/>
            <a:tailEnd/>
          </a:ln>
          <a:effectLst/>
        </p:spPr>
      </p:pic>
      <p:sp>
        <p:nvSpPr>
          <p:cNvPr id="19" name="Прямоугольник 18"/>
          <p:cNvSpPr/>
          <p:nvPr/>
        </p:nvSpPr>
        <p:spPr>
          <a:xfrm>
            <a:off x="6516216" y="1995686"/>
            <a:ext cx="1133872" cy="523220"/>
          </a:xfrm>
          <a:prstGeom prst="rect">
            <a:avLst/>
          </a:prstGeom>
        </p:spPr>
        <p:txBody>
          <a:bodyPr wrap="square">
            <a:spAutoFit/>
          </a:bodyPr>
          <a:lstStyle/>
          <a:p>
            <a:r>
              <a:rPr lang="ru-RU" sz="2800" b="1" i="1" dirty="0" smtClean="0">
                <a:solidFill>
                  <a:srgbClr val="004070"/>
                </a:solidFill>
              </a:rPr>
              <a:t>1 4 1</a:t>
            </a:r>
          </a:p>
        </p:txBody>
      </p:sp>
      <p:sp>
        <p:nvSpPr>
          <p:cNvPr id="21" name="Прямоугольник 20"/>
          <p:cNvSpPr/>
          <p:nvPr/>
        </p:nvSpPr>
        <p:spPr>
          <a:xfrm>
            <a:off x="6516216" y="2931790"/>
            <a:ext cx="1008112" cy="523220"/>
          </a:xfrm>
          <a:prstGeom prst="rect">
            <a:avLst/>
          </a:prstGeom>
        </p:spPr>
        <p:txBody>
          <a:bodyPr wrap="square">
            <a:spAutoFit/>
          </a:bodyPr>
          <a:lstStyle/>
          <a:p>
            <a:r>
              <a:rPr lang="ru-RU" sz="2800" b="1" i="1" dirty="0" smtClean="0">
                <a:solidFill>
                  <a:srgbClr val="004070"/>
                </a:solidFill>
              </a:rPr>
              <a:t>2 2 2</a:t>
            </a:r>
          </a:p>
        </p:txBody>
      </p:sp>
      <p:sp>
        <p:nvSpPr>
          <p:cNvPr id="22" name="Прямоугольник 21"/>
          <p:cNvSpPr/>
          <p:nvPr/>
        </p:nvSpPr>
        <p:spPr>
          <a:xfrm>
            <a:off x="6516216" y="2427734"/>
            <a:ext cx="936104" cy="523220"/>
          </a:xfrm>
          <a:prstGeom prst="rect">
            <a:avLst/>
          </a:prstGeom>
        </p:spPr>
        <p:txBody>
          <a:bodyPr wrap="square">
            <a:spAutoFit/>
          </a:bodyPr>
          <a:lstStyle/>
          <a:p>
            <a:r>
              <a:rPr lang="ru-RU" sz="2800" b="1" i="1" dirty="0" smtClean="0">
                <a:solidFill>
                  <a:srgbClr val="004070"/>
                </a:solidFill>
              </a:rPr>
              <a:t>4 1 1</a:t>
            </a:r>
          </a:p>
        </p:txBody>
      </p:sp>
      <p:sp>
        <p:nvSpPr>
          <p:cNvPr id="23" name="Прямоугольник 22"/>
          <p:cNvSpPr/>
          <p:nvPr/>
        </p:nvSpPr>
        <p:spPr>
          <a:xfrm>
            <a:off x="6516216" y="3435846"/>
            <a:ext cx="896399" cy="523220"/>
          </a:xfrm>
          <a:prstGeom prst="rect">
            <a:avLst/>
          </a:prstGeom>
        </p:spPr>
        <p:txBody>
          <a:bodyPr wrap="none">
            <a:spAutoFit/>
          </a:bodyPr>
          <a:lstStyle/>
          <a:p>
            <a:r>
              <a:rPr lang="ru-RU" sz="2800" b="1" i="1" dirty="0" smtClean="0">
                <a:solidFill>
                  <a:srgbClr val="004070"/>
                </a:solidFill>
              </a:rPr>
              <a:t>1 2 3</a:t>
            </a:r>
          </a:p>
        </p:txBody>
      </p:sp>
      <p:sp>
        <p:nvSpPr>
          <p:cNvPr id="28" name="Объект 2"/>
          <p:cNvSpPr txBox="1">
            <a:spLocks/>
          </p:cNvSpPr>
          <p:nvPr/>
        </p:nvSpPr>
        <p:spPr>
          <a:xfrm>
            <a:off x="7596336" y="1491630"/>
            <a:ext cx="1008112" cy="50405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ru-RU" b="1" i="1" dirty="0" smtClean="0">
                <a:solidFill>
                  <a:srgbClr val="004070"/>
                </a:solidFill>
                <a:latin typeface="+mj-lt"/>
              </a:rPr>
              <a:t>1 3 2</a:t>
            </a:r>
            <a:endParaRPr lang="ru-RU" b="1" i="1" dirty="0">
              <a:solidFill>
                <a:srgbClr val="004070"/>
              </a:solidFill>
              <a:latin typeface="+mj-lt"/>
            </a:endParaRPr>
          </a:p>
        </p:txBody>
      </p:sp>
      <p:sp>
        <p:nvSpPr>
          <p:cNvPr id="29" name="Прямоугольник 28"/>
          <p:cNvSpPr/>
          <p:nvPr/>
        </p:nvSpPr>
        <p:spPr>
          <a:xfrm>
            <a:off x="7596336" y="3507854"/>
            <a:ext cx="922250" cy="523220"/>
          </a:xfrm>
          <a:prstGeom prst="rect">
            <a:avLst/>
          </a:prstGeom>
        </p:spPr>
        <p:txBody>
          <a:bodyPr wrap="square">
            <a:spAutoFit/>
          </a:bodyPr>
          <a:lstStyle/>
          <a:p>
            <a:r>
              <a:rPr lang="ru-RU" sz="2800" b="1" i="1" dirty="0" smtClean="0">
                <a:solidFill>
                  <a:srgbClr val="004070"/>
                </a:solidFill>
              </a:rPr>
              <a:t>3 2 1</a:t>
            </a:r>
          </a:p>
        </p:txBody>
      </p:sp>
      <p:sp>
        <p:nvSpPr>
          <p:cNvPr id="30" name="Прямоугольник 29"/>
          <p:cNvSpPr/>
          <p:nvPr/>
        </p:nvSpPr>
        <p:spPr>
          <a:xfrm>
            <a:off x="7596336" y="1995686"/>
            <a:ext cx="936104" cy="523220"/>
          </a:xfrm>
          <a:prstGeom prst="rect">
            <a:avLst/>
          </a:prstGeom>
        </p:spPr>
        <p:txBody>
          <a:bodyPr wrap="square">
            <a:spAutoFit/>
          </a:bodyPr>
          <a:lstStyle/>
          <a:p>
            <a:r>
              <a:rPr lang="ru-RU" sz="2800" b="1" i="1" dirty="0" smtClean="0">
                <a:solidFill>
                  <a:srgbClr val="004070"/>
                </a:solidFill>
              </a:rPr>
              <a:t>2 1 3</a:t>
            </a:r>
          </a:p>
        </p:txBody>
      </p:sp>
      <p:sp>
        <p:nvSpPr>
          <p:cNvPr id="31" name="Прямоугольник 30"/>
          <p:cNvSpPr/>
          <p:nvPr/>
        </p:nvSpPr>
        <p:spPr>
          <a:xfrm>
            <a:off x="7596336" y="2427734"/>
            <a:ext cx="936104" cy="523220"/>
          </a:xfrm>
          <a:prstGeom prst="rect">
            <a:avLst/>
          </a:prstGeom>
        </p:spPr>
        <p:txBody>
          <a:bodyPr wrap="square">
            <a:spAutoFit/>
          </a:bodyPr>
          <a:lstStyle/>
          <a:p>
            <a:r>
              <a:rPr lang="ru-RU" sz="2800" b="1" i="1" dirty="0" smtClean="0">
                <a:solidFill>
                  <a:srgbClr val="004070"/>
                </a:solidFill>
              </a:rPr>
              <a:t>2 3 1</a:t>
            </a:r>
          </a:p>
        </p:txBody>
      </p:sp>
      <p:sp>
        <p:nvSpPr>
          <p:cNvPr id="32" name="Прямоугольник 31"/>
          <p:cNvSpPr/>
          <p:nvPr/>
        </p:nvSpPr>
        <p:spPr>
          <a:xfrm>
            <a:off x="7596336" y="2931790"/>
            <a:ext cx="900698" cy="523220"/>
          </a:xfrm>
          <a:prstGeom prst="rect">
            <a:avLst/>
          </a:prstGeom>
        </p:spPr>
        <p:txBody>
          <a:bodyPr wrap="square">
            <a:spAutoFit/>
          </a:bodyPr>
          <a:lstStyle/>
          <a:p>
            <a:r>
              <a:rPr lang="ru-RU" sz="2800" b="1" i="1" dirty="0" smtClean="0">
                <a:solidFill>
                  <a:srgbClr val="004070"/>
                </a:solidFill>
              </a:rPr>
              <a:t>3 1 2</a:t>
            </a:r>
          </a:p>
        </p:txBody>
      </p:sp>
      <p:sp>
        <p:nvSpPr>
          <p:cNvPr id="33" name="Прямоугольник 32"/>
          <p:cNvSpPr/>
          <p:nvPr/>
        </p:nvSpPr>
        <p:spPr>
          <a:xfrm>
            <a:off x="6516216" y="1491630"/>
            <a:ext cx="896399" cy="523220"/>
          </a:xfrm>
          <a:prstGeom prst="rect">
            <a:avLst/>
          </a:prstGeom>
        </p:spPr>
        <p:txBody>
          <a:bodyPr wrap="none">
            <a:spAutoFit/>
          </a:bodyPr>
          <a:lstStyle/>
          <a:p>
            <a:r>
              <a:rPr lang="ru-RU" sz="2800" b="1" i="1" dirty="0" smtClean="0">
                <a:solidFill>
                  <a:srgbClr val="004070"/>
                </a:solidFill>
              </a:rPr>
              <a:t>1 1 4</a:t>
            </a:r>
          </a:p>
        </p:txBody>
      </p:sp>
      <p:sp>
        <p:nvSpPr>
          <p:cNvPr id="34" name="Прямоугольник 33"/>
          <p:cNvSpPr/>
          <p:nvPr/>
        </p:nvSpPr>
        <p:spPr>
          <a:xfrm>
            <a:off x="395536" y="3075806"/>
            <a:ext cx="5976664" cy="646331"/>
          </a:xfrm>
          <a:prstGeom prst="rect">
            <a:avLst/>
          </a:prstGeom>
        </p:spPr>
        <p:txBody>
          <a:bodyPr wrap="square">
            <a:spAutoFit/>
          </a:bodyPr>
          <a:lstStyle/>
          <a:p>
            <a:pPr indent="358775" algn="just"/>
            <a:r>
              <a:rPr lang="ru-RU" dirty="0" smtClean="0">
                <a:solidFill>
                  <a:schemeClr val="accent1">
                    <a:lumMod val="50000"/>
                  </a:schemeClr>
                </a:solidFill>
              </a:rPr>
              <a:t>Перечислим варианты, когда при подбрасывании кубика трижды выпадает 6 очков. </a:t>
            </a:r>
          </a:p>
        </p:txBody>
      </p:sp>
      <p:sp>
        <p:nvSpPr>
          <p:cNvPr id="35" name="Прямоугольник 34"/>
          <p:cNvSpPr/>
          <p:nvPr/>
        </p:nvSpPr>
        <p:spPr>
          <a:xfrm>
            <a:off x="395536" y="2715766"/>
            <a:ext cx="5976664" cy="369332"/>
          </a:xfrm>
          <a:prstGeom prst="rect">
            <a:avLst/>
          </a:prstGeom>
        </p:spPr>
        <p:txBody>
          <a:bodyPr wrap="square">
            <a:spAutoFit/>
          </a:bodyPr>
          <a:lstStyle/>
          <a:p>
            <a:pPr indent="358775" algn="just"/>
            <a:r>
              <a:rPr lang="en-US" dirty="0" smtClean="0">
                <a:solidFill>
                  <a:schemeClr val="accent1">
                    <a:lumMod val="50000"/>
                  </a:schemeClr>
                </a:solidFill>
              </a:rPr>
              <a:t>A</a:t>
            </a:r>
            <a:r>
              <a:rPr lang="ru-RU" dirty="0" smtClean="0">
                <a:solidFill>
                  <a:schemeClr val="accent1">
                    <a:lumMod val="50000"/>
                  </a:schemeClr>
                </a:solidFill>
              </a:rPr>
              <a:t> – в результате трех бросков в сумме выпало 6 очков.</a:t>
            </a:r>
          </a:p>
        </p:txBody>
      </p:sp>
      <p:sp>
        <p:nvSpPr>
          <p:cNvPr id="36" name="Прямоугольник 35"/>
          <p:cNvSpPr/>
          <p:nvPr/>
        </p:nvSpPr>
        <p:spPr>
          <a:xfrm>
            <a:off x="755576" y="3723878"/>
            <a:ext cx="4278672" cy="369332"/>
          </a:xfrm>
          <a:prstGeom prst="rect">
            <a:avLst/>
          </a:prstGeom>
        </p:spPr>
        <p:txBody>
          <a:bodyPr wrap="none">
            <a:spAutoFit/>
          </a:bodyPr>
          <a:lstStyle/>
          <a:p>
            <a:r>
              <a:rPr lang="ru-RU" dirty="0" smtClean="0">
                <a:solidFill>
                  <a:schemeClr val="accent1">
                    <a:lumMod val="50000"/>
                  </a:schemeClr>
                </a:solidFill>
              </a:rPr>
              <a:t>После выберем те, где есть 3 хотя бы раз.</a:t>
            </a:r>
            <a:endParaRPr lang="ru-RU" dirty="0"/>
          </a:p>
        </p:txBody>
      </p:sp>
      <p:sp>
        <p:nvSpPr>
          <p:cNvPr id="37" name="Прямоугольник 36"/>
          <p:cNvSpPr/>
          <p:nvPr/>
        </p:nvSpPr>
        <p:spPr>
          <a:xfrm>
            <a:off x="467544" y="4083918"/>
            <a:ext cx="2952328" cy="369332"/>
          </a:xfrm>
          <a:prstGeom prst="rect">
            <a:avLst/>
          </a:prstGeom>
        </p:spPr>
        <p:txBody>
          <a:bodyPr wrap="square">
            <a:spAutoFit/>
          </a:bodyPr>
          <a:lstStyle/>
          <a:p>
            <a:pPr indent="358775" algn="just"/>
            <a:r>
              <a:rPr lang="ru-RU" dirty="0" smtClean="0">
                <a:solidFill>
                  <a:schemeClr val="accent1">
                    <a:lumMod val="50000"/>
                  </a:schemeClr>
                </a:solidFill>
              </a:rPr>
              <a:t>P(А) = 6/10 = </a:t>
            </a:r>
            <a:r>
              <a:rPr lang="ru-RU" dirty="0" smtClean="0">
                <a:solidFill>
                  <a:schemeClr val="accent1">
                    <a:lumMod val="50000"/>
                  </a:schemeClr>
                </a:solidFill>
              </a:rPr>
              <a:t> </a:t>
            </a:r>
            <a:r>
              <a:rPr lang="ru-RU" dirty="0" smtClean="0">
                <a:solidFill>
                  <a:schemeClr val="accent1">
                    <a:lumMod val="50000"/>
                  </a:schemeClr>
                </a:solidFill>
              </a:rPr>
              <a:t>0,6</a:t>
            </a:r>
            <a:endParaRPr lang="ru-RU" dirty="0">
              <a:solidFill>
                <a:schemeClr val="accent1">
                  <a:lumMod val="50000"/>
                </a:schemeClr>
              </a:solidFill>
            </a:endParaRPr>
          </a:p>
        </p:txBody>
      </p:sp>
      <p:sp>
        <p:nvSpPr>
          <p:cNvPr id="38" name="Прямоугольник 37"/>
          <p:cNvSpPr/>
          <p:nvPr/>
        </p:nvSpPr>
        <p:spPr>
          <a:xfrm>
            <a:off x="1259632" y="4443958"/>
            <a:ext cx="2664296" cy="369332"/>
          </a:xfrm>
          <a:prstGeom prst="rect">
            <a:avLst/>
          </a:prstGeom>
        </p:spPr>
        <p:txBody>
          <a:bodyPr wrap="square">
            <a:spAutoFit/>
          </a:bodyPr>
          <a:lstStyle/>
          <a:p>
            <a:pPr indent="355600" algn="just"/>
            <a:r>
              <a:rPr lang="ru-RU" dirty="0" smtClean="0">
                <a:solidFill>
                  <a:schemeClr val="accent1">
                    <a:lumMod val="50000"/>
                  </a:schemeClr>
                </a:solidFill>
              </a:rPr>
              <a:t>Ответ: 0,6</a:t>
            </a:r>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2"/>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9"/>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36"/>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13"/>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14"/>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15"/>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16"/>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17"/>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nodeType="clickEffect">
                                  <p:stCondLst>
                                    <p:cond delay="0"/>
                                  </p:stCondLst>
                                  <p:childTnLst>
                                    <p:set>
                                      <p:cBhvr>
                                        <p:cTn id="86" dur="1" fill="hold">
                                          <p:stCondLst>
                                            <p:cond delay="0"/>
                                          </p:stCondLst>
                                        </p:cTn>
                                        <p:tgtEl>
                                          <p:spTgt spid="18"/>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37"/>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19" grpId="0"/>
      <p:bldP spid="21" grpId="0"/>
      <p:bldP spid="22" grpId="0"/>
      <p:bldP spid="23" grpId="0"/>
      <p:bldP spid="28" grpId="0"/>
      <p:bldP spid="29" grpId="0"/>
      <p:bldP spid="30" grpId="0"/>
      <p:bldP spid="31" grpId="0"/>
      <p:bldP spid="32" grpId="0"/>
      <p:bldP spid="33" grpId="0"/>
      <p:bldP spid="34" grpId="0"/>
      <p:bldP spid="35" grpId="0"/>
      <p:bldP spid="36" grpId="0"/>
      <p:bldP spid="37" grpId="0"/>
      <p:bldP spid="38" grpId="0"/>
    </p:bld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b="-5000"/>
          </a:stretch>
        </a:blipFill>
        <a:effectLst/>
      </p:bgPr>
    </p:bg>
    <p:spTree>
      <p:nvGrpSpPr>
        <p:cNvPr id="1" name=""/>
        <p:cNvGrpSpPr/>
        <p:nvPr/>
      </p:nvGrpSpPr>
      <p:grpSpPr>
        <a:xfrm>
          <a:off x="0" y="0"/>
          <a:ext cx="0" cy="0"/>
          <a:chOff x="0" y="0"/>
          <a:chExt cx="0" cy="0"/>
        </a:xfrm>
      </p:grpSpPr>
      <p:sp>
        <p:nvSpPr>
          <p:cNvPr id="3" name="Заголовок 1"/>
          <p:cNvSpPr txBox="1">
            <a:spLocks/>
          </p:cNvSpPr>
          <p:nvPr/>
        </p:nvSpPr>
        <p:spPr>
          <a:xfrm>
            <a:off x="1259632" y="195486"/>
            <a:ext cx="6765369" cy="576064"/>
          </a:xfrm>
          <a:prstGeom prst="rect">
            <a:avLst/>
          </a:prstGeom>
        </p:spPr>
        <p:txBody>
          <a:bodyPr/>
          <a:lstStyle/>
          <a:p>
            <a:pPr lvl="0" algn="ctr">
              <a:spcBef>
                <a:spcPct val="0"/>
              </a:spcBef>
            </a:pPr>
            <a:r>
              <a:rPr lang="ru-RU" sz="2800" b="1" dirty="0" smtClean="0">
                <a:solidFill>
                  <a:srgbClr val="004070"/>
                </a:solidFill>
                <a:ea typeface="+mj-ea"/>
                <a:cs typeface="+mj-cs"/>
              </a:rPr>
              <a:t>Подбрасывание кубика несколько раз</a:t>
            </a:r>
            <a:endParaRPr kumimoji="0" lang="ru-RU" sz="2800" b="1" i="0" u="none" strike="noStrike" kern="1200" cap="none" spc="0" normalizeH="0" baseline="0" noProof="0" dirty="0">
              <a:ln>
                <a:noFill/>
              </a:ln>
              <a:solidFill>
                <a:srgbClr val="004070"/>
              </a:solidFill>
              <a:effectLst/>
              <a:uLnTx/>
              <a:uFillTx/>
              <a:ea typeface="+mj-ea"/>
              <a:cs typeface="+mj-cs"/>
            </a:endParaRPr>
          </a:p>
        </p:txBody>
      </p:sp>
      <p:sp>
        <p:nvSpPr>
          <p:cNvPr id="4" name="Прямоугольник 3"/>
          <p:cNvSpPr/>
          <p:nvPr/>
        </p:nvSpPr>
        <p:spPr>
          <a:xfrm>
            <a:off x="683568" y="771550"/>
            <a:ext cx="7704856" cy="400110"/>
          </a:xfrm>
          <a:prstGeom prst="rect">
            <a:avLst/>
          </a:prstGeom>
        </p:spPr>
        <p:txBody>
          <a:bodyPr wrap="square">
            <a:spAutoFit/>
          </a:bodyPr>
          <a:lstStyle/>
          <a:p>
            <a:pPr algn="ctr"/>
            <a:r>
              <a:rPr lang="ru-RU" sz="2000" b="1" i="1" dirty="0" smtClean="0">
                <a:solidFill>
                  <a:schemeClr val="accent1">
                    <a:lumMod val="50000"/>
                  </a:schemeClr>
                </a:solidFill>
              </a:rPr>
              <a:t>Подбрасывание кубика с определенными ограничениями</a:t>
            </a:r>
          </a:p>
        </p:txBody>
      </p:sp>
      <p:sp>
        <p:nvSpPr>
          <p:cNvPr id="5" name="Прямоугольник 4"/>
          <p:cNvSpPr/>
          <p:nvPr/>
        </p:nvSpPr>
        <p:spPr>
          <a:xfrm>
            <a:off x="251520" y="1203598"/>
            <a:ext cx="5328592" cy="1877437"/>
          </a:xfrm>
          <a:prstGeom prst="rect">
            <a:avLst/>
          </a:prstGeom>
        </p:spPr>
        <p:txBody>
          <a:bodyPr wrap="square">
            <a:spAutoFit/>
          </a:bodyPr>
          <a:lstStyle/>
          <a:p>
            <a:pPr indent="358775" algn="just"/>
            <a:r>
              <a:rPr lang="ru-RU" sz="2000" b="1" i="1" dirty="0" smtClean="0">
                <a:solidFill>
                  <a:schemeClr val="accent1">
                    <a:lumMod val="50000"/>
                  </a:schemeClr>
                </a:solidFill>
              </a:rPr>
              <a:t>Задача №12</a:t>
            </a:r>
          </a:p>
          <a:p>
            <a:pPr indent="358775" algn="just"/>
            <a:r>
              <a:rPr lang="ru-RU" sz="1600" dirty="0" smtClean="0">
                <a:solidFill>
                  <a:schemeClr val="accent1">
                    <a:lumMod val="50000"/>
                  </a:schemeClr>
                </a:solidFill>
              </a:rPr>
              <a:t>Первый игральный кубик обычный, а на гранях второго кубика нет чётных чисел, а нечётные числа 1, 3 и 5 встречаются по два раза. В остальном кубики одинаковые. Один случайно выбранный кубик бросают два раза. Известно, что в каком-то порядке выпали 3 и 5 очков. Какова вероятность того, что бросали второй кубик?</a:t>
            </a:r>
          </a:p>
        </p:txBody>
      </p:sp>
      <p:sp>
        <p:nvSpPr>
          <p:cNvPr id="9" name="Прямоугольник 8"/>
          <p:cNvSpPr/>
          <p:nvPr/>
        </p:nvSpPr>
        <p:spPr>
          <a:xfrm>
            <a:off x="179512" y="3003798"/>
            <a:ext cx="5328592" cy="338554"/>
          </a:xfrm>
          <a:prstGeom prst="rect">
            <a:avLst/>
          </a:prstGeom>
        </p:spPr>
        <p:txBody>
          <a:bodyPr wrap="square">
            <a:spAutoFit/>
          </a:bodyPr>
          <a:lstStyle/>
          <a:p>
            <a:pPr indent="358775" algn="just"/>
            <a:r>
              <a:rPr lang="ru-RU" sz="1600" b="1" u="sng" dirty="0" smtClean="0">
                <a:solidFill>
                  <a:srgbClr val="004070"/>
                </a:solidFill>
              </a:rPr>
              <a:t>Решение: </a:t>
            </a:r>
          </a:p>
        </p:txBody>
      </p:sp>
      <p:graphicFrame>
        <p:nvGraphicFramePr>
          <p:cNvPr id="11" name="Таблица 10"/>
          <p:cNvGraphicFramePr>
            <a:graphicFrameLocks noGrp="1"/>
          </p:cNvGraphicFramePr>
          <p:nvPr>
            <p:extLst>
              <p:ext uri="{D42A27DB-BD31-4B8C-83A1-F6EECF244321}">
                <p14:modId xmlns:p14="http://schemas.microsoft.com/office/powerpoint/2010/main" xmlns="" val="2677396013"/>
              </p:ext>
            </p:extLst>
          </p:nvPr>
        </p:nvGraphicFramePr>
        <p:xfrm>
          <a:off x="6012160" y="1563638"/>
          <a:ext cx="2383465" cy="2242926"/>
        </p:xfrm>
        <a:graphic>
          <a:graphicData uri="http://schemas.openxmlformats.org/drawingml/2006/table">
            <a:tbl>
              <a:tblPr bandRow="1">
                <a:tableStyleId>{69CF1AB2-1976-4502-BF36-3FF5EA218861}</a:tableStyleId>
              </a:tblPr>
              <a:tblGrid>
                <a:gridCol w="340495">
                  <a:extLst>
                    <a:ext uri="{9D8B030D-6E8A-4147-A177-3AD203B41FA5}">
                      <a16:colId xmlns:a16="http://schemas.microsoft.com/office/drawing/2014/main" xmlns="" val="3425292341"/>
                    </a:ext>
                  </a:extLst>
                </a:gridCol>
                <a:gridCol w="340495">
                  <a:extLst>
                    <a:ext uri="{9D8B030D-6E8A-4147-A177-3AD203B41FA5}">
                      <a16:colId xmlns:a16="http://schemas.microsoft.com/office/drawing/2014/main" xmlns="" val="1431333198"/>
                    </a:ext>
                  </a:extLst>
                </a:gridCol>
                <a:gridCol w="340495">
                  <a:extLst>
                    <a:ext uri="{9D8B030D-6E8A-4147-A177-3AD203B41FA5}">
                      <a16:colId xmlns:a16="http://schemas.microsoft.com/office/drawing/2014/main" xmlns="" val="1471641079"/>
                    </a:ext>
                  </a:extLst>
                </a:gridCol>
                <a:gridCol w="340495">
                  <a:extLst>
                    <a:ext uri="{9D8B030D-6E8A-4147-A177-3AD203B41FA5}">
                      <a16:colId xmlns:a16="http://schemas.microsoft.com/office/drawing/2014/main" xmlns="" val="191884554"/>
                    </a:ext>
                  </a:extLst>
                </a:gridCol>
                <a:gridCol w="340495">
                  <a:extLst>
                    <a:ext uri="{9D8B030D-6E8A-4147-A177-3AD203B41FA5}">
                      <a16:colId xmlns:a16="http://schemas.microsoft.com/office/drawing/2014/main" xmlns="" val="2193785298"/>
                    </a:ext>
                  </a:extLst>
                </a:gridCol>
                <a:gridCol w="340495">
                  <a:extLst>
                    <a:ext uri="{9D8B030D-6E8A-4147-A177-3AD203B41FA5}">
                      <a16:colId xmlns:a16="http://schemas.microsoft.com/office/drawing/2014/main" xmlns="" val="814809394"/>
                    </a:ext>
                  </a:extLst>
                </a:gridCol>
                <a:gridCol w="340495">
                  <a:extLst>
                    <a:ext uri="{9D8B030D-6E8A-4147-A177-3AD203B41FA5}">
                      <a16:colId xmlns:a16="http://schemas.microsoft.com/office/drawing/2014/main" xmlns="" val="3210496137"/>
                    </a:ext>
                  </a:extLst>
                </a:gridCol>
              </a:tblGrid>
              <a:tr h="298319">
                <a:tc>
                  <a:txBody>
                    <a:bodyPr/>
                    <a:lstStyle/>
                    <a:p>
                      <a:pPr algn="ctr"/>
                      <a:endParaRPr lang="ru-RU" sz="1800" b="1" dirty="0">
                        <a:solidFill>
                          <a:srgbClr val="004070"/>
                        </a:solidFill>
                        <a:latin typeface="+mn-lt"/>
                      </a:endParaRPr>
                    </a:p>
                  </a:txBody>
                  <a:tcPr marL="46097" marR="46097" marT="23049" marB="23049"/>
                </a:tc>
                <a:tc>
                  <a:txBody>
                    <a:bodyPr/>
                    <a:lstStyle/>
                    <a:p>
                      <a:pPr algn="ctr"/>
                      <a:r>
                        <a:rPr lang="ru-RU" sz="1800" b="1" dirty="0" smtClean="0">
                          <a:solidFill>
                            <a:srgbClr val="004070"/>
                          </a:solidFill>
                          <a:latin typeface="+mn-lt"/>
                        </a:rPr>
                        <a:t>1</a:t>
                      </a:r>
                      <a:endParaRPr lang="ru-RU" sz="1800" b="1" dirty="0">
                        <a:solidFill>
                          <a:srgbClr val="004070"/>
                        </a:solidFill>
                        <a:latin typeface="+mn-lt"/>
                      </a:endParaRPr>
                    </a:p>
                  </a:txBody>
                  <a:tcPr marL="46097" marR="46097" marT="23049" marB="23049"/>
                </a:tc>
                <a:tc>
                  <a:txBody>
                    <a:bodyPr/>
                    <a:lstStyle/>
                    <a:p>
                      <a:pPr algn="ctr"/>
                      <a:r>
                        <a:rPr lang="ru-RU" sz="1800" b="1" dirty="0" smtClean="0">
                          <a:solidFill>
                            <a:srgbClr val="004070"/>
                          </a:solidFill>
                          <a:latin typeface="+mn-lt"/>
                        </a:rPr>
                        <a:t>3</a:t>
                      </a:r>
                      <a:endParaRPr lang="ru-RU" sz="1800" b="1" dirty="0">
                        <a:solidFill>
                          <a:srgbClr val="004070"/>
                        </a:solidFill>
                        <a:latin typeface="+mn-lt"/>
                      </a:endParaRPr>
                    </a:p>
                  </a:txBody>
                  <a:tcPr marL="46097" marR="46097" marT="23049" marB="23049"/>
                </a:tc>
                <a:tc>
                  <a:txBody>
                    <a:bodyPr/>
                    <a:lstStyle/>
                    <a:p>
                      <a:pPr algn="ctr"/>
                      <a:r>
                        <a:rPr lang="ru-RU" sz="1800" b="1" dirty="0" smtClean="0">
                          <a:solidFill>
                            <a:srgbClr val="004070"/>
                          </a:solidFill>
                          <a:latin typeface="+mn-lt"/>
                        </a:rPr>
                        <a:t>5</a:t>
                      </a:r>
                      <a:endParaRPr lang="ru-RU" sz="1800" b="1" dirty="0">
                        <a:solidFill>
                          <a:srgbClr val="004070"/>
                        </a:solidFill>
                        <a:latin typeface="+mn-lt"/>
                      </a:endParaRPr>
                    </a:p>
                  </a:txBody>
                  <a:tcPr marL="46097" marR="46097" marT="23049" marB="23049"/>
                </a:tc>
                <a:tc>
                  <a:txBody>
                    <a:bodyPr/>
                    <a:lstStyle/>
                    <a:p>
                      <a:pPr algn="ctr"/>
                      <a:r>
                        <a:rPr lang="ru-RU" sz="1800" b="1" dirty="0" smtClean="0">
                          <a:solidFill>
                            <a:srgbClr val="004070"/>
                          </a:solidFill>
                          <a:latin typeface="+mn-lt"/>
                        </a:rPr>
                        <a:t>1</a:t>
                      </a:r>
                      <a:endParaRPr lang="ru-RU" sz="1800" b="1" dirty="0">
                        <a:solidFill>
                          <a:srgbClr val="004070"/>
                        </a:solidFill>
                        <a:latin typeface="+mn-lt"/>
                      </a:endParaRPr>
                    </a:p>
                  </a:txBody>
                  <a:tcPr marL="46097" marR="46097" marT="23049" marB="23049"/>
                </a:tc>
                <a:tc>
                  <a:txBody>
                    <a:bodyPr/>
                    <a:lstStyle/>
                    <a:p>
                      <a:pPr algn="ctr"/>
                      <a:r>
                        <a:rPr lang="ru-RU" sz="1800" b="1" dirty="0" smtClean="0">
                          <a:solidFill>
                            <a:srgbClr val="004070"/>
                          </a:solidFill>
                          <a:latin typeface="+mn-lt"/>
                        </a:rPr>
                        <a:t>3</a:t>
                      </a:r>
                      <a:endParaRPr lang="ru-RU" sz="1800" b="1" dirty="0">
                        <a:solidFill>
                          <a:srgbClr val="004070"/>
                        </a:solidFill>
                        <a:latin typeface="+mn-lt"/>
                      </a:endParaRPr>
                    </a:p>
                  </a:txBody>
                  <a:tcPr marL="46097" marR="46097" marT="23049" marB="23049"/>
                </a:tc>
                <a:tc>
                  <a:txBody>
                    <a:bodyPr/>
                    <a:lstStyle/>
                    <a:p>
                      <a:pPr algn="ctr"/>
                      <a:r>
                        <a:rPr lang="ru-RU" sz="1800" b="1" dirty="0" smtClean="0">
                          <a:solidFill>
                            <a:srgbClr val="004070"/>
                          </a:solidFill>
                          <a:latin typeface="+mn-lt"/>
                        </a:rPr>
                        <a:t>5</a:t>
                      </a:r>
                      <a:endParaRPr lang="ru-RU" sz="1800" b="1" dirty="0">
                        <a:solidFill>
                          <a:srgbClr val="004070"/>
                        </a:solidFill>
                        <a:latin typeface="+mn-lt"/>
                      </a:endParaRPr>
                    </a:p>
                  </a:txBody>
                  <a:tcPr marL="46097" marR="46097" marT="23049" marB="23049"/>
                </a:tc>
                <a:extLst>
                  <a:ext uri="{0D108BD9-81ED-4DB2-BD59-A6C34878D82A}">
                    <a16:rowId xmlns:a16="http://schemas.microsoft.com/office/drawing/2014/main" xmlns="" val="189380668"/>
                  </a:ext>
                </a:extLst>
              </a:tr>
              <a:tr h="298319">
                <a:tc>
                  <a:txBody>
                    <a:bodyPr/>
                    <a:lstStyle/>
                    <a:p>
                      <a:pPr algn="ctr"/>
                      <a:r>
                        <a:rPr lang="ru-RU" sz="1800" b="1" dirty="0" smtClean="0">
                          <a:solidFill>
                            <a:srgbClr val="004070"/>
                          </a:solidFill>
                          <a:latin typeface="+mn-lt"/>
                        </a:rPr>
                        <a:t>1</a:t>
                      </a:r>
                      <a:endParaRPr lang="ru-RU" sz="1800" b="1" dirty="0">
                        <a:solidFill>
                          <a:srgbClr val="004070"/>
                        </a:solidFill>
                        <a:latin typeface="+mn-lt"/>
                      </a:endParaRPr>
                    </a:p>
                  </a:txBody>
                  <a:tcPr marL="46097" marR="46097" marT="23049" marB="23049"/>
                </a:tc>
                <a:tc>
                  <a:txBody>
                    <a:bodyPr/>
                    <a:lstStyle/>
                    <a:p>
                      <a:pPr algn="ctr"/>
                      <a:endParaRPr lang="ru-RU" sz="1800" b="1" dirty="0">
                        <a:solidFill>
                          <a:srgbClr val="004070"/>
                        </a:solidFill>
                        <a:latin typeface="+mn-lt"/>
                      </a:endParaRPr>
                    </a:p>
                  </a:txBody>
                  <a:tcPr marL="46097" marR="46097" marT="23049" marB="23049"/>
                </a:tc>
                <a:tc>
                  <a:txBody>
                    <a:bodyPr/>
                    <a:lstStyle/>
                    <a:p>
                      <a:pPr algn="ctr"/>
                      <a:endParaRPr lang="ru-RU" sz="1800" b="1" dirty="0">
                        <a:solidFill>
                          <a:srgbClr val="004070"/>
                        </a:solidFill>
                        <a:latin typeface="+mn-lt"/>
                      </a:endParaRPr>
                    </a:p>
                  </a:txBody>
                  <a:tcPr marL="46097" marR="46097" marT="23049" marB="23049"/>
                </a:tc>
                <a:tc>
                  <a:txBody>
                    <a:bodyPr/>
                    <a:lstStyle/>
                    <a:p>
                      <a:pPr algn="ctr"/>
                      <a:endParaRPr lang="ru-RU" sz="1800" b="1" dirty="0">
                        <a:solidFill>
                          <a:srgbClr val="004070"/>
                        </a:solidFill>
                        <a:latin typeface="+mn-lt"/>
                      </a:endParaRPr>
                    </a:p>
                  </a:txBody>
                  <a:tcPr marL="46097" marR="46097" marT="23049" marB="23049"/>
                </a:tc>
                <a:tc>
                  <a:txBody>
                    <a:bodyPr/>
                    <a:lstStyle/>
                    <a:p>
                      <a:pPr algn="ctr"/>
                      <a:endParaRPr lang="ru-RU" sz="1800" b="1" dirty="0">
                        <a:solidFill>
                          <a:srgbClr val="004070"/>
                        </a:solidFill>
                        <a:latin typeface="+mn-lt"/>
                      </a:endParaRPr>
                    </a:p>
                  </a:txBody>
                  <a:tcPr marL="46097" marR="46097" marT="23049" marB="23049"/>
                </a:tc>
                <a:tc>
                  <a:txBody>
                    <a:bodyPr/>
                    <a:lstStyle/>
                    <a:p>
                      <a:pPr algn="ctr"/>
                      <a:endParaRPr lang="ru-RU" sz="1800" b="1" dirty="0">
                        <a:solidFill>
                          <a:srgbClr val="004070"/>
                        </a:solidFill>
                        <a:latin typeface="+mn-lt"/>
                      </a:endParaRPr>
                    </a:p>
                  </a:txBody>
                  <a:tcPr marL="46097" marR="46097" marT="23049" marB="23049"/>
                </a:tc>
                <a:tc>
                  <a:txBody>
                    <a:bodyPr/>
                    <a:lstStyle/>
                    <a:p>
                      <a:pPr algn="ctr"/>
                      <a:endParaRPr lang="ru-RU" sz="1800" b="1" dirty="0">
                        <a:solidFill>
                          <a:srgbClr val="004070"/>
                        </a:solidFill>
                        <a:latin typeface="+mn-lt"/>
                      </a:endParaRPr>
                    </a:p>
                  </a:txBody>
                  <a:tcPr marL="46097" marR="46097" marT="23049" marB="23049"/>
                </a:tc>
                <a:extLst>
                  <a:ext uri="{0D108BD9-81ED-4DB2-BD59-A6C34878D82A}">
                    <a16:rowId xmlns:a16="http://schemas.microsoft.com/office/drawing/2014/main" xmlns="" val="2316474263"/>
                  </a:ext>
                </a:extLst>
              </a:tr>
              <a:tr h="298319">
                <a:tc>
                  <a:txBody>
                    <a:bodyPr/>
                    <a:lstStyle/>
                    <a:p>
                      <a:pPr algn="ctr"/>
                      <a:r>
                        <a:rPr lang="ru-RU" sz="1800" b="1" dirty="0" smtClean="0">
                          <a:solidFill>
                            <a:srgbClr val="004070"/>
                          </a:solidFill>
                          <a:latin typeface="+mn-lt"/>
                        </a:rPr>
                        <a:t>3</a:t>
                      </a:r>
                      <a:endParaRPr lang="ru-RU" sz="1800" b="1" dirty="0">
                        <a:solidFill>
                          <a:srgbClr val="004070"/>
                        </a:solidFill>
                        <a:latin typeface="+mn-lt"/>
                      </a:endParaRPr>
                    </a:p>
                  </a:txBody>
                  <a:tcPr marL="46097" marR="46097" marT="23049" marB="23049"/>
                </a:tc>
                <a:tc>
                  <a:txBody>
                    <a:bodyPr/>
                    <a:lstStyle/>
                    <a:p>
                      <a:pPr algn="ctr"/>
                      <a:endParaRPr lang="ru-RU" sz="1800" b="1" dirty="0">
                        <a:solidFill>
                          <a:srgbClr val="004070"/>
                        </a:solidFill>
                        <a:latin typeface="+mn-lt"/>
                      </a:endParaRPr>
                    </a:p>
                  </a:txBody>
                  <a:tcPr marL="46097" marR="46097" marT="23049" marB="23049"/>
                </a:tc>
                <a:tc>
                  <a:txBody>
                    <a:bodyPr/>
                    <a:lstStyle/>
                    <a:p>
                      <a:pPr algn="ctr"/>
                      <a:endParaRPr lang="ru-RU" sz="1800" b="1" dirty="0">
                        <a:solidFill>
                          <a:srgbClr val="004070"/>
                        </a:solidFill>
                        <a:latin typeface="+mn-lt"/>
                      </a:endParaRPr>
                    </a:p>
                  </a:txBody>
                  <a:tcPr marL="46097" marR="46097" marT="23049" marB="23049"/>
                </a:tc>
                <a:tc>
                  <a:txBody>
                    <a:bodyPr/>
                    <a:lstStyle/>
                    <a:p>
                      <a:pPr algn="ctr"/>
                      <a:endParaRPr lang="ru-RU" sz="1800" b="1" dirty="0">
                        <a:solidFill>
                          <a:srgbClr val="004070"/>
                        </a:solidFill>
                        <a:latin typeface="+mn-lt"/>
                      </a:endParaRPr>
                    </a:p>
                  </a:txBody>
                  <a:tcPr marL="46097" marR="46097" marT="23049" marB="23049"/>
                </a:tc>
                <a:tc>
                  <a:txBody>
                    <a:bodyPr/>
                    <a:lstStyle/>
                    <a:p>
                      <a:pPr algn="ctr"/>
                      <a:endParaRPr lang="ru-RU" sz="1800" b="1" dirty="0">
                        <a:solidFill>
                          <a:srgbClr val="004070"/>
                        </a:solidFill>
                        <a:latin typeface="+mn-lt"/>
                      </a:endParaRPr>
                    </a:p>
                  </a:txBody>
                  <a:tcPr marL="46097" marR="46097" marT="23049" marB="23049"/>
                </a:tc>
                <a:tc>
                  <a:txBody>
                    <a:bodyPr/>
                    <a:lstStyle/>
                    <a:p>
                      <a:pPr algn="ctr"/>
                      <a:endParaRPr lang="ru-RU" sz="1800" b="1" dirty="0">
                        <a:solidFill>
                          <a:srgbClr val="004070"/>
                        </a:solidFill>
                        <a:latin typeface="+mn-lt"/>
                      </a:endParaRPr>
                    </a:p>
                  </a:txBody>
                  <a:tcPr marL="46097" marR="46097" marT="23049" marB="23049"/>
                </a:tc>
                <a:tc>
                  <a:txBody>
                    <a:bodyPr/>
                    <a:lstStyle/>
                    <a:p>
                      <a:pPr algn="ctr"/>
                      <a:endParaRPr lang="ru-RU" sz="1800" b="1" dirty="0">
                        <a:solidFill>
                          <a:srgbClr val="004070"/>
                        </a:solidFill>
                        <a:latin typeface="+mn-lt"/>
                      </a:endParaRPr>
                    </a:p>
                  </a:txBody>
                  <a:tcPr marL="46097" marR="46097" marT="23049" marB="23049"/>
                </a:tc>
                <a:extLst>
                  <a:ext uri="{0D108BD9-81ED-4DB2-BD59-A6C34878D82A}">
                    <a16:rowId xmlns:a16="http://schemas.microsoft.com/office/drawing/2014/main" xmlns="" val="4182923782"/>
                  </a:ext>
                </a:extLst>
              </a:tr>
              <a:tr h="298319">
                <a:tc>
                  <a:txBody>
                    <a:bodyPr/>
                    <a:lstStyle/>
                    <a:p>
                      <a:pPr algn="ctr"/>
                      <a:r>
                        <a:rPr lang="ru-RU" sz="1800" b="1" dirty="0" smtClean="0">
                          <a:solidFill>
                            <a:srgbClr val="004070"/>
                          </a:solidFill>
                          <a:latin typeface="+mn-lt"/>
                        </a:rPr>
                        <a:t>5</a:t>
                      </a:r>
                      <a:endParaRPr lang="ru-RU" sz="1800" b="1" dirty="0">
                        <a:solidFill>
                          <a:srgbClr val="004070"/>
                        </a:solidFill>
                        <a:latin typeface="+mn-lt"/>
                      </a:endParaRPr>
                    </a:p>
                  </a:txBody>
                  <a:tcPr marL="46097" marR="46097" marT="23049" marB="23049"/>
                </a:tc>
                <a:tc>
                  <a:txBody>
                    <a:bodyPr/>
                    <a:lstStyle/>
                    <a:p>
                      <a:pPr algn="ctr"/>
                      <a:endParaRPr lang="ru-RU" sz="1800" b="1" dirty="0">
                        <a:solidFill>
                          <a:srgbClr val="004070"/>
                        </a:solidFill>
                        <a:latin typeface="+mn-lt"/>
                      </a:endParaRPr>
                    </a:p>
                  </a:txBody>
                  <a:tcPr marL="46097" marR="46097" marT="23049" marB="23049"/>
                </a:tc>
                <a:tc>
                  <a:txBody>
                    <a:bodyPr/>
                    <a:lstStyle/>
                    <a:p>
                      <a:pPr algn="ctr"/>
                      <a:endParaRPr lang="ru-RU" sz="1800" b="1" dirty="0">
                        <a:solidFill>
                          <a:srgbClr val="004070"/>
                        </a:solidFill>
                        <a:latin typeface="+mn-lt"/>
                      </a:endParaRPr>
                    </a:p>
                  </a:txBody>
                  <a:tcPr marL="46097" marR="46097" marT="23049" marB="23049"/>
                </a:tc>
                <a:tc>
                  <a:txBody>
                    <a:bodyPr/>
                    <a:lstStyle/>
                    <a:p>
                      <a:pPr algn="ctr"/>
                      <a:endParaRPr lang="ru-RU" sz="1800" b="1" dirty="0">
                        <a:solidFill>
                          <a:srgbClr val="004070"/>
                        </a:solidFill>
                        <a:latin typeface="+mn-lt"/>
                      </a:endParaRPr>
                    </a:p>
                  </a:txBody>
                  <a:tcPr marL="46097" marR="46097" marT="23049" marB="23049"/>
                </a:tc>
                <a:tc>
                  <a:txBody>
                    <a:bodyPr/>
                    <a:lstStyle/>
                    <a:p>
                      <a:pPr algn="ctr"/>
                      <a:endParaRPr lang="ru-RU" sz="1800" b="1" dirty="0">
                        <a:solidFill>
                          <a:srgbClr val="004070"/>
                        </a:solidFill>
                        <a:latin typeface="+mn-lt"/>
                      </a:endParaRPr>
                    </a:p>
                  </a:txBody>
                  <a:tcPr marL="46097" marR="46097" marT="23049" marB="23049"/>
                </a:tc>
                <a:tc>
                  <a:txBody>
                    <a:bodyPr/>
                    <a:lstStyle/>
                    <a:p>
                      <a:pPr algn="ctr"/>
                      <a:endParaRPr lang="ru-RU" sz="1800" b="1" dirty="0">
                        <a:solidFill>
                          <a:srgbClr val="004070"/>
                        </a:solidFill>
                        <a:latin typeface="+mn-lt"/>
                      </a:endParaRPr>
                    </a:p>
                  </a:txBody>
                  <a:tcPr marL="46097" marR="46097" marT="23049" marB="23049"/>
                </a:tc>
                <a:tc>
                  <a:txBody>
                    <a:bodyPr/>
                    <a:lstStyle/>
                    <a:p>
                      <a:pPr algn="ctr"/>
                      <a:endParaRPr lang="ru-RU" sz="1800" b="1" dirty="0">
                        <a:solidFill>
                          <a:srgbClr val="004070"/>
                        </a:solidFill>
                        <a:latin typeface="+mn-lt"/>
                      </a:endParaRPr>
                    </a:p>
                  </a:txBody>
                  <a:tcPr marL="46097" marR="46097" marT="23049" marB="23049"/>
                </a:tc>
                <a:extLst>
                  <a:ext uri="{0D108BD9-81ED-4DB2-BD59-A6C34878D82A}">
                    <a16:rowId xmlns:a16="http://schemas.microsoft.com/office/drawing/2014/main" xmlns="" val="3564184147"/>
                  </a:ext>
                </a:extLst>
              </a:tr>
              <a:tr h="298319">
                <a:tc>
                  <a:txBody>
                    <a:bodyPr/>
                    <a:lstStyle/>
                    <a:p>
                      <a:pPr algn="ctr"/>
                      <a:r>
                        <a:rPr lang="ru-RU" sz="1800" b="1" dirty="0" smtClean="0">
                          <a:solidFill>
                            <a:srgbClr val="004070"/>
                          </a:solidFill>
                          <a:latin typeface="+mn-lt"/>
                        </a:rPr>
                        <a:t>1</a:t>
                      </a:r>
                      <a:endParaRPr lang="ru-RU" sz="1800" b="1" dirty="0">
                        <a:solidFill>
                          <a:srgbClr val="004070"/>
                        </a:solidFill>
                        <a:latin typeface="+mn-lt"/>
                      </a:endParaRPr>
                    </a:p>
                  </a:txBody>
                  <a:tcPr marL="46097" marR="46097" marT="23049" marB="23049"/>
                </a:tc>
                <a:tc>
                  <a:txBody>
                    <a:bodyPr/>
                    <a:lstStyle/>
                    <a:p>
                      <a:pPr algn="ctr"/>
                      <a:endParaRPr lang="ru-RU" sz="1800" b="1" dirty="0">
                        <a:solidFill>
                          <a:srgbClr val="004070"/>
                        </a:solidFill>
                        <a:latin typeface="+mn-lt"/>
                      </a:endParaRPr>
                    </a:p>
                  </a:txBody>
                  <a:tcPr marL="46097" marR="46097" marT="23049" marB="23049"/>
                </a:tc>
                <a:tc>
                  <a:txBody>
                    <a:bodyPr/>
                    <a:lstStyle/>
                    <a:p>
                      <a:pPr algn="ctr"/>
                      <a:endParaRPr lang="ru-RU" sz="1800" b="1" dirty="0">
                        <a:solidFill>
                          <a:srgbClr val="004070"/>
                        </a:solidFill>
                        <a:latin typeface="+mn-lt"/>
                      </a:endParaRPr>
                    </a:p>
                  </a:txBody>
                  <a:tcPr marL="46097" marR="46097" marT="23049" marB="23049"/>
                </a:tc>
                <a:tc>
                  <a:txBody>
                    <a:bodyPr/>
                    <a:lstStyle/>
                    <a:p>
                      <a:pPr algn="ctr"/>
                      <a:endParaRPr lang="ru-RU" sz="1800" b="1" dirty="0">
                        <a:solidFill>
                          <a:srgbClr val="004070"/>
                        </a:solidFill>
                        <a:latin typeface="+mn-lt"/>
                      </a:endParaRPr>
                    </a:p>
                  </a:txBody>
                  <a:tcPr marL="46097" marR="46097" marT="23049" marB="23049"/>
                </a:tc>
                <a:tc>
                  <a:txBody>
                    <a:bodyPr/>
                    <a:lstStyle/>
                    <a:p>
                      <a:pPr algn="ctr"/>
                      <a:endParaRPr lang="ru-RU" sz="1800" b="1" dirty="0">
                        <a:solidFill>
                          <a:srgbClr val="004070"/>
                        </a:solidFill>
                        <a:latin typeface="+mn-lt"/>
                      </a:endParaRPr>
                    </a:p>
                  </a:txBody>
                  <a:tcPr marL="46097" marR="46097" marT="23049" marB="23049"/>
                </a:tc>
                <a:tc>
                  <a:txBody>
                    <a:bodyPr/>
                    <a:lstStyle/>
                    <a:p>
                      <a:pPr algn="ctr"/>
                      <a:endParaRPr lang="ru-RU" sz="1800" b="1" dirty="0">
                        <a:solidFill>
                          <a:srgbClr val="004070"/>
                        </a:solidFill>
                        <a:latin typeface="+mn-lt"/>
                      </a:endParaRPr>
                    </a:p>
                  </a:txBody>
                  <a:tcPr marL="46097" marR="46097" marT="23049" marB="23049"/>
                </a:tc>
                <a:tc>
                  <a:txBody>
                    <a:bodyPr/>
                    <a:lstStyle/>
                    <a:p>
                      <a:pPr algn="ctr"/>
                      <a:endParaRPr lang="ru-RU" sz="1800" b="1" dirty="0">
                        <a:solidFill>
                          <a:srgbClr val="004070"/>
                        </a:solidFill>
                        <a:latin typeface="+mn-lt"/>
                      </a:endParaRPr>
                    </a:p>
                  </a:txBody>
                  <a:tcPr marL="46097" marR="46097" marT="23049" marB="23049"/>
                </a:tc>
                <a:extLst>
                  <a:ext uri="{0D108BD9-81ED-4DB2-BD59-A6C34878D82A}">
                    <a16:rowId xmlns:a16="http://schemas.microsoft.com/office/drawing/2014/main" xmlns="" val="353697186"/>
                  </a:ext>
                </a:extLst>
              </a:tr>
              <a:tr h="298319">
                <a:tc>
                  <a:txBody>
                    <a:bodyPr/>
                    <a:lstStyle/>
                    <a:p>
                      <a:pPr algn="ctr"/>
                      <a:r>
                        <a:rPr lang="ru-RU" sz="1800" b="1" dirty="0" smtClean="0">
                          <a:solidFill>
                            <a:srgbClr val="004070"/>
                          </a:solidFill>
                          <a:latin typeface="+mn-lt"/>
                        </a:rPr>
                        <a:t>3</a:t>
                      </a:r>
                      <a:endParaRPr lang="ru-RU" sz="1800" b="1" dirty="0">
                        <a:solidFill>
                          <a:srgbClr val="004070"/>
                        </a:solidFill>
                        <a:latin typeface="+mn-lt"/>
                      </a:endParaRPr>
                    </a:p>
                  </a:txBody>
                  <a:tcPr marL="46097" marR="46097" marT="23049" marB="23049"/>
                </a:tc>
                <a:tc>
                  <a:txBody>
                    <a:bodyPr/>
                    <a:lstStyle/>
                    <a:p>
                      <a:pPr algn="ctr"/>
                      <a:endParaRPr lang="ru-RU" sz="1800" b="1" dirty="0">
                        <a:solidFill>
                          <a:srgbClr val="004070"/>
                        </a:solidFill>
                        <a:latin typeface="+mn-lt"/>
                      </a:endParaRPr>
                    </a:p>
                  </a:txBody>
                  <a:tcPr marL="46097" marR="46097" marT="23049" marB="23049"/>
                </a:tc>
                <a:tc>
                  <a:txBody>
                    <a:bodyPr/>
                    <a:lstStyle/>
                    <a:p>
                      <a:pPr algn="ctr"/>
                      <a:endParaRPr lang="ru-RU" sz="1800" b="1" dirty="0">
                        <a:solidFill>
                          <a:srgbClr val="004070"/>
                        </a:solidFill>
                        <a:latin typeface="+mn-lt"/>
                      </a:endParaRPr>
                    </a:p>
                  </a:txBody>
                  <a:tcPr marL="46097" marR="46097" marT="23049" marB="23049"/>
                </a:tc>
                <a:tc>
                  <a:txBody>
                    <a:bodyPr/>
                    <a:lstStyle/>
                    <a:p>
                      <a:pPr algn="ctr"/>
                      <a:endParaRPr lang="ru-RU" sz="1800" b="1" dirty="0">
                        <a:solidFill>
                          <a:srgbClr val="004070"/>
                        </a:solidFill>
                        <a:latin typeface="+mn-lt"/>
                      </a:endParaRPr>
                    </a:p>
                  </a:txBody>
                  <a:tcPr marL="46097" marR="46097" marT="23049" marB="23049"/>
                </a:tc>
                <a:tc>
                  <a:txBody>
                    <a:bodyPr/>
                    <a:lstStyle/>
                    <a:p>
                      <a:pPr algn="ctr"/>
                      <a:endParaRPr lang="ru-RU" sz="1800" b="1" dirty="0">
                        <a:solidFill>
                          <a:srgbClr val="004070"/>
                        </a:solidFill>
                        <a:latin typeface="+mn-lt"/>
                      </a:endParaRPr>
                    </a:p>
                  </a:txBody>
                  <a:tcPr marL="46097" marR="46097" marT="23049" marB="23049"/>
                </a:tc>
                <a:tc>
                  <a:txBody>
                    <a:bodyPr/>
                    <a:lstStyle/>
                    <a:p>
                      <a:pPr algn="ctr"/>
                      <a:endParaRPr lang="ru-RU" sz="1800" b="1" dirty="0">
                        <a:solidFill>
                          <a:srgbClr val="004070"/>
                        </a:solidFill>
                        <a:latin typeface="+mn-lt"/>
                      </a:endParaRPr>
                    </a:p>
                  </a:txBody>
                  <a:tcPr marL="46097" marR="46097" marT="23049" marB="23049"/>
                </a:tc>
                <a:tc>
                  <a:txBody>
                    <a:bodyPr/>
                    <a:lstStyle/>
                    <a:p>
                      <a:pPr algn="ctr"/>
                      <a:endParaRPr lang="ru-RU" sz="1800" b="1" dirty="0">
                        <a:solidFill>
                          <a:srgbClr val="004070"/>
                        </a:solidFill>
                        <a:latin typeface="+mn-lt"/>
                      </a:endParaRPr>
                    </a:p>
                  </a:txBody>
                  <a:tcPr marL="46097" marR="46097" marT="23049" marB="23049"/>
                </a:tc>
                <a:extLst>
                  <a:ext uri="{0D108BD9-81ED-4DB2-BD59-A6C34878D82A}">
                    <a16:rowId xmlns:a16="http://schemas.microsoft.com/office/drawing/2014/main" xmlns="" val="916420769"/>
                  </a:ext>
                </a:extLst>
              </a:tr>
              <a:tr h="298319">
                <a:tc>
                  <a:txBody>
                    <a:bodyPr/>
                    <a:lstStyle/>
                    <a:p>
                      <a:pPr algn="ctr"/>
                      <a:r>
                        <a:rPr lang="ru-RU" sz="1800" b="1" dirty="0" smtClean="0">
                          <a:solidFill>
                            <a:srgbClr val="004070"/>
                          </a:solidFill>
                          <a:latin typeface="+mn-lt"/>
                        </a:rPr>
                        <a:t>5</a:t>
                      </a:r>
                      <a:endParaRPr lang="ru-RU" sz="1800" b="1" dirty="0">
                        <a:solidFill>
                          <a:srgbClr val="004070"/>
                        </a:solidFill>
                        <a:latin typeface="+mn-lt"/>
                      </a:endParaRPr>
                    </a:p>
                  </a:txBody>
                  <a:tcPr marL="46097" marR="46097" marT="23049" marB="23049"/>
                </a:tc>
                <a:tc>
                  <a:txBody>
                    <a:bodyPr/>
                    <a:lstStyle/>
                    <a:p>
                      <a:pPr algn="ctr"/>
                      <a:endParaRPr lang="ru-RU" sz="1800" b="1" dirty="0">
                        <a:solidFill>
                          <a:srgbClr val="004070"/>
                        </a:solidFill>
                        <a:latin typeface="+mn-lt"/>
                      </a:endParaRPr>
                    </a:p>
                  </a:txBody>
                  <a:tcPr marL="46097" marR="46097" marT="23049" marB="23049"/>
                </a:tc>
                <a:tc>
                  <a:txBody>
                    <a:bodyPr/>
                    <a:lstStyle/>
                    <a:p>
                      <a:pPr algn="ctr"/>
                      <a:endParaRPr lang="ru-RU" sz="1800" b="1" dirty="0">
                        <a:solidFill>
                          <a:srgbClr val="004070"/>
                        </a:solidFill>
                        <a:latin typeface="+mn-lt"/>
                      </a:endParaRPr>
                    </a:p>
                  </a:txBody>
                  <a:tcPr marL="46097" marR="46097" marT="23049" marB="23049"/>
                </a:tc>
                <a:tc>
                  <a:txBody>
                    <a:bodyPr/>
                    <a:lstStyle/>
                    <a:p>
                      <a:pPr algn="ctr"/>
                      <a:endParaRPr lang="ru-RU" sz="1800" b="1" dirty="0">
                        <a:solidFill>
                          <a:srgbClr val="004070"/>
                        </a:solidFill>
                        <a:latin typeface="+mn-lt"/>
                      </a:endParaRPr>
                    </a:p>
                  </a:txBody>
                  <a:tcPr marL="46097" marR="46097" marT="23049" marB="23049"/>
                </a:tc>
                <a:tc>
                  <a:txBody>
                    <a:bodyPr/>
                    <a:lstStyle/>
                    <a:p>
                      <a:pPr algn="ctr"/>
                      <a:endParaRPr lang="ru-RU" sz="1800" b="1" dirty="0">
                        <a:solidFill>
                          <a:srgbClr val="004070"/>
                        </a:solidFill>
                        <a:latin typeface="+mn-lt"/>
                      </a:endParaRPr>
                    </a:p>
                  </a:txBody>
                  <a:tcPr marL="46097" marR="46097" marT="23049" marB="23049"/>
                </a:tc>
                <a:tc>
                  <a:txBody>
                    <a:bodyPr/>
                    <a:lstStyle/>
                    <a:p>
                      <a:pPr algn="ctr"/>
                      <a:endParaRPr lang="ru-RU" sz="1800" b="1" dirty="0">
                        <a:solidFill>
                          <a:srgbClr val="004070"/>
                        </a:solidFill>
                        <a:latin typeface="+mn-lt"/>
                      </a:endParaRPr>
                    </a:p>
                  </a:txBody>
                  <a:tcPr marL="46097" marR="46097" marT="23049" marB="23049"/>
                </a:tc>
                <a:tc>
                  <a:txBody>
                    <a:bodyPr/>
                    <a:lstStyle/>
                    <a:p>
                      <a:pPr algn="ctr"/>
                      <a:endParaRPr lang="ru-RU" sz="1800" b="1" dirty="0">
                        <a:solidFill>
                          <a:srgbClr val="004070"/>
                        </a:solidFill>
                        <a:latin typeface="+mn-lt"/>
                      </a:endParaRPr>
                    </a:p>
                  </a:txBody>
                  <a:tcPr marL="46097" marR="46097" marT="23049" marB="23049"/>
                </a:tc>
                <a:extLst>
                  <a:ext uri="{0D108BD9-81ED-4DB2-BD59-A6C34878D82A}">
                    <a16:rowId xmlns:a16="http://schemas.microsoft.com/office/drawing/2014/main" xmlns="" val="3954921085"/>
                  </a:ext>
                </a:extLst>
              </a:tr>
            </a:tbl>
          </a:graphicData>
        </a:graphic>
      </p:graphicFrame>
      <p:sp>
        <p:nvSpPr>
          <p:cNvPr id="12" name="TextBox 11"/>
          <p:cNvSpPr txBox="1"/>
          <p:nvPr/>
        </p:nvSpPr>
        <p:spPr>
          <a:xfrm>
            <a:off x="6156176" y="1203598"/>
            <a:ext cx="2104872" cy="369332"/>
          </a:xfrm>
          <a:prstGeom prst="rect">
            <a:avLst/>
          </a:prstGeom>
          <a:noFill/>
        </p:spPr>
        <p:txBody>
          <a:bodyPr wrap="none" rtlCol="0">
            <a:spAutoFit/>
          </a:bodyPr>
          <a:lstStyle/>
          <a:p>
            <a:r>
              <a:rPr lang="ru-RU" dirty="0" smtClean="0">
                <a:solidFill>
                  <a:srgbClr val="004070"/>
                </a:solidFill>
              </a:rPr>
              <a:t>Варианты 2 кубика:</a:t>
            </a:r>
            <a:endParaRPr lang="ru-RU" dirty="0">
              <a:solidFill>
                <a:srgbClr val="004070"/>
              </a:solidFill>
            </a:endParaRPr>
          </a:p>
        </p:txBody>
      </p:sp>
      <p:sp>
        <p:nvSpPr>
          <p:cNvPr id="13" name="Прямоугольник 12"/>
          <p:cNvSpPr/>
          <p:nvPr/>
        </p:nvSpPr>
        <p:spPr>
          <a:xfrm>
            <a:off x="179512" y="3795886"/>
            <a:ext cx="8208912" cy="830997"/>
          </a:xfrm>
          <a:prstGeom prst="rect">
            <a:avLst/>
          </a:prstGeom>
        </p:spPr>
        <p:txBody>
          <a:bodyPr wrap="square">
            <a:spAutoFit/>
          </a:bodyPr>
          <a:lstStyle/>
          <a:p>
            <a:pPr indent="358775" algn="just"/>
            <a:r>
              <a:rPr lang="ru-RU" sz="1600" dirty="0" smtClean="0">
                <a:solidFill>
                  <a:srgbClr val="004070"/>
                </a:solidFill>
              </a:rPr>
              <a:t>Таким образом, есть 10 равновероятных вариантов получить 3 и 5, из них второму кубику соответствует 8 вариантов. Следовательно, вероятность того, что был брошен второй кубик, равна 8/10 = 0,8.</a:t>
            </a:r>
            <a:endParaRPr lang="ru-RU" sz="1600" dirty="0">
              <a:solidFill>
                <a:srgbClr val="004070"/>
              </a:solidFill>
            </a:endParaRPr>
          </a:p>
        </p:txBody>
      </p:sp>
      <p:pic>
        <p:nvPicPr>
          <p:cNvPr id="10" name="Picture 1"/>
          <p:cNvPicPr>
            <a:picLocks noChangeAspect="1" noChangeArrowheads="1"/>
          </p:cNvPicPr>
          <p:nvPr/>
        </p:nvPicPr>
        <p:blipFill>
          <a:blip r:embed="rId3" cstate="print"/>
          <a:srcRect/>
          <a:stretch>
            <a:fillRect/>
          </a:stretch>
        </p:blipFill>
        <p:spPr bwMode="auto">
          <a:xfrm rot="5400000">
            <a:off x="4140770" y="4140367"/>
            <a:ext cx="646275" cy="1079960"/>
          </a:xfrm>
          <a:prstGeom prst="rect">
            <a:avLst/>
          </a:prstGeom>
          <a:noFill/>
          <a:ln w="9525">
            <a:noFill/>
            <a:miter lim="800000"/>
            <a:headEnd/>
            <a:tailEnd/>
          </a:ln>
          <a:effectLst/>
        </p:spPr>
      </p:pic>
      <p:sp>
        <p:nvSpPr>
          <p:cNvPr id="14" name="Прямоугольник 13"/>
          <p:cNvSpPr/>
          <p:nvPr/>
        </p:nvSpPr>
        <p:spPr>
          <a:xfrm>
            <a:off x="179512" y="3219822"/>
            <a:ext cx="5472608" cy="584775"/>
          </a:xfrm>
          <a:prstGeom prst="rect">
            <a:avLst/>
          </a:prstGeom>
        </p:spPr>
        <p:txBody>
          <a:bodyPr wrap="square">
            <a:spAutoFit/>
          </a:bodyPr>
          <a:lstStyle/>
          <a:p>
            <a:pPr indent="358775" algn="just"/>
            <a:r>
              <a:rPr lang="ru-RU" sz="1600" dirty="0" smtClean="0">
                <a:solidFill>
                  <a:srgbClr val="004070"/>
                </a:solidFill>
              </a:rPr>
              <a:t>На первом кубике 3 и 5 очков в каком-либо порядке могут выпасть так: 3-5 или 5-3. Всего 2 способа. </a:t>
            </a:r>
            <a:endParaRPr lang="ru-RU" sz="1600" dirty="0">
              <a:solidFill>
                <a:srgbClr val="004070"/>
              </a:solidFill>
            </a:endParaRPr>
          </a:p>
        </p:txBody>
      </p:sp>
      <p:sp>
        <p:nvSpPr>
          <p:cNvPr id="15" name="Прямоугольник 14"/>
          <p:cNvSpPr/>
          <p:nvPr/>
        </p:nvSpPr>
        <p:spPr>
          <a:xfrm>
            <a:off x="7020272" y="2139702"/>
            <a:ext cx="360040"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16" name="Прямоугольник 15"/>
          <p:cNvSpPr/>
          <p:nvPr/>
        </p:nvSpPr>
        <p:spPr>
          <a:xfrm>
            <a:off x="8028384" y="2139702"/>
            <a:ext cx="360040"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17" name="Прямоугольник 16"/>
          <p:cNvSpPr/>
          <p:nvPr/>
        </p:nvSpPr>
        <p:spPr>
          <a:xfrm>
            <a:off x="7020272" y="3147814"/>
            <a:ext cx="360040"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18" name="Прямоугольник 17"/>
          <p:cNvSpPr/>
          <p:nvPr/>
        </p:nvSpPr>
        <p:spPr>
          <a:xfrm>
            <a:off x="8028384" y="3147814"/>
            <a:ext cx="360040"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19" name="Прямоугольник 18"/>
          <p:cNvSpPr/>
          <p:nvPr/>
        </p:nvSpPr>
        <p:spPr>
          <a:xfrm>
            <a:off x="6660232" y="2499742"/>
            <a:ext cx="360040"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20" name="Прямоугольник 19"/>
          <p:cNvSpPr/>
          <p:nvPr/>
        </p:nvSpPr>
        <p:spPr>
          <a:xfrm>
            <a:off x="7668344" y="2499742"/>
            <a:ext cx="432048"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21" name="Прямоугольник 20"/>
          <p:cNvSpPr/>
          <p:nvPr/>
        </p:nvSpPr>
        <p:spPr>
          <a:xfrm>
            <a:off x="6660232" y="3435846"/>
            <a:ext cx="360040"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22" name="Прямоугольник 21"/>
          <p:cNvSpPr/>
          <p:nvPr/>
        </p:nvSpPr>
        <p:spPr>
          <a:xfrm>
            <a:off x="7740352" y="3435846"/>
            <a:ext cx="360040"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9"/>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0"/>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8"/>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1"/>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22"/>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P spid="12" grpId="0"/>
      <p:bldP spid="13" grpId="0"/>
      <p:bldP spid="14" grpId="0"/>
      <p:bldP spid="15" grpId="0"/>
      <p:bldP spid="16" grpId="0"/>
      <p:bldP spid="17" grpId="0"/>
      <p:bldP spid="18" grpId="0"/>
      <p:bldP spid="19" grpId="0"/>
      <p:bldP spid="20" grpId="0"/>
      <p:bldP spid="21" grpId="0"/>
      <p:bldP spid="22" grpId="0"/>
    </p:bld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b="-5000"/>
          </a:stretch>
        </a:blipFill>
        <a:effectLst/>
      </p:bgPr>
    </p:bg>
    <p:spTree>
      <p:nvGrpSpPr>
        <p:cNvPr id="1" name=""/>
        <p:cNvGrpSpPr/>
        <p:nvPr/>
      </p:nvGrpSpPr>
      <p:grpSpPr>
        <a:xfrm>
          <a:off x="0" y="0"/>
          <a:ext cx="0" cy="0"/>
          <a:chOff x="0" y="0"/>
          <a:chExt cx="0" cy="0"/>
        </a:xfrm>
      </p:grpSpPr>
      <p:sp>
        <p:nvSpPr>
          <p:cNvPr id="3" name="Заголовок 1"/>
          <p:cNvSpPr txBox="1">
            <a:spLocks/>
          </p:cNvSpPr>
          <p:nvPr/>
        </p:nvSpPr>
        <p:spPr>
          <a:xfrm>
            <a:off x="1259632" y="195486"/>
            <a:ext cx="6765369" cy="576064"/>
          </a:xfrm>
          <a:prstGeom prst="rect">
            <a:avLst/>
          </a:prstGeom>
        </p:spPr>
        <p:txBody>
          <a:bodyPr/>
          <a:lstStyle/>
          <a:p>
            <a:pPr lvl="0" algn="ctr">
              <a:spcBef>
                <a:spcPct val="0"/>
              </a:spcBef>
            </a:pPr>
            <a:r>
              <a:rPr lang="ru-RU" sz="2800" b="1" dirty="0" smtClean="0">
                <a:solidFill>
                  <a:srgbClr val="004070"/>
                </a:solidFill>
                <a:ea typeface="+mj-ea"/>
                <a:cs typeface="+mj-cs"/>
              </a:rPr>
              <a:t>Подбрасывание кубика несколько раз</a:t>
            </a:r>
            <a:endParaRPr kumimoji="0" lang="ru-RU" sz="2800" b="1" i="0" u="none" strike="noStrike" kern="1200" cap="none" spc="0" normalizeH="0" baseline="0" noProof="0" dirty="0">
              <a:ln>
                <a:noFill/>
              </a:ln>
              <a:solidFill>
                <a:srgbClr val="004070"/>
              </a:solidFill>
              <a:effectLst/>
              <a:uLnTx/>
              <a:uFillTx/>
              <a:ea typeface="+mj-ea"/>
              <a:cs typeface="+mj-cs"/>
            </a:endParaRPr>
          </a:p>
        </p:txBody>
      </p:sp>
      <p:sp>
        <p:nvSpPr>
          <p:cNvPr id="4" name="Прямоугольник 3"/>
          <p:cNvSpPr/>
          <p:nvPr/>
        </p:nvSpPr>
        <p:spPr>
          <a:xfrm>
            <a:off x="683568" y="699542"/>
            <a:ext cx="7704856" cy="400110"/>
          </a:xfrm>
          <a:prstGeom prst="rect">
            <a:avLst/>
          </a:prstGeom>
        </p:spPr>
        <p:txBody>
          <a:bodyPr wrap="square">
            <a:spAutoFit/>
          </a:bodyPr>
          <a:lstStyle/>
          <a:p>
            <a:pPr algn="ctr"/>
            <a:r>
              <a:rPr lang="ru-RU" sz="2000" b="1" i="1" dirty="0" smtClean="0">
                <a:solidFill>
                  <a:schemeClr val="accent1">
                    <a:lumMod val="50000"/>
                  </a:schemeClr>
                </a:solidFill>
              </a:rPr>
              <a:t>Подбрасывание кубика до определенного момента</a:t>
            </a:r>
          </a:p>
        </p:txBody>
      </p:sp>
      <p:sp>
        <p:nvSpPr>
          <p:cNvPr id="5" name="Прямоугольник 4"/>
          <p:cNvSpPr/>
          <p:nvPr/>
        </p:nvSpPr>
        <p:spPr>
          <a:xfrm>
            <a:off x="467544" y="1203598"/>
            <a:ext cx="5112568" cy="1477328"/>
          </a:xfrm>
          <a:prstGeom prst="rect">
            <a:avLst/>
          </a:prstGeom>
        </p:spPr>
        <p:txBody>
          <a:bodyPr wrap="square">
            <a:spAutoFit/>
          </a:bodyPr>
          <a:lstStyle/>
          <a:p>
            <a:pPr indent="358775" algn="just"/>
            <a:r>
              <a:rPr lang="ru-RU" b="1" i="1" dirty="0" smtClean="0">
                <a:solidFill>
                  <a:schemeClr val="accent1">
                    <a:lumMod val="50000"/>
                  </a:schemeClr>
                </a:solidFill>
              </a:rPr>
              <a:t>Задача №13</a:t>
            </a:r>
          </a:p>
          <a:p>
            <a:pPr indent="358775" algn="just"/>
            <a:r>
              <a:rPr lang="ru-RU" dirty="0" smtClean="0">
                <a:solidFill>
                  <a:schemeClr val="accent1">
                    <a:lumMod val="50000"/>
                  </a:schemeClr>
                </a:solidFill>
              </a:rPr>
              <a:t>Семён бросал игральную кость до тех пор, пока сумма очков не превысила число 10. Найдите вероятность того, что потребовалось ровно 2 броска. Ответ округлите до тысячных. </a:t>
            </a:r>
          </a:p>
        </p:txBody>
      </p:sp>
      <p:graphicFrame>
        <p:nvGraphicFramePr>
          <p:cNvPr id="7" name="Таблица 6"/>
          <p:cNvGraphicFramePr>
            <a:graphicFrameLocks noGrp="1"/>
          </p:cNvGraphicFramePr>
          <p:nvPr>
            <p:extLst>
              <p:ext uri="{D42A27DB-BD31-4B8C-83A1-F6EECF244321}">
                <p14:modId xmlns:p14="http://schemas.microsoft.com/office/powerpoint/2010/main" xmlns="" val="2677396013"/>
              </p:ext>
            </p:extLst>
          </p:nvPr>
        </p:nvGraphicFramePr>
        <p:xfrm>
          <a:off x="5724128" y="1491630"/>
          <a:ext cx="3143175" cy="2608561"/>
        </p:xfrm>
        <a:graphic>
          <a:graphicData uri="http://schemas.openxmlformats.org/drawingml/2006/table">
            <a:tbl>
              <a:tblPr bandRow="1">
                <a:tableStyleId>{69CF1AB2-1976-4502-BF36-3FF5EA218861}</a:tableStyleId>
              </a:tblPr>
              <a:tblGrid>
                <a:gridCol w="449025">
                  <a:extLst>
                    <a:ext uri="{9D8B030D-6E8A-4147-A177-3AD203B41FA5}">
                      <a16:colId xmlns:a16="http://schemas.microsoft.com/office/drawing/2014/main" xmlns="" val="3425292341"/>
                    </a:ext>
                  </a:extLst>
                </a:gridCol>
                <a:gridCol w="449025">
                  <a:extLst>
                    <a:ext uri="{9D8B030D-6E8A-4147-A177-3AD203B41FA5}">
                      <a16:colId xmlns:a16="http://schemas.microsoft.com/office/drawing/2014/main" xmlns="" val="1431333198"/>
                    </a:ext>
                  </a:extLst>
                </a:gridCol>
                <a:gridCol w="449025">
                  <a:extLst>
                    <a:ext uri="{9D8B030D-6E8A-4147-A177-3AD203B41FA5}">
                      <a16:colId xmlns:a16="http://schemas.microsoft.com/office/drawing/2014/main" xmlns="" val="1471641079"/>
                    </a:ext>
                  </a:extLst>
                </a:gridCol>
                <a:gridCol w="449025">
                  <a:extLst>
                    <a:ext uri="{9D8B030D-6E8A-4147-A177-3AD203B41FA5}">
                      <a16:colId xmlns:a16="http://schemas.microsoft.com/office/drawing/2014/main" xmlns="" val="191884554"/>
                    </a:ext>
                  </a:extLst>
                </a:gridCol>
                <a:gridCol w="449025">
                  <a:extLst>
                    <a:ext uri="{9D8B030D-6E8A-4147-A177-3AD203B41FA5}">
                      <a16:colId xmlns:a16="http://schemas.microsoft.com/office/drawing/2014/main" xmlns="" val="2193785298"/>
                    </a:ext>
                  </a:extLst>
                </a:gridCol>
                <a:gridCol w="449025">
                  <a:extLst>
                    <a:ext uri="{9D8B030D-6E8A-4147-A177-3AD203B41FA5}">
                      <a16:colId xmlns:a16="http://schemas.microsoft.com/office/drawing/2014/main" xmlns="" val="814809394"/>
                    </a:ext>
                  </a:extLst>
                </a:gridCol>
                <a:gridCol w="449025">
                  <a:extLst>
                    <a:ext uri="{9D8B030D-6E8A-4147-A177-3AD203B41FA5}">
                      <a16:colId xmlns:a16="http://schemas.microsoft.com/office/drawing/2014/main" xmlns="" val="3210496137"/>
                    </a:ext>
                  </a:extLst>
                </a:gridCol>
              </a:tblGrid>
              <a:tr h="376313">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r>
                        <a:rPr lang="ru-RU" sz="1800" b="1" dirty="0" smtClean="0">
                          <a:solidFill>
                            <a:srgbClr val="004070"/>
                          </a:solidFill>
                        </a:rPr>
                        <a:t>1</a:t>
                      </a: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r>
                        <a:rPr lang="ru-RU" sz="1800" b="1" dirty="0" smtClean="0">
                          <a:solidFill>
                            <a:srgbClr val="004070"/>
                          </a:solidFill>
                        </a:rPr>
                        <a:t>2</a:t>
                      </a: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r>
                        <a:rPr lang="ru-RU" sz="1800" b="1" dirty="0" smtClean="0">
                          <a:solidFill>
                            <a:srgbClr val="004070"/>
                          </a:solidFill>
                        </a:rPr>
                        <a:t>3</a:t>
                      </a: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r>
                        <a:rPr lang="ru-RU" sz="1800" b="1" dirty="0" smtClean="0">
                          <a:solidFill>
                            <a:srgbClr val="004070"/>
                          </a:solidFill>
                        </a:rPr>
                        <a:t>4</a:t>
                      </a: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r>
                        <a:rPr lang="ru-RU" sz="1800" b="1" dirty="0" smtClean="0">
                          <a:solidFill>
                            <a:srgbClr val="004070"/>
                          </a:solidFill>
                        </a:rPr>
                        <a:t>5</a:t>
                      </a: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r>
                        <a:rPr lang="ru-RU" sz="1800" b="1" dirty="0" smtClean="0">
                          <a:solidFill>
                            <a:srgbClr val="004070"/>
                          </a:solidFill>
                        </a:rPr>
                        <a:t>6</a:t>
                      </a:r>
                      <a:endParaRPr lang="ru-RU" sz="1800" b="1" dirty="0">
                        <a:solidFill>
                          <a:srgbClr val="004070"/>
                        </a:solidFill>
                        <a:latin typeface="Comic Sans MS" panose="030F0702030302020204" pitchFamily="66" charset="0"/>
                      </a:endParaRPr>
                    </a:p>
                  </a:txBody>
                  <a:tcPr marL="60789" marR="60789" marT="30395" marB="30395"/>
                </a:tc>
                <a:extLst>
                  <a:ext uri="{0D108BD9-81ED-4DB2-BD59-A6C34878D82A}">
                    <a16:rowId xmlns:a16="http://schemas.microsoft.com/office/drawing/2014/main" xmlns="" val="189380668"/>
                  </a:ext>
                </a:extLst>
              </a:tr>
              <a:tr h="376313">
                <a:tc>
                  <a:txBody>
                    <a:bodyPr/>
                    <a:lstStyle/>
                    <a:p>
                      <a:pPr algn="ctr"/>
                      <a:r>
                        <a:rPr lang="ru-RU" sz="1800" b="1" dirty="0" smtClean="0">
                          <a:solidFill>
                            <a:srgbClr val="004070"/>
                          </a:solidFill>
                        </a:rPr>
                        <a:t>1</a:t>
                      </a: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extLst>
                  <a:ext uri="{0D108BD9-81ED-4DB2-BD59-A6C34878D82A}">
                    <a16:rowId xmlns:a16="http://schemas.microsoft.com/office/drawing/2014/main" xmlns="" val="2316474263"/>
                  </a:ext>
                </a:extLst>
              </a:tr>
              <a:tr h="376313">
                <a:tc>
                  <a:txBody>
                    <a:bodyPr/>
                    <a:lstStyle/>
                    <a:p>
                      <a:pPr algn="ctr"/>
                      <a:r>
                        <a:rPr lang="ru-RU" sz="1800" b="1" dirty="0" smtClean="0">
                          <a:solidFill>
                            <a:srgbClr val="004070"/>
                          </a:solidFill>
                        </a:rPr>
                        <a:t>2</a:t>
                      </a: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extLst>
                  <a:ext uri="{0D108BD9-81ED-4DB2-BD59-A6C34878D82A}">
                    <a16:rowId xmlns:a16="http://schemas.microsoft.com/office/drawing/2014/main" xmlns="" val="4182923782"/>
                  </a:ext>
                </a:extLst>
              </a:tr>
              <a:tr h="376313">
                <a:tc>
                  <a:txBody>
                    <a:bodyPr/>
                    <a:lstStyle/>
                    <a:p>
                      <a:pPr algn="ctr"/>
                      <a:r>
                        <a:rPr lang="ru-RU" sz="1800" b="1" dirty="0" smtClean="0">
                          <a:solidFill>
                            <a:srgbClr val="004070"/>
                          </a:solidFill>
                        </a:rPr>
                        <a:t>3</a:t>
                      </a: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extLst>
                  <a:ext uri="{0D108BD9-81ED-4DB2-BD59-A6C34878D82A}">
                    <a16:rowId xmlns:a16="http://schemas.microsoft.com/office/drawing/2014/main" xmlns="" val="3564184147"/>
                  </a:ext>
                </a:extLst>
              </a:tr>
              <a:tr h="376313">
                <a:tc>
                  <a:txBody>
                    <a:bodyPr/>
                    <a:lstStyle/>
                    <a:p>
                      <a:pPr algn="ctr"/>
                      <a:r>
                        <a:rPr lang="ru-RU" sz="1800" b="1" dirty="0" smtClean="0">
                          <a:solidFill>
                            <a:srgbClr val="004070"/>
                          </a:solidFill>
                        </a:rPr>
                        <a:t>4</a:t>
                      </a: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extLst>
                  <a:ext uri="{0D108BD9-81ED-4DB2-BD59-A6C34878D82A}">
                    <a16:rowId xmlns:a16="http://schemas.microsoft.com/office/drawing/2014/main" xmlns="" val="353697186"/>
                  </a:ext>
                </a:extLst>
              </a:tr>
              <a:tr h="350683">
                <a:tc>
                  <a:txBody>
                    <a:bodyPr/>
                    <a:lstStyle/>
                    <a:p>
                      <a:pPr algn="ctr"/>
                      <a:r>
                        <a:rPr lang="ru-RU" sz="1800" b="1" dirty="0" smtClean="0">
                          <a:solidFill>
                            <a:srgbClr val="004070"/>
                          </a:solidFill>
                        </a:rPr>
                        <a:t>5</a:t>
                      </a: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extLst>
                  <a:ext uri="{0D108BD9-81ED-4DB2-BD59-A6C34878D82A}">
                    <a16:rowId xmlns:a16="http://schemas.microsoft.com/office/drawing/2014/main" xmlns="" val="916420769"/>
                  </a:ext>
                </a:extLst>
              </a:tr>
              <a:tr h="376313">
                <a:tc>
                  <a:txBody>
                    <a:bodyPr/>
                    <a:lstStyle/>
                    <a:p>
                      <a:pPr algn="ctr"/>
                      <a:r>
                        <a:rPr lang="ru-RU" sz="1800" b="1" dirty="0" smtClean="0">
                          <a:solidFill>
                            <a:srgbClr val="004070"/>
                          </a:solidFill>
                        </a:rPr>
                        <a:t>6</a:t>
                      </a: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extLst>
                  <a:ext uri="{0D108BD9-81ED-4DB2-BD59-A6C34878D82A}">
                    <a16:rowId xmlns:a16="http://schemas.microsoft.com/office/drawing/2014/main" xmlns="" val="3954921085"/>
                  </a:ext>
                </a:extLst>
              </a:tr>
            </a:tbl>
          </a:graphicData>
        </a:graphic>
      </p:graphicFrame>
      <p:sp>
        <p:nvSpPr>
          <p:cNvPr id="8" name="Прямоугольник 7"/>
          <p:cNvSpPr/>
          <p:nvPr/>
        </p:nvSpPr>
        <p:spPr>
          <a:xfrm>
            <a:off x="539552" y="3219822"/>
            <a:ext cx="5040560" cy="646331"/>
          </a:xfrm>
          <a:prstGeom prst="rect">
            <a:avLst/>
          </a:prstGeom>
        </p:spPr>
        <p:txBody>
          <a:bodyPr wrap="square">
            <a:spAutoFit/>
          </a:bodyPr>
          <a:lstStyle/>
          <a:p>
            <a:pPr indent="266700" algn="just"/>
            <a:r>
              <a:rPr lang="ru-RU" dirty="0" smtClean="0">
                <a:solidFill>
                  <a:schemeClr val="accent1">
                    <a:lumMod val="50000"/>
                  </a:schemeClr>
                </a:solidFill>
              </a:rPr>
              <a:t>Всего исходов 36. Согласно таблице исходов, благоприятствующих искомому событию – 3. </a:t>
            </a:r>
            <a:endParaRPr lang="ru-RU" dirty="0"/>
          </a:p>
        </p:txBody>
      </p:sp>
      <p:pic>
        <p:nvPicPr>
          <p:cNvPr id="10" name="Picture 1"/>
          <p:cNvPicPr>
            <a:picLocks noChangeAspect="1" noChangeArrowheads="1"/>
          </p:cNvPicPr>
          <p:nvPr/>
        </p:nvPicPr>
        <p:blipFill>
          <a:blip r:embed="rId3" cstate="print"/>
          <a:srcRect/>
          <a:stretch>
            <a:fillRect/>
          </a:stretch>
        </p:blipFill>
        <p:spPr bwMode="auto">
          <a:xfrm rot="5400000">
            <a:off x="4140770" y="4140367"/>
            <a:ext cx="646275" cy="1079960"/>
          </a:xfrm>
          <a:prstGeom prst="rect">
            <a:avLst/>
          </a:prstGeom>
          <a:noFill/>
          <a:ln w="9525">
            <a:noFill/>
            <a:miter lim="800000"/>
            <a:headEnd/>
            <a:tailEnd/>
          </a:ln>
          <a:effectLst/>
        </p:spPr>
      </p:pic>
      <p:sp>
        <p:nvSpPr>
          <p:cNvPr id="54273" name="Rectangle 1"/>
          <p:cNvSpPr>
            <a:spLocks noChangeArrowheads="1"/>
          </p:cNvSpPr>
          <p:nvPr/>
        </p:nvSpPr>
        <p:spPr bwMode="auto">
          <a:xfrm>
            <a:off x="827584" y="2931790"/>
            <a:ext cx="4968552"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smtClean="0">
                <a:ln>
                  <a:noFill/>
                </a:ln>
                <a:solidFill>
                  <a:srgbClr val="004070"/>
                </a:solidFill>
                <a:effectLst/>
                <a:cs typeface="Arial" charset="0"/>
              </a:rPr>
              <a:t>Составим таблицу исходов после двух бросков.</a:t>
            </a:r>
          </a:p>
        </p:txBody>
      </p:sp>
      <p:sp>
        <p:nvSpPr>
          <p:cNvPr id="9" name="Прямоугольник 8"/>
          <p:cNvSpPr/>
          <p:nvPr/>
        </p:nvSpPr>
        <p:spPr>
          <a:xfrm>
            <a:off x="8001024" y="3714758"/>
            <a:ext cx="360040"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11" name="Прямоугольник 10"/>
          <p:cNvSpPr/>
          <p:nvPr/>
        </p:nvSpPr>
        <p:spPr>
          <a:xfrm>
            <a:off x="8501090" y="3714758"/>
            <a:ext cx="360040"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12" name="Прямоугольник 11"/>
          <p:cNvSpPr/>
          <p:nvPr/>
        </p:nvSpPr>
        <p:spPr>
          <a:xfrm>
            <a:off x="8501090" y="3357568"/>
            <a:ext cx="360040"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15" name="Прямоугольник 14"/>
          <p:cNvSpPr/>
          <p:nvPr/>
        </p:nvSpPr>
        <p:spPr>
          <a:xfrm>
            <a:off x="467544" y="4299942"/>
            <a:ext cx="2664296" cy="369332"/>
          </a:xfrm>
          <a:prstGeom prst="rect">
            <a:avLst/>
          </a:prstGeom>
        </p:spPr>
        <p:txBody>
          <a:bodyPr wrap="square">
            <a:spAutoFit/>
          </a:bodyPr>
          <a:lstStyle/>
          <a:p>
            <a:pPr indent="355600" algn="just"/>
            <a:r>
              <a:rPr lang="ru-RU" dirty="0" smtClean="0">
                <a:solidFill>
                  <a:schemeClr val="accent1">
                    <a:lumMod val="50000"/>
                  </a:schemeClr>
                </a:solidFill>
              </a:rPr>
              <a:t>Ответ: 0,083</a:t>
            </a:r>
            <a:endParaRPr lang="ru-RU" dirty="0"/>
          </a:p>
        </p:txBody>
      </p:sp>
      <p:sp>
        <p:nvSpPr>
          <p:cNvPr id="16" name="Прямоугольник 15"/>
          <p:cNvSpPr/>
          <p:nvPr/>
        </p:nvSpPr>
        <p:spPr>
          <a:xfrm>
            <a:off x="827584" y="3867894"/>
            <a:ext cx="1986441" cy="369332"/>
          </a:xfrm>
          <a:prstGeom prst="rect">
            <a:avLst/>
          </a:prstGeom>
        </p:spPr>
        <p:txBody>
          <a:bodyPr wrap="none">
            <a:spAutoFit/>
          </a:bodyPr>
          <a:lstStyle/>
          <a:p>
            <a:r>
              <a:rPr lang="en-US" dirty="0" smtClean="0">
                <a:solidFill>
                  <a:schemeClr val="accent1">
                    <a:lumMod val="50000"/>
                  </a:schemeClr>
                </a:solidFill>
              </a:rPr>
              <a:t>P(</a:t>
            </a:r>
            <a:r>
              <a:rPr lang="ru-RU" dirty="0" smtClean="0">
                <a:solidFill>
                  <a:schemeClr val="accent1">
                    <a:lumMod val="50000"/>
                  </a:schemeClr>
                </a:solidFill>
              </a:rPr>
              <a:t>А) = 3/36 ≈ 0,083</a:t>
            </a:r>
            <a:endParaRPr lang="ru-RU" dirty="0"/>
          </a:p>
        </p:txBody>
      </p:sp>
      <p:sp>
        <p:nvSpPr>
          <p:cNvPr id="17" name="Прямоугольник 16"/>
          <p:cNvSpPr/>
          <p:nvPr/>
        </p:nvSpPr>
        <p:spPr>
          <a:xfrm>
            <a:off x="539552" y="2643758"/>
            <a:ext cx="4680520" cy="369332"/>
          </a:xfrm>
          <a:prstGeom prst="rect">
            <a:avLst/>
          </a:prstGeom>
        </p:spPr>
        <p:txBody>
          <a:bodyPr wrap="square">
            <a:spAutoFit/>
          </a:bodyPr>
          <a:lstStyle/>
          <a:p>
            <a:pPr indent="358775" algn="just"/>
            <a:r>
              <a:rPr lang="ru-RU" b="1" u="sng" dirty="0" smtClean="0">
                <a:solidFill>
                  <a:srgbClr val="004070"/>
                </a:solidFill>
              </a:rPr>
              <a:t>Решение: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42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54273" grpId="0"/>
      <p:bldP spid="9" grpId="0"/>
      <p:bldP spid="11" grpId="0"/>
      <p:bldP spid="12" grpId="0"/>
      <p:bldP spid="15" grpId="0"/>
      <p:bldP spid="16" grpId="0"/>
      <p:bldP spid="17" grpId="0"/>
    </p:bld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b="-5000"/>
          </a:stretch>
        </a:blipFill>
        <a:effectLst/>
      </p:bgPr>
    </p:bg>
    <p:spTree>
      <p:nvGrpSpPr>
        <p:cNvPr id="1" name=""/>
        <p:cNvGrpSpPr/>
        <p:nvPr/>
      </p:nvGrpSpPr>
      <p:grpSpPr>
        <a:xfrm>
          <a:off x="0" y="0"/>
          <a:ext cx="0" cy="0"/>
          <a:chOff x="0" y="0"/>
          <a:chExt cx="0" cy="0"/>
        </a:xfrm>
      </p:grpSpPr>
      <p:sp>
        <p:nvSpPr>
          <p:cNvPr id="3" name="Заголовок 1"/>
          <p:cNvSpPr txBox="1">
            <a:spLocks/>
          </p:cNvSpPr>
          <p:nvPr/>
        </p:nvSpPr>
        <p:spPr>
          <a:xfrm>
            <a:off x="1259632" y="195486"/>
            <a:ext cx="6765369" cy="576064"/>
          </a:xfrm>
          <a:prstGeom prst="rect">
            <a:avLst/>
          </a:prstGeom>
        </p:spPr>
        <p:txBody>
          <a:bodyPr/>
          <a:lstStyle/>
          <a:p>
            <a:pPr lvl="0" algn="ctr">
              <a:spcBef>
                <a:spcPct val="0"/>
              </a:spcBef>
            </a:pPr>
            <a:r>
              <a:rPr lang="ru-RU" sz="2800" b="1" dirty="0" smtClean="0">
                <a:solidFill>
                  <a:srgbClr val="004070"/>
                </a:solidFill>
                <a:ea typeface="+mj-ea"/>
                <a:cs typeface="+mj-cs"/>
              </a:rPr>
              <a:t>Подбрасывание кубика несколько раз</a:t>
            </a:r>
            <a:endParaRPr kumimoji="0" lang="ru-RU" sz="2800" b="1" i="0" u="none" strike="noStrike" kern="1200" cap="none" spc="0" normalizeH="0" baseline="0" noProof="0" dirty="0">
              <a:ln>
                <a:noFill/>
              </a:ln>
              <a:solidFill>
                <a:srgbClr val="004070"/>
              </a:solidFill>
              <a:effectLst/>
              <a:uLnTx/>
              <a:uFillTx/>
              <a:ea typeface="+mj-ea"/>
              <a:cs typeface="+mj-cs"/>
            </a:endParaRPr>
          </a:p>
        </p:txBody>
      </p:sp>
      <p:sp>
        <p:nvSpPr>
          <p:cNvPr id="4" name="Прямоугольник 3"/>
          <p:cNvSpPr/>
          <p:nvPr/>
        </p:nvSpPr>
        <p:spPr>
          <a:xfrm>
            <a:off x="683568" y="699542"/>
            <a:ext cx="7704856" cy="400110"/>
          </a:xfrm>
          <a:prstGeom prst="rect">
            <a:avLst/>
          </a:prstGeom>
        </p:spPr>
        <p:txBody>
          <a:bodyPr wrap="square">
            <a:spAutoFit/>
          </a:bodyPr>
          <a:lstStyle/>
          <a:p>
            <a:pPr algn="ctr"/>
            <a:r>
              <a:rPr lang="ru-RU" sz="2000" b="1" i="1" dirty="0" smtClean="0">
                <a:solidFill>
                  <a:schemeClr val="accent1">
                    <a:lumMod val="50000"/>
                  </a:schemeClr>
                </a:solidFill>
              </a:rPr>
              <a:t>Подбрасывание кубика до определенного момента</a:t>
            </a:r>
          </a:p>
        </p:txBody>
      </p:sp>
      <p:sp>
        <p:nvSpPr>
          <p:cNvPr id="5" name="Прямоугольник 4"/>
          <p:cNvSpPr/>
          <p:nvPr/>
        </p:nvSpPr>
        <p:spPr>
          <a:xfrm>
            <a:off x="467544" y="1203598"/>
            <a:ext cx="5112568" cy="369332"/>
          </a:xfrm>
          <a:prstGeom prst="rect">
            <a:avLst/>
          </a:prstGeom>
        </p:spPr>
        <p:txBody>
          <a:bodyPr wrap="square">
            <a:spAutoFit/>
          </a:bodyPr>
          <a:lstStyle/>
          <a:p>
            <a:pPr indent="358775" algn="just"/>
            <a:r>
              <a:rPr lang="ru-RU" b="1" i="1" dirty="0" smtClean="0">
                <a:solidFill>
                  <a:schemeClr val="accent1">
                    <a:lumMod val="50000"/>
                  </a:schemeClr>
                </a:solidFill>
              </a:rPr>
              <a:t>Примечание</a:t>
            </a:r>
            <a:endParaRPr lang="ru-RU" dirty="0" smtClean="0">
              <a:solidFill>
                <a:schemeClr val="accent1">
                  <a:lumMod val="50000"/>
                </a:schemeClr>
              </a:solidFill>
            </a:endParaRPr>
          </a:p>
        </p:txBody>
      </p:sp>
      <p:pic>
        <p:nvPicPr>
          <p:cNvPr id="10" name="Picture 1"/>
          <p:cNvPicPr>
            <a:picLocks noChangeAspect="1" noChangeArrowheads="1"/>
          </p:cNvPicPr>
          <p:nvPr/>
        </p:nvPicPr>
        <p:blipFill>
          <a:blip r:embed="rId3" cstate="print"/>
          <a:srcRect/>
          <a:stretch>
            <a:fillRect/>
          </a:stretch>
        </p:blipFill>
        <p:spPr bwMode="auto">
          <a:xfrm rot="5400000">
            <a:off x="4140770" y="4140367"/>
            <a:ext cx="646275" cy="1079960"/>
          </a:xfrm>
          <a:prstGeom prst="rect">
            <a:avLst/>
          </a:prstGeom>
          <a:noFill/>
          <a:ln w="9525">
            <a:noFill/>
            <a:miter lim="800000"/>
            <a:headEnd/>
            <a:tailEnd/>
          </a:ln>
          <a:effectLst/>
        </p:spPr>
      </p:pic>
      <p:sp>
        <p:nvSpPr>
          <p:cNvPr id="18" name="Прямоугольник 17"/>
          <p:cNvSpPr/>
          <p:nvPr/>
        </p:nvSpPr>
        <p:spPr>
          <a:xfrm>
            <a:off x="323528" y="1635646"/>
            <a:ext cx="8352928" cy="1754326"/>
          </a:xfrm>
          <a:prstGeom prst="rect">
            <a:avLst/>
          </a:prstGeom>
        </p:spPr>
        <p:txBody>
          <a:bodyPr wrap="square">
            <a:spAutoFit/>
          </a:bodyPr>
          <a:lstStyle/>
          <a:p>
            <a:pPr indent="449263" algn="just"/>
            <a:r>
              <a:rPr lang="ru-RU" dirty="0" smtClean="0">
                <a:solidFill>
                  <a:schemeClr val="accent1">
                    <a:lumMod val="50000"/>
                  </a:schemeClr>
                </a:solidFill>
              </a:rPr>
              <a:t>Заметим, что фраза «игральную кость бросали до тех пор, пока сумма всех выпавших очков не превысила число 10» означает, что игральную кость продолжали бросать, если сумма всех выпавших очков была меньше или равна десяти, и прекратили бросать, когда эта сумма превысила 10. Следовательно, если потребовалось два броска, то именно на втором броске сумма должна была превысить 10.</a:t>
            </a:r>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8" grpId="0"/>
    </p:bld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b="-5000"/>
          </a:stretch>
        </a:blipFill>
        <a:effectLst/>
      </p:bgPr>
    </p:bg>
    <p:spTree>
      <p:nvGrpSpPr>
        <p:cNvPr id="1" name=""/>
        <p:cNvGrpSpPr/>
        <p:nvPr/>
      </p:nvGrpSpPr>
      <p:grpSpPr>
        <a:xfrm>
          <a:off x="0" y="0"/>
          <a:ext cx="0" cy="0"/>
          <a:chOff x="0" y="0"/>
          <a:chExt cx="0" cy="0"/>
        </a:xfrm>
      </p:grpSpPr>
      <p:sp>
        <p:nvSpPr>
          <p:cNvPr id="3" name="Заголовок 1"/>
          <p:cNvSpPr txBox="1">
            <a:spLocks/>
          </p:cNvSpPr>
          <p:nvPr/>
        </p:nvSpPr>
        <p:spPr>
          <a:xfrm>
            <a:off x="1259632" y="195486"/>
            <a:ext cx="6765369" cy="576064"/>
          </a:xfrm>
          <a:prstGeom prst="rect">
            <a:avLst/>
          </a:prstGeom>
        </p:spPr>
        <p:txBody>
          <a:bodyPr/>
          <a:lstStyle/>
          <a:p>
            <a:pPr lvl="0" algn="ctr">
              <a:spcBef>
                <a:spcPct val="0"/>
              </a:spcBef>
            </a:pPr>
            <a:r>
              <a:rPr lang="ru-RU" sz="2800" b="1" dirty="0" smtClean="0">
                <a:solidFill>
                  <a:srgbClr val="004070"/>
                </a:solidFill>
                <a:ea typeface="+mj-ea"/>
                <a:cs typeface="+mj-cs"/>
              </a:rPr>
              <a:t>Подбрасывание кубика несколько раз</a:t>
            </a:r>
            <a:endParaRPr kumimoji="0" lang="ru-RU" sz="2800" b="1" i="0" u="none" strike="noStrike" kern="1200" cap="none" spc="0" normalizeH="0" baseline="0" noProof="0" dirty="0">
              <a:ln>
                <a:noFill/>
              </a:ln>
              <a:solidFill>
                <a:srgbClr val="004070"/>
              </a:solidFill>
              <a:effectLst/>
              <a:uLnTx/>
              <a:uFillTx/>
              <a:ea typeface="+mj-ea"/>
              <a:cs typeface="+mj-cs"/>
            </a:endParaRPr>
          </a:p>
        </p:txBody>
      </p:sp>
      <p:sp>
        <p:nvSpPr>
          <p:cNvPr id="4" name="Прямоугольник 3"/>
          <p:cNvSpPr/>
          <p:nvPr/>
        </p:nvSpPr>
        <p:spPr>
          <a:xfrm>
            <a:off x="683568" y="699542"/>
            <a:ext cx="7704856" cy="400110"/>
          </a:xfrm>
          <a:prstGeom prst="rect">
            <a:avLst/>
          </a:prstGeom>
        </p:spPr>
        <p:txBody>
          <a:bodyPr wrap="square">
            <a:spAutoFit/>
          </a:bodyPr>
          <a:lstStyle/>
          <a:p>
            <a:pPr algn="ctr"/>
            <a:r>
              <a:rPr lang="ru-RU" sz="2000" b="1" i="1" dirty="0" smtClean="0">
                <a:solidFill>
                  <a:schemeClr val="accent1">
                    <a:lumMod val="50000"/>
                  </a:schemeClr>
                </a:solidFill>
              </a:rPr>
              <a:t>Подбрасывание кубика до определенного момента</a:t>
            </a:r>
          </a:p>
        </p:txBody>
      </p:sp>
      <p:sp>
        <p:nvSpPr>
          <p:cNvPr id="5" name="Прямоугольник 4"/>
          <p:cNvSpPr/>
          <p:nvPr/>
        </p:nvSpPr>
        <p:spPr>
          <a:xfrm>
            <a:off x="251520" y="1059582"/>
            <a:ext cx="5112568" cy="1477328"/>
          </a:xfrm>
          <a:prstGeom prst="rect">
            <a:avLst/>
          </a:prstGeom>
        </p:spPr>
        <p:txBody>
          <a:bodyPr wrap="square">
            <a:spAutoFit/>
          </a:bodyPr>
          <a:lstStyle/>
          <a:p>
            <a:pPr indent="358775" algn="just"/>
            <a:r>
              <a:rPr lang="ru-RU" b="1" i="1" dirty="0" smtClean="0">
                <a:solidFill>
                  <a:schemeClr val="accent1">
                    <a:lumMod val="50000"/>
                  </a:schemeClr>
                </a:solidFill>
              </a:rPr>
              <a:t>Задача №14</a:t>
            </a:r>
          </a:p>
          <a:p>
            <a:pPr indent="358775" algn="just"/>
            <a:r>
              <a:rPr lang="ru-RU" dirty="0" smtClean="0">
                <a:solidFill>
                  <a:schemeClr val="accent1">
                    <a:lumMod val="50000"/>
                  </a:schemeClr>
                </a:solidFill>
              </a:rPr>
              <a:t>Семён бросал игральную кость до тех пор, пока сумма очков не превысила число 3. Найдите вероятность того, что потребовалось ровно 2 броска. Ответ округлите до сотых.</a:t>
            </a:r>
          </a:p>
        </p:txBody>
      </p:sp>
      <p:graphicFrame>
        <p:nvGraphicFramePr>
          <p:cNvPr id="6" name="Таблица 5"/>
          <p:cNvGraphicFramePr>
            <a:graphicFrameLocks noGrp="1"/>
          </p:cNvGraphicFramePr>
          <p:nvPr>
            <p:extLst>
              <p:ext uri="{D42A27DB-BD31-4B8C-83A1-F6EECF244321}">
                <p14:modId xmlns:p14="http://schemas.microsoft.com/office/powerpoint/2010/main" xmlns="" val="2677396013"/>
              </p:ext>
            </p:extLst>
          </p:nvPr>
        </p:nvGraphicFramePr>
        <p:xfrm>
          <a:off x="5724128" y="1491630"/>
          <a:ext cx="3143175" cy="2608561"/>
        </p:xfrm>
        <a:graphic>
          <a:graphicData uri="http://schemas.openxmlformats.org/drawingml/2006/table">
            <a:tbl>
              <a:tblPr bandRow="1">
                <a:tableStyleId>{69CF1AB2-1976-4502-BF36-3FF5EA218861}</a:tableStyleId>
              </a:tblPr>
              <a:tblGrid>
                <a:gridCol w="449025">
                  <a:extLst>
                    <a:ext uri="{9D8B030D-6E8A-4147-A177-3AD203B41FA5}">
                      <a16:colId xmlns:a16="http://schemas.microsoft.com/office/drawing/2014/main" xmlns="" val="3425292341"/>
                    </a:ext>
                  </a:extLst>
                </a:gridCol>
                <a:gridCol w="449025">
                  <a:extLst>
                    <a:ext uri="{9D8B030D-6E8A-4147-A177-3AD203B41FA5}">
                      <a16:colId xmlns:a16="http://schemas.microsoft.com/office/drawing/2014/main" xmlns="" val="1431333198"/>
                    </a:ext>
                  </a:extLst>
                </a:gridCol>
                <a:gridCol w="449025">
                  <a:extLst>
                    <a:ext uri="{9D8B030D-6E8A-4147-A177-3AD203B41FA5}">
                      <a16:colId xmlns:a16="http://schemas.microsoft.com/office/drawing/2014/main" xmlns="" val="1471641079"/>
                    </a:ext>
                  </a:extLst>
                </a:gridCol>
                <a:gridCol w="449025">
                  <a:extLst>
                    <a:ext uri="{9D8B030D-6E8A-4147-A177-3AD203B41FA5}">
                      <a16:colId xmlns:a16="http://schemas.microsoft.com/office/drawing/2014/main" xmlns="" val="191884554"/>
                    </a:ext>
                  </a:extLst>
                </a:gridCol>
                <a:gridCol w="449025">
                  <a:extLst>
                    <a:ext uri="{9D8B030D-6E8A-4147-A177-3AD203B41FA5}">
                      <a16:colId xmlns:a16="http://schemas.microsoft.com/office/drawing/2014/main" xmlns="" val="2193785298"/>
                    </a:ext>
                  </a:extLst>
                </a:gridCol>
                <a:gridCol w="449025">
                  <a:extLst>
                    <a:ext uri="{9D8B030D-6E8A-4147-A177-3AD203B41FA5}">
                      <a16:colId xmlns:a16="http://schemas.microsoft.com/office/drawing/2014/main" xmlns="" val="814809394"/>
                    </a:ext>
                  </a:extLst>
                </a:gridCol>
                <a:gridCol w="449025">
                  <a:extLst>
                    <a:ext uri="{9D8B030D-6E8A-4147-A177-3AD203B41FA5}">
                      <a16:colId xmlns:a16="http://schemas.microsoft.com/office/drawing/2014/main" xmlns="" val="3210496137"/>
                    </a:ext>
                  </a:extLst>
                </a:gridCol>
              </a:tblGrid>
              <a:tr h="376313">
                <a:tc>
                  <a:txBody>
                    <a:bodyPr/>
                    <a:lstStyle/>
                    <a:p>
                      <a:pPr algn="ctr"/>
                      <a:endParaRPr lang="ru-RU" sz="1400" b="1" dirty="0">
                        <a:solidFill>
                          <a:srgbClr val="004070"/>
                        </a:solidFill>
                        <a:latin typeface="Comic Sans MS" panose="030F0702030302020204" pitchFamily="66" charset="0"/>
                      </a:endParaRPr>
                    </a:p>
                  </a:txBody>
                  <a:tcPr marL="60789" marR="60789" marT="30395" marB="30395"/>
                </a:tc>
                <a:tc>
                  <a:txBody>
                    <a:bodyPr/>
                    <a:lstStyle/>
                    <a:p>
                      <a:pPr algn="ctr"/>
                      <a:r>
                        <a:rPr lang="ru-RU" sz="1800" b="1" dirty="0" smtClean="0">
                          <a:solidFill>
                            <a:srgbClr val="004070"/>
                          </a:solidFill>
                        </a:rPr>
                        <a:t>1</a:t>
                      </a: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r>
                        <a:rPr lang="ru-RU" sz="1800" b="1" dirty="0" smtClean="0">
                          <a:solidFill>
                            <a:srgbClr val="004070"/>
                          </a:solidFill>
                        </a:rPr>
                        <a:t>2</a:t>
                      </a: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r>
                        <a:rPr lang="ru-RU" sz="1800" b="1" dirty="0" smtClean="0">
                          <a:solidFill>
                            <a:srgbClr val="004070"/>
                          </a:solidFill>
                        </a:rPr>
                        <a:t>3</a:t>
                      </a: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r>
                        <a:rPr lang="ru-RU" sz="1800" b="1" dirty="0" smtClean="0">
                          <a:solidFill>
                            <a:srgbClr val="004070"/>
                          </a:solidFill>
                        </a:rPr>
                        <a:t>4</a:t>
                      </a: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r>
                        <a:rPr lang="ru-RU" sz="1800" b="1" dirty="0" smtClean="0">
                          <a:solidFill>
                            <a:srgbClr val="004070"/>
                          </a:solidFill>
                        </a:rPr>
                        <a:t>5</a:t>
                      </a: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r>
                        <a:rPr lang="ru-RU" sz="1800" b="1" dirty="0" smtClean="0">
                          <a:solidFill>
                            <a:srgbClr val="004070"/>
                          </a:solidFill>
                        </a:rPr>
                        <a:t>6</a:t>
                      </a:r>
                      <a:endParaRPr lang="ru-RU" sz="1800" b="1" dirty="0">
                        <a:solidFill>
                          <a:srgbClr val="004070"/>
                        </a:solidFill>
                        <a:latin typeface="Comic Sans MS" panose="030F0702030302020204" pitchFamily="66" charset="0"/>
                      </a:endParaRPr>
                    </a:p>
                  </a:txBody>
                  <a:tcPr marL="60789" marR="60789" marT="30395" marB="30395"/>
                </a:tc>
                <a:extLst>
                  <a:ext uri="{0D108BD9-81ED-4DB2-BD59-A6C34878D82A}">
                    <a16:rowId xmlns:a16="http://schemas.microsoft.com/office/drawing/2014/main" xmlns="" val="189380668"/>
                  </a:ext>
                </a:extLst>
              </a:tr>
              <a:tr h="376313">
                <a:tc>
                  <a:txBody>
                    <a:bodyPr/>
                    <a:lstStyle/>
                    <a:p>
                      <a:pPr algn="ctr"/>
                      <a:r>
                        <a:rPr lang="ru-RU" sz="1800" b="1" dirty="0" smtClean="0">
                          <a:solidFill>
                            <a:srgbClr val="004070"/>
                          </a:solidFill>
                        </a:rPr>
                        <a:t>1</a:t>
                      </a: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extLst>
                  <a:ext uri="{0D108BD9-81ED-4DB2-BD59-A6C34878D82A}">
                    <a16:rowId xmlns:a16="http://schemas.microsoft.com/office/drawing/2014/main" xmlns="" val="2316474263"/>
                  </a:ext>
                </a:extLst>
              </a:tr>
              <a:tr h="376313">
                <a:tc>
                  <a:txBody>
                    <a:bodyPr/>
                    <a:lstStyle/>
                    <a:p>
                      <a:pPr algn="ctr"/>
                      <a:r>
                        <a:rPr lang="ru-RU" sz="1800" b="1" dirty="0" smtClean="0">
                          <a:solidFill>
                            <a:srgbClr val="004070"/>
                          </a:solidFill>
                        </a:rPr>
                        <a:t>2</a:t>
                      </a: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extLst>
                  <a:ext uri="{0D108BD9-81ED-4DB2-BD59-A6C34878D82A}">
                    <a16:rowId xmlns:a16="http://schemas.microsoft.com/office/drawing/2014/main" xmlns="" val="4182923782"/>
                  </a:ext>
                </a:extLst>
              </a:tr>
              <a:tr h="376313">
                <a:tc>
                  <a:txBody>
                    <a:bodyPr/>
                    <a:lstStyle/>
                    <a:p>
                      <a:pPr algn="ctr"/>
                      <a:r>
                        <a:rPr lang="ru-RU" sz="1800" b="1" dirty="0" smtClean="0">
                          <a:solidFill>
                            <a:srgbClr val="004070"/>
                          </a:solidFill>
                        </a:rPr>
                        <a:t>3</a:t>
                      </a: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extLst>
                  <a:ext uri="{0D108BD9-81ED-4DB2-BD59-A6C34878D82A}">
                    <a16:rowId xmlns:a16="http://schemas.microsoft.com/office/drawing/2014/main" xmlns="" val="3564184147"/>
                  </a:ext>
                </a:extLst>
              </a:tr>
              <a:tr h="376313">
                <a:tc>
                  <a:txBody>
                    <a:bodyPr/>
                    <a:lstStyle/>
                    <a:p>
                      <a:pPr algn="ctr"/>
                      <a:r>
                        <a:rPr lang="ru-RU" sz="1800" b="1" dirty="0" smtClean="0">
                          <a:solidFill>
                            <a:srgbClr val="004070"/>
                          </a:solidFill>
                        </a:rPr>
                        <a:t>4</a:t>
                      </a: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extLst>
                  <a:ext uri="{0D108BD9-81ED-4DB2-BD59-A6C34878D82A}">
                    <a16:rowId xmlns:a16="http://schemas.microsoft.com/office/drawing/2014/main" xmlns="" val="353697186"/>
                  </a:ext>
                </a:extLst>
              </a:tr>
              <a:tr h="350683">
                <a:tc>
                  <a:txBody>
                    <a:bodyPr/>
                    <a:lstStyle/>
                    <a:p>
                      <a:pPr algn="ctr"/>
                      <a:r>
                        <a:rPr lang="ru-RU" sz="1800" b="1" dirty="0" smtClean="0">
                          <a:solidFill>
                            <a:srgbClr val="004070"/>
                          </a:solidFill>
                        </a:rPr>
                        <a:t>5</a:t>
                      </a: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extLst>
                  <a:ext uri="{0D108BD9-81ED-4DB2-BD59-A6C34878D82A}">
                    <a16:rowId xmlns:a16="http://schemas.microsoft.com/office/drawing/2014/main" xmlns="" val="916420769"/>
                  </a:ext>
                </a:extLst>
              </a:tr>
              <a:tr h="376313">
                <a:tc>
                  <a:txBody>
                    <a:bodyPr/>
                    <a:lstStyle/>
                    <a:p>
                      <a:pPr algn="ctr"/>
                      <a:r>
                        <a:rPr lang="ru-RU" sz="1800" b="1" dirty="0" smtClean="0">
                          <a:solidFill>
                            <a:srgbClr val="004070"/>
                          </a:solidFill>
                        </a:rPr>
                        <a:t>6</a:t>
                      </a: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tc>
                  <a:txBody>
                    <a:bodyPr/>
                    <a:lstStyle/>
                    <a:p>
                      <a:pPr algn="ctr"/>
                      <a:endParaRPr lang="ru-RU" sz="1800" b="1" dirty="0">
                        <a:solidFill>
                          <a:srgbClr val="004070"/>
                        </a:solidFill>
                        <a:latin typeface="Comic Sans MS" panose="030F0702030302020204" pitchFamily="66" charset="0"/>
                      </a:endParaRPr>
                    </a:p>
                  </a:txBody>
                  <a:tcPr marL="60789" marR="60789" marT="30395" marB="30395"/>
                </a:tc>
                <a:extLst>
                  <a:ext uri="{0D108BD9-81ED-4DB2-BD59-A6C34878D82A}">
                    <a16:rowId xmlns:a16="http://schemas.microsoft.com/office/drawing/2014/main" xmlns="" val="3954921085"/>
                  </a:ext>
                </a:extLst>
              </a:tr>
            </a:tbl>
          </a:graphicData>
        </a:graphic>
      </p:graphicFrame>
      <p:sp>
        <p:nvSpPr>
          <p:cNvPr id="7" name="Прямоугольник 6"/>
          <p:cNvSpPr/>
          <p:nvPr/>
        </p:nvSpPr>
        <p:spPr>
          <a:xfrm>
            <a:off x="323528" y="3147814"/>
            <a:ext cx="5040560" cy="923330"/>
          </a:xfrm>
          <a:prstGeom prst="rect">
            <a:avLst/>
          </a:prstGeom>
        </p:spPr>
        <p:txBody>
          <a:bodyPr wrap="square">
            <a:spAutoFit/>
          </a:bodyPr>
          <a:lstStyle/>
          <a:p>
            <a:pPr indent="266700" algn="just"/>
            <a:r>
              <a:rPr lang="ru-RU" dirty="0" smtClean="0">
                <a:solidFill>
                  <a:schemeClr val="accent1">
                    <a:lumMod val="50000"/>
                  </a:schemeClr>
                </a:solidFill>
              </a:rPr>
              <a:t>Всего исходов 36. Согласно таблице исходов, благоприятствующих искомому событию – 3. Значит </a:t>
            </a:r>
            <a:r>
              <a:rPr lang="en-US" dirty="0" smtClean="0">
                <a:solidFill>
                  <a:schemeClr val="accent1">
                    <a:lumMod val="50000"/>
                  </a:schemeClr>
                </a:solidFill>
              </a:rPr>
              <a:t>P(</a:t>
            </a:r>
            <a:r>
              <a:rPr lang="ru-RU" dirty="0" smtClean="0">
                <a:solidFill>
                  <a:schemeClr val="accent1">
                    <a:lumMod val="50000"/>
                  </a:schemeClr>
                </a:solidFill>
              </a:rPr>
              <a:t>А) = 15/36 ≈ 0,42</a:t>
            </a:r>
            <a:endParaRPr lang="ru-RU" dirty="0"/>
          </a:p>
        </p:txBody>
      </p:sp>
      <p:pic>
        <p:nvPicPr>
          <p:cNvPr id="9" name="Picture 1"/>
          <p:cNvPicPr>
            <a:picLocks noChangeAspect="1" noChangeArrowheads="1"/>
          </p:cNvPicPr>
          <p:nvPr/>
        </p:nvPicPr>
        <p:blipFill>
          <a:blip r:embed="rId3" cstate="print"/>
          <a:srcRect/>
          <a:stretch>
            <a:fillRect/>
          </a:stretch>
        </p:blipFill>
        <p:spPr bwMode="auto">
          <a:xfrm rot="5400000">
            <a:off x="4140770" y="4140367"/>
            <a:ext cx="646275" cy="1079960"/>
          </a:xfrm>
          <a:prstGeom prst="rect">
            <a:avLst/>
          </a:prstGeom>
          <a:noFill/>
          <a:ln w="9525">
            <a:noFill/>
            <a:miter lim="800000"/>
            <a:headEnd/>
            <a:tailEnd/>
          </a:ln>
          <a:effectLst/>
        </p:spPr>
      </p:pic>
      <p:sp>
        <p:nvSpPr>
          <p:cNvPr id="11" name="Rectangle 1"/>
          <p:cNvSpPr>
            <a:spLocks noChangeArrowheads="1"/>
          </p:cNvSpPr>
          <p:nvPr/>
        </p:nvSpPr>
        <p:spPr bwMode="auto">
          <a:xfrm>
            <a:off x="611560" y="2787774"/>
            <a:ext cx="4968552"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smtClean="0">
                <a:ln>
                  <a:noFill/>
                </a:ln>
                <a:solidFill>
                  <a:srgbClr val="004070"/>
                </a:solidFill>
                <a:effectLst/>
                <a:cs typeface="Arial" charset="0"/>
              </a:rPr>
              <a:t>Составим таблицу исходов после двух бросков.</a:t>
            </a:r>
          </a:p>
        </p:txBody>
      </p:sp>
      <p:sp>
        <p:nvSpPr>
          <p:cNvPr id="12" name="Прямоугольник 11"/>
          <p:cNvSpPr/>
          <p:nvPr/>
        </p:nvSpPr>
        <p:spPr>
          <a:xfrm>
            <a:off x="251520" y="2499742"/>
            <a:ext cx="4680520" cy="369332"/>
          </a:xfrm>
          <a:prstGeom prst="rect">
            <a:avLst/>
          </a:prstGeom>
        </p:spPr>
        <p:txBody>
          <a:bodyPr wrap="square">
            <a:spAutoFit/>
          </a:bodyPr>
          <a:lstStyle/>
          <a:p>
            <a:pPr indent="358775" algn="just"/>
            <a:r>
              <a:rPr lang="ru-RU" b="1" u="sng" dirty="0" smtClean="0">
                <a:solidFill>
                  <a:srgbClr val="004070"/>
                </a:solidFill>
              </a:rPr>
              <a:t>Решение: </a:t>
            </a:r>
          </a:p>
        </p:txBody>
      </p:sp>
      <p:sp>
        <p:nvSpPr>
          <p:cNvPr id="13" name="Прямоугольник 12"/>
          <p:cNvSpPr/>
          <p:nvPr/>
        </p:nvSpPr>
        <p:spPr>
          <a:xfrm>
            <a:off x="6660232" y="2211710"/>
            <a:ext cx="360040"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14" name="Прямоугольник 13"/>
          <p:cNvSpPr/>
          <p:nvPr/>
        </p:nvSpPr>
        <p:spPr>
          <a:xfrm>
            <a:off x="7092280" y="2211710"/>
            <a:ext cx="360040"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15" name="Прямоугольник 14"/>
          <p:cNvSpPr/>
          <p:nvPr/>
        </p:nvSpPr>
        <p:spPr>
          <a:xfrm>
            <a:off x="7596336" y="2211710"/>
            <a:ext cx="360040"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16" name="Прямоугольник 15"/>
          <p:cNvSpPr/>
          <p:nvPr/>
        </p:nvSpPr>
        <p:spPr>
          <a:xfrm>
            <a:off x="8028384" y="2211710"/>
            <a:ext cx="360040"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17" name="Прямоугольник 16"/>
          <p:cNvSpPr/>
          <p:nvPr/>
        </p:nvSpPr>
        <p:spPr>
          <a:xfrm>
            <a:off x="8460432" y="2211710"/>
            <a:ext cx="360040"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18" name="Прямоугольник 17"/>
          <p:cNvSpPr/>
          <p:nvPr/>
        </p:nvSpPr>
        <p:spPr>
          <a:xfrm>
            <a:off x="6228184" y="2643758"/>
            <a:ext cx="360040"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19" name="Прямоугольник 18"/>
          <p:cNvSpPr/>
          <p:nvPr/>
        </p:nvSpPr>
        <p:spPr>
          <a:xfrm>
            <a:off x="6660232" y="2643758"/>
            <a:ext cx="360040"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20" name="Прямоугольник 19"/>
          <p:cNvSpPr/>
          <p:nvPr/>
        </p:nvSpPr>
        <p:spPr>
          <a:xfrm>
            <a:off x="7092280" y="2643758"/>
            <a:ext cx="360040"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21" name="Прямоугольник 20"/>
          <p:cNvSpPr/>
          <p:nvPr/>
        </p:nvSpPr>
        <p:spPr>
          <a:xfrm>
            <a:off x="7596336" y="2643758"/>
            <a:ext cx="360040"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23" name="Прямоугольник 22"/>
          <p:cNvSpPr/>
          <p:nvPr/>
        </p:nvSpPr>
        <p:spPr>
          <a:xfrm>
            <a:off x="8028384" y="2643758"/>
            <a:ext cx="360040"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24" name="Прямоугольник 23"/>
          <p:cNvSpPr/>
          <p:nvPr/>
        </p:nvSpPr>
        <p:spPr>
          <a:xfrm>
            <a:off x="8460432" y="2643758"/>
            <a:ext cx="360040"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25" name="Прямоугольник 24"/>
          <p:cNvSpPr/>
          <p:nvPr/>
        </p:nvSpPr>
        <p:spPr>
          <a:xfrm>
            <a:off x="6228184" y="3003798"/>
            <a:ext cx="360040"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26" name="Прямоугольник 25"/>
          <p:cNvSpPr/>
          <p:nvPr/>
        </p:nvSpPr>
        <p:spPr>
          <a:xfrm>
            <a:off x="0" y="4083918"/>
            <a:ext cx="2196752" cy="369332"/>
          </a:xfrm>
          <a:prstGeom prst="rect">
            <a:avLst/>
          </a:prstGeom>
        </p:spPr>
        <p:txBody>
          <a:bodyPr wrap="square">
            <a:spAutoFit/>
          </a:bodyPr>
          <a:lstStyle/>
          <a:p>
            <a:pPr indent="355600" algn="just"/>
            <a:r>
              <a:rPr lang="ru-RU" dirty="0" smtClean="0">
                <a:solidFill>
                  <a:schemeClr val="accent1">
                    <a:lumMod val="50000"/>
                  </a:schemeClr>
                </a:solidFill>
              </a:rPr>
              <a:t>Ответ: 0,42</a:t>
            </a:r>
            <a:endParaRPr lang="ru-RU" dirty="0"/>
          </a:p>
        </p:txBody>
      </p:sp>
      <p:sp>
        <p:nvSpPr>
          <p:cNvPr id="27" name="Прямоугольник 26"/>
          <p:cNvSpPr/>
          <p:nvPr/>
        </p:nvSpPr>
        <p:spPr>
          <a:xfrm>
            <a:off x="7092280" y="1851670"/>
            <a:ext cx="360040"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28" name="Прямоугольник 27"/>
          <p:cNvSpPr/>
          <p:nvPr/>
        </p:nvSpPr>
        <p:spPr>
          <a:xfrm>
            <a:off x="7596336" y="1851670"/>
            <a:ext cx="360040"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29" name="Прямоугольник 28"/>
          <p:cNvSpPr/>
          <p:nvPr/>
        </p:nvSpPr>
        <p:spPr>
          <a:xfrm>
            <a:off x="8028384" y="1851670"/>
            <a:ext cx="360040"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
        <p:nvSpPr>
          <p:cNvPr id="30" name="Прямоугольник 29"/>
          <p:cNvSpPr/>
          <p:nvPr/>
        </p:nvSpPr>
        <p:spPr>
          <a:xfrm>
            <a:off x="8460432" y="1851670"/>
            <a:ext cx="360040" cy="369332"/>
          </a:xfrm>
          <a:prstGeom prst="rect">
            <a:avLst/>
          </a:prstGeom>
        </p:spPr>
        <p:txBody>
          <a:bodyPr wrap="square">
            <a:spAutoFit/>
          </a:bodyPr>
          <a:lstStyle/>
          <a:p>
            <a:pPr algn="ctr"/>
            <a:r>
              <a:rPr lang="ru-RU" b="1" dirty="0" smtClean="0">
                <a:solidFill>
                  <a:srgbClr val="004070"/>
                </a:solidFill>
              </a:rPr>
              <a:t>+</a:t>
            </a:r>
            <a:endParaRPr lang="ru-RU" b="1" dirty="0">
              <a:solidFill>
                <a:srgbClr val="00407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1"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5"/>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6"/>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7"/>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8"/>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19"/>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20"/>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21"/>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23"/>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24"/>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25"/>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xit" presetSubtype="0" fill="hold" grpId="1" nodeType="clickEffect">
                                  <p:stCondLst>
                                    <p:cond delay="0"/>
                                  </p:stCondLst>
                                  <p:childTnLst>
                                    <p:set>
                                      <p:cBhvr>
                                        <p:cTn id="90" dur="1" fill="hold">
                                          <p:stCondLst>
                                            <p:cond delay="0"/>
                                          </p:stCondLst>
                                        </p:cTn>
                                        <p:tgtEl>
                                          <p:spTgt spid="25"/>
                                        </p:tgtEl>
                                        <p:attrNameLst>
                                          <p:attrName>style.visibility</p:attrName>
                                        </p:attrNameLst>
                                      </p:cBhvr>
                                      <p:to>
                                        <p:strVal val="hidden"/>
                                      </p:to>
                                    </p:set>
                                  </p:childTnLst>
                                </p:cTn>
                              </p:par>
                            </p:childTnLst>
                          </p:cTn>
                        </p:par>
                      </p:childTnLst>
                    </p:cTn>
                  </p:par>
                  <p:par>
                    <p:cTn id="91" fill="hold">
                      <p:stCondLst>
                        <p:cond delay="indefinite"/>
                      </p:stCondLst>
                      <p:childTnLst>
                        <p:par>
                          <p:cTn id="92" fill="hold">
                            <p:stCondLst>
                              <p:cond delay="0"/>
                            </p:stCondLst>
                            <p:childTnLst>
                              <p:par>
                                <p:cTn id="93" presetID="2" presetClass="entr" presetSubtype="4" fill="hold" grpId="0" nodeType="clickEffect">
                                  <p:stCondLst>
                                    <p:cond delay="0"/>
                                  </p:stCondLst>
                                  <p:childTnLst>
                                    <p:set>
                                      <p:cBhvr>
                                        <p:cTn id="94" dur="1" fill="hold">
                                          <p:stCondLst>
                                            <p:cond delay="0"/>
                                          </p:stCondLst>
                                        </p:cTn>
                                        <p:tgtEl>
                                          <p:spTgt spid="7"/>
                                        </p:tgtEl>
                                        <p:attrNameLst>
                                          <p:attrName>style.visibility</p:attrName>
                                        </p:attrNameLst>
                                      </p:cBhvr>
                                      <p:to>
                                        <p:strVal val="visible"/>
                                      </p:to>
                                    </p:set>
                                    <p:anim calcmode="lin" valueType="num">
                                      <p:cBhvr additive="base">
                                        <p:cTn id="95" dur="500" fill="hold"/>
                                        <p:tgtEl>
                                          <p:spTgt spid="7"/>
                                        </p:tgtEl>
                                        <p:attrNameLst>
                                          <p:attrName>ppt_x</p:attrName>
                                        </p:attrNameLst>
                                      </p:cBhvr>
                                      <p:tavLst>
                                        <p:tav tm="0">
                                          <p:val>
                                            <p:strVal val="#ppt_x"/>
                                          </p:val>
                                        </p:tav>
                                        <p:tav tm="100000">
                                          <p:val>
                                            <p:strVal val="#ppt_x"/>
                                          </p:val>
                                        </p:tav>
                                      </p:tavLst>
                                    </p:anim>
                                    <p:anim calcmode="lin" valueType="num">
                                      <p:cBhvr additive="base">
                                        <p:cTn id="9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7" fill="hold">
                      <p:stCondLst>
                        <p:cond delay="indefinite"/>
                      </p:stCondLst>
                      <p:childTnLst>
                        <p:par>
                          <p:cTn id="98" fill="hold">
                            <p:stCondLst>
                              <p:cond delay="0"/>
                            </p:stCondLst>
                            <p:childTnLst>
                              <p:par>
                                <p:cTn id="99" presetID="1" presetClass="entr" presetSubtype="0" fill="hold" grpId="0" nodeType="clickEffect">
                                  <p:stCondLst>
                                    <p:cond delay="0"/>
                                  </p:stCondLst>
                                  <p:childTnLst>
                                    <p:set>
                                      <p:cBhvr>
                                        <p:cTn id="100"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11" grpId="0"/>
      <p:bldP spid="12" grpId="0"/>
      <p:bldP spid="12" grpId="1"/>
      <p:bldP spid="13" grpId="0"/>
      <p:bldP spid="14" grpId="0"/>
      <p:bldP spid="15" grpId="0"/>
      <p:bldP spid="16" grpId="0"/>
      <p:bldP spid="17" grpId="0"/>
      <p:bldP spid="18" grpId="0"/>
      <p:bldP spid="19" grpId="0"/>
      <p:bldP spid="20" grpId="0"/>
      <p:bldP spid="21" grpId="0"/>
      <p:bldP spid="23" grpId="0"/>
      <p:bldP spid="24" grpId="0"/>
      <p:bldP spid="25" grpId="0"/>
      <p:bldP spid="25" grpId="1"/>
      <p:bldP spid="26" grpId="0"/>
      <p:bldP spid="27" grpId="0"/>
      <p:bldP spid="28" grpId="0"/>
      <p:bldP spid="29" grpId="0"/>
      <p:bldP spid="30" grpId="0"/>
    </p:bld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b="-5000"/>
          </a:stretch>
        </a:blipFill>
        <a:effectLst/>
      </p:bgPr>
    </p:bg>
    <p:spTree>
      <p:nvGrpSpPr>
        <p:cNvPr id="1" name=""/>
        <p:cNvGrpSpPr/>
        <p:nvPr/>
      </p:nvGrpSpPr>
      <p:grpSpPr>
        <a:xfrm>
          <a:off x="0" y="0"/>
          <a:ext cx="0" cy="0"/>
          <a:chOff x="0" y="0"/>
          <a:chExt cx="0" cy="0"/>
        </a:xfrm>
      </p:grpSpPr>
      <p:sp>
        <p:nvSpPr>
          <p:cNvPr id="3" name="Заголовок 1"/>
          <p:cNvSpPr txBox="1">
            <a:spLocks/>
          </p:cNvSpPr>
          <p:nvPr/>
        </p:nvSpPr>
        <p:spPr>
          <a:xfrm>
            <a:off x="1259632" y="195486"/>
            <a:ext cx="6765369" cy="576064"/>
          </a:xfrm>
          <a:prstGeom prst="rect">
            <a:avLst/>
          </a:prstGeom>
        </p:spPr>
        <p:txBody>
          <a:bodyPr/>
          <a:lstStyle/>
          <a:p>
            <a:pPr lvl="0" algn="ctr">
              <a:spcBef>
                <a:spcPct val="0"/>
              </a:spcBef>
            </a:pPr>
            <a:r>
              <a:rPr lang="ru-RU" sz="2800" b="1" dirty="0" smtClean="0">
                <a:solidFill>
                  <a:srgbClr val="004070"/>
                </a:solidFill>
                <a:ea typeface="+mj-ea"/>
                <a:cs typeface="+mj-cs"/>
              </a:rPr>
              <a:t>Подбрасывание кубика несколько раз</a:t>
            </a:r>
            <a:endParaRPr kumimoji="0" lang="ru-RU" sz="2800" b="1" i="0" u="none" strike="noStrike" kern="1200" cap="none" spc="0" normalizeH="0" baseline="0" noProof="0" dirty="0">
              <a:ln>
                <a:noFill/>
              </a:ln>
              <a:solidFill>
                <a:srgbClr val="004070"/>
              </a:solidFill>
              <a:effectLst/>
              <a:uLnTx/>
              <a:uFillTx/>
              <a:ea typeface="+mj-ea"/>
              <a:cs typeface="+mj-cs"/>
            </a:endParaRPr>
          </a:p>
        </p:txBody>
      </p:sp>
      <p:sp>
        <p:nvSpPr>
          <p:cNvPr id="4" name="Прямоугольник 3"/>
          <p:cNvSpPr/>
          <p:nvPr/>
        </p:nvSpPr>
        <p:spPr>
          <a:xfrm>
            <a:off x="683568" y="699542"/>
            <a:ext cx="7704856" cy="400110"/>
          </a:xfrm>
          <a:prstGeom prst="rect">
            <a:avLst/>
          </a:prstGeom>
        </p:spPr>
        <p:txBody>
          <a:bodyPr wrap="square">
            <a:spAutoFit/>
          </a:bodyPr>
          <a:lstStyle/>
          <a:p>
            <a:pPr algn="ctr"/>
            <a:r>
              <a:rPr lang="ru-RU" sz="2000" b="1" i="1" dirty="0" smtClean="0">
                <a:solidFill>
                  <a:schemeClr val="accent1">
                    <a:lumMod val="50000"/>
                  </a:schemeClr>
                </a:solidFill>
              </a:rPr>
              <a:t>Подбрасывание кубика до определенного момента</a:t>
            </a:r>
          </a:p>
        </p:txBody>
      </p:sp>
      <p:sp>
        <p:nvSpPr>
          <p:cNvPr id="5" name="Прямоугольник 4"/>
          <p:cNvSpPr/>
          <p:nvPr/>
        </p:nvSpPr>
        <p:spPr>
          <a:xfrm>
            <a:off x="467544" y="1203598"/>
            <a:ext cx="2592288" cy="3170099"/>
          </a:xfrm>
          <a:prstGeom prst="rect">
            <a:avLst/>
          </a:prstGeom>
        </p:spPr>
        <p:txBody>
          <a:bodyPr wrap="square">
            <a:spAutoFit/>
          </a:bodyPr>
          <a:lstStyle/>
          <a:p>
            <a:pPr indent="358775" algn="just"/>
            <a:r>
              <a:rPr lang="ru-RU" sz="2000" b="1" i="1" dirty="0" smtClean="0">
                <a:solidFill>
                  <a:schemeClr val="accent1">
                    <a:lumMod val="50000"/>
                  </a:schemeClr>
                </a:solidFill>
              </a:rPr>
              <a:t>Задача №14 </a:t>
            </a:r>
          </a:p>
          <a:p>
            <a:pPr indent="358775" algn="just"/>
            <a:r>
              <a:rPr lang="ru-RU" sz="2000" dirty="0" smtClean="0">
                <a:solidFill>
                  <a:schemeClr val="accent1">
                    <a:lumMod val="50000"/>
                  </a:schemeClr>
                </a:solidFill>
              </a:rPr>
              <a:t>Семён бросал игральную кость до тех пор, пока сумма очков не превысила число 3. Найдите вероятность того, что потребовалось ровно 2 броска. Ответ округлите до сотых.</a:t>
            </a:r>
          </a:p>
        </p:txBody>
      </p:sp>
      <p:sp>
        <p:nvSpPr>
          <p:cNvPr id="8" name="TextBox 7"/>
          <p:cNvSpPr txBox="1"/>
          <p:nvPr/>
        </p:nvSpPr>
        <p:spPr>
          <a:xfrm>
            <a:off x="4788024" y="1131590"/>
            <a:ext cx="2702984" cy="369332"/>
          </a:xfrm>
          <a:prstGeom prst="rect">
            <a:avLst/>
          </a:prstGeom>
          <a:noFill/>
        </p:spPr>
        <p:txBody>
          <a:bodyPr wrap="none" rtlCol="0">
            <a:spAutoFit/>
          </a:bodyPr>
          <a:lstStyle/>
          <a:p>
            <a:r>
              <a:rPr lang="ru-RU" u="sng" dirty="0" smtClean="0">
                <a:solidFill>
                  <a:srgbClr val="004070"/>
                </a:solidFill>
              </a:rPr>
              <a:t>2 способ решения задачи</a:t>
            </a:r>
            <a:endParaRPr lang="ru-RU" u="sng" dirty="0">
              <a:solidFill>
                <a:srgbClr val="004070"/>
              </a:solidFill>
            </a:endParaRPr>
          </a:p>
        </p:txBody>
      </p:sp>
      <p:pic>
        <p:nvPicPr>
          <p:cNvPr id="53249" name="Picture 1"/>
          <p:cNvPicPr>
            <a:picLocks noChangeAspect="1" noChangeArrowheads="1"/>
          </p:cNvPicPr>
          <p:nvPr/>
        </p:nvPicPr>
        <p:blipFill>
          <a:blip r:embed="rId3" cstate="print"/>
          <a:srcRect/>
          <a:stretch>
            <a:fillRect/>
          </a:stretch>
        </p:blipFill>
        <p:spPr bwMode="auto">
          <a:xfrm>
            <a:off x="3995936" y="1347614"/>
            <a:ext cx="4464496" cy="1633747"/>
          </a:xfrm>
          <a:prstGeom prst="rect">
            <a:avLst/>
          </a:prstGeom>
          <a:noFill/>
          <a:ln w="9525">
            <a:noFill/>
            <a:miter lim="800000"/>
            <a:headEnd/>
            <a:tailEnd/>
          </a:ln>
          <a:effectLst/>
        </p:spPr>
      </p:pic>
      <p:pic>
        <p:nvPicPr>
          <p:cNvPr id="53250" name="Picture 2"/>
          <p:cNvPicPr>
            <a:picLocks noChangeAspect="1" noChangeArrowheads="1"/>
          </p:cNvPicPr>
          <p:nvPr/>
        </p:nvPicPr>
        <p:blipFill>
          <a:blip r:embed="rId4" cstate="print"/>
          <a:srcRect/>
          <a:stretch>
            <a:fillRect/>
          </a:stretch>
        </p:blipFill>
        <p:spPr bwMode="auto">
          <a:xfrm>
            <a:off x="3851920" y="2859782"/>
            <a:ext cx="4629919" cy="1305654"/>
          </a:xfrm>
          <a:prstGeom prst="rect">
            <a:avLst/>
          </a:prstGeom>
          <a:noFill/>
          <a:ln w="9525">
            <a:noFill/>
            <a:miter lim="800000"/>
            <a:headEnd/>
            <a:tailEnd/>
          </a:ln>
          <a:effectLst/>
        </p:spPr>
      </p:pic>
      <p:sp>
        <p:nvSpPr>
          <p:cNvPr id="53" name="TextBox 52"/>
          <p:cNvSpPr txBox="1"/>
          <p:nvPr/>
        </p:nvSpPr>
        <p:spPr>
          <a:xfrm>
            <a:off x="4860032" y="1851670"/>
            <a:ext cx="508473" cy="369332"/>
          </a:xfrm>
          <a:prstGeom prst="rect">
            <a:avLst/>
          </a:prstGeom>
          <a:noFill/>
        </p:spPr>
        <p:txBody>
          <a:bodyPr wrap="none" rtlCol="0">
            <a:spAutoFit/>
          </a:bodyPr>
          <a:lstStyle/>
          <a:p>
            <a:r>
              <a:rPr lang="ru-RU" dirty="0" smtClean="0">
                <a:solidFill>
                  <a:srgbClr val="004070"/>
                </a:solidFill>
              </a:rPr>
              <a:t>1/6</a:t>
            </a:r>
            <a:endParaRPr lang="ru-RU" dirty="0">
              <a:solidFill>
                <a:srgbClr val="004070"/>
              </a:solidFill>
            </a:endParaRPr>
          </a:p>
        </p:txBody>
      </p:sp>
      <p:sp>
        <p:nvSpPr>
          <p:cNvPr id="54" name="TextBox 53"/>
          <p:cNvSpPr txBox="1"/>
          <p:nvPr/>
        </p:nvSpPr>
        <p:spPr>
          <a:xfrm>
            <a:off x="5580112" y="1851670"/>
            <a:ext cx="508473" cy="369332"/>
          </a:xfrm>
          <a:prstGeom prst="rect">
            <a:avLst/>
          </a:prstGeom>
          <a:noFill/>
        </p:spPr>
        <p:txBody>
          <a:bodyPr wrap="none" rtlCol="0">
            <a:spAutoFit/>
          </a:bodyPr>
          <a:lstStyle/>
          <a:p>
            <a:r>
              <a:rPr lang="ru-RU" dirty="0" smtClean="0">
                <a:solidFill>
                  <a:srgbClr val="004070"/>
                </a:solidFill>
              </a:rPr>
              <a:t>1/6</a:t>
            </a:r>
            <a:endParaRPr lang="ru-RU" dirty="0">
              <a:solidFill>
                <a:srgbClr val="004070"/>
              </a:solidFill>
            </a:endParaRPr>
          </a:p>
        </p:txBody>
      </p:sp>
      <p:sp>
        <p:nvSpPr>
          <p:cNvPr id="55" name="TextBox 54"/>
          <p:cNvSpPr txBox="1"/>
          <p:nvPr/>
        </p:nvSpPr>
        <p:spPr>
          <a:xfrm>
            <a:off x="6156176" y="1995686"/>
            <a:ext cx="508473" cy="369332"/>
          </a:xfrm>
          <a:prstGeom prst="rect">
            <a:avLst/>
          </a:prstGeom>
          <a:noFill/>
        </p:spPr>
        <p:txBody>
          <a:bodyPr wrap="none" rtlCol="0">
            <a:spAutoFit/>
          </a:bodyPr>
          <a:lstStyle/>
          <a:p>
            <a:r>
              <a:rPr lang="ru-RU" dirty="0" smtClean="0">
                <a:solidFill>
                  <a:srgbClr val="004070"/>
                </a:solidFill>
              </a:rPr>
              <a:t>1/6</a:t>
            </a:r>
            <a:endParaRPr lang="ru-RU" dirty="0">
              <a:solidFill>
                <a:srgbClr val="004070"/>
              </a:solidFill>
            </a:endParaRPr>
          </a:p>
        </p:txBody>
      </p:sp>
      <p:sp>
        <p:nvSpPr>
          <p:cNvPr id="56" name="TextBox 55"/>
          <p:cNvSpPr txBox="1"/>
          <p:nvPr/>
        </p:nvSpPr>
        <p:spPr>
          <a:xfrm>
            <a:off x="7092280" y="1635646"/>
            <a:ext cx="508473" cy="369332"/>
          </a:xfrm>
          <a:prstGeom prst="rect">
            <a:avLst/>
          </a:prstGeom>
          <a:noFill/>
        </p:spPr>
        <p:txBody>
          <a:bodyPr wrap="none" rtlCol="0">
            <a:spAutoFit/>
          </a:bodyPr>
          <a:lstStyle/>
          <a:p>
            <a:r>
              <a:rPr lang="ru-RU" dirty="0" smtClean="0">
                <a:solidFill>
                  <a:srgbClr val="C00000"/>
                </a:solidFill>
              </a:rPr>
              <a:t>3/6</a:t>
            </a:r>
            <a:endParaRPr lang="ru-RU" dirty="0">
              <a:solidFill>
                <a:srgbClr val="C00000"/>
              </a:solidFill>
            </a:endParaRPr>
          </a:p>
        </p:txBody>
      </p:sp>
      <p:sp>
        <p:nvSpPr>
          <p:cNvPr id="57" name="TextBox 56"/>
          <p:cNvSpPr txBox="1"/>
          <p:nvPr/>
        </p:nvSpPr>
        <p:spPr>
          <a:xfrm>
            <a:off x="3707904" y="3075806"/>
            <a:ext cx="508473" cy="369332"/>
          </a:xfrm>
          <a:prstGeom prst="rect">
            <a:avLst/>
          </a:prstGeom>
          <a:noFill/>
        </p:spPr>
        <p:txBody>
          <a:bodyPr wrap="none" rtlCol="0">
            <a:spAutoFit/>
          </a:bodyPr>
          <a:lstStyle/>
          <a:p>
            <a:r>
              <a:rPr lang="ru-RU" dirty="0" smtClean="0">
                <a:solidFill>
                  <a:srgbClr val="C00000"/>
                </a:solidFill>
              </a:rPr>
              <a:t>2/6</a:t>
            </a:r>
            <a:endParaRPr lang="ru-RU" dirty="0">
              <a:solidFill>
                <a:srgbClr val="C00000"/>
              </a:solidFill>
            </a:endParaRPr>
          </a:p>
        </p:txBody>
      </p:sp>
      <p:sp>
        <p:nvSpPr>
          <p:cNvPr id="58" name="TextBox 57"/>
          <p:cNvSpPr txBox="1"/>
          <p:nvPr/>
        </p:nvSpPr>
        <p:spPr>
          <a:xfrm>
            <a:off x="4788024" y="3147814"/>
            <a:ext cx="508473" cy="369332"/>
          </a:xfrm>
          <a:prstGeom prst="rect">
            <a:avLst/>
          </a:prstGeom>
          <a:noFill/>
        </p:spPr>
        <p:txBody>
          <a:bodyPr wrap="none" rtlCol="0">
            <a:spAutoFit/>
          </a:bodyPr>
          <a:lstStyle/>
          <a:p>
            <a:r>
              <a:rPr lang="ru-RU" dirty="0" smtClean="0">
                <a:solidFill>
                  <a:srgbClr val="004070"/>
                </a:solidFill>
              </a:rPr>
              <a:t>4/6</a:t>
            </a:r>
            <a:endParaRPr lang="ru-RU" dirty="0">
              <a:solidFill>
                <a:srgbClr val="004070"/>
              </a:solidFill>
            </a:endParaRPr>
          </a:p>
        </p:txBody>
      </p:sp>
      <p:sp>
        <p:nvSpPr>
          <p:cNvPr id="59" name="TextBox 58"/>
          <p:cNvSpPr txBox="1"/>
          <p:nvPr/>
        </p:nvSpPr>
        <p:spPr>
          <a:xfrm>
            <a:off x="5508104" y="3075806"/>
            <a:ext cx="508473" cy="369332"/>
          </a:xfrm>
          <a:prstGeom prst="rect">
            <a:avLst/>
          </a:prstGeom>
          <a:noFill/>
        </p:spPr>
        <p:txBody>
          <a:bodyPr wrap="none" rtlCol="0">
            <a:spAutoFit/>
          </a:bodyPr>
          <a:lstStyle/>
          <a:p>
            <a:r>
              <a:rPr lang="ru-RU" dirty="0" smtClean="0">
                <a:solidFill>
                  <a:srgbClr val="C00000"/>
                </a:solidFill>
              </a:rPr>
              <a:t>1/6</a:t>
            </a:r>
            <a:endParaRPr lang="ru-RU" dirty="0">
              <a:solidFill>
                <a:srgbClr val="C00000"/>
              </a:solidFill>
            </a:endParaRPr>
          </a:p>
        </p:txBody>
      </p:sp>
      <p:sp>
        <p:nvSpPr>
          <p:cNvPr id="60" name="TextBox 59"/>
          <p:cNvSpPr txBox="1"/>
          <p:nvPr/>
        </p:nvSpPr>
        <p:spPr>
          <a:xfrm>
            <a:off x="6372200" y="3147814"/>
            <a:ext cx="508473" cy="369332"/>
          </a:xfrm>
          <a:prstGeom prst="rect">
            <a:avLst/>
          </a:prstGeom>
          <a:noFill/>
        </p:spPr>
        <p:txBody>
          <a:bodyPr wrap="none" rtlCol="0">
            <a:spAutoFit/>
          </a:bodyPr>
          <a:lstStyle/>
          <a:p>
            <a:r>
              <a:rPr lang="ru-RU" dirty="0" smtClean="0">
                <a:solidFill>
                  <a:srgbClr val="004070"/>
                </a:solidFill>
              </a:rPr>
              <a:t>5/6</a:t>
            </a:r>
            <a:endParaRPr lang="ru-RU" dirty="0">
              <a:solidFill>
                <a:srgbClr val="004070"/>
              </a:solidFill>
            </a:endParaRPr>
          </a:p>
        </p:txBody>
      </p:sp>
      <p:sp>
        <p:nvSpPr>
          <p:cNvPr id="61" name="TextBox 60"/>
          <p:cNvSpPr txBox="1"/>
          <p:nvPr/>
        </p:nvSpPr>
        <p:spPr>
          <a:xfrm>
            <a:off x="7524328" y="3075806"/>
            <a:ext cx="508473" cy="369332"/>
          </a:xfrm>
          <a:prstGeom prst="rect">
            <a:avLst/>
          </a:prstGeom>
          <a:noFill/>
        </p:spPr>
        <p:txBody>
          <a:bodyPr wrap="square" rtlCol="0">
            <a:spAutoFit/>
          </a:bodyPr>
          <a:lstStyle/>
          <a:p>
            <a:r>
              <a:rPr lang="ru-RU" dirty="0" smtClean="0">
                <a:solidFill>
                  <a:srgbClr val="004070"/>
                </a:solidFill>
              </a:rPr>
              <a:t>1</a:t>
            </a:r>
            <a:endParaRPr lang="ru-RU" dirty="0">
              <a:solidFill>
                <a:srgbClr val="004070"/>
              </a:solidFill>
            </a:endParaRPr>
          </a:p>
        </p:txBody>
      </p:sp>
      <p:sp>
        <p:nvSpPr>
          <p:cNvPr id="5325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53254"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pic>
        <p:nvPicPr>
          <p:cNvPr id="53253" name="Picture 5"/>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1979712" y="4371950"/>
            <a:ext cx="2707060" cy="607155"/>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24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325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5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6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6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532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3" grpId="0"/>
      <p:bldP spid="54" grpId="0"/>
      <p:bldP spid="55" grpId="0"/>
      <p:bldP spid="56" grpId="0"/>
      <p:bldP spid="57" grpId="0"/>
      <p:bldP spid="58" grpId="0"/>
      <p:bldP spid="59" grpId="0"/>
      <p:bldP spid="60" grpId="0"/>
      <p:bldP spid="61" grpId="0"/>
    </p:bld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b="-5000"/>
          </a:stretch>
        </a:blipFill>
        <a:effectLst/>
      </p:bgPr>
    </p:bg>
    <p:spTree>
      <p:nvGrpSpPr>
        <p:cNvPr id="1" name=""/>
        <p:cNvGrpSpPr/>
        <p:nvPr/>
      </p:nvGrpSpPr>
      <p:grpSpPr>
        <a:xfrm>
          <a:off x="0" y="0"/>
          <a:ext cx="0" cy="0"/>
          <a:chOff x="0" y="0"/>
          <a:chExt cx="0" cy="0"/>
        </a:xfrm>
      </p:grpSpPr>
      <p:sp>
        <p:nvSpPr>
          <p:cNvPr id="72" name="Rectangle 223"/>
          <p:cNvSpPr>
            <a:spLocks noChangeArrowheads="1"/>
          </p:cNvSpPr>
          <p:nvPr/>
        </p:nvSpPr>
        <p:spPr bwMode="auto">
          <a:xfrm>
            <a:off x="157163" y="2492375"/>
            <a:ext cx="920445" cy="338554"/>
          </a:xfrm>
          <a:prstGeom prst="rect">
            <a:avLst/>
          </a:prstGeom>
          <a:noFill/>
          <a:ln w="12700" algn="ctr">
            <a:noFill/>
            <a:miter lim="800000"/>
            <a:headEnd/>
            <a:tailEnd/>
          </a:ln>
          <a:effectLst/>
        </p:spPr>
        <p:txBody>
          <a:bodyPr wrap="none">
            <a:spAutoFit/>
          </a:bodyPr>
          <a:lstStyle/>
          <a:p>
            <a:pPr>
              <a:defRPr/>
            </a:pPr>
            <a:r>
              <a:rPr lang="ru-RU" sz="1600">
                <a:solidFill>
                  <a:srgbClr val="004070"/>
                </a:solidFill>
                <a:effectLst>
                  <a:outerShdw blurRad="38100" dist="38100" dir="2700000" algn="tl">
                    <a:srgbClr val="C0C0C0"/>
                  </a:outerShdw>
                </a:effectLst>
                <a:latin typeface="Arial Narrow" pitchFamily="34" charset="0"/>
              </a:rPr>
              <a:t>1</a:t>
            </a:r>
            <a:r>
              <a:rPr lang="ru-RU" sz="1600" u="sng" baseline="30000">
                <a:solidFill>
                  <a:srgbClr val="004070"/>
                </a:solidFill>
                <a:effectLst>
                  <a:outerShdw blurRad="38100" dist="38100" dir="2700000" algn="tl">
                    <a:srgbClr val="C0C0C0"/>
                  </a:outerShdw>
                </a:effectLst>
                <a:latin typeface="Arial Narrow" pitchFamily="34" charset="0"/>
              </a:rPr>
              <a:t>й</a:t>
            </a:r>
            <a:r>
              <a:rPr lang="ru-RU" sz="1600">
                <a:solidFill>
                  <a:srgbClr val="004070"/>
                </a:solidFill>
                <a:effectLst>
                  <a:outerShdw blurRad="38100" dist="38100" dir="2700000" algn="tl">
                    <a:srgbClr val="C0C0C0"/>
                  </a:outerShdw>
                </a:effectLst>
                <a:latin typeface="Arial Narrow" pitchFamily="34" charset="0"/>
              </a:rPr>
              <a:t> бросок</a:t>
            </a:r>
          </a:p>
        </p:txBody>
      </p:sp>
      <p:sp>
        <p:nvSpPr>
          <p:cNvPr id="73" name="Rectangle 224"/>
          <p:cNvSpPr>
            <a:spLocks noChangeArrowheads="1"/>
          </p:cNvSpPr>
          <p:nvPr/>
        </p:nvSpPr>
        <p:spPr bwMode="auto">
          <a:xfrm>
            <a:off x="1166813" y="2511425"/>
            <a:ext cx="920445" cy="338554"/>
          </a:xfrm>
          <a:prstGeom prst="rect">
            <a:avLst/>
          </a:prstGeom>
          <a:noFill/>
          <a:ln w="12700" algn="ctr">
            <a:noFill/>
            <a:miter lim="800000"/>
            <a:headEnd/>
            <a:tailEnd/>
          </a:ln>
          <a:effectLst/>
        </p:spPr>
        <p:txBody>
          <a:bodyPr wrap="none">
            <a:spAutoFit/>
          </a:bodyPr>
          <a:lstStyle/>
          <a:p>
            <a:pPr>
              <a:defRPr/>
            </a:pPr>
            <a:r>
              <a:rPr lang="ru-RU" sz="1600">
                <a:solidFill>
                  <a:srgbClr val="004070"/>
                </a:solidFill>
                <a:effectLst>
                  <a:outerShdw blurRad="38100" dist="38100" dir="2700000" algn="tl">
                    <a:srgbClr val="C0C0C0"/>
                  </a:outerShdw>
                </a:effectLst>
                <a:latin typeface="Arial Narrow" pitchFamily="34" charset="0"/>
              </a:rPr>
              <a:t>2</a:t>
            </a:r>
            <a:r>
              <a:rPr lang="ru-RU" sz="1600" u="sng" baseline="30000">
                <a:solidFill>
                  <a:srgbClr val="004070"/>
                </a:solidFill>
                <a:effectLst>
                  <a:outerShdw blurRad="38100" dist="38100" dir="2700000" algn="tl">
                    <a:srgbClr val="C0C0C0"/>
                  </a:outerShdw>
                </a:effectLst>
                <a:latin typeface="Arial Narrow" pitchFamily="34" charset="0"/>
              </a:rPr>
              <a:t>й</a:t>
            </a:r>
            <a:r>
              <a:rPr lang="ru-RU" sz="1600">
                <a:solidFill>
                  <a:srgbClr val="004070"/>
                </a:solidFill>
                <a:effectLst>
                  <a:outerShdw blurRad="38100" dist="38100" dir="2700000" algn="tl">
                    <a:srgbClr val="C0C0C0"/>
                  </a:outerShdw>
                </a:effectLst>
                <a:latin typeface="Arial Narrow" pitchFamily="34" charset="0"/>
              </a:rPr>
              <a:t> бросок</a:t>
            </a:r>
          </a:p>
        </p:txBody>
      </p:sp>
      <p:sp>
        <p:nvSpPr>
          <p:cNvPr id="74" name="Rectangle 225"/>
          <p:cNvSpPr>
            <a:spLocks noChangeArrowheads="1"/>
          </p:cNvSpPr>
          <p:nvPr/>
        </p:nvSpPr>
        <p:spPr bwMode="auto">
          <a:xfrm>
            <a:off x="2160588" y="2517775"/>
            <a:ext cx="920445" cy="338554"/>
          </a:xfrm>
          <a:prstGeom prst="rect">
            <a:avLst/>
          </a:prstGeom>
          <a:noFill/>
          <a:ln w="12700" algn="ctr">
            <a:noFill/>
            <a:miter lim="800000"/>
            <a:headEnd/>
            <a:tailEnd/>
          </a:ln>
          <a:effectLst/>
        </p:spPr>
        <p:txBody>
          <a:bodyPr wrap="none">
            <a:spAutoFit/>
          </a:bodyPr>
          <a:lstStyle/>
          <a:p>
            <a:pPr>
              <a:defRPr/>
            </a:pPr>
            <a:r>
              <a:rPr lang="ru-RU" sz="1600">
                <a:solidFill>
                  <a:srgbClr val="004070"/>
                </a:solidFill>
                <a:effectLst>
                  <a:outerShdw blurRad="38100" dist="38100" dir="2700000" algn="tl">
                    <a:srgbClr val="C0C0C0"/>
                  </a:outerShdw>
                </a:effectLst>
                <a:latin typeface="Arial Narrow" pitchFamily="34" charset="0"/>
              </a:rPr>
              <a:t>3</a:t>
            </a:r>
            <a:r>
              <a:rPr lang="ru-RU" sz="1600" u="sng" baseline="30000">
                <a:solidFill>
                  <a:srgbClr val="004070"/>
                </a:solidFill>
                <a:effectLst>
                  <a:outerShdw blurRad="38100" dist="38100" dir="2700000" algn="tl">
                    <a:srgbClr val="C0C0C0"/>
                  </a:outerShdw>
                </a:effectLst>
                <a:latin typeface="Arial Narrow" pitchFamily="34" charset="0"/>
              </a:rPr>
              <a:t>й</a:t>
            </a:r>
            <a:r>
              <a:rPr lang="ru-RU" sz="1600">
                <a:solidFill>
                  <a:srgbClr val="004070"/>
                </a:solidFill>
                <a:effectLst>
                  <a:outerShdw blurRad="38100" dist="38100" dir="2700000" algn="tl">
                    <a:srgbClr val="C0C0C0"/>
                  </a:outerShdw>
                </a:effectLst>
                <a:latin typeface="Arial Narrow" pitchFamily="34" charset="0"/>
              </a:rPr>
              <a:t> бросок</a:t>
            </a:r>
          </a:p>
        </p:txBody>
      </p:sp>
      <p:grpSp>
        <p:nvGrpSpPr>
          <p:cNvPr id="75" name="Group 226"/>
          <p:cNvGrpSpPr>
            <a:grpSpLocks/>
          </p:cNvGrpSpPr>
          <p:nvPr/>
        </p:nvGrpSpPr>
        <p:grpSpPr bwMode="auto">
          <a:xfrm>
            <a:off x="1204913" y="2492375"/>
            <a:ext cx="990600" cy="1524000"/>
            <a:chOff x="775" y="1152"/>
            <a:chExt cx="582" cy="1776"/>
          </a:xfrm>
        </p:grpSpPr>
        <p:sp>
          <p:nvSpPr>
            <p:cNvPr id="76" name="Line 227"/>
            <p:cNvSpPr>
              <a:spLocks noChangeShapeType="1"/>
            </p:cNvSpPr>
            <p:nvPr/>
          </p:nvSpPr>
          <p:spPr bwMode="auto">
            <a:xfrm>
              <a:off x="775" y="1152"/>
              <a:ext cx="1" cy="1776"/>
            </a:xfrm>
            <a:prstGeom prst="line">
              <a:avLst/>
            </a:prstGeom>
            <a:noFill/>
            <a:ln w="9525">
              <a:solidFill>
                <a:schemeClr val="tx1"/>
              </a:solidFill>
              <a:round/>
              <a:headEnd/>
              <a:tailEnd/>
            </a:ln>
          </p:spPr>
          <p:txBody>
            <a:bodyPr/>
            <a:lstStyle/>
            <a:p>
              <a:endParaRPr lang="ru-RU">
                <a:solidFill>
                  <a:srgbClr val="004070"/>
                </a:solidFill>
              </a:endParaRPr>
            </a:p>
          </p:txBody>
        </p:sp>
        <p:sp>
          <p:nvSpPr>
            <p:cNvPr id="77" name="Line 228"/>
            <p:cNvSpPr>
              <a:spLocks noChangeShapeType="1"/>
            </p:cNvSpPr>
            <p:nvPr/>
          </p:nvSpPr>
          <p:spPr bwMode="auto">
            <a:xfrm>
              <a:off x="1356" y="1152"/>
              <a:ext cx="1" cy="1776"/>
            </a:xfrm>
            <a:prstGeom prst="line">
              <a:avLst/>
            </a:prstGeom>
            <a:noFill/>
            <a:ln w="9525">
              <a:solidFill>
                <a:schemeClr val="tx1"/>
              </a:solidFill>
              <a:round/>
              <a:headEnd/>
              <a:tailEnd/>
            </a:ln>
          </p:spPr>
          <p:txBody>
            <a:bodyPr/>
            <a:lstStyle/>
            <a:p>
              <a:endParaRPr lang="ru-RU">
                <a:solidFill>
                  <a:srgbClr val="004070"/>
                </a:solidFill>
              </a:endParaRPr>
            </a:p>
          </p:txBody>
        </p:sp>
      </p:grpSp>
      <p:grpSp>
        <p:nvGrpSpPr>
          <p:cNvPr id="78" name="Group 229"/>
          <p:cNvGrpSpPr>
            <a:grpSpLocks/>
          </p:cNvGrpSpPr>
          <p:nvPr/>
        </p:nvGrpSpPr>
        <p:grpSpPr bwMode="auto">
          <a:xfrm>
            <a:off x="176213" y="2492375"/>
            <a:ext cx="3505200" cy="1524000"/>
            <a:chOff x="192" y="1152"/>
            <a:chExt cx="2160" cy="960"/>
          </a:xfrm>
        </p:grpSpPr>
        <p:sp>
          <p:nvSpPr>
            <p:cNvPr id="79" name="Freeform 230"/>
            <p:cNvSpPr>
              <a:spLocks/>
            </p:cNvSpPr>
            <p:nvPr/>
          </p:nvSpPr>
          <p:spPr bwMode="auto">
            <a:xfrm>
              <a:off x="192" y="1152"/>
              <a:ext cx="2160" cy="960"/>
            </a:xfrm>
            <a:custGeom>
              <a:avLst/>
              <a:gdLst>
                <a:gd name="T0" fmla="*/ 0 w 2160"/>
                <a:gd name="T1" fmla="*/ 0 h 1872"/>
                <a:gd name="T2" fmla="*/ 2160 w 2160"/>
                <a:gd name="T3" fmla="*/ 0 h 1872"/>
                <a:gd name="T4" fmla="*/ 2160 w 2160"/>
                <a:gd name="T5" fmla="*/ 252 h 1872"/>
                <a:gd name="T6" fmla="*/ 0 w 2160"/>
                <a:gd name="T7" fmla="*/ 252 h 1872"/>
                <a:gd name="T8" fmla="*/ 0 w 2160"/>
                <a:gd name="T9" fmla="*/ 0 h 1872"/>
                <a:gd name="T10" fmla="*/ 0 60000 65536"/>
                <a:gd name="T11" fmla="*/ 0 60000 65536"/>
                <a:gd name="T12" fmla="*/ 0 60000 65536"/>
                <a:gd name="T13" fmla="*/ 0 60000 65536"/>
                <a:gd name="T14" fmla="*/ 0 60000 65536"/>
                <a:gd name="T15" fmla="*/ 0 w 2160"/>
                <a:gd name="T16" fmla="*/ 0 h 1872"/>
                <a:gd name="T17" fmla="*/ 2160 w 2160"/>
                <a:gd name="T18" fmla="*/ 1872 h 1872"/>
              </a:gdLst>
              <a:ahLst/>
              <a:cxnLst>
                <a:cxn ang="T10">
                  <a:pos x="T0" y="T1"/>
                </a:cxn>
                <a:cxn ang="T11">
                  <a:pos x="T2" y="T3"/>
                </a:cxn>
                <a:cxn ang="T12">
                  <a:pos x="T4" y="T5"/>
                </a:cxn>
                <a:cxn ang="T13">
                  <a:pos x="T6" y="T7"/>
                </a:cxn>
                <a:cxn ang="T14">
                  <a:pos x="T8" y="T9"/>
                </a:cxn>
              </a:cxnLst>
              <a:rect l="T15" t="T16" r="T17" b="T18"/>
              <a:pathLst>
                <a:path w="2160" h="1872">
                  <a:moveTo>
                    <a:pt x="0" y="0"/>
                  </a:moveTo>
                  <a:lnTo>
                    <a:pt x="2160" y="0"/>
                  </a:lnTo>
                  <a:lnTo>
                    <a:pt x="2160" y="1872"/>
                  </a:lnTo>
                  <a:lnTo>
                    <a:pt x="0" y="1872"/>
                  </a:lnTo>
                  <a:lnTo>
                    <a:pt x="0" y="0"/>
                  </a:lnTo>
                  <a:close/>
                </a:path>
              </a:pathLst>
            </a:custGeom>
            <a:noFill/>
            <a:ln w="9525">
              <a:solidFill>
                <a:schemeClr val="tx1"/>
              </a:solidFill>
              <a:round/>
              <a:headEnd/>
              <a:tailEnd/>
            </a:ln>
          </p:spPr>
          <p:txBody>
            <a:bodyPr/>
            <a:lstStyle/>
            <a:p>
              <a:endParaRPr lang="ru-RU">
                <a:solidFill>
                  <a:srgbClr val="004070"/>
                </a:solidFill>
              </a:endParaRPr>
            </a:p>
          </p:txBody>
        </p:sp>
        <p:grpSp>
          <p:nvGrpSpPr>
            <p:cNvPr id="80" name="Group 231"/>
            <p:cNvGrpSpPr>
              <a:grpSpLocks/>
            </p:cNvGrpSpPr>
            <p:nvPr/>
          </p:nvGrpSpPr>
          <p:grpSpPr bwMode="auto">
            <a:xfrm>
              <a:off x="192" y="1392"/>
              <a:ext cx="2160" cy="481"/>
              <a:chOff x="192" y="1392"/>
              <a:chExt cx="2160" cy="481"/>
            </a:xfrm>
          </p:grpSpPr>
          <p:sp>
            <p:nvSpPr>
              <p:cNvPr id="81" name="Line 232"/>
              <p:cNvSpPr>
                <a:spLocks noChangeShapeType="1"/>
              </p:cNvSpPr>
              <p:nvPr/>
            </p:nvSpPr>
            <p:spPr bwMode="auto">
              <a:xfrm>
                <a:off x="192" y="1632"/>
                <a:ext cx="2160" cy="1"/>
              </a:xfrm>
              <a:prstGeom prst="line">
                <a:avLst/>
              </a:prstGeom>
              <a:noFill/>
              <a:ln w="9525">
                <a:solidFill>
                  <a:schemeClr val="tx1"/>
                </a:solidFill>
                <a:round/>
                <a:headEnd/>
                <a:tailEnd/>
              </a:ln>
            </p:spPr>
            <p:txBody>
              <a:bodyPr/>
              <a:lstStyle/>
              <a:p>
                <a:endParaRPr lang="ru-RU">
                  <a:solidFill>
                    <a:srgbClr val="004070"/>
                  </a:solidFill>
                </a:endParaRPr>
              </a:p>
            </p:txBody>
          </p:sp>
          <p:sp>
            <p:nvSpPr>
              <p:cNvPr id="82" name="Line 233"/>
              <p:cNvSpPr>
                <a:spLocks noChangeShapeType="1"/>
              </p:cNvSpPr>
              <p:nvPr/>
            </p:nvSpPr>
            <p:spPr bwMode="auto">
              <a:xfrm>
                <a:off x="192" y="1872"/>
                <a:ext cx="2160" cy="1"/>
              </a:xfrm>
              <a:prstGeom prst="line">
                <a:avLst/>
              </a:prstGeom>
              <a:noFill/>
              <a:ln w="9525">
                <a:solidFill>
                  <a:schemeClr val="tx1"/>
                </a:solidFill>
                <a:round/>
                <a:headEnd/>
                <a:tailEnd/>
              </a:ln>
            </p:spPr>
            <p:txBody>
              <a:bodyPr/>
              <a:lstStyle/>
              <a:p>
                <a:endParaRPr lang="ru-RU">
                  <a:solidFill>
                    <a:srgbClr val="004070"/>
                  </a:solidFill>
                </a:endParaRPr>
              </a:p>
            </p:txBody>
          </p:sp>
          <p:sp>
            <p:nvSpPr>
              <p:cNvPr id="83" name="Line 234"/>
              <p:cNvSpPr>
                <a:spLocks noChangeShapeType="1"/>
              </p:cNvSpPr>
              <p:nvPr/>
            </p:nvSpPr>
            <p:spPr bwMode="auto">
              <a:xfrm>
                <a:off x="192" y="1392"/>
                <a:ext cx="2160" cy="1"/>
              </a:xfrm>
              <a:prstGeom prst="line">
                <a:avLst/>
              </a:prstGeom>
              <a:noFill/>
              <a:ln w="9525">
                <a:solidFill>
                  <a:schemeClr val="tx1"/>
                </a:solidFill>
                <a:round/>
                <a:headEnd/>
                <a:tailEnd/>
              </a:ln>
            </p:spPr>
            <p:txBody>
              <a:bodyPr/>
              <a:lstStyle/>
              <a:p>
                <a:endParaRPr lang="ru-RU">
                  <a:solidFill>
                    <a:srgbClr val="004070"/>
                  </a:solidFill>
                </a:endParaRPr>
              </a:p>
            </p:txBody>
          </p:sp>
        </p:grpSp>
      </p:grpSp>
      <p:sp>
        <p:nvSpPr>
          <p:cNvPr id="84" name="Rectangle 235"/>
          <p:cNvSpPr>
            <a:spLocks noChangeArrowheads="1"/>
          </p:cNvSpPr>
          <p:nvPr/>
        </p:nvSpPr>
        <p:spPr bwMode="auto">
          <a:xfrm>
            <a:off x="3671888" y="2508250"/>
            <a:ext cx="848309" cy="338554"/>
          </a:xfrm>
          <a:prstGeom prst="rect">
            <a:avLst/>
          </a:prstGeom>
          <a:noFill/>
          <a:ln w="12700" algn="ctr">
            <a:noFill/>
            <a:miter lim="800000"/>
            <a:headEnd/>
            <a:tailEnd/>
          </a:ln>
          <a:effectLst/>
        </p:spPr>
        <p:txBody>
          <a:bodyPr wrap="none">
            <a:spAutoFit/>
          </a:bodyPr>
          <a:lstStyle/>
          <a:p>
            <a:pPr>
              <a:defRPr/>
            </a:pPr>
            <a:r>
              <a:rPr lang="ru-RU" sz="1600">
                <a:solidFill>
                  <a:srgbClr val="004070"/>
                </a:solidFill>
                <a:effectLst>
                  <a:outerShdw blurRad="38100" dist="38100" dir="2700000" algn="tl">
                    <a:srgbClr val="C0C0C0"/>
                  </a:outerShdw>
                </a:effectLst>
                <a:latin typeface="Arial Narrow" pitchFamily="34" charset="0"/>
              </a:rPr>
              <a:t>Исходов</a:t>
            </a:r>
          </a:p>
        </p:txBody>
      </p:sp>
      <p:sp>
        <p:nvSpPr>
          <p:cNvPr id="85" name="Rectangle 236"/>
          <p:cNvSpPr>
            <a:spLocks noChangeArrowheads="1"/>
          </p:cNvSpPr>
          <p:nvPr/>
        </p:nvSpPr>
        <p:spPr bwMode="auto">
          <a:xfrm>
            <a:off x="481013" y="2844800"/>
            <a:ext cx="339725" cy="427038"/>
          </a:xfrm>
          <a:prstGeom prst="rect">
            <a:avLst/>
          </a:prstGeom>
          <a:noFill/>
          <a:ln w="12700" algn="ctr">
            <a:noFill/>
            <a:miter lim="800000"/>
            <a:headEnd/>
            <a:tailEnd/>
          </a:ln>
        </p:spPr>
        <p:txBody>
          <a:bodyPr wrap="none">
            <a:spAutoFit/>
          </a:bodyPr>
          <a:lstStyle/>
          <a:p>
            <a:r>
              <a:rPr lang="ru-RU" sz="2200">
                <a:solidFill>
                  <a:srgbClr val="004070"/>
                </a:solidFill>
              </a:rPr>
              <a:t>1</a:t>
            </a:r>
          </a:p>
        </p:txBody>
      </p:sp>
      <p:sp>
        <p:nvSpPr>
          <p:cNvPr id="86" name="Rectangle 237"/>
          <p:cNvSpPr>
            <a:spLocks noChangeArrowheads="1"/>
          </p:cNvSpPr>
          <p:nvPr/>
        </p:nvSpPr>
        <p:spPr bwMode="auto">
          <a:xfrm>
            <a:off x="1500188" y="2844800"/>
            <a:ext cx="339725" cy="427038"/>
          </a:xfrm>
          <a:prstGeom prst="rect">
            <a:avLst/>
          </a:prstGeom>
          <a:noFill/>
          <a:ln w="12700" algn="ctr">
            <a:noFill/>
            <a:miter lim="800000"/>
            <a:headEnd/>
            <a:tailEnd/>
          </a:ln>
        </p:spPr>
        <p:txBody>
          <a:bodyPr wrap="none">
            <a:spAutoFit/>
          </a:bodyPr>
          <a:lstStyle/>
          <a:p>
            <a:r>
              <a:rPr lang="ru-RU" sz="2200">
                <a:solidFill>
                  <a:srgbClr val="004070"/>
                </a:solidFill>
              </a:rPr>
              <a:t>1</a:t>
            </a:r>
          </a:p>
        </p:txBody>
      </p:sp>
      <p:sp>
        <p:nvSpPr>
          <p:cNvPr id="87" name="Rectangle 238"/>
          <p:cNvSpPr>
            <a:spLocks noChangeArrowheads="1"/>
          </p:cNvSpPr>
          <p:nvPr/>
        </p:nvSpPr>
        <p:spPr bwMode="auto">
          <a:xfrm>
            <a:off x="2365375" y="2852738"/>
            <a:ext cx="339725" cy="427037"/>
          </a:xfrm>
          <a:prstGeom prst="rect">
            <a:avLst/>
          </a:prstGeom>
          <a:noFill/>
          <a:ln w="12700" algn="ctr">
            <a:noFill/>
            <a:miter lim="800000"/>
            <a:headEnd/>
            <a:tailEnd/>
          </a:ln>
        </p:spPr>
        <p:txBody>
          <a:bodyPr wrap="none">
            <a:spAutoFit/>
          </a:bodyPr>
          <a:lstStyle/>
          <a:p>
            <a:r>
              <a:rPr lang="ru-RU" sz="2200">
                <a:solidFill>
                  <a:srgbClr val="004070"/>
                </a:solidFill>
              </a:rPr>
              <a:t>2</a:t>
            </a:r>
          </a:p>
        </p:txBody>
      </p:sp>
      <p:sp>
        <p:nvSpPr>
          <p:cNvPr id="88" name="Rectangle 239"/>
          <p:cNvSpPr>
            <a:spLocks noChangeArrowheads="1"/>
          </p:cNvSpPr>
          <p:nvPr/>
        </p:nvSpPr>
        <p:spPr bwMode="auto">
          <a:xfrm>
            <a:off x="2538413" y="2854325"/>
            <a:ext cx="1037463" cy="430887"/>
          </a:xfrm>
          <a:prstGeom prst="rect">
            <a:avLst/>
          </a:prstGeom>
          <a:noFill/>
          <a:ln w="12700" algn="ctr">
            <a:noFill/>
            <a:miter lim="800000"/>
            <a:headEnd/>
            <a:tailEnd/>
          </a:ln>
        </p:spPr>
        <p:txBody>
          <a:bodyPr wrap="none">
            <a:spAutoFit/>
          </a:bodyPr>
          <a:lstStyle/>
          <a:p>
            <a:r>
              <a:rPr lang="ru-RU" sz="2200">
                <a:solidFill>
                  <a:srgbClr val="004070"/>
                </a:solidFill>
              </a:rPr>
              <a:t>,3,4,5,6</a:t>
            </a:r>
          </a:p>
        </p:txBody>
      </p:sp>
      <p:sp>
        <p:nvSpPr>
          <p:cNvPr id="89" name="Rectangle 240"/>
          <p:cNvSpPr>
            <a:spLocks noChangeArrowheads="1"/>
          </p:cNvSpPr>
          <p:nvPr/>
        </p:nvSpPr>
        <p:spPr bwMode="auto">
          <a:xfrm>
            <a:off x="3986213" y="2854325"/>
            <a:ext cx="339725" cy="427038"/>
          </a:xfrm>
          <a:prstGeom prst="rect">
            <a:avLst/>
          </a:prstGeom>
          <a:noFill/>
          <a:ln w="12700" algn="ctr">
            <a:noFill/>
            <a:miter lim="800000"/>
            <a:headEnd/>
            <a:tailEnd/>
          </a:ln>
          <a:effectLst/>
        </p:spPr>
        <p:txBody>
          <a:bodyPr wrap="none">
            <a:spAutoFit/>
          </a:bodyPr>
          <a:lstStyle/>
          <a:p>
            <a:pPr>
              <a:defRPr/>
            </a:pPr>
            <a:r>
              <a:rPr lang="ru-RU" sz="2200">
                <a:solidFill>
                  <a:srgbClr val="004070"/>
                </a:solidFill>
                <a:effectLst>
                  <a:outerShdw blurRad="38100" dist="38100" dir="2700000" algn="tl">
                    <a:srgbClr val="C0C0C0"/>
                  </a:outerShdw>
                </a:effectLst>
              </a:rPr>
              <a:t>5</a:t>
            </a:r>
          </a:p>
        </p:txBody>
      </p:sp>
      <p:sp>
        <p:nvSpPr>
          <p:cNvPr id="90" name="Rectangle 241"/>
          <p:cNvSpPr>
            <a:spLocks noChangeArrowheads="1"/>
          </p:cNvSpPr>
          <p:nvPr/>
        </p:nvSpPr>
        <p:spPr bwMode="auto">
          <a:xfrm>
            <a:off x="5562600" y="3094038"/>
            <a:ext cx="2219967" cy="430887"/>
          </a:xfrm>
          <a:prstGeom prst="rect">
            <a:avLst/>
          </a:prstGeom>
          <a:noFill/>
          <a:ln w="12700" algn="ctr">
            <a:noFill/>
            <a:miter lim="800000"/>
            <a:headEnd/>
            <a:tailEnd/>
          </a:ln>
        </p:spPr>
        <p:txBody>
          <a:bodyPr wrap="none">
            <a:spAutoFit/>
          </a:bodyPr>
          <a:lstStyle/>
          <a:p>
            <a:r>
              <a:rPr lang="ru-RU" sz="2200">
                <a:solidFill>
                  <a:srgbClr val="004070"/>
                </a:solidFill>
              </a:rPr>
              <a:t>6</a:t>
            </a:r>
            <a:r>
              <a:rPr lang="ru-RU" sz="2200" baseline="30000">
                <a:solidFill>
                  <a:srgbClr val="004070"/>
                </a:solidFill>
              </a:rPr>
              <a:t>3</a:t>
            </a:r>
            <a:r>
              <a:rPr lang="ru-RU" sz="2200">
                <a:solidFill>
                  <a:srgbClr val="004070"/>
                </a:solidFill>
              </a:rPr>
              <a:t>  всего исходов</a:t>
            </a:r>
          </a:p>
        </p:txBody>
      </p:sp>
      <p:sp>
        <p:nvSpPr>
          <p:cNvPr id="91" name="Rectangle 242"/>
          <p:cNvSpPr>
            <a:spLocks noChangeArrowheads="1"/>
          </p:cNvSpPr>
          <p:nvPr/>
        </p:nvSpPr>
        <p:spPr bwMode="auto">
          <a:xfrm>
            <a:off x="481013" y="3225800"/>
            <a:ext cx="339725" cy="427038"/>
          </a:xfrm>
          <a:prstGeom prst="rect">
            <a:avLst/>
          </a:prstGeom>
          <a:noFill/>
          <a:ln w="12700" algn="ctr">
            <a:noFill/>
            <a:miter lim="800000"/>
            <a:headEnd/>
            <a:tailEnd/>
          </a:ln>
        </p:spPr>
        <p:txBody>
          <a:bodyPr wrap="none">
            <a:spAutoFit/>
          </a:bodyPr>
          <a:lstStyle/>
          <a:p>
            <a:r>
              <a:rPr lang="ru-RU" sz="2200">
                <a:solidFill>
                  <a:srgbClr val="004070"/>
                </a:solidFill>
              </a:rPr>
              <a:t>1</a:t>
            </a:r>
          </a:p>
        </p:txBody>
      </p:sp>
      <p:sp>
        <p:nvSpPr>
          <p:cNvPr id="92" name="Rectangle 243"/>
          <p:cNvSpPr>
            <a:spLocks noChangeArrowheads="1"/>
          </p:cNvSpPr>
          <p:nvPr/>
        </p:nvSpPr>
        <p:spPr bwMode="auto">
          <a:xfrm>
            <a:off x="1519238" y="3225800"/>
            <a:ext cx="339725" cy="427038"/>
          </a:xfrm>
          <a:prstGeom prst="rect">
            <a:avLst/>
          </a:prstGeom>
          <a:noFill/>
          <a:ln w="12700" algn="ctr">
            <a:noFill/>
            <a:miter lim="800000"/>
            <a:headEnd/>
            <a:tailEnd/>
          </a:ln>
        </p:spPr>
        <p:txBody>
          <a:bodyPr wrap="none">
            <a:spAutoFit/>
          </a:bodyPr>
          <a:lstStyle/>
          <a:p>
            <a:r>
              <a:rPr lang="ru-RU" sz="2200">
                <a:solidFill>
                  <a:srgbClr val="004070"/>
                </a:solidFill>
              </a:rPr>
              <a:t>2</a:t>
            </a:r>
          </a:p>
        </p:txBody>
      </p:sp>
      <p:grpSp>
        <p:nvGrpSpPr>
          <p:cNvPr id="93" name="Group 244"/>
          <p:cNvGrpSpPr>
            <a:grpSpLocks/>
          </p:cNvGrpSpPr>
          <p:nvPr/>
        </p:nvGrpSpPr>
        <p:grpSpPr bwMode="auto">
          <a:xfrm>
            <a:off x="3673475" y="2492375"/>
            <a:ext cx="1028700" cy="765175"/>
            <a:chOff x="2400" y="1152"/>
            <a:chExt cx="648" cy="482"/>
          </a:xfrm>
        </p:grpSpPr>
        <p:sp>
          <p:nvSpPr>
            <p:cNvPr id="94" name="Freeform 245"/>
            <p:cNvSpPr>
              <a:spLocks/>
            </p:cNvSpPr>
            <p:nvPr/>
          </p:nvSpPr>
          <p:spPr bwMode="auto">
            <a:xfrm>
              <a:off x="2400" y="1392"/>
              <a:ext cx="646" cy="2"/>
            </a:xfrm>
            <a:custGeom>
              <a:avLst/>
              <a:gdLst>
                <a:gd name="T0" fmla="*/ 0 w 646"/>
                <a:gd name="T1" fmla="*/ 2 h 2"/>
                <a:gd name="T2" fmla="*/ 646 w 646"/>
                <a:gd name="T3" fmla="*/ 0 h 2"/>
                <a:gd name="T4" fmla="*/ 0 60000 65536"/>
                <a:gd name="T5" fmla="*/ 0 60000 65536"/>
                <a:gd name="T6" fmla="*/ 0 w 646"/>
                <a:gd name="T7" fmla="*/ 0 h 2"/>
                <a:gd name="T8" fmla="*/ 646 w 646"/>
                <a:gd name="T9" fmla="*/ 2 h 2"/>
              </a:gdLst>
              <a:ahLst/>
              <a:cxnLst>
                <a:cxn ang="T4">
                  <a:pos x="T0" y="T1"/>
                </a:cxn>
                <a:cxn ang="T5">
                  <a:pos x="T2" y="T3"/>
                </a:cxn>
              </a:cxnLst>
              <a:rect l="T6" t="T7" r="T8" b="T9"/>
              <a:pathLst>
                <a:path w="646" h="2">
                  <a:moveTo>
                    <a:pt x="0" y="2"/>
                  </a:moveTo>
                  <a:lnTo>
                    <a:pt x="646" y="0"/>
                  </a:lnTo>
                </a:path>
              </a:pathLst>
            </a:custGeom>
            <a:noFill/>
            <a:ln w="9525">
              <a:solidFill>
                <a:schemeClr val="tx1"/>
              </a:solidFill>
              <a:round/>
              <a:headEnd/>
              <a:tailEnd/>
            </a:ln>
          </p:spPr>
          <p:txBody>
            <a:bodyPr/>
            <a:lstStyle/>
            <a:p>
              <a:endParaRPr lang="ru-RU">
                <a:solidFill>
                  <a:srgbClr val="004070"/>
                </a:solidFill>
              </a:endParaRPr>
            </a:p>
          </p:txBody>
        </p:sp>
        <p:sp>
          <p:nvSpPr>
            <p:cNvPr id="95" name="Freeform 246"/>
            <p:cNvSpPr>
              <a:spLocks/>
            </p:cNvSpPr>
            <p:nvPr/>
          </p:nvSpPr>
          <p:spPr bwMode="auto">
            <a:xfrm>
              <a:off x="2400" y="1152"/>
              <a:ext cx="648" cy="482"/>
            </a:xfrm>
            <a:custGeom>
              <a:avLst/>
              <a:gdLst>
                <a:gd name="T0" fmla="*/ 0 w 648"/>
                <a:gd name="T1" fmla="*/ 0 h 482"/>
                <a:gd name="T2" fmla="*/ 646 w 648"/>
                <a:gd name="T3" fmla="*/ 0 h 482"/>
                <a:gd name="T4" fmla="*/ 648 w 648"/>
                <a:gd name="T5" fmla="*/ 477 h 482"/>
                <a:gd name="T6" fmla="*/ 0 w 648"/>
                <a:gd name="T7" fmla="*/ 482 h 482"/>
                <a:gd name="T8" fmla="*/ 0 60000 65536"/>
                <a:gd name="T9" fmla="*/ 0 60000 65536"/>
                <a:gd name="T10" fmla="*/ 0 60000 65536"/>
                <a:gd name="T11" fmla="*/ 0 60000 65536"/>
                <a:gd name="T12" fmla="*/ 0 w 648"/>
                <a:gd name="T13" fmla="*/ 0 h 482"/>
                <a:gd name="T14" fmla="*/ 648 w 648"/>
                <a:gd name="T15" fmla="*/ 482 h 482"/>
              </a:gdLst>
              <a:ahLst/>
              <a:cxnLst>
                <a:cxn ang="T8">
                  <a:pos x="T0" y="T1"/>
                </a:cxn>
                <a:cxn ang="T9">
                  <a:pos x="T2" y="T3"/>
                </a:cxn>
                <a:cxn ang="T10">
                  <a:pos x="T4" y="T5"/>
                </a:cxn>
                <a:cxn ang="T11">
                  <a:pos x="T6" y="T7"/>
                </a:cxn>
              </a:cxnLst>
              <a:rect l="T12" t="T13" r="T14" b="T15"/>
              <a:pathLst>
                <a:path w="648" h="482">
                  <a:moveTo>
                    <a:pt x="0" y="0"/>
                  </a:moveTo>
                  <a:lnTo>
                    <a:pt x="646" y="0"/>
                  </a:lnTo>
                  <a:lnTo>
                    <a:pt x="648" y="477"/>
                  </a:lnTo>
                  <a:lnTo>
                    <a:pt x="0" y="482"/>
                  </a:lnTo>
                </a:path>
              </a:pathLst>
            </a:custGeom>
            <a:noFill/>
            <a:ln w="9525">
              <a:solidFill>
                <a:schemeClr val="tx1"/>
              </a:solidFill>
              <a:round/>
              <a:headEnd/>
              <a:tailEnd/>
            </a:ln>
          </p:spPr>
          <p:txBody>
            <a:bodyPr/>
            <a:lstStyle/>
            <a:p>
              <a:endParaRPr lang="ru-RU">
                <a:solidFill>
                  <a:srgbClr val="004070"/>
                </a:solidFill>
              </a:endParaRPr>
            </a:p>
          </p:txBody>
        </p:sp>
      </p:grpSp>
      <p:grpSp>
        <p:nvGrpSpPr>
          <p:cNvPr id="96" name="Group 261"/>
          <p:cNvGrpSpPr>
            <a:grpSpLocks/>
          </p:cNvGrpSpPr>
          <p:nvPr/>
        </p:nvGrpSpPr>
        <p:grpSpPr bwMode="auto">
          <a:xfrm>
            <a:off x="3673475" y="3254375"/>
            <a:ext cx="1028700" cy="765175"/>
            <a:chOff x="2688" y="1824"/>
            <a:chExt cx="648" cy="482"/>
          </a:xfrm>
        </p:grpSpPr>
        <p:sp>
          <p:nvSpPr>
            <p:cNvPr id="97" name="Freeform 262"/>
            <p:cNvSpPr>
              <a:spLocks/>
            </p:cNvSpPr>
            <p:nvPr/>
          </p:nvSpPr>
          <p:spPr bwMode="auto">
            <a:xfrm>
              <a:off x="2688" y="2064"/>
              <a:ext cx="646" cy="2"/>
            </a:xfrm>
            <a:custGeom>
              <a:avLst/>
              <a:gdLst>
                <a:gd name="T0" fmla="*/ 0 w 646"/>
                <a:gd name="T1" fmla="*/ 2 h 2"/>
                <a:gd name="T2" fmla="*/ 646 w 646"/>
                <a:gd name="T3" fmla="*/ 0 h 2"/>
                <a:gd name="T4" fmla="*/ 0 60000 65536"/>
                <a:gd name="T5" fmla="*/ 0 60000 65536"/>
                <a:gd name="T6" fmla="*/ 0 w 646"/>
                <a:gd name="T7" fmla="*/ 0 h 2"/>
                <a:gd name="T8" fmla="*/ 646 w 646"/>
                <a:gd name="T9" fmla="*/ 2 h 2"/>
              </a:gdLst>
              <a:ahLst/>
              <a:cxnLst>
                <a:cxn ang="T4">
                  <a:pos x="T0" y="T1"/>
                </a:cxn>
                <a:cxn ang="T5">
                  <a:pos x="T2" y="T3"/>
                </a:cxn>
              </a:cxnLst>
              <a:rect l="T6" t="T7" r="T8" b="T9"/>
              <a:pathLst>
                <a:path w="646" h="2">
                  <a:moveTo>
                    <a:pt x="0" y="2"/>
                  </a:moveTo>
                  <a:lnTo>
                    <a:pt x="646" y="0"/>
                  </a:lnTo>
                </a:path>
              </a:pathLst>
            </a:custGeom>
            <a:noFill/>
            <a:ln w="9525">
              <a:solidFill>
                <a:schemeClr val="tx1"/>
              </a:solidFill>
              <a:round/>
              <a:headEnd/>
              <a:tailEnd/>
            </a:ln>
          </p:spPr>
          <p:txBody>
            <a:bodyPr/>
            <a:lstStyle/>
            <a:p>
              <a:endParaRPr lang="ru-RU">
                <a:solidFill>
                  <a:srgbClr val="004070"/>
                </a:solidFill>
              </a:endParaRPr>
            </a:p>
          </p:txBody>
        </p:sp>
        <p:sp>
          <p:nvSpPr>
            <p:cNvPr id="98" name="Freeform 263"/>
            <p:cNvSpPr>
              <a:spLocks/>
            </p:cNvSpPr>
            <p:nvPr/>
          </p:nvSpPr>
          <p:spPr bwMode="auto">
            <a:xfrm>
              <a:off x="2688" y="1824"/>
              <a:ext cx="648" cy="482"/>
            </a:xfrm>
            <a:custGeom>
              <a:avLst/>
              <a:gdLst>
                <a:gd name="T0" fmla="*/ 646 w 648"/>
                <a:gd name="T1" fmla="*/ 0 h 482"/>
                <a:gd name="T2" fmla="*/ 648 w 648"/>
                <a:gd name="T3" fmla="*/ 477 h 482"/>
                <a:gd name="T4" fmla="*/ 0 w 648"/>
                <a:gd name="T5" fmla="*/ 482 h 482"/>
                <a:gd name="T6" fmla="*/ 0 60000 65536"/>
                <a:gd name="T7" fmla="*/ 0 60000 65536"/>
                <a:gd name="T8" fmla="*/ 0 60000 65536"/>
                <a:gd name="T9" fmla="*/ 0 w 648"/>
                <a:gd name="T10" fmla="*/ 0 h 482"/>
                <a:gd name="T11" fmla="*/ 648 w 648"/>
                <a:gd name="T12" fmla="*/ 482 h 482"/>
              </a:gdLst>
              <a:ahLst/>
              <a:cxnLst>
                <a:cxn ang="T6">
                  <a:pos x="T0" y="T1"/>
                </a:cxn>
                <a:cxn ang="T7">
                  <a:pos x="T2" y="T3"/>
                </a:cxn>
                <a:cxn ang="T8">
                  <a:pos x="T4" y="T5"/>
                </a:cxn>
              </a:cxnLst>
              <a:rect l="T9" t="T10" r="T11" b="T12"/>
              <a:pathLst>
                <a:path w="648" h="482">
                  <a:moveTo>
                    <a:pt x="646" y="0"/>
                  </a:moveTo>
                  <a:lnTo>
                    <a:pt x="648" y="477"/>
                  </a:lnTo>
                  <a:lnTo>
                    <a:pt x="0" y="482"/>
                  </a:lnTo>
                </a:path>
              </a:pathLst>
            </a:custGeom>
            <a:noFill/>
            <a:ln w="9525">
              <a:solidFill>
                <a:schemeClr val="tx1"/>
              </a:solidFill>
              <a:round/>
              <a:headEnd/>
              <a:tailEnd/>
            </a:ln>
          </p:spPr>
          <p:txBody>
            <a:bodyPr/>
            <a:lstStyle/>
            <a:p>
              <a:endParaRPr lang="ru-RU">
                <a:solidFill>
                  <a:srgbClr val="004070"/>
                </a:solidFill>
              </a:endParaRPr>
            </a:p>
          </p:txBody>
        </p:sp>
      </p:grpSp>
      <p:sp>
        <p:nvSpPr>
          <p:cNvPr id="99" name="Rectangle 264"/>
          <p:cNvSpPr>
            <a:spLocks noChangeArrowheads="1"/>
          </p:cNvSpPr>
          <p:nvPr/>
        </p:nvSpPr>
        <p:spPr bwMode="auto">
          <a:xfrm>
            <a:off x="2173288" y="3206750"/>
            <a:ext cx="339725" cy="427038"/>
          </a:xfrm>
          <a:prstGeom prst="rect">
            <a:avLst/>
          </a:prstGeom>
          <a:noFill/>
          <a:ln w="12700" algn="ctr">
            <a:noFill/>
            <a:miter lim="800000"/>
            <a:headEnd/>
            <a:tailEnd/>
          </a:ln>
        </p:spPr>
        <p:txBody>
          <a:bodyPr wrap="none">
            <a:spAutoFit/>
          </a:bodyPr>
          <a:lstStyle/>
          <a:p>
            <a:r>
              <a:rPr lang="ru-RU" sz="2200">
                <a:solidFill>
                  <a:srgbClr val="004070"/>
                </a:solidFill>
              </a:rPr>
              <a:t>1</a:t>
            </a:r>
          </a:p>
        </p:txBody>
      </p:sp>
      <p:sp>
        <p:nvSpPr>
          <p:cNvPr id="100" name="Rectangle 265"/>
          <p:cNvSpPr>
            <a:spLocks noChangeArrowheads="1"/>
          </p:cNvSpPr>
          <p:nvPr/>
        </p:nvSpPr>
        <p:spPr bwMode="auto">
          <a:xfrm>
            <a:off x="2306638" y="3206750"/>
            <a:ext cx="397866" cy="430887"/>
          </a:xfrm>
          <a:prstGeom prst="rect">
            <a:avLst/>
          </a:prstGeom>
          <a:noFill/>
          <a:ln w="12700" algn="ctr">
            <a:noFill/>
            <a:miter lim="800000"/>
            <a:headEnd/>
            <a:tailEnd/>
          </a:ln>
        </p:spPr>
        <p:txBody>
          <a:bodyPr wrap="none">
            <a:spAutoFit/>
          </a:bodyPr>
          <a:lstStyle/>
          <a:p>
            <a:r>
              <a:rPr lang="ru-RU" sz="2200">
                <a:solidFill>
                  <a:srgbClr val="004070"/>
                </a:solidFill>
              </a:rPr>
              <a:t>,2</a:t>
            </a:r>
          </a:p>
        </p:txBody>
      </p:sp>
      <p:sp>
        <p:nvSpPr>
          <p:cNvPr id="101" name="Rectangle 266"/>
          <p:cNvSpPr>
            <a:spLocks noChangeArrowheads="1"/>
          </p:cNvSpPr>
          <p:nvPr/>
        </p:nvSpPr>
        <p:spPr bwMode="auto">
          <a:xfrm>
            <a:off x="2554288" y="3216275"/>
            <a:ext cx="1037463" cy="430887"/>
          </a:xfrm>
          <a:prstGeom prst="rect">
            <a:avLst/>
          </a:prstGeom>
          <a:noFill/>
          <a:ln w="12700" algn="ctr">
            <a:noFill/>
            <a:miter lim="800000"/>
            <a:headEnd/>
            <a:tailEnd/>
          </a:ln>
        </p:spPr>
        <p:txBody>
          <a:bodyPr wrap="none">
            <a:spAutoFit/>
          </a:bodyPr>
          <a:lstStyle/>
          <a:p>
            <a:r>
              <a:rPr lang="ru-RU" sz="2200">
                <a:solidFill>
                  <a:srgbClr val="004070"/>
                </a:solidFill>
              </a:rPr>
              <a:t>,3,4,5,6</a:t>
            </a:r>
          </a:p>
        </p:txBody>
      </p:sp>
      <p:sp>
        <p:nvSpPr>
          <p:cNvPr id="102" name="Rectangle 267"/>
          <p:cNvSpPr>
            <a:spLocks noChangeArrowheads="1"/>
          </p:cNvSpPr>
          <p:nvPr/>
        </p:nvSpPr>
        <p:spPr bwMode="auto">
          <a:xfrm>
            <a:off x="4002088" y="3216275"/>
            <a:ext cx="339725" cy="427038"/>
          </a:xfrm>
          <a:prstGeom prst="rect">
            <a:avLst/>
          </a:prstGeom>
          <a:noFill/>
          <a:ln w="12700" algn="ctr">
            <a:noFill/>
            <a:miter lim="800000"/>
            <a:headEnd/>
            <a:tailEnd/>
          </a:ln>
          <a:effectLst/>
        </p:spPr>
        <p:txBody>
          <a:bodyPr wrap="none">
            <a:spAutoFit/>
          </a:bodyPr>
          <a:lstStyle/>
          <a:p>
            <a:pPr>
              <a:defRPr/>
            </a:pPr>
            <a:r>
              <a:rPr lang="ru-RU" sz="2200">
                <a:solidFill>
                  <a:srgbClr val="004070"/>
                </a:solidFill>
                <a:effectLst>
                  <a:outerShdw blurRad="38100" dist="38100" dir="2700000" algn="tl">
                    <a:srgbClr val="C0C0C0"/>
                  </a:outerShdw>
                </a:effectLst>
              </a:rPr>
              <a:t>6</a:t>
            </a:r>
          </a:p>
        </p:txBody>
      </p:sp>
      <p:sp>
        <p:nvSpPr>
          <p:cNvPr id="103" name="Rectangle 268"/>
          <p:cNvSpPr>
            <a:spLocks noChangeArrowheads="1"/>
          </p:cNvSpPr>
          <p:nvPr/>
        </p:nvSpPr>
        <p:spPr bwMode="auto">
          <a:xfrm>
            <a:off x="493713" y="3611563"/>
            <a:ext cx="339725" cy="427037"/>
          </a:xfrm>
          <a:prstGeom prst="rect">
            <a:avLst/>
          </a:prstGeom>
          <a:noFill/>
          <a:ln w="12700" algn="ctr">
            <a:noFill/>
            <a:miter lim="800000"/>
            <a:headEnd/>
            <a:tailEnd/>
          </a:ln>
        </p:spPr>
        <p:txBody>
          <a:bodyPr wrap="none">
            <a:spAutoFit/>
          </a:bodyPr>
          <a:lstStyle/>
          <a:p>
            <a:r>
              <a:rPr lang="ru-RU" sz="2200">
                <a:solidFill>
                  <a:srgbClr val="004070"/>
                </a:solidFill>
              </a:rPr>
              <a:t>2</a:t>
            </a:r>
          </a:p>
        </p:txBody>
      </p:sp>
      <p:sp>
        <p:nvSpPr>
          <p:cNvPr id="104" name="Rectangle 269"/>
          <p:cNvSpPr>
            <a:spLocks noChangeArrowheads="1"/>
          </p:cNvSpPr>
          <p:nvPr/>
        </p:nvSpPr>
        <p:spPr bwMode="auto">
          <a:xfrm>
            <a:off x="1508125" y="3611563"/>
            <a:ext cx="339725" cy="427037"/>
          </a:xfrm>
          <a:prstGeom prst="rect">
            <a:avLst/>
          </a:prstGeom>
          <a:noFill/>
          <a:ln w="12700" algn="ctr">
            <a:noFill/>
            <a:miter lim="800000"/>
            <a:headEnd/>
            <a:tailEnd/>
          </a:ln>
        </p:spPr>
        <p:txBody>
          <a:bodyPr wrap="none">
            <a:spAutoFit/>
          </a:bodyPr>
          <a:lstStyle/>
          <a:p>
            <a:r>
              <a:rPr lang="ru-RU" sz="2200">
                <a:solidFill>
                  <a:srgbClr val="004070"/>
                </a:solidFill>
              </a:rPr>
              <a:t>1</a:t>
            </a:r>
          </a:p>
        </p:txBody>
      </p:sp>
      <p:sp>
        <p:nvSpPr>
          <p:cNvPr id="105" name="Rectangle 270"/>
          <p:cNvSpPr>
            <a:spLocks noChangeArrowheads="1"/>
          </p:cNvSpPr>
          <p:nvPr/>
        </p:nvSpPr>
        <p:spPr bwMode="auto">
          <a:xfrm>
            <a:off x="2165350" y="3625850"/>
            <a:ext cx="339725" cy="427038"/>
          </a:xfrm>
          <a:prstGeom prst="rect">
            <a:avLst/>
          </a:prstGeom>
          <a:noFill/>
          <a:ln w="12700" algn="ctr">
            <a:noFill/>
            <a:miter lim="800000"/>
            <a:headEnd/>
            <a:tailEnd/>
          </a:ln>
        </p:spPr>
        <p:txBody>
          <a:bodyPr wrap="none">
            <a:spAutoFit/>
          </a:bodyPr>
          <a:lstStyle/>
          <a:p>
            <a:r>
              <a:rPr lang="ru-RU" sz="2200">
                <a:solidFill>
                  <a:srgbClr val="004070"/>
                </a:solidFill>
              </a:rPr>
              <a:t>1</a:t>
            </a:r>
          </a:p>
        </p:txBody>
      </p:sp>
      <p:sp>
        <p:nvSpPr>
          <p:cNvPr id="106" name="Rectangle 271"/>
          <p:cNvSpPr>
            <a:spLocks noChangeArrowheads="1"/>
          </p:cNvSpPr>
          <p:nvPr/>
        </p:nvSpPr>
        <p:spPr bwMode="auto">
          <a:xfrm>
            <a:off x="2298700" y="3625850"/>
            <a:ext cx="397866" cy="430887"/>
          </a:xfrm>
          <a:prstGeom prst="rect">
            <a:avLst/>
          </a:prstGeom>
          <a:noFill/>
          <a:ln w="12700" algn="ctr">
            <a:noFill/>
            <a:miter lim="800000"/>
            <a:headEnd/>
            <a:tailEnd/>
          </a:ln>
        </p:spPr>
        <p:txBody>
          <a:bodyPr wrap="none">
            <a:spAutoFit/>
          </a:bodyPr>
          <a:lstStyle/>
          <a:p>
            <a:r>
              <a:rPr lang="ru-RU" sz="2200">
                <a:solidFill>
                  <a:srgbClr val="004070"/>
                </a:solidFill>
              </a:rPr>
              <a:t>,2</a:t>
            </a:r>
          </a:p>
        </p:txBody>
      </p:sp>
      <p:sp>
        <p:nvSpPr>
          <p:cNvPr id="107" name="Rectangle 272"/>
          <p:cNvSpPr>
            <a:spLocks noChangeArrowheads="1"/>
          </p:cNvSpPr>
          <p:nvPr/>
        </p:nvSpPr>
        <p:spPr bwMode="auto">
          <a:xfrm>
            <a:off x="2546350" y="3635375"/>
            <a:ext cx="1037463" cy="430887"/>
          </a:xfrm>
          <a:prstGeom prst="rect">
            <a:avLst/>
          </a:prstGeom>
          <a:noFill/>
          <a:ln w="12700" algn="ctr">
            <a:noFill/>
            <a:miter lim="800000"/>
            <a:headEnd/>
            <a:tailEnd/>
          </a:ln>
        </p:spPr>
        <p:txBody>
          <a:bodyPr wrap="none">
            <a:spAutoFit/>
          </a:bodyPr>
          <a:lstStyle/>
          <a:p>
            <a:r>
              <a:rPr lang="ru-RU" sz="2200">
                <a:solidFill>
                  <a:srgbClr val="004070"/>
                </a:solidFill>
              </a:rPr>
              <a:t>,3,4,5,6</a:t>
            </a:r>
          </a:p>
        </p:txBody>
      </p:sp>
      <p:sp>
        <p:nvSpPr>
          <p:cNvPr id="108" name="Rectangle 273"/>
          <p:cNvSpPr>
            <a:spLocks noChangeArrowheads="1"/>
          </p:cNvSpPr>
          <p:nvPr/>
        </p:nvSpPr>
        <p:spPr bwMode="auto">
          <a:xfrm>
            <a:off x="3994150" y="3635375"/>
            <a:ext cx="339725" cy="427038"/>
          </a:xfrm>
          <a:prstGeom prst="rect">
            <a:avLst/>
          </a:prstGeom>
          <a:noFill/>
          <a:ln w="12700" algn="ctr">
            <a:noFill/>
            <a:miter lim="800000"/>
            <a:headEnd/>
            <a:tailEnd/>
          </a:ln>
          <a:effectLst/>
        </p:spPr>
        <p:txBody>
          <a:bodyPr wrap="none">
            <a:spAutoFit/>
          </a:bodyPr>
          <a:lstStyle/>
          <a:p>
            <a:pPr>
              <a:defRPr/>
            </a:pPr>
            <a:r>
              <a:rPr lang="ru-RU" sz="2200">
                <a:solidFill>
                  <a:srgbClr val="004070"/>
                </a:solidFill>
                <a:effectLst>
                  <a:outerShdw blurRad="38100" dist="38100" dir="2700000" algn="tl">
                    <a:srgbClr val="C0C0C0"/>
                  </a:outerShdw>
                </a:effectLst>
              </a:rPr>
              <a:t>6</a:t>
            </a:r>
          </a:p>
        </p:txBody>
      </p:sp>
      <p:grpSp>
        <p:nvGrpSpPr>
          <p:cNvPr id="109" name="Group 274"/>
          <p:cNvGrpSpPr>
            <a:grpSpLocks/>
          </p:cNvGrpSpPr>
          <p:nvPr/>
        </p:nvGrpSpPr>
        <p:grpSpPr bwMode="auto">
          <a:xfrm>
            <a:off x="176213" y="4016375"/>
            <a:ext cx="3506787" cy="763588"/>
            <a:chOff x="106" y="1824"/>
            <a:chExt cx="2209" cy="481"/>
          </a:xfrm>
        </p:grpSpPr>
        <p:grpSp>
          <p:nvGrpSpPr>
            <p:cNvPr id="110" name="Group 275"/>
            <p:cNvGrpSpPr>
              <a:grpSpLocks/>
            </p:cNvGrpSpPr>
            <p:nvPr/>
          </p:nvGrpSpPr>
          <p:grpSpPr bwMode="auto">
            <a:xfrm>
              <a:off x="106" y="1824"/>
              <a:ext cx="2198" cy="481"/>
              <a:chOff x="192" y="1392"/>
              <a:chExt cx="2160" cy="481"/>
            </a:xfrm>
          </p:grpSpPr>
          <p:sp>
            <p:nvSpPr>
              <p:cNvPr id="116" name="Line 276"/>
              <p:cNvSpPr>
                <a:spLocks noChangeShapeType="1"/>
              </p:cNvSpPr>
              <p:nvPr/>
            </p:nvSpPr>
            <p:spPr bwMode="auto">
              <a:xfrm>
                <a:off x="192" y="1632"/>
                <a:ext cx="2160" cy="1"/>
              </a:xfrm>
              <a:prstGeom prst="line">
                <a:avLst/>
              </a:prstGeom>
              <a:noFill/>
              <a:ln w="9525">
                <a:solidFill>
                  <a:schemeClr val="tx1"/>
                </a:solidFill>
                <a:round/>
                <a:headEnd/>
                <a:tailEnd/>
              </a:ln>
            </p:spPr>
            <p:txBody>
              <a:bodyPr/>
              <a:lstStyle/>
              <a:p>
                <a:endParaRPr lang="ru-RU">
                  <a:solidFill>
                    <a:srgbClr val="004070"/>
                  </a:solidFill>
                </a:endParaRPr>
              </a:p>
            </p:txBody>
          </p:sp>
          <p:sp>
            <p:nvSpPr>
              <p:cNvPr id="117" name="Line 277"/>
              <p:cNvSpPr>
                <a:spLocks noChangeShapeType="1"/>
              </p:cNvSpPr>
              <p:nvPr/>
            </p:nvSpPr>
            <p:spPr bwMode="auto">
              <a:xfrm>
                <a:off x="192" y="1872"/>
                <a:ext cx="2160" cy="1"/>
              </a:xfrm>
              <a:prstGeom prst="line">
                <a:avLst/>
              </a:prstGeom>
              <a:noFill/>
              <a:ln w="9525">
                <a:solidFill>
                  <a:schemeClr val="tx1"/>
                </a:solidFill>
                <a:round/>
                <a:headEnd/>
                <a:tailEnd/>
              </a:ln>
            </p:spPr>
            <p:txBody>
              <a:bodyPr/>
              <a:lstStyle/>
              <a:p>
                <a:endParaRPr lang="ru-RU">
                  <a:solidFill>
                    <a:srgbClr val="004070"/>
                  </a:solidFill>
                </a:endParaRPr>
              </a:p>
            </p:txBody>
          </p:sp>
          <p:sp>
            <p:nvSpPr>
              <p:cNvPr id="118" name="Line 278"/>
              <p:cNvSpPr>
                <a:spLocks noChangeShapeType="1"/>
              </p:cNvSpPr>
              <p:nvPr/>
            </p:nvSpPr>
            <p:spPr bwMode="auto">
              <a:xfrm>
                <a:off x="192" y="1392"/>
                <a:ext cx="2160" cy="1"/>
              </a:xfrm>
              <a:prstGeom prst="line">
                <a:avLst/>
              </a:prstGeom>
              <a:noFill/>
              <a:ln w="9525">
                <a:solidFill>
                  <a:schemeClr val="tx1"/>
                </a:solidFill>
                <a:round/>
                <a:headEnd/>
                <a:tailEnd/>
              </a:ln>
            </p:spPr>
            <p:txBody>
              <a:bodyPr/>
              <a:lstStyle/>
              <a:p>
                <a:endParaRPr lang="ru-RU">
                  <a:solidFill>
                    <a:srgbClr val="004070"/>
                  </a:solidFill>
                </a:endParaRPr>
              </a:p>
            </p:txBody>
          </p:sp>
        </p:grpSp>
        <p:grpSp>
          <p:nvGrpSpPr>
            <p:cNvPr id="111" name="Group 279"/>
            <p:cNvGrpSpPr>
              <a:grpSpLocks/>
            </p:cNvGrpSpPr>
            <p:nvPr/>
          </p:nvGrpSpPr>
          <p:grpSpPr bwMode="auto">
            <a:xfrm>
              <a:off x="758" y="1824"/>
              <a:ext cx="624" cy="480"/>
              <a:chOff x="775" y="1152"/>
              <a:chExt cx="582" cy="1776"/>
            </a:xfrm>
          </p:grpSpPr>
          <p:sp>
            <p:nvSpPr>
              <p:cNvPr id="114" name="Line 280"/>
              <p:cNvSpPr>
                <a:spLocks noChangeShapeType="1"/>
              </p:cNvSpPr>
              <p:nvPr/>
            </p:nvSpPr>
            <p:spPr bwMode="auto">
              <a:xfrm>
                <a:off x="775" y="1152"/>
                <a:ext cx="1" cy="1776"/>
              </a:xfrm>
              <a:prstGeom prst="line">
                <a:avLst/>
              </a:prstGeom>
              <a:noFill/>
              <a:ln w="9525">
                <a:solidFill>
                  <a:schemeClr val="tx1"/>
                </a:solidFill>
                <a:round/>
                <a:headEnd/>
                <a:tailEnd/>
              </a:ln>
            </p:spPr>
            <p:txBody>
              <a:bodyPr/>
              <a:lstStyle/>
              <a:p>
                <a:endParaRPr lang="ru-RU">
                  <a:solidFill>
                    <a:srgbClr val="004070"/>
                  </a:solidFill>
                </a:endParaRPr>
              </a:p>
            </p:txBody>
          </p:sp>
          <p:sp>
            <p:nvSpPr>
              <p:cNvPr id="115" name="Line 281"/>
              <p:cNvSpPr>
                <a:spLocks noChangeShapeType="1"/>
              </p:cNvSpPr>
              <p:nvPr/>
            </p:nvSpPr>
            <p:spPr bwMode="auto">
              <a:xfrm>
                <a:off x="1356" y="1152"/>
                <a:ext cx="1" cy="1776"/>
              </a:xfrm>
              <a:prstGeom prst="line">
                <a:avLst/>
              </a:prstGeom>
              <a:noFill/>
              <a:ln w="9525">
                <a:solidFill>
                  <a:schemeClr val="tx1"/>
                </a:solidFill>
                <a:round/>
                <a:headEnd/>
                <a:tailEnd/>
              </a:ln>
            </p:spPr>
            <p:txBody>
              <a:bodyPr/>
              <a:lstStyle/>
              <a:p>
                <a:endParaRPr lang="ru-RU">
                  <a:solidFill>
                    <a:srgbClr val="004070"/>
                  </a:solidFill>
                </a:endParaRPr>
              </a:p>
            </p:txBody>
          </p:sp>
        </p:grpSp>
        <p:sp>
          <p:nvSpPr>
            <p:cNvPr id="112" name="Line 282"/>
            <p:cNvSpPr>
              <a:spLocks noChangeShapeType="1"/>
            </p:cNvSpPr>
            <p:nvPr/>
          </p:nvSpPr>
          <p:spPr bwMode="auto">
            <a:xfrm>
              <a:off x="2314" y="1824"/>
              <a:ext cx="1" cy="480"/>
            </a:xfrm>
            <a:prstGeom prst="line">
              <a:avLst/>
            </a:prstGeom>
            <a:noFill/>
            <a:ln w="9525">
              <a:solidFill>
                <a:schemeClr val="tx1"/>
              </a:solidFill>
              <a:round/>
              <a:headEnd/>
              <a:tailEnd/>
            </a:ln>
          </p:spPr>
          <p:txBody>
            <a:bodyPr/>
            <a:lstStyle/>
            <a:p>
              <a:endParaRPr lang="ru-RU">
                <a:solidFill>
                  <a:srgbClr val="004070"/>
                </a:solidFill>
              </a:endParaRPr>
            </a:p>
          </p:txBody>
        </p:sp>
        <p:sp>
          <p:nvSpPr>
            <p:cNvPr id="113" name="Line 283"/>
            <p:cNvSpPr>
              <a:spLocks noChangeShapeType="1"/>
            </p:cNvSpPr>
            <p:nvPr/>
          </p:nvSpPr>
          <p:spPr bwMode="auto">
            <a:xfrm>
              <a:off x="106" y="1824"/>
              <a:ext cx="1" cy="480"/>
            </a:xfrm>
            <a:prstGeom prst="line">
              <a:avLst/>
            </a:prstGeom>
            <a:noFill/>
            <a:ln w="9525">
              <a:solidFill>
                <a:schemeClr val="tx1"/>
              </a:solidFill>
              <a:round/>
              <a:headEnd/>
              <a:tailEnd/>
            </a:ln>
          </p:spPr>
          <p:txBody>
            <a:bodyPr/>
            <a:lstStyle/>
            <a:p>
              <a:endParaRPr lang="ru-RU">
                <a:solidFill>
                  <a:srgbClr val="004070"/>
                </a:solidFill>
              </a:endParaRPr>
            </a:p>
          </p:txBody>
        </p:sp>
      </p:grpSp>
      <p:grpSp>
        <p:nvGrpSpPr>
          <p:cNvPr id="119" name="Group 284"/>
          <p:cNvGrpSpPr>
            <a:grpSpLocks/>
          </p:cNvGrpSpPr>
          <p:nvPr/>
        </p:nvGrpSpPr>
        <p:grpSpPr bwMode="auto">
          <a:xfrm>
            <a:off x="3681413" y="4016375"/>
            <a:ext cx="1028700" cy="765175"/>
            <a:chOff x="2688" y="1824"/>
            <a:chExt cx="648" cy="482"/>
          </a:xfrm>
        </p:grpSpPr>
        <p:sp>
          <p:nvSpPr>
            <p:cNvPr id="120" name="Freeform 285"/>
            <p:cNvSpPr>
              <a:spLocks/>
            </p:cNvSpPr>
            <p:nvPr/>
          </p:nvSpPr>
          <p:spPr bwMode="auto">
            <a:xfrm>
              <a:off x="2688" y="2064"/>
              <a:ext cx="646" cy="2"/>
            </a:xfrm>
            <a:custGeom>
              <a:avLst/>
              <a:gdLst>
                <a:gd name="T0" fmla="*/ 0 w 646"/>
                <a:gd name="T1" fmla="*/ 2 h 2"/>
                <a:gd name="T2" fmla="*/ 646 w 646"/>
                <a:gd name="T3" fmla="*/ 0 h 2"/>
                <a:gd name="T4" fmla="*/ 0 60000 65536"/>
                <a:gd name="T5" fmla="*/ 0 60000 65536"/>
                <a:gd name="T6" fmla="*/ 0 w 646"/>
                <a:gd name="T7" fmla="*/ 0 h 2"/>
                <a:gd name="T8" fmla="*/ 646 w 646"/>
                <a:gd name="T9" fmla="*/ 2 h 2"/>
              </a:gdLst>
              <a:ahLst/>
              <a:cxnLst>
                <a:cxn ang="T4">
                  <a:pos x="T0" y="T1"/>
                </a:cxn>
                <a:cxn ang="T5">
                  <a:pos x="T2" y="T3"/>
                </a:cxn>
              </a:cxnLst>
              <a:rect l="T6" t="T7" r="T8" b="T9"/>
              <a:pathLst>
                <a:path w="646" h="2">
                  <a:moveTo>
                    <a:pt x="0" y="2"/>
                  </a:moveTo>
                  <a:lnTo>
                    <a:pt x="646" y="0"/>
                  </a:lnTo>
                </a:path>
              </a:pathLst>
            </a:custGeom>
            <a:noFill/>
            <a:ln w="9525">
              <a:solidFill>
                <a:schemeClr val="tx1"/>
              </a:solidFill>
              <a:round/>
              <a:headEnd/>
              <a:tailEnd/>
            </a:ln>
          </p:spPr>
          <p:txBody>
            <a:bodyPr/>
            <a:lstStyle/>
            <a:p>
              <a:endParaRPr lang="ru-RU">
                <a:solidFill>
                  <a:srgbClr val="004070"/>
                </a:solidFill>
              </a:endParaRPr>
            </a:p>
          </p:txBody>
        </p:sp>
        <p:sp>
          <p:nvSpPr>
            <p:cNvPr id="121" name="Freeform 286"/>
            <p:cNvSpPr>
              <a:spLocks/>
            </p:cNvSpPr>
            <p:nvPr/>
          </p:nvSpPr>
          <p:spPr bwMode="auto">
            <a:xfrm>
              <a:off x="2688" y="1824"/>
              <a:ext cx="648" cy="482"/>
            </a:xfrm>
            <a:custGeom>
              <a:avLst/>
              <a:gdLst>
                <a:gd name="T0" fmla="*/ 646 w 648"/>
                <a:gd name="T1" fmla="*/ 0 h 482"/>
                <a:gd name="T2" fmla="*/ 648 w 648"/>
                <a:gd name="T3" fmla="*/ 477 h 482"/>
                <a:gd name="T4" fmla="*/ 0 w 648"/>
                <a:gd name="T5" fmla="*/ 482 h 482"/>
                <a:gd name="T6" fmla="*/ 0 60000 65536"/>
                <a:gd name="T7" fmla="*/ 0 60000 65536"/>
                <a:gd name="T8" fmla="*/ 0 60000 65536"/>
                <a:gd name="T9" fmla="*/ 0 w 648"/>
                <a:gd name="T10" fmla="*/ 0 h 482"/>
                <a:gd name="T11" fmla="*/ 648 w 648"/>
                <a:gd name="T12" fmla="*/ 482 h 482"/>
              </a:gdLst>
              <a:ahLst/>
              <a:cxnLst>
                <a:cxn ang="T6">
                  <a:pos x="T0" y="T1"/>
                </a:cxn>
                <a:cxn ang="T7">
                  <a:pos x="T2" y="T3"/>
                </a:cxn>
                <a:cxn ang="T8">
                  <a:pos x="T4" y="T5"/>
                </a:cxn>
              </a:cxnLst>
              <a:rect l="T9" t="T10" r="T11" b="T12"/>
              <a:pathLst>
                <a:path w="648" h="482">
                  <a:moveTo>
                    <a:pt x="646" y="0"/>
                  </a:moveTo>
                  <a:lnTo>
                    <a:pt x="648" y="477"/>
                  </a:lnTo>
                  <a:lnTo>
                    <a:pt x="0" y="482"/>
                  </a:lnTo>
                </a:path>
              </a:pathLst>
            </a:custGeom>
            <a:noFill/>
            <a:ln w="9525">
              <a:solidFill>
                <a:schemeClr val="tx1"/>
              </a:solidFill>
              <a:round/>
              <a:headEnd/>
              <a:tailEnd/>
            </a:ln>
          </p:spPr>
          <p:txBody>
            <a:bodyPr/>
            <a:lstStyle/>
            <a:p>
              <a:endParaRPr lang="ru-RU">
                <a:solidFill>
                  <a:srgbClr val="004070"/>
                </a:solidFill>
              </a:endParaRPr>
            </a:p>
          </p:txBody>
        </p:sp>
      </p:grpSp>
      <p:sp useBgFill="1">
        <p:nvSpPr>
          <p:cNvPr id="122" name="Freeform 287"/>
          <p:cNvSpPr>
            <a:spLocks/>
          </p:cNvSpPr>
          <p:nvPr/>
        </p:nvSpPr>
        <p:spPr bwMode="auto">
          <a:xfrm>
            <a:off x="251520" y="4011910"/>
            <a:ext cx="4572000" cy="838200"/>
          </a:xfrm>
          <a:custGeom>
            <a:avLst/>
            <a:gdLst>
              <a:gd name="T0" fmla="*/ 0 w 2304"/>
              <a:gd name="T1" fmla="*/ 0 h 528"/>
              <a:gd name="T2" fmla="*/ 2147483647 w 2304"/>
              <a:gd name="T3" fmla="*/ 0 h 528"/>
              <a:gd name="T4" fmla="*/ 2147483647 w 2304"/>
              <a:gd name="T5" fmla="*/ 2147483647 h 528"/>
              <a:gd name="T6" fmla="*/ 0 w 2304"/>
              <a:gd name="T7" fmla="*/ 2147483647 h 528"/>
              <a:gd name="T8" fmla="*/ 0 w 2304"/>
              <a:gd name="T9" fmla="*/ 0 h 528"/>
              <a:gd name="T10" fmla="*/ 0 60000 65536"/>
              <a:gd name="T11" fmla="*/ 0 60000 65536"/>
              <a:gd name="T12" fmla="*/ 0 60000 65536"/>
              <a:gd name="T13" fmla="*/ 0 60000 65536"/>
              <a:gd name="T14" fmla="*/ 0 60000 65536"/>
              <a:gd name="T15" fmla="*/ 0 w 2304"/>
              <a:gd name="T16" fmla="*/ 0 h 528"/>
              <a:gd name="T17" fmla="*/ 2304 w 2304"/>
              <a:gd name="T18" fmla="*/ 528 h 528"/>
            </a:gdLst>
            <a:ahLst/>
            <a:cxnLst>
              <a:cxn ang="T10">
                <a:pos x="T0" y="T1"/>
              </a:cxn>
              <a:cxn ang="T11">
                <a:pos x="T2" y="T3"/>
              </a:cxn>
              <a:cxn ang="T12">
                <a:pos x="T4" y="T5"/>
              </a:cxn>
              <a:cxn ang="T13">
                <a:pos x="T6" y="T7"/>
              </a:cxn>
              <a:cxn ang="T14">
                <a:pos x="T8" y="T9"/>
              </a:cxn>
            </a:cxnLst>
            <a:rect l="T15" t="T16" r="T17" b="T18"/>
            <a:pathLst>
              <a:path w="2304" h="528">
                <a:moveTo>
                  <a:pt x="0" y="0"/>
                </a:moveTo>
                <a:lnTo>
                  <a:pt x="2304" y="0"/>
                </a:lnTo>
                <a:lnTo>
                  <a:pt x="2304" y="528"/>
                </a:lnTo>
                <a:lnTo>
                  <a:pt x="0" y="528"/>
                </a:lnTo>
                <a:lnTo>
                  <a:pt x="0" y="0"/>
                </a:lnTo>
                <a:close/>
              </a:path>
            </a:pathLst>
          </a:custGeom>
          <a:ln w="9525">
            <a:noFill/>
            <a:round/>
            <a:headEnd/>
            <a:tailEnd/>
          </a:ln>
        </p:spPr>
        <p:txBody>
          <a:bodyPr/>
          <a:lstStyle/>
          <a:p>
            <a:endParaRPr lang="ru-RU">
              <a:solidFill>
                <a:srgbClr val="004070"/>
              </a:solidFill>
            </a:endParaRPr>
          </a:p>
        </p:txBody>
      </p:sp>
      <p:grpSp>
        <p:nvGrpSpPr>
          <p:cNvPr id="124" name="Group 290"/>
          <p:cNvGrpSpPr>
            <a:grpSpLocks/>
          </p:cNvGrpSpPr>
          <p:nvPr/>
        </p:nvGrpSpPr>
        <p:grpSpPr bwMode="auto">
          <a:xfrm>
            <a:off x="4788024" y="4227934"/>
            <a:ext cx="868363" cy="430213"/>
            <a:chOff x="4416" y="2003"/>
            <a:chExt cx="547" cy="271"/>
          </a:xfrm>
        </p:grpSpPr>
        <p:graphicFrame>
          <p:nvGraphicFramePr>
            <p:cNvPr id="125" name="Object 2"/>
            <p:cNvGraphicFramePr>
              <a:graphicFrameLocks noChangeAspect="1"/>
            </p:cNvGraphicFramePr>
            <p:nvPr/>
          </p:nvGraphicFramePr>
          <p:xfrm>
            <a:off x="4416" y="2064"/>
            <a:ext cx="184" cy="184"/>
          </p:xfrm>
          <a:graphic>
            <a:graphicData uri="http://schemas.openxmlformats.org/presentationml/2006/ole">
              <p:oleObj spid="_x0000_s51202" name="Формула" r:id="rId4" imgW="126720" imgH="126720" progId="Equation.3">
                <p:embed/>
              </p:oleObj>
            </a:graphicData>
          </a:graphic>
        </p:graphicFrame>
        <p:sp>
          <p:nvSpPr>
            <p:cNvPr id="126" name="Rectangle 292"/>
            <p:cNvSpPr>
              <a:spLocks noChangeArrowheads="1"/>
            </p:cNvSpPr>
            <p:nvPr/>
          </p:nvSpPr>
          <p:spPr bwMode="auto">
            <a:xfrm>
              <a:off x="4533" y="2003"/>
              <a:ext cx="430" cy="271"/>
            </a:xfrm>
            <a:prstGeom prst="rect">
              <a:avLst/>
            </a:prstGeom>
            <a:noFill/>
            <a:ln w="12700" algn="ctr">
              <a:noFill/>
              <a:miter lim="800000"/>
              <a:headEnd/>
              <a:tailEnd/>
            </a:ln>
          </p:spPr>
          <p:txBody>
            <a:bodyPr wrap="none">
              <a:spAutoFit/>
            </a:bodyPr>
            <a:lstStyle/>
            <a:p>
              <a:r>
                <a:rPr lang="ru-RU" sz="2200">
                  <a:solidFill>
                    <a:srgbClr val="004070"/>
                  </a:solidFill>
                </a:rPr>
                <a:t>0,08</a:t>
              </a:r>
            </a:p>
          </p:txBody>
        </p:sp>
      </p:grpSp>
      <p:grpSp>
        <p:nvGrpSpPr>
          <p:cNvPr id="127" name="Group 293"/>
          <p:cNvGrpSpPr>
            <a:grpSpLocks/>
          </p:cNvGrpSpPr>
          <p:nvPr/>
        </p:nvGrpSpPr>
        <p:grpSpPr bwMode="auto">
          <a:xfrm>
            <a:off x="899592" y="4155926"/>
            <a:ext cx="1638300" cy="579438"/>
            <a:chOff x="192" y="1824"/>
            <a:chExt cx="1032" cy="365"/>
          </a:xfrm>
        </p:grpSpPr>
        <p:sp>
          <p:nvSpPr>
            <p:cNvPr id="128" name="Rectangle 294"/>
            <p:cNvSpPr>
              <a:spLocks noChangeArrowheads="1"/>
            </p:cNvSpPr>
            <p:nvPr/>
          </p:nvSpPr>
          <p:spPr bwMode="auto">
            <a:xfrm>
              <a:off x="192" y="1824"/>
              <a:ext cx="742" cy="365"/>
            </a:xfrm>
            <a:prstGeom prst="rect">
              <a:avLst/>
            </a:prstGeom>
            <a:noFill/>
            <a:ln w="19050">
              <a:noFill/>
              <a:miter lim="800000"/>
              <a:headEnd/>
              <a:tailEnd/>
            </a:ln>
            <a:effectLst/>
          </p:spPr>
          <p:txBody>
            <a:bodyPr wrap="none">
              <a:spAutoFit/>
            </a:bodyPr>
            <a:lstStyle/>
            <a:p>
              <a:pPr>
                <a:defRPr/>
              </a:pPr>
              <a:r>
                <a:rPr lang="en-US" sz="3200" i="1">
                  <a:solidFill>
                    <a:srgbClr val="004070"/>
                  </a:solidFill>
                  <a:effectLst>
                    <a:outerShdw blurRad="38100" dist="38100" dir="2700000" algn="tl">
                      <a:srgbClr val="C0C0C0"/>
                    </a:outerShdw>
                  </a:effectLst>
                  <a:latin typeface="Times New Roman" pitchFamily="18" charset="0"/>
                </a:rPr>
                <a:t> </a:t>
              </a:r>
              <a:r>
                <a:rPr lang="en-US" sz="800" i="1">
                  <a:solidFill>
                    <a:srgbClr val="004070"/>
                  </a:solidFill>
                  <a:effectLst>
                    <a:outerShdw blurRad="38100" dist="38100" dir="2700000" algn="tl">
                      <a:srgbClr val="C0C0C0"/>
                    </a:outerShdw>
                  </a:effectLst>
                  <a:latin typeface="Times New Roman" pitchFamily="18" charset="0"/>
                </a:rPr>
                <a:t> </a:t>
              </a:r>
              <a:r>
                <a:rPr lang="en-US" sz="3200" i="1">
                  <a:solidFill>
                    <a:srgbClr val="004070"/>
                  </a:solidFill>
                  <a:effectLst>
                    <a:outerShdw blurRad="38100" dist="38100" dir="2700000" algn="tl">
                      <a:srgbClr val="C0C0C0"/>
                    </a:outerShdw>
                  </a:effectLst>
                  <a:latin typeface="Times New Roman" pitchFamily="18" charset="0"/>
                </a:rPr>
                <a:t>P(A) </a:t>
              </a:r>
              <a:endParaRPr lang="ru-RU" sz="3200" i="1">
                <a:solidFill>
                  <a:srgbClr val="004070"/>
                </a:solidFill>
                <a:effectLst>
                  <a:outerShdw blurRad="38100" dist="38100" dir="2700000" algn="tl">
                    <a:srgbClr val="C0C0C0"/>
                  </a:outerShdw>
                </a:effectLst>
                <a:latin typeface="Times New Roman" pitchFamily="18" charset="0"/>
              </a:endParaRPr>
            </a:p>
          </p:txBody>
        </p:sp>
        <p:sp>
          <p:nvSpPr>
            <p:cNvPr id="129" name="Freeform 295"/>
            <p:cNvSpPr>
              <a:spLocks/>
            </p:cNvSpPr>
            <p:nvPr/>
          </p:nvSpPr>
          <p:spPr bwMode="auto">
            <a:xfrm>
              <a:off x="1015" y="2037"/>
              <a:ext cx="209" cy="1"/>
            </a:xfrm>
            <a:custGeom>
              <a:avLst/>
              <a:gdLst>
                <a:gd name="T0" fmla="*/ 0 w 209"/>
                <a:gd name="T1" fmla="*/ 0 h 1"/>
                <a:gd name="T2" fmla="*/ 209 w 209"/>
                <a:gd name="T3" fmla="*/ 0 h 1"/>
                <a:gd name="T4" fmla="*/ 0 60000 65536"/>
                <a:gd name="T5" fmla="*/ 0 60000 65536"/>
                <a:gd name="T6" fmla="*/ 0 w 209"/>
                <a:gd name="T7" fmla="*/ 0 h 1"/>
                <a:gd name="T8" fmla="*/ 209 w 209"/>
                <a:gd name="T9" fmla="*/ 1 h 1"/>
              </a:gdLst>
              <a:ahLst/>
              <a:cxnLst>
                <a:cxn ang="T4">
                  <a:pos x="T0" y="T1"/>
                </a:cxn>
                <a:cxn ang="T5">
                  <a:pos x="T2" y="T3"/>
                </a:cxn>
              </a:cxnLst>
              <a:rect l="T6" t="T7" r="T8" b="T9"/>
              <a:pathLst>
                <a:path w="209" h="1">
                  <a:moveTo>
                    <a:pt x="0" y="0"/>
                  </a:moveTo>
                  <a:lnTo>
                    <a:pt x="209" y="0"/>
                  </a:lnTo>
                </a:path>
              </a:pathLst>
            </a:custGeom>
            <a:noFill/>
            <a:ln w="19050" cmpd="sng">
              <a:solidFill>
                <a:schemeClr val="tx1"/>
              </a:solidFill>
              <a:round/>
              <a:headEnd/>
              <a:tailEnd/>
            </a:ln>
          </p:spPr>
          <p:txBody>
            <a:bodyPr/>
            <a:lstStyle/>
            <a:p>
              <a:endParaRPr lang="ru-RU">
                <a:solidFill>
                  <a:srgbClr val="004070"/>
                </a:solidFill>
              </a:endParaRPr>
            </a:p>
          </p:txBody>
        </p:sp>
        <p:sp>
          <p:nvSpPr>
            <p:cNvPr id="130" name="Rectangle 296"/>
            <p:cNvSpPr>
              <a:spLocks noChangeArrowheads="1"/>
            </p:cNvSpPr>
            <p:nvPr/>
          </p:nvSpPr>
          <p:spPr bwMode="auto">
            <a:xfrm>
              <a:off x="739" y="1901"/>
              <a:ext cx="248" cy="271"/>
            </a:xfrm>
            <a:prstGeom prst="rect">
              <a:avLst/>
            </a:prstGeom>
            <a:noFill/>
            <a:ln w="19050">
              <a:noFill/>
              <a:miter lim="800000"/>
              <a:headEnd/>
              <a:tailEnd/>
            </a:ln>
            <a:effectLst/>
          </p:spPr>
          <p:txBody>
            <a:bodyPr wrap="none">
              <a:spAutoFit/>
            </a:bodyPr>
            <a:lstStyle/>
            <a:p>
              <a:pPr>
                <a:defRPr/>
              </a:pPr>
              <a:r>
                <a:rPr lang="en-US" sz="800" b="1">
                  <a:solidFill>
                    <a:srgbClr val="004070"/>
                  </a:solidFill>
                  <a:effectLst>
                    <a:outerShdw blurRad="38100" dist="38100" dir="2700000" algn="tl">
                      <a:srgbClr val="C0C0C0"/>
                    </a:outerShdw>
                  </a:effectLst>
                </a:rPr>
                <a:t>   </a:t>
              </a:r>
              <a:r>
                <a:rPr lang="en-US" sz="2200">
                  <a:solidFill>
                    <a:srgbClr val="004070"/>
                  </a:solidFill>
                  <a:effectLst>
                    <a:outerShdw blurRad="38100" dist="38100" dir="2700000" algn="tl">
                      <a:srgbClr val="C0C0C0"/>
                    </a:outerShdw>
                  </a:effectLst>
                </a:rPr>
                <a:t>=</a:t>
              </a:r>
              <a:endParaRPr lang="ru-RU" sz="2200">
                <a:solidFill>
                  <a:srgbClr val="004070"/>
                </a:solidFill>
                <a:effectLst>
                  <a:outerShdw blurRad="38100" dist="38100" dir="2700000" algn="tl">
                    <a:srgbClr val="C0C0C0"/>
                  </a:outerShdw>
                </a:effectLst>
              </a:endParaRPr>
            </a:p>
          </p:txBody>
        </p:sp>
      </p:grpSp>
      <p:sp>
        <p:nvSpPr>
          <p:cNvPr id="131" name="Rectangle 297"/>
          <p:cNvSpPr>
            <a:spLocks noChangeArrowheads="1"/>
          </p:cNvSpPr>
          <p:nvPr/>
        </p:nvSpPr>
        <p:spPr bwMode="auto">
          <a:xfrm>
            <a:off x="2050529" y="4122589"/>
            <a:ext cx="534121" cy="430887"/>
          </a:xfrm>
          <a:prstGeom prst="rect">
            <a:avLst/>
          </a:prstGeom>
          <a:noFill/>
          <a:ln w="12700" algn="ctr">
            <a:noFill/>
            <a:miter lim="800000"/>
            <a:headEnd/>
            <a:tailEnd/>
          </a:ln>
        </p:spPr>
        <p:txBody>
          <a:bodyPr wrap="none">
            <a:spAutoFit/>
          </a:bodyPr>
          <a:lstStyle/>
          <a:p>
            <a:r>
              <a:rPr lang="ru-RU" sz="2200">
                <a:solidFill>
                  <a:srgbClr val="004070"/>
                </a:solidFill>
              </a:rPr>
              <a:t> 17</a:t>
            </a:r>
          </a:p>
        </p:txBody>
      </p:sp>
      <p:sp>
        <p:nvSpPr>
          <p:cNvPr id="132" name="Rectangle 298"/>
          <p:cNvSpPr>
            <a:spLocks noChangeArrowheads="1"/>
          </p:cNvSpPr>
          <p:nvPr/>
        </p:nvSpPr>
        <p:spPr bwMode="auto">
          <a:xfrm>
            <a:off x="2195736" y="4443958"/>
            <a:ext cx="533400" cy="427038"/>
          </a:xfrm>
          <a:prstGeom prst="rect">
            <a:avLst/>
          </a:prstGeom>
          <a:noFill/>
          <a:ln w="12700" algn="ctr">
            <a:noFill/>
            <a:miter lim="800000"/>
            <a:headEnd/>
            <a:tailEnd/>
          </a:ln>
        </p:spPr>
        <p:txBody>
          <a:bodyPr>
            <a:spAutoFit/>
          </a:bodyPr>
          <a:lstStyle/>
          <a:p>
            <a:r>
              <a:rPr lang="ru-RU" sz="2200" dirty="0">
                <a:solidFill>
                  <a:srgbClr val="004070"/>
                </a:solidFill>
              </a:rPr>
              <a:t>6</a:t>
            </a:r>
            <a:r>
              <a:rPr lang="ru-RU" sz="2200" baseline="30000" dirty="0">
                <a:solidFill>
                  <a:srgbClr val="004070"/>
                </a:solidFill>
              </a:rPr>
              <a:t>3</a:t>
            </a:r>
            <a:endParaRPr lang="ru-RU" sz="2200" dirty="0">
              <a:solidFill>
                <a:srgbClr val="004070"/>
              </a:solidFill>
            </a:endParaRPr>
          </a:p>
        </p:txBody>
      </p:sp>
      <p:sp>
        <p:nvSpPr>
          <p:cNvPr id="133" name="Rectangle 299"/>
          <p:cNvSpPr>
            <a:spLocks noChangeArrowheads="1"/>
          </p:cNvSpPr>
          <p:nvPr/>
        </p:nvSpPr>
        <p:spPr bwMode="auto">
          <a:xfrm>
            <a:off x="3635896" y="4227934"/>
            <a:ext cx="1226618" cy="430887"/>
          </a:xfrm>
          <a:prstGeom prst="rect">
            <a:avLst/>
          </a:prstGeom>
          <a:noFill/>
          <a:ln w="12700" algn="ctr">
            <a:noFill/>
            <a:miter lim="800000"/>
            <a:headEnd/>
            <a:tailEnd/>
          </a:ln>
        </p:spPr>
        <p:txBody>
          <a:bodyPr wrap="none">
            <a:spAutoFit/>
          </a:bodyPr>
          <a:lstStyle/>
          <a:p>
            <a:r>
              <a:rPr lang="ru-RU" sz="2200" dirty="0">
                <a:solidFill>
                  <a:srgbClr val="004070"/>
                </a:solidFill>
              </a:rPr>
              <a:t>= 0,078…</a:t>
            </a:r>
          </a:p>
        </p:txBody>
      </p:sp>
      <p:grpSp>
        <p:nvGrpSpPr>
          <p:cNvPr id="134" name="Group 300"/>
          <p:cNvGrpSpPr>
            <a:grpSpLocks/>
          </p:cNvGrpSpPr>
          <p:nvPr/>
        </p:nvGrpSpPr>
        <p:grpSpPr bwMode="auto">
          <a:xfrm>
            <a:off x="2686497" y="4104705"/>
            <a:ext cx="1295400" cy="766762"/>
            <a:chOff x="1760" y="3456"/>
            <a:chExt cx="528" cy="483"/>
          </a:xfrm>
        </p:grpSpPr>
        <p:sp>
          <p:nvSpPr>
            <p:cNvPr id="135" name="Rectangle 301"/>
            <p:cNvSpPr>
              <a:spLocks noChangeArrowheads="1"/>
            </p:cNvSpPr>
            <p:nvPr/>
          </p:nvSpPr>
          <p:spPr bwMode="auto">
            <a:xfrm>
              <a:off x="1878" y="3670"/>
              <a:ext cx="410" cy="269"/>
            </a:xfrm>
            <a:prstGeom prst="rect">
              <a:avLst/>
            </a:prstGeom>
            <a:noFill/>
            <a:ln w="9525">
              <a:noFill/>
              <a:miter lim="800000"/>
              <a:headEnd/>
              <a:tailEnd/>
            </a:ln>
          </p:spPr>
          <p:txBody>
            <a:bodyPr>
              <a:spAutoFit/>
            </a:bodyPr>
            <a:lstStyle/>
            <a:p>
              <a:r>
                <a:rPr lang="ru-RU" sz="2200" dirty="0">
                  <a:solidFill>
                    <a:srgbClr val="004070"/>
                  </a:solidFill>
                </a:rPr>
                <a:t> 216</a:t>
              </a:r>
            </a:p>
          </p:txBody>
        </p:sp>
        <p:sp>
          <p:nvSpPr>
            <p:cNvPr id="136" name="Rectangle 302"/>
            <p:cNvSpPr>
              <a:spLocks noChangeArrowheads="1"/>
            </p:cNvSpPr>
            <p:nvPr/>
          </p:nvSpPr>
          <p:spPr bwMode="auto">
            <a:xfrm>
              <a:off x="1882" y="3456"/>
              <a:ext cx="234" cy="271"/>
            </a:xfrm>
            <a:prstGeom prst="rect">
              <a:avLst/>
            </a:prstGeom>
            <a:noFill/>
            <a:ln w="9525">
              <a:noFill/>
              <a:miter lim="800000"/>
              <a:headEnd/>
              <a:tailEnd/>
            </a:ln>
          </p:spPr>
          <p:txBody>
            <a:bodyPr wrap="none">
              <a:spAutoFit/>
            </a:bodyPr>
            <a:lstStyle/>
            <a:p>
              <a:r>
                <a:rPr lang="ru-RU" sz="2200">
                  <a:solidFill>
                    <a:srgbClr val="004070"/>
                  </a:solidFill>
                </a:rPr>
                <a:t> </a:t>
              </a:r>
              <a:r>
                <a:rPr lang="ru-RU" sz="1400">
                  <a:solidFill>
                    <a:srgbClr val="004070"/>
                  </a:solidFill>
                </a:rPr>
                <a:t> </a:t>
              </a:r>
              <a:r>
                <a:rPr lang="ru-RU" sz="2200">
                  <a:solidFill>
                    <a:srgbClr val="004070"/>
                  </a:solidFill>
                </a:rPr>
                <a:t>17</a:t>
              </a:r>
            </a:p>
          </p:txBody>
        </p:sp>
        <p:sp>
          <p:nvSpPr>
            <p:cNvPr id="137" name="Freeform 303"/>
            <p:cNvSpPr>
              <a:spLocks/>
            </p:cNvSpPr>
            <p:nvPr/>
          </p:nvSpPr>
          <p:spPr bwMode="auto">
            <a:xfrm>
              <a:off x="1956" y="3697"/>
              <a:ext cx="178" cy="1"/>
            </a:xfrm>
            <a:custGeom>
              <a:avLst/>
              <a:gdLst>
                <a:gd name="T0" fmla="*/ 0 w 178"/>
                <a:gd name="T1" fmla="*/ 0 h 1"/>
                <a:gd name="T2" fmla="*/ 178 w 178"/>
                <a:gd name="T3" fmla="*/ 0 h 1"/>
                <a:gd name="T4" fmla="*/ 0 60000 65536"/>
                <a:gd name="T5" fmla="*/ 0 60000 65536"/>
                <a:gd name="T6" fmla="*/ 0 w 178"/>
                <a:gd name="T7" fmla="*/ 0 h 1"/>
                <a:gd name="T8" fmla="*/ 178 w 178"/>
                <a:gd name="T9" fmla="*/ 1 h 1"/>
              </a:gdLst>
              <a:ahLst/>
              <a:cxnLst>
                <a:cxn ang="T4">
                  <a:pos x="T0" y="T1"/>
                </a:cxn>
                <a:cxn ang="T5">
                  <a:pos x="T2" y="T3"/>
                </a:cxn>
              </a:cxnLst>
              <a:rect l="T6" t="T7" r="T8" b="T9"/>
              <a:pathLst>
                <a:path w="178" h="1">
                  <a:moveTo>
                    <a:pt x="0" y="0"/>
                  </a:moveTo>
                  <a:lnTo>
                    <a:pt x="178" y="0"/>
                  </a:lnTo>
                </a:path>
              </a:pathLst>
            </a:custGeom>
            <a:noFill/>
            <a:ln w="15875" cmpd="sng">
              <a:solidFill>
                <a:schemeClr val="tx1"/>
              </a:solidFill>
              <a:round/>
              <a:headEnd/>
              <a:tailEnd/>
            </a:ln>
          </p:spPr>
          <p:txBody>
            <a:bodyPr/>
            <a:lstStyle/>
            <a:p>
              <a:endParaRPr lang="ru-RU">
                <a:solidFill>
                  <a:srgbClr val="004070"/>
                </a:solidFill>
              </a:endParaRPr>
            </a:p>
          </p:txBody>
        </p:sp>
        <p:sp>
          <p:nvSpPr>
            <p:cNvPr id="138" name="Rectangle 304"/>
            <p:cNvSpPr>
              <a:spLocks noChangeArrowheads="1"/>
            </p:cNvSpPr>
            <p:nvPr/>
          </p:nvSpPr>
          <p:spPr bwMode="auto">
            <a:xfrm>
              <a:off x="1760" y="3554"/>
              <a:ext cx="185" cy="271"/>
            </a:xfrm>
            <a:prstGeom prst="rect">
              <a:avLst/>
            </a:prstGeom>
            <a:noFill/>
            <a:ln w="9525">
              <a:noFill/>
              <a:miter lim="800000"/>
              <a:headEnd/>
              <a:tailEnd/>
            </a:ln>
          </p:spPr>
          <p:txBody>
            <a:bodyPr wrap="none">
              <a:spAutoFit/>
            </a:bodyPr>
            <a:lstStyle/>
            <a:p>
              <a:r>
                <a:rPr lang="ru-RU" sz="2200">
                  <a:solidFill>
                    <a:srgbClr val="004070"/>
                  </a:solidFill>
                </a:rPr>
                <a:t>  =</a:t>
              </a:r>
            </a:p>
          </p:txBody>
        </p:sp>
      </p:grpSp>
      <p:sp>
        <p:nvSpPr>
          <p:cNvPr id="139" name="Text Box 260"/>
          <p:cNvSpPr txBox="1">
            <a:spLocks noChangeArrowheads="1"/>
          </p:cNvSpPr>
          <p:nvPr/>
        </p:nvSpPr>
        <p:spPr bwMode="auto">
          <a:xfrm>
            <a:off x="76200" y="1203598"/>
            <a:ext cx="9067800" cy="1107996"/>
          </a:xfrm>
          <a:prstGeom prst="rect">
            <a:avLst/>
          </a:prstGeom>
          <a:noFill/>
          <a:ln w="9525">
            <a:noFill/>
            <a:miter lim="800000"/>
            <a:headEnd/>
            <a:tailEnd/>
          </a:ln>
          <a:effectLst/>
        </p:spPr>
        <p:txBody>
          <a:bodyPr wrap="square">
            <a:spAutoFit/>
          </a:bodyPr>
          <a:lstStyle/>
          <a:p>
            <a:pPr>
              <a:defRPr/>
            </a:pPr>
            <a:r>
              <a:rPr lang="ru-RU" sz="2200" dirty="0">
                <a:solidFill>
                  <a:srgbClr val="004070"/>
                </a:solidFill>
              </a:rPr>
              <a:t>     </a:t>
            </a:r>
            <a:r>
              <a:rPr lang="ru-RU" sz="2200" b="1" dirty="0" smtClean="0">
                <a:solidFill>
                  <a:srgbClr val="004070"/>
                </a:solidFill>
              </a:rPr>
              <a:t>Задача №15. </a:t>
            </a:r>
            <a:r>
              <a:rPr lang="ru-RU" sz="2200" dirty="0">
                <a:solidFill>
                  <a:srgbClr val="004070"/>
                </a:solidFill>
              </a:rPr>
              <a:t>Игральную кость бросали до тех пор, пока сумма всех выпавших очков не превысила число 3. Какова вероятность того, что для этого потребовалось три</a:t>
            </a:r>
            <a:r>
              <a:rPr lang="ru-RU" sz="1600" dirty="0">
                <a:solidFill>
                  <a:srgbClr val="004070"/>
                </a:solidFill>
              </a:rPr>
              <a:t> </a:t>
            </a:r>
            <a:r>
              <a:rPr lang="ru-RU" sz="2200" dirty="0">
                <a:solidFill>
                  <a:srgbClr val="004070"/>
                </a:solidFill>
              </a:rPr>
              <a:t>броска?</a:t>
            </a:r>
            <a:r>
              <a:rPr lang="ru-RU" sz="1400" dirty="0">
                <a:solidFill>
                  <a:srgbClr val="004070"/>
                </a:solidFill>
              </a:rPr>
              <a:t> </a:t>
            </a:r>
            <a:r>
              <a:rPr lang="ru-RU" sz="2200" dirty="0">
                <a:solidFill>
                  <a:srgbClr val="004070"/>
                </a:solidFill>
              </a:rPr>
              <a:t>Ответ</a:t>
            </a:r>
            <a:r>
              <a:rPr lang="ru-RU" sz="1400" dirty="0">
                <a:solidFill>
                  <a:srgbClr val="004070"/>
                </a:solidFill>
              </a:rPr>
              <a:t> </a:t>
            </a:r>
            <a:r>
              <a:rPr lang="ru-RU" sz="2200" dirty="0">
                <a:solidFill>
                  <a:srgbClr val="004070"/>
                </a:solidFill>
              </a:rPr>
              <a:t>округлите</a:t>
            </a:r>
            <a:r>
              <a:rPr lang="ru-RU" sz="1200" dirty="0">
                <a:solidFill>
                  <a:srgbClr val="004070"/>
                </a:solidFill>
              </a:rPr>
              <a:t> </a:t>
            </a:r>
            <a:r>
              <a:rPr lang="ru-RU" sz="2200" dirty="0">
                <a:solidFill>
                  <a:srgbClr val="004070"/>
                </a:solidFill>
              </a:rPr>
              <a:t>до</a:t>
            </a:r>
            <a:r>
              <a:rPr lang="ru-RU" sz="1600" dirty="0">
                <a:solidFill>
                  <a:srgbClr val="004070"/>
                </a:solidFill>
              </a:rPr>
              <a:t> </a:t>
            </a:r>
            <a:r>
              <a:rPr lang="ru-RU" sz="2200" dirty="0">
                <a:solidFill>
                  <a:srgbClr val="004070"/>
                </a:solidFill>
              </a:rPr>
              <a:t>сотых.</a:t>
            </a:r>
          </a:p>
        </p:txBody>
      </p:sp>
      <p:sp>
        <p:nvSpPr>
          <p:cNvPr id="140" name="Заголовок 1"/>
          <p:cNvSpPr txBox="1">
            <a:spLocks/>
          </p:cNvSpPr>
          <p:nvPr/>
        </p:nvSpPr>
        <p:spPr>
          <a:xfrm>
            <a:off x="1259632" y="195486"/>
            <a:ext cx="6765369" cy="576064"/>
          </a:xfrm>
          <a:prstGeom prst="rect">
            <a:avLst/>
          </a:prstGeom>
        </p:spPr>
        <p:txBody>
          <a:bodyPr/>
          <a:lstStyle/>
          <a:p>
            <a:pPr lvl="0" algn="ctr">
              <a:spcBef>
                <a:spcPct val="0"/>
              </a:spcBef>
            </a:pPr>
            <a:r>
              <a:rPr lang="ru-RU" sz="2800" b="1" dirty="0" smtClean="0">
                <a:solidFill>
                  <a:srgbClr val="004070"/>
                </a:solidFill>
                <a:ea typeface="+mj-ea"/>
                <a:cs typeface="+mj-cs"/>
              </a:rPr>
              <a:t>Подбрасывание кубика несколько раз</a:t>
            </a:r>
            <a:endParaRPr kumimoji="0" lang="ru-RU" sz="2800" b="1" i="0" u="none" strike="noStrike" kern="1200" cap="none" spc="0" normalizeH="0" baseline="0" noProof="0" dirty="0">
              <a:ln>
                <a:noFill/>
              </a:ln>
              <a:solidFill>
                <a:srgbClr val="004070"/>
              </a:solidFill>
              <a:effectLst/>
              <a:uLnTx/>
              <a:uFillTx/>
              <a:ea typeface="+mj-ea"/>
              <a:cs typeface="+mj-cs"/>
            </a:endParaRPr>
          </a:p>
        </p:txBody>
      </p:sp>
      <p:sp>
        <p:nvSpPr>
          <p:cNvPr id="141" name="Прямоугольник 140"/>
          <p:cNvSpPr/>
          <p:nvPr/>
        </p:nvSpPr>
        <p:spPr>
          <a:xfrm>
            <a:off x="683568" y="699542"/>
            <a:ext cx="7704856" cy="400110"/>
          </a:xfrm>
          <a:prstGeom prst="rect">
            <a:avLst/>
          </a:prstGeom>
        </p:spPr>
        <p:txBody>
          <a:bodyPr wrap="square">
            <a:spAutoFit/>
          </a:bodyPr>
          <a:lstStyle/>
          <a:p>
            <a:pPr algn="ctr"/>
            <a:r>
              <a:rPr lang="ru-RU" sz="2000" b="1" i="1" dirty="0" smtClean="0">
                <a:solidFill>
                  <a:srgbClr val="004070"/>
                </a:solidFill>
              </a:rPr>
              <a:t>Подбрасывание кубика до определенного момента</a:t>
            </a:r>
          </a:p>
        </p:txBody>
      </p:sp>
      <p:pic>
        <p:nvPicPr>
          <p:cNvPr id="142" name="Picture 1"/>
          <p:cNvPicPr>
            <a:picLocks noChangeAspect="1" noChangeArrowheads="1"/>
          </p:cNvPicPr>
          <p:nvPr/>
        </p:nvPicPr>
        <p:blipFill>
          <a:blip r:embed="rId5" cstate="print"/>
          <a:srcRect/>
          <a:stretch>
            <a:fillRect/>
          </a:stretch>
        </p:blipFill>
        <p:spPr bwMode="auto">
          <a:xfrm rot="5400000">
            <a:off x="7669446" y="3434744"/>
            <a:ext cx="861732" cy="14400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39"/>
                                        </p:tgtEl>
                                        <p:attrNameLst>
                                          <p:attrName>style.visibility</p:attrName>
                                        </p:attrNameLst>
                                      </p:cBhvr>
                                      <p:to>
                                        <p:strVal val="visible"/>
                                      </p:to>
                                    </p:set>
                                    <p:animEffect transition="in" filter="wipe(left)">
                                      <p:cBhvr>
                                        <p:cTn id="7" dur="500"/>
                                        <p:tgtEl>
                                          <p:spTgt spid="13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0"/>
                                        </p:tgtEl>
                                        <p:attrNameLst>
                                          <p:attrName>style.visibility</p:attrName>
                                        </p:attrNameLst>
                                      </p:cBhvr>
                                      <p:to>
                                        <p:strVal val="visible"/>
                                      </p:to>
                                    </p:set>
                                    <p:animEffect transition="in" filter="wipe(left)">
                                      <p:cBhvr>
                                        <p:cTn id="12" dur="500"/>
                                        <p:tgtEl>
                                          <p:spTgt spid="9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78"/>
                                        </p:tgtEl>
                                        <p:attrNameLst>
                                          <p:attrName>style.visibility</p:attrName>
                                        </p:attrNameLst>
                                      </p:cBhvr>
                                      <p:to>
                                        <p:strVal val="visible"/>
                                      </p:to>
                                    </p:set>
                                    <p:animEffect transition="in" filter="wipe(up)">
                                      <p:cBhvr>
                                        <p:cTn id="17" dur="500"/>
                                        <p:tgtEl>
                                          <p:spTgt spid="78"/>
                                        </p:tgtEl>
                                      </p:cBhvr>
                                    </p:animEffect>
                                  </p:childTnLst>
                                </p:cTn>
                              </p:par>
                              <p:par>
                                <p:cTn id="18" presetID="22" presetClass="entr" presetSubtype="1" fill="hold" nodeType="withEffect">
                                  <p:stCondLst>
                                    <p:cond delay="0"/>
                                  </p:stCondLst>
                                  <p:childTnLst>
                                    <p:set>
                                      <p:cBhvr>
                                        <p:cTn id="19" dur="1" fill="hold">
                                          <p:stCondLst>
                                            <p:cond delay="0"/>
                                          </p:stCondLst>
                                        </p:cTn>
                                        <p:tgtEl>
                                          <p:spTgt spid="75"/>
                                        </p:tgtEl>
                                        <p:attrNameLst>
                                          <p:attrName>style.visibility</p:attrName>
                                        </p:attrNameLst>
                                      </p:cBhvr>
                                      <p:to>
                                        <p:strVal val="visible"/>
                                      </p:to>
                                    </p:set>
                                    <p:animEffect transition="in" filter="wipe(up)">
                                      <p:cBhvr>
                                        <p:cTn id="20" dur="500"/>
                                        <p:tgtEl>
                                          <p:spTgt spid="75"/>
                                        </p:tgtEl>
                                      </p:cBhvr>
                                    </p:animEffect>
                                  </p:childTnLst>
                                </p:cTn>
                              </p:par>
                            </p:childTnLst>
                          </p:cTn>
                        </p:par>
                        <p:par>
                          <p:cTn id="21" fill="hold">
                            <p:stCondLst>
                              <p:cond delay="500"/>
                            </p:stCondLst>
                            <p:childTnLst>
                              <p:par>
                                <p:cTn id="22" presetID="22" presetClass="entr" presetSubtype="1" fill="hold" nodeType="afterEffect">
                                  <p:stCondLst>
                                    <p:cond delay="0"/>
                                  </p:stCondLst>
                                  <p:childTnLst>
                                    <p:set>
                                      <p:cBhvr>
                                        <p:cTn id="23" dur="1" fill="hold">
                                          <p:stCondLst>
                                            <p:cond delay="0"/>
                                          </p:stCondLst>
                                        </p:cTn>
                                        <p:tgtEl>
                                          <p:spTgt spid="109"/>
                                        </p:tgtEl>
                                        <p:attrNameLst>
                                          <p:attrName>style.visibility</p:attrName>
                                        </p:attrNameLst>
                                      </p:cBhvr>
                                      <p:to>
                                        <p:strVal val="visible"/>
                                      </p:to>
                                    </p:set>
                                    <p:animEffect transition="in" filter="wipe(up)">
                                      <p:cBhvr>
                                        <p:cTn id="24" dur="500"/>
                                        <p:tgtEl>
                                          <p:spTgt spid="109"/>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grpId="0" nodeType="clickEffect">
                                  <p:stCondLst>
                                    <p:cond delay="0"/>
                                  </p:stCondLst>
                                  <p:childTnLst>
                                    <p:set>
                                      <p:cBhvr>
                                        <p:cTn id="28" dur="1" fill="hold">
                                          <p:stCondLst>
                                            <p:cond delay="0"/>
                                          </p:stCondLst>
                                        </p:cTn>
                                        <p:tgtEl>
                                          <p:spTgt spid="72"/>
                                        </p:tgtEl>
                                        <p:attrNameLst>
                                          <p:attrName>style.visibility</p:attrName>
                                        </p:attrNameLst>
                                      </p:cBhvr>
                                      <p:to>
                                        <p:strVal val="visible"/>
                                      </p:to>
                                    </p:set>
                                    <p:animEffect transition="in" filter="wipe(left)">
                                      <p:cBhvr>
                                        <p:cTn id="29" dur="500"/>
                                        <p:tgtEl>
                                          <p:spTgt spid="72"/>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grpId="0" nodeType="clickEffect">
                                  <p:stCondLst>
                                    <p:cond delay="0"/>
                                  </p:stCondLst>
                                  <p:childTnLst>
                                    <p:set>
                                      <p:cBhvr>
                                        <p:cTn id="33" dur="1" fill="hold">
                                          <p:stCondLst>
                                            <p:cond delay="0"/>
                                          </p:stCondLst>
                                        </p:cTn>
                                        <p:tgtEl>
                                          <p:spTgt spid="73"/>
                                        </p:tgtEl>
                                        <p:attrNameLst>
                                          <p:attrName>style.visibility</p:attrName>
                                        </p:attrNameLst>
                                      </p:cBhvr>
                                      <p:to>
                                        <p:strVal val="visible"/>
                                      </p:to>
                                    </p:set>
                                    <p:animEffect transition="in" filter="wipe(left)">
                                      <p:cBhvr>
                                        <p:cTn id="34" dur="500"/>
                                        <p:tgtEl>
                                          <p:spTgt spid="73"/>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8" fill="hold" grpId="0" nodeType="clickEffect">
                                  <p:stCondLst>
                                    <p:cond delay="0"/>
                                  </p:stCondLst>
                                  <p:childTnLst>
                                    <p:set>
                                      <p:cBhvr>
                                        <p:cTn id="38" dur="1" fill="hold">
                                          <p:stCondLst>
                                            <p:cond delay="0"/>
                                          </p:stCondLst>
                                        </p:cTn>
                                        <p:tgtEl>
                                          <p:spTgt spid="74"/>
                                        </p:tgtEl>
                                        <p:attrNameLst>
                                          <p:attrName>style.visibility</p:attrName>
                                        </p:attrNameLst>
                                      </p:cBhvr>
                                      <p:to>
                                        <p:strVal val="visible"/>
                                      </p:to>
                                    </p:set>
                                    <p:animEffect transition="in" filter="wipe(left)">
                                      <p:cBhvr>
                                        <p:cTn id="39" dur="500"/>
                                        <p:tgtEl>
                                          <p:spTgt spid="74"/>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8" fill="hold" grpId="0" nodeType="clickEffect">
                                  <p:stCondLst>
                                    <p:cond delay="0"/>
                                  </p:stCondLst>
                                  <p:childTnLst>
                                    <p:set>
                                      <p:cBhvr>
                                        <p:cTn id="43" dur="1" fill="hold">
                                          <p:stCondLst>
                                            <p:cond delay="0"/>
                                          </p:stCondLst>
                                        </p:cTn>
                                        <p:tgtEl>
                                          <p:spTgt spid="85"/>
                                        </p:tgtEl>
                                        <p:attrNameLst>
                                          <p:attrName>style.visibility</p:attrName>
                                        </p:attrNameLst>
                                      </p:cBhvr>
                                      <p:to>
                                        <p:strVal val="visible"/>
                                      </p:to>
                                    </p:set>
                                    <p:animEffect transition="in" filter="wipe(left)">
                                      <p:cBhvr>
                                        <p:cTn id="44" dur="500"/>
                                        <p:tgtEl>
                                          <p:spTgt spid="85"/>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8" fill="hold" grpId="0" nodeType="clickEffect">
                                  <p:stCondLst>
                                    <p:cond delay="0"/>
                                  </p:stCondLst>
                                  <p:childTnLst>
                                    <p:set>
                                      <p:cBhvr>
                                        <p:cTn id="48" dur="1" fill="hold">
                                          <p:stCondLst>
                                            <p:cond delay="0"/>
                                          </p:stCondLst>
                                        </p:cTn>
                                        <p:tgtEl>
                                          <p:spTgt spid="86"/>
                                        </p:tgtEl>
                                        <p:attrNameLst>
                                          <p:attrName>style.visibility</p:attrName>
                                        </p:attrNameLst>
                                      </p:cBhvr>
                                      <p:to>
                                        <p:strVal val="visible"/>
                                      </p:to>
                                    </p:set>
                                    <p:animEffect transition="in" filter="wipe(left)">
                                      <p:cBhvr>
                                        <p:cTn id="49" dur="500"/>
                                        <p:tgtEl>
                                          <p:spTgt spid="86"/>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8" fill="hold" grpId="0" nodeType="clickEffect">
                                  <p:stCondLst>
                                    <p:cond delay="0"/>
                                  </p:stCondLst>
                                  <p:childTnLst>
                                    <p:set>
                                      <p:cBhvr>
                                        <p:cTn id="53" dur="1" fill="hold">
                                          <p:stCondLst>
                                            <p:cond delay="0"/>
                                          </p:stCondLst>
                                        </p:cTn>
                                        <p:tgtEl>
                                          <p:spTgt spid="87"/>
                                        </p:tgtEl>
                                        <p:attrNameLst>
                                          <p:attrName>style.visibility</p:attrName>
                                        </p:attrNameLst>
                                      </p:cBhvr>
                                      <p:to>
                                        <p:strVal val="visible"/>
                                      </p:to>
                                    </p:set>
                                    <p:animEffect transition="in" filter="wipe(left)">
                                      <p:cBhvr>
                                        <p:cTn id="54" dur="500"/>
                                        <p:tgtEl>
                                          <p:spTgt spid="87"/>
                                        </p:tgtEl>
                                      </p:cBhvr>
                                    </p:animEffect>
                                  </p:childTnLst>
                                </p:cTn>
                              </p:par>
                            </p:childTnLst>
                          </p:cTn>
                        </p:par>
                      </p:childTnLst>
                    </p:cTn>
                  </p:par>
                  <p:par>
                    <p:cTn id="55" fill="hold">
                      <p:stCondLst>
                        <p:cond delay="indefinite"/>
                      </p:stCondLst>
                      <p:childTnLst>
                        <p:par>
                          <p:cTn id="56" fill="hold">
                            <p:stCondLst>
                              <p:cond delay="0"/>
                            </p:stCondLst>
                            <p:childTnLst>
                              <p:par>
                                <p:cTn id="57" presetID="22" presetClass="entr" presetSubtype="8" fill="hold" grpId="0" nodeType="clickEffect">
                                  <p:stCondLst>
                                    <p:cond delay="0"/>
                                  </p:stCondLst>
                                  <p:childTnLst>
                                    <p:set>
                                      <p:cBhvr>
                                        <p:cTn id="58" dur="1" fill="hold">
                                          <p:stCondLst>
                                            <p:cond delay="0"/>
                                          </p:stCondLst>
                                        </p:cTn>
                                        <p:tgtEl>
                                          <p:spTgt spid="88"/>
                                        </p:tgtEl>
                                        <p:attrNameLst>
                                          <p:attrName>style.visibility</p:attrName>
                                        </p:attrNameLst>
                                      </p:cBhvr>
                                      <p:to>
                                        <p:strVal val="visible"/>
                                      </p:to>
                                    </p:set>
                                    <p:animEffect transition="in" filter="wipe(left)">
                                      <p:cBhvr>
                                        <p:cTn id="59" dur="500"/>
                                        <p:tgtEl>
                                          <p:spTgt spid="88"/>
                                        </p:tgtEl>
                                      </p:cBhvr>
                                    </p:animEffect>
                                  </p:childTnLst>
                                </p:cTn>
                              </p:par>
                            </p:childTnLst>
                          </p:cTn>
                        </p:par>
                      </p:childTnLst>
                    </p:cTn>
                  </p:par>
                  <p:par>
                    <p:cTn id="60" fill="hold">
                      <p:stCondLst>
                        <p:cond delay="indefinite"/>
                      </p:stCondLst>
                      <p:childTnLst>
                        <p:par>
                          <p:cTn id="61" fill="hold">
                            <p:stCondLst>
                              <p:cond delay="0"/>
                            </p:stCondLst>
                            <p:childTnLst>
                              <p:par>
                                <p:cTn id="62" presetID="22" presetClass="entr" presetSubtype="8" fill="hold" nodeType="clickEffect">
                                  <p:stCondLst>
                                    <p:cond delay="0"/>
                                  </p:stCondLst>
                                  <p:childTnLst>
                                    <p:set>
                                      <p:cBhvr>
                                        <p:cTn id="63" dur="1" fill="hold">
                                          <p:stCondLst>
                                            <p:cond delay="0"/>
                                          </p:stCondLst>
                                        </p:cTn>
                                        <p:tgtEl>
                                          <p:spTgt spid="93"/>
                                        </p:tgtEl>
                                        <p:attrNameLst>
                                          <p:attrName>style.visibility</p:attrName>
                                        </p:attrNameLst>
                                      </p:cBhvr>
                                      <p:to>
                                        <p:strVal val="visible"/>
                                      </p:to>
                                    </p:set>
                                    <p:animEffect transition="in" filter="wipe(left)">
                                      <p:cBhvr>
                                        <p:cTn id="64" dur="500"/>
                                        <p:tgtEl>
                                          <p:spTgt spid="93"/>
                                        </p:tgtEl>
                                      </p:cBhvr>
                                    </p:animEffect>
                                  </p:childTnLst>
                                </p:cTn>
                              </p:par>
                            </p:childTnLst>
                          </p:cTn>
                        </p:par>
                        <p:par>
                          <p:cTn id="65" fill="hold">
                            <p:stCondLst>
                              <p:cond delay="500"/>
                            </p:stCondLst>
                            <p:childTnLst>
                              <p:par>
                                <p:cTn id="66" presetID="22" presetClass="entr" presetSubtype="8" fill="hold" nodeType="afterEffect">
                                  <p:stCondLst>
                                    <p:cond delay="0"/>
                                  </p:stCondLst>
                                  <p:childTnLst>
                                    <p:set>
                                      <p:cBhvr>
                                        <p:cTn id="67" dur="1" fill="hold">
                                          <p:stCondLst>
                                            <p:cond delay="0"/>
                                          </p:stCondLst>
                                        </p:cTn>
                                        <p:tgtEl>
                                          <p:spTgt spid="96"/>
                                        </p:tgtEl>
                                        <p:attrNameLst>
                                          <p:attrName>style.visibility</p:attrName>
                                        </p:attrNameLst>
                                      </p:cBhvr>
                                      <p:to>
                                        <p:strVal val="visible"/>
                                      </p:to>
                                    </p:set>
                                    <p:animEffect transition="in" filter="wipe(left)">
                                      <p:cBhvr>
                                        <p:cTn id="68" dur="500"/>
                                        <p:tgtEl>
                                          <p:spTgt spid="96"/>
                                        </p:tgtEl>
                                      </p:cBhvr>
                                    </p:animEffect>
                                  </p:childTnLst>
                                </p:cTn>
                              </p:par>
                            </p:childTnLst>
                          </p:cTn>
                        </p:par>
                        <p:par>
                          <p:cTn id="69" fill="hold">
                            <p:stCondLst>
                              <p:cond delay="1000"/>
                            </p:stCondLst>
                            <p:childTnLst>
                              <p:par>
                                <p:cTn id="70" presetID="22" presetClass="entr" presetSubtype="8" fill="hold" nodeType="afterEffect">
                                  <p:stCondLst>
                                    <p:cond delay="0"/>
                                  </p:stCondLst>
                                  <p:childTnLst>
                                    <p:set>
                                      <p:cBhvr>
                                        <p:cTn id="71" dur="1" fill="hold">
                                          <p:stCondLst>
                                            <p:cond delay="0"/>
                                          </p:stCondLst>
                                        </p:cTn>
                                        <p:tgtEl>
                                          <p:spTgt spid="119"/>
                                        </p:tgtEl>
                                        <p:attrNameLst>
                                          <p:attrName>style.visibility</p:attrName>
                                        </p:attrNameLst>
                                      </p:cBhvr>
                                      <p:to>
                                        <p:strVal val="visible"/>
                                      </p:to>
                                    </p:set>
                                    <p:animEffect transition="in" filter="wipe(left)">
                                      <p:cBhvr>
                                        <p:cTn id="72" dur="500"/>
                                        <p:tgtEl>
                                          <p:spTgt spid="119"/>
                                        </p:tgtEl>
                                      </p:cBhvr>
                                    </p:animEffect>
                                  </p:childTnLst>
                                </p:cTn>
                              </p:par>
                            </p:childTnLst>
                          </p:cTn>
                        </p:par>
                        <p:par>
                          <p:cTn id="73" fill="hold">
                            <p:stCondLst>
                              <p:cond delay="1500"/>
                            </p:stCondLst>
                            <p:childTnLst>
                              <p:par>
                                <p:cTn id="74" presetID="22" presetClass="entr" presetSubtype="8" fill="hold" grpId="0" nodeType="afterEffect">
                                  <p:stCondLst>
                                    <p:cond delay="0"/>
                                  </p:stCondLst>
                                  <p:childTnLst>
                                    <p:set>
                                      <p:cBhvr>
                                        <p:cTn id="75" dur="1" fill="hold">
                                          <p:stCondLst>
                                            <p:cond delay="0"/>
                                          </p:stCondLst>
                                        </p:cTn>
                                        <p:tgtEl>
                                          <p:spTgt spid="84"/>
                                        </p:tgtEl>
                                        <p:attrNameLst>
                                          <p:attrName>style.visibility</p:attrName>
                                        </p:attrNameLst>
                                      </p:cBhvr>
                                      <p:to>
                                        <p:strVal val="visible"/>
                                      </p:to>
                                    </p:set>
                                    <p:animEffect transition="in" filter="wipe(left)">
                                      <p:cBhvr>
                                        <p:cTn id="76" dur="500"/>
                                        <p:tgtEl>
                                          <p:spTgt spid="84"/>
                                        </p:tgtEl>
                                      </p:cBhvr>
                                    </p:animEffect>
                                  </p:childTnLst>
                                </p:cTn>
                              </p:par>
                            </p:childTnLst>
                          </p:cTn>
                        </p:par>
                      </p:childTnLst>
                    </p:cTn>
                  </p:par>
                  <p:par>
                    <p:cTn id="77" fill="hold">
                      <p:stCondLst>
                        <p:cond delay="indefinite"/>
                      </p:stCondLst>
                      <p:childTnLst>
                        <p:par>
                          <p:cTn id="78" fill="hold">
                            <p:stCondLst>
                              <p:cond delay="0"/>
                            </p:stCondLst>
                            <p:childTnLst>
                              <p:par>
                                <p:cTn id="79" presetID="22" presetClass="entr" presetSubtype="8" fill="hold" grpId="0" nodeType="clickEffect">
                                  <p:stCondLst>
                                    <p:cond delay="0"/>
                                  </p:stCondLst>
                                  <p:childTnLst>
                                    <p:set>
                                      <p:cBhvr>
                                        <p:cTn id="80" dur="1" fill="hold">
                                          <p:stCondLst>
                                            <p:cond delay="0"/>
                                          </p:stCondLst>
                                        </p:cTn>
                                        <p:tgtEl>
                                          <p:spTgt spid="89"/>
                                        </p:tgtEl>
                                        <p:attrNameLst>
                                          <p:attrName>style.visibility</p:attrName>
                                        </p:attrNameLst>
                                      </p:cBhvr>
                                      <p:to>
                                        <p:strVal val="visible"/>
                                      </p:to>
                                    </p:set>
                                    <p:animEffect transition="in" filter="wipe(left)">
                                      <p:cBhvr>
                                        <p:cTn id="81" dur="500"/>
                                        <p:tgtEl>
                                          <p:spTgt spid="89"/>
                                        </p:tgtEl>
                                      </p:cBhvr>
                                    </p:animEffect>
                                  </p:childTnLst>
                                </p:cTn>
                              </p:par>
                            </p:childTnLst>
                          </p:cTn>
                        </p:par>
                      </p:childTnLst>
                    </p:cTn>
                  </p:par>
                  <p:par>
                    <p:cTn id="82" fill="hold">
                      <p:stCondLst>
                        <p:cond delay="indefinite"/>
                      </p:stCondLst>
                      <p:childTnLst>
                        <p:par>
                          <p:cTn id="83" fill="hold">
                            <p:stCondLst>
                              <p:cond delay="0"/>
                            </p:stCondLst>
                            <p:childTnLst>
                              <p:par>
                                <p:cTn id="84" presetID="22" presetClass="entr" presetSubtype="8" fill="hold" grpId="0" nodeType="clickEffect">
                                  <p:stCondLst>
                                    <p:cond delay="0"/>
                                  </p:stCondLst>
                                  <p:childTnLst>
                                    <p:set>
                                      <p:cBhvr>
                                        <p:cTn id="85" dur="1" fill="hold">
                                          <p:stCondLst>
                                            <p:cond delay="0"/>
                                          </p:stCondLst>
                                        </p:cTn>
                                        <p:tgtEl>
                                          <p:spTgt spid="91"/>
                                        </p:tgtEl>
                                        <p:attrNameLst>
                                          <p:attrName>style.visibility</p:attrName>
                                        </p:attrNameLst>
                                      </p:cBhvr>
                                      <p:to>
                                        <p:strVal val="visible"/>
                                      </p:to>
                                    </p:set>
                                    <p:animEffect transition="in" filter="wipe(left)">
                                      <p:cBhvr>
                                        <p:cTn id="86" dur="500"/>
                                        <p:tgtEl>
                                          <p:spTgt spid="91"/>
                                        </p:tgtEl>
                                      </p:cBhvr>
                                    </p:animEffect>
                                  </p:childTnLst>
                                </p:cTn>
                              </p:par>
                            </p:childTnLst>
                          </p:cTn>
                        </p:par>
                      </p:childTnLst>
                    </p:cTn>
                  </p:par>
                  <p:par>
                    <p:cTn id="87" fill="hold">
                      <p:stCondLst>
                        <p:cond delay="indefinite"/>
                      </p:stCondLst>
                      <p:childTnLst>
                        <p:par>
                          <p:cTn id="88" fill="hold">
                            <p:stCondLst>
                              <p:cond delay="0"/>
                            </p:stCondLst>
                            <p:childTnLst>
                              <p:par>
                                <p:cTn id="89" presetID="22" presetClass="entr" presetSubtype="8" fill="hold" grpId="0" nodeType="clickEffect">
                                  <p:stCondLst>
                                    <p:cond delay="0"/>
                                  </p:stCondLst>
                                  <p:childTnLst>
                                    <p:set>
                                      <p:cBhvr>
                                        <p:cTn id="90" dur="1" fill="hold">
                                          <p:stCondLst>
                                            <p:cond delay="0"/>
                                          </p:stCondLst>
                                        </p:cTn>
                                        <p:tgtEl>
                                          <p:spTgt spid="92"/>
                                        </p:tgtEl>
                                        <p:attrNameLst>
                                          <p:attrName>style.visibility</p:attrName>
                                        </p:attrNameLst>
                                      </p:cBhvr>
                                      <p:to>
                                        <p:strVal val="visible"/>
                                      </p:to>
                                    </p:set>
                                    <p:animEffect transition="in" filter="wipe(left)">
                                      <p:cBhvr>
                                        <p:cTn id="91" dur="500"/>
                                        <p:tgtEl>
                                          <p:spTgt spid="92"/>
                                        </p:tgtEl>
                                      </p:cBhvr>
                                    </p:animEffect>
                                  </p:childTnLst>
                                </p:cTn>
                              </p:par>
                            </p:childTnLst>
                          </p:cTn>
                        </p:par>
                      </p:childTnLst>
                    </p:cTn>
                  </p:par>
                  <p:par>
                    <p:cTn id="92" fill="hold">
                      <p:stCondLst>
                        <p:cond delay="indefinite"/>
                      </p:stCondLst>
                      <p:childTnLst>
                        <p:par>
                          <p:cTn id="93" fill="hold">
                            <p:stCondLst>
                              <p:cond delay="0"/>
                            </p:stCondLst>
                            <p:childTnLst>
                              <p:par>
                                <p:cTn id="94" presetID="22" presetClass="entr" presetSubtype="8" fill="hold" grpId="0" nodeType="clickEffect">
                                  <p:stCondLst>
                                    <p:cond delay="0"/>
                                  </p:stCondLst>
                                  <p:childTnLst>
                                    <p:set>
                                      <p:cBhvr>
                                        <p:cTn id="95" dur="1" fill="hold">
                                          <p:stCondLst>
                                            <p:cond delay="0"/>
                                          </p:stCondLst>
                                        </p:cTn>
                                        <p:tgtEl>
                                          <p:spTgt spid="99"/>
                                        </p:tgtEl>
                                        <p:attrNameLst>
                                          <p:attrName>style.visibility</p:attrName>
                                        </p:attrNameLst>
                                      </p:cBhvr>
                                      <p:to>
                                        <p:strVal val="visible"/>
                                      </p:to>
                                    </p:set>
                                    <p:animEffect transition="in" filter="wipe(left)">
                                      <p:cBhvr>
                                        <p:cTn id="96" dur="500"/>
                                        <p:tgtEl>
                                          <p:spTgt spid="99"/>
                                        </p:tgtEl>
                                      </p:cBhvr>
                                    </p:animEffect>
                                  </p:childTnLst>
                                </p:cTn>
                              </p:par>
                            </p:childTnLst>
                          </p:cTn>
                        </p:par>
                      </p:childTnLst>
                    </p:cTn>
                  </p:par>
                  <p:par>
                    <p:cTn id="97" fill="hold">
                      <p:stCondLst>
                        <p:cond delay="indefinite"/>
                      </p:stCondLst>
                      <p:childTnLst>
                        <p:par>
                          <p:cTn id="98" fill="hold">
                            <p:stCondLst>
                              <p:cond delay="0"/>
                            </p:stCondLst>
                            <p:childTnLst>
                              <p:par>
                                <p:cTn id="99" presetID="22" presetClass="entr" presetSubtype="8" fill="hold" grpId="0" nodeType="clickEffect">
                                  <p:stCondLst>
                                    <p:cond delay="0"/>
                                  </p:stCondLst>
                                  <p:childTnLst>
                                    <p:set>
                                      <p:cBhvr>
                                        <p:cTn id="100" dur="1" fill="hold">
                                          <p:stCondLst>
                                            <p:cond delay="0"/>
                                          </p:stCondLst>
                                        </p:cTn>
                                        <p:tgtEl>
                                          <p:spTgt spid="100"/>
                                        </p:tgtEl>
                                        <p:attrNameLst>
                                          <p:attrName>style.visibility</p:attrName>
                                        </p:attrNameLst>
                                      </p:cBhvr>
                                      <p:to>
                                        <p:strVal val="visible"/>
                                      </p:to>
                                    </p:set>
                                    <p:animEffect transition="in" filter="wipe(left)">
                                      <p:cBhvr>
                                        <p:cTn id="101" dur="500"/>
                                        <p:tgtEl>
                                          <p:spTgt spid="100"/>
                                        </p:tgtEl>
                                      </p:cBhvr>
                                    </p:animEffect>
                                  </p:childTnLst>
                                </p:cTn>
                              </p:par>
                            </p:childTnLst>
                          </p:cTn>
                        </p:par>
                      </p:childTnLst>
                    </p:cTn>
                  </p:par>
                  <p:par>
                    <p:cTn id="102" fill="hold">
                      <p:stCondLst>
                        <p:cond delay="indefinite"/>
                      </p:stCondLst>
                      <p:childTnLst>
                        <p:par>
                          <p:cTn id="103" fill="hold">
                            <p:stCondLst>
                              <p:cond delay="0"/>
                            </p:stCondLst>
                            <p:childTnLst>
                              <p:par>
                                <p:cTn id="104" presetID="22" presetClass="entr" presetSubtype="8" fill="hold" grpId="0" nodeType="clickEffect">
                                  <p:stCondLst>
                                    <p:cond delay="0"/>
                                  </p:stCondLst>
                                  <p:childTnLst>
                                    <p:set>
                                      <p:cBhvr>
                                        <p:cTn id="105" dur="1" fill="hold">
                                          <p:stCondLst>
                                            <p:cond delay="0"/>
                                          </p:stCondLst>
                                        </p:cTn>
                                        <p:tgtEl>
                                          <p:spTgt spid="101"/>
                                        </p:tgtEl>
                                        <p:attrNameLst>
                                          <p:attrName>style.visibility</p:attrName>
                                        </p:attrNameLst>
                                      </p:cBhvr>
                                      <p:to>
                                        <p:strVal val="visible"/>
                                      </p:to>
                                    </p:set>
                                    <p:animEffect transition="in" filter="wipe(left)">
                                      <p:cBhvr>
                                        <p:cTn id="106" dur="500"/>
                                        <p:tgtEl>
                                          <p:spTgt spid="101"/>
                                        </p:tgtEl>
                                      </p:cBhvr>
                                    </p:animEffect>
                                  </p:childTnLst>
                                </p:cTn>
                              </p:par>
                            </p:childTnLst>
                          </p:cTn>
                        </p:par>
                      </p:childTnLst>
                    </p:cTn>
                  </p:par>
                  <p:par>
                    <p:cTn id="107" fill="hold">
                      <p:stCondLst>
                        <p:cond delay="indefinite"/>
                      </p:stCondLst>
                      <p:childTnLst>
                        <p:par>
                          <p:cTn id="108" fill="hold">
                            <p:stCondLst>
                              <p:cond delay="0"/>
                            </p:stCondLst>
                            <p:childTnLst>
                              <p:par>
                                <p:cTn id="109" presetID="22" presetClass="entr" presetSubtype="8" fill="hold" grpId="0" nodeType="clickEffect">
                                  <p:stCondLst>
                                    <p:cond delay="0"/>
                                  </p:stCondLst>
                                  <p:childTnLst>
                                    <p:set>
                                      <p:cBhvr>
                                        <p:cTn id="110" dur="1" fill="hold">
                                          <p:stCondLst>
                                            <p:cond delay="0"/>
                                          </p:stCondLst>
                                        </p:cTn>
                                        <p:tgtEl>
                                          <p:spTgt spid="102"/>
                                        </p:tgtEl>
                                        <p:attrNameLst>
                                          <p:attrName>style.visibility</p:attrName>
                                        </p:attrNameLst>
                                      </p:cBhvr>
                                      <p:to>
                                        <p:strVal val="visible"/>
                                      </p:to>
                                    </p:set>
                                    <p:animEffect transition="in" filter="wipe(left)">
                                      <p:cBhvr>
                                        <p:cTn id="111" dur="500"/>
                                        <p:tgtEl>
                                          <p:spTgt spid="102"/>
                                        </p:tgtEl>
                                      </p:cBhvr>
                                    </p:animEffect>
                                  </p:childTnLst>
                                </p:cTn>
                              </p:par>
                            </p:childTnLst>
                          </p:cTn>
                        </p:par>
                      </p:childTnLst>
                    </p:cTn>
                  </p:par>
                  <p:par>
                    <p:cTn id="112" fill="hold">
                      <p:stCondLst>
                        <p:cond delay="indefinite"/>
                      </p:stCondLst>
                      <p:childTnLst>
                        <p:par>
                          <p:cTn id="113" fill="hold">
                            <p:stCondLst>
                              <p:cond delay="0"/>
                            </p:stCondLst>
                            <p:childTnLst>
                              <p:par>
                                <p:cTn id="114" presetID="22" presetClass="entr" presetSubtype="8" fill="hold" grpId="0" nodeType="clickEffect">
                                  <p:stCondLst>
                                    <p:cond delay="0"/>
                                  </p:stCondLst>
                                  <p:childTnLst>
                                    <p:set>
                                      <p:cBhvr>
                                        <p:cTn id="115" dur="1" fill="hold">
                                          <p:stCondLst>
                                            <p:cond delay="0"/>
                                          </p:stCondLst>
                                        </p:cTn>
                                        <p:tgtEl>
                                          <p:spTgt spid="103"/>
                                        </p:tgtEl>
                                        <p:attrNameLst>
                                          <p:attrName>style.visibility</p:attrName>
                                        </p:attrNameLst>
                                      </p:cBhvr>
                                      <p:to>
                                        <p:strVal val="visible"/>
                                      </p:to>
                                    </p:set>
                                    <p:animEffect transition="in" filter="wipe(left)">
                                      <p:cBhvr>
                                        <p:cTn id="116" dur="500"/>
                                        <p:tgtEl>
                                          <p:spTgt spid="103"/>
                                        </p:tgtEl>
                                      </p:cBhvr>
                                    </p:animEffect>
                                  </p:childTnLst>
                                </p:cTn>
                              </p:par>
                            </p:childTnLst>
                          </p:cTn>
                        </p:par>
                      </p:childTnLst>
                    </p:cTn>
                  </p:par>
                  <p:par>
                    <p:cTn id="117" fill="hold">
                      <p:stCondLst>
                        <p:cond delay="indefinite"/>
                      </p:stCondLst>
                      <p:childTnLst>
                        <p:par>
                          <p:cTn id="118" fill="hold">
                            <p:stCondLst>
                              <p:cond delay="0"/>
                            </p:stCondLst>
                            <p:childTnLst>
                              <p:par>
                                <p:cTn id="119" presetID="22" presetClass="entr" presetSubtype="8" fill="hold" grpId="0" nodeType="clickEffect">
                                  <p:stCondLst>
                                    <p:cond delay="0"/>
                                  </p:stCondLst>
                                  <p:childTnLst>
                                    <p:set>
                                      <p:cBhvr>
                                        <p:cTn id="120" dur="1" fill="hold">
                                          <p:stCondLst>
                                            <p:cond delay="0"/>
                                          </p:stCondLst>
                                        </p:cTn>
                                        <p:tgtEl>
                                          <p:spTgt spid="104"/>
                                        </p:tgtEl>
                                        <p:attrNameLst>
                                          <p:attrName>style.visibility</p:attrName>
                                        </p:attrNameLst>
                                      </p:cBhvr>
                                      <p:to>
                                        <p:strVal val="visible"/>
                                      </p:to>
                                    </p:set>
                                    <p:animEffect transition="in" filter="wipe(left)">
                                      <p:cBhvr>
                                        <p:cTn id="121" dur="500"/>
                                        <p:tgtEl>
                                          <p:spTgt spid="104"/>
                                        </p:tgtEl>
                                      </p:cBhvr>
                                    </p:animEffect>
                                  </p:childTnLst>
                                </p:cTn>
                              </p:par>
                            </p:childTnLst>
                          </p:cTn>
                        </p:par>
                      </p:childTnLst>
                    </p:cTn>
                  </p:par>
                  <p:par>
                    <p:cTn id="122" fill="hold">
                      <p:stCondLst>
                        <p:cond delay="indefinite"/>
                      </p:stCondLst>
                      <p:childTnLst>
                        <p:par>
                          <p:cTn id="123" fill="hold">
                            <p:stCondLst>
                              <p:cond delay="0"/>
                            </p:stCondLst>
                            <p:childTnLst>
                              <p:par>
                                <p:cTn id="124" presetID="22" presetClass="entr" presetSubtype="8" fill="hold" grpId="0" nodeType="clickEffect">
                                  <p:stCondLst>
                                    <p:cond delay="0"/>
                                  </p:stCondLst>
                                  <p:childTnLst>
                                    <p:set>
                                      <p:cBhvr>
                                        <p:cTn id="125" dur="1" fill="hold">
                                          <p:stCondLst>
                                            <p:cond delay="0"/>
                                          </p:stCondLst>
                                        </p:cTn>
                                        <p:tgtEl>
                                          <p:spTgt spid="105"/>
                                        </p:tgtEl>
                                        <p:attrNameLst>
                                          <p:attrName>style.visibility</p:attrName>
                                        </p:attrNameLst>
                                      </p:cBhvr>
                                      <p:to>
                                        <p:strVal val="visible"/>
                                      </p:to>
                                    </p:set>
                                    <p:animEffect transition="in" filter="wipe(left)">
                                      <p:cBhvr>
                                        <p:cTn id="126" dur="500"/>
                                        <p:tgtEl>
                                          <p:spTgt spid="105"/>
                                        </p:tgtEl>
                                      </p:cBhvr>
                                    </p:animEffect>
                                  </p:childTnLst>
                                </p:cTn>
                              </p:par>
                            </p:childTnLst>
                          </p:cTn>
                        </p:par>
                      </p:childTnLst>
                    </p:cTn>
                  </p:par>
                  <p:par>
                    <p:cTn id="127" fill="hold">
                      <p:stCondLst>
                        <p:cond delay="indefinite"/>
                      </p:stCondLst>
                      <p:childTnLst>
                        <p:par>
                          <p:cTn id="128" fill="hold">
                            <p:stCondLst>
                              <p:cond delay="0"/>
                            </p:stCondLst>
                            <p:childTnLst>
                              <p:par>
                                <p:cTn id="129" presetID="22" presetClass="entr" presetSubtype="8" fill="hold" grpId="0" nodeType="clickEffect">
                                  <p:stCondLst>
                                    <p:cond delay="0"/>
                                  </p:stCondLst>
                                  <p:childTnLst>
                                    <p:set>
                                      <p:cBhvr>
                                        <p:cTn id="130" dur="1" fill="hold">
                                          <p:stCondLst>
                                            <p:cond delay="0"/>
                                          </p:stCondLst>
                                        </p:cTn>
                                        <p:tgtEl>
                                          <p:spTgt spid="106"/>
                                        </p:tgtEl>
                                        <p:attrNameLst>
                                          <p:attrName>style.visibility</p:attrName>
                                        </p:attrNameLst>
                                      </p:cBhvr>
                                      <p:to>
                                        <p:strVal val="visible"/>
                                      </p:to>
                                    </p:set>
                                    <p:animEffect transition="in" filter="wipe(left)">
                                      <p:cBhvr>
                                        <p:cTn id="131" dur="500"/>
                                        <p:tgtEl>
                                          <p:spTgt spid="106"/>
                                        </p:tgtEl>
                                      </p:cBhvr>
                                    </p:animEffect>
                                  </p:childTnLst>
                                </p:cTn>
                              </p:par>
                            </p:childTnLst>
                          </p:cTn>
                        </p:par>
                      </p:childTnLst>
                    </p:cTn>
                  </p:par>
                  <p:par>
                    <p:cTn id="132" fill="hold">
                      <p:stCondLst>
                        <p:cond delay="indefinite"/>
                      </p:stCondLst>
                      <p:childTnLst>
                        <p:par>
                          <p:cTn id="133" fill="hold">
                            <p:stCondLst>
                              <p:cond delay="0"/>
                            </p:stCondLst>
                            <p:childTnLst>
                              <p:par>
                                <p:cTn id="134" presetID="22" presetClass="entr" presetSubtype="8" fill="hold" grpId="0" nodeType="clickEffect">
                                  <p:stCondLst>
                                    <p:cond delay="0"/>
                                  </p:stCondLst>
                                  <p:childTnLst>
                                    <p:set>
                                      <p:cBhvr>
                                        <p:cTn id="135" dur="1" fill="hold">
                                          <p:stCondLst>
                                            <p:cond delay="0"/>
                                          </p:stCondLst>
                                        </p:cTn>
                                        <p:tgtEl>
                                          <p:spTgt spid="107"/>
                                        </p:tgtEl>
                                        <p:attrNameLst>
                                          <p:attrName>style.visibility</p:attrName>
                                        </p:attrNameLst>
                                      </p:cBhvr>
                                      <p:to>
                                        <p:strVal val="visible"/>
                                      </p:to>
                                    </p:set>
                                    <p:animEffect transition="in" filter="wipe(left)">
                                      <p:cBhvr>
                                        <p:cTn id="136" dur="500"/>
                                        <p:tgtEl>
                                          <p:spTgt spid="107"/>
                                        </p:tgtEl>
                                      </p:cBhvr>
                                    </p:animEffect>
                                  </p:childTnLst>
                                </p:cTn>
                              </p:par>
                            </p:childTnLst>
                          </p:cTn>
                        </p:par>
                      </p:childTnLst>
                    </p:cTn>
                  </p:par>
                  <p:par>
                    <p:cTn id="137" fill="hold">
                      <p:stCondLst>
                        <p:cond delay="indefinite"/>
                      </p:stCondLst>
                      <p:childTnLst>
                        <p:par>
                          <p:cTn id="138" fill="hold">
                            <p:stCondLst>
                              <p:cond delay="0"/>
                            </p:stCondLst>
                            <p:childTnLst>
                              <p:par>
                                <p:cTn id="139" presetID="22" presetClass="entr" presetSubtype="8" fill="hold" grpId="0" nodeType="clickEffect">
                                  <p:stCondLst>
                                    <p:cond delay="0"/>
                                  </p:stCondLst>
                                  <p:childTnLst>
                                    <p:set>
                                      <p:cBhvr>
                                        <p:cTn id="140" dur="1" fill="hold">
                                          <p:stCondLst>
                                            <p:cond delay="0"/>
                                          </p:stCondLst>
                                        </p:cTn>
                                        <p:tgtEl>
                                          <p:spTgt spid="108"/>
                                        </p:tgtEl>
                                        <p:attrNameLst>
                                          <p:attrName>style.visibility</p:attrName>
                                        </p:attrNameLst>
                                      </p:cBhvr>
                                      <p:to>
                                        <p:strVal val="visible"/>
                                      </p:to>
                                    </p:set>
                                    <p:animEffect transition="in" filter="wipe(left)">
                                      <p:cBhvr>
                                        <p:cTn id="141" dur="500"/>
                                        <p:tgtEl>
                                          <p:spTgt spid="108"/>
                                        </p:tgtEl>
                                      </p:cBhvr>
                                    </p:animEffect>
                                  </p:childTnLst>
                                </p:cTn>
                              </p:par>
                            </p:childTnLst>
                          </p:cTn>
                        </p:par>
                      </p:childTnLst>
                    </p:cTn>
                  </p:par>
                  <p:par>
                    <p:cTn id="142" fill="hold">
                      <p:stCondLst>
                        <p:cond delay="indefinite"/>
                      </p:stCondLst>
                      <p:childTnLst>
                        <p:par>
                          <p:cTn id="143" fill="hold">
                            <p:stCondLst>
                              <p:cond delay="0"/>
                            </p:stCondLst>
                            <p:childTnLst>
                              <p:par>
                                <p:cTn id="144" presetID="22" presetClass="entr" presetSubtype="4" fill="hold" grpId="0" nodeType="clickEffect">
                                  <p:stCondLst>
                                    <p:cond delay="0"/>
                                  </p:stCondLst>
                                  <p:childTnLst>
                                    <p:set>
                                      <p:cBhvr>
                                        <p:cTn id="145" dur="1" fill="hold">
                                          <p:stCondLst>
                                            <p:cond delay="0"/>
                                          </p:stCondLst>
                                        </p:cTn>
                                        <p:tgtEl>
                                          <p:spTgt spid="122"/>
                                        </p:tgtEl>
                                        <p:attrNameLst>
                                          <p:attrName>style.visibility</p:attrName>
                                        </p:attrNameLst>
                                      </p:cBhvr>
                                      <p:to>
                                        <p:strVal val="visible"/>
                                      </p:to>
                                    </p:set>
                                    <p:animEffect transition="in" filter="wipe(down)">
                                      <p:cBhvr>
                                        <p:cTn id="146" dur="500"/>
                                        <p:tgtEl>
                                          <p:spTgt spid="122"/>
                                        </p:tgtEl>
                                      </p:cBhvr>
                                    </p:animEffect>
                                  </p:childTnLst>
                                </p:cTn>
                              </p:par>
                            </p:childTnLst>
                          </p:cTn>
                        </p:par>
                      </p:childTnLst>
                    </p:cTn>
                  </p:par>
                  <p:par>
                    <p:cTn id="147" fill="hold">
                      <p:stCondLst>
                        <p:cond delay="indefinite"/>
                      </p:stCondLst>
                      <p:childTnLst>
                        <p:par>
                          <p:cTn id="148" fill="hold">
                            <p:stCondLst>
                              <p:cond delay="0"/>
                            </p:stCondLst>
                            <p:childTnLst>
                              <p:par>
                                <p:cTn id="149" presetID="22" presetClass="entr" presetSubtype="8" fill="hold" nodeType="clickEffect">
                                  <p:stCondLst>
                                    <p:cond delay="0"/>
                                  </p:stCondLst>
                                  <p:childTnLst>
                                    <p:set>
                                      <p:cBhvr>
                                        <p:cTn id="150" dur="1" fill="hold">
                                          <p:stCondLst>
                                            <p:cond delay="0"/>
                                          </p:stCondLst>
                                        </p:cTn>
                                        <p:tgtEl>
                                          <p:spTgt spid="127"/>
                                        </p:tgtEl>
                                        <p:attrNameLst>
                                          <p:attrName>style.visibility</p:attrName>
                                        </p:attrNameLst>
                                      </p:cBhvr>
                                      <p:to>
                                        <p:strVal val="visible"/>
                                      </p:to>
                                    </p:set>
                                    <p:animEffect transition="in" filter="wipe(left)">
                                      <p:cBhvr>
                                        <p:cTn id="151" dur="500"/>
                                        <p:tgtEl>
                                          <p:spTgt spid="127"/>
                                        </p:tgtEl>
                                      </p:cBhvr>
                                    </p:animEffect>
                                  </p:childTnLst>
                                </p:cTn>
                              </p:par>
                            </p:childTnLst>
                          </p:cTn>
                        </p:par>
                      </p:childTnLst>
                    </p:cTn>
                  </p:par>
                  <p:par>
                    <p:cTn id="152" fill="hold">
                      <p:stCondLst>
                        <p:cond delay="indefinite"/>
                      </p:stCondLst>
                      <p:childTnLst>
                        <p:par>
                          <p:cTn id="153" fill="hold">
                            <p:stCondLst>
                              <p:cond delay="0"/>
                            </p:stCondLst>
                            <p:childTnLst>
                              <p:par>
                                <p:cTn id="154" presetID="22" presetClass="entr" presetSubtype="8" fill="hold" grpId="0" nodeType="clickEffect">
                                  <p:stCondLst>
                                    <p:cond delay="0"/>
                                  </p:stCondLst>
                                  <p:childTnLst>
                                    <p:set>
                                      <p:cBhvr>
                                        <p:cTn id="155" dur="1" fill="hold">
                                          <p:stCondLst>
                                            <p:cond delay="0"/>
                                          </p:stCondLst>
                                        </p:cTn>
                                        <p:tgtEl>
                                          <p:spTgt spid="131"/>
                                        </p:tgtEl>
                                        <p:attrNameLst>
                                          <p:attrName>style.visibility</p:attrName>
                                        </p:attrNameLst>
                                      </p:cBhvr>
                                      <p:to>
                                        <p:strVal val="visible"/>
                                      </p:to>
                                    </p:set>
                                    <p:animEffect transition="in" filter="wipe(left)">
                                      <p:cBhvr>
                                        <p:cTn id="156" dur="500"/>
                                        <p:tgtEl>
                                          <p:spTgt spid="131"/>
                                        </p:tgtEl>
                                      </p:cBhvr>
                                    </p:animEffect>
                                  </p:childTnLst>
                                </p:cTn>
                              </p:par>
                            </p:childTnLst>
                          </p:cTn>
                        </p:par>
                      </p:childTnLst>
                    </p:cTn>
                  </p:par>
                  <p:par>
                    <p:cTn id="157" fill="hold">
                      <p:stCondLst>
                        <p:cond delay="indefinite"/>
                      </p:stCondLst>
                      <p:childTnLst>
                        <p:par>
                          <p:cTn id="158" fill="hold">
                            <p:stCondLst>
                              <p:cond delay="0"/>
                            </p:stCondLst>
                            <p:childTnLst>
                              <p:par>
                                <p:cTn id="159" presetID="22" presetClass="entr" presetSubtype="8" fill="hold" grpId="0" nodeType="clickEffect">
                                  <p:stCondLst>
                                    <p:cond delay="0"/>
                                  </p:stCondLst>
                                  <p:childTnLst>
                                    <p:set>
                                      <p:cBhvr>
                                        <p:cTn id="160" dur="1" fill="hold">
                                          <p:stCondLst>
                                            <p:cond delay="0"/>
                                          </p:stCondLst>
                                        </p:cTn>
                                        <p:tgtEl>
                                          <p:spTgt spid="132"/>
                                        </p:tgtEl>
                                        <p:attrNameLst>
                                          <p:attrName>style.visibility</p:attrName>
                                        </p:attrNameLst>
                                      </p:cBhvr>
                                      <p:to>
                                        <p:strVal val="visible"/>
                                      </p:to>
                                    </p:set>
                                    <p:animEffect transition="in" filter="wipe(left)">
                                      <p:cBhvr>
                                        <p:cTn id="161" dur="500"/>
                                        <p:tgtEl>
                                          <p:spTgt spid="132"/>
                                        </p:tgtEl>
                                      </p:cBhvr>
                                    </p:animEffect>
                                  </p:childTnLst>
                                </p:cTn>
                              </p:par>
                            </p:childTnLst>
                          </p:cTn>
                        </p:par>
                      </p:childTnLst>
                    </p:cTn>
                  </p:par>
                  <p:par>
                    <p:cTn id="162" fill="hold">
                      <p:stCondLst>
                        <p:cond delay="indefinite"/>
                      </p:stCondLst>
                      <p:childTnLst>
                        <p:par>
                          <p:cTn id="163" fill="hold">
                            <p:stCondLst>
                              <p:cond delay="0"/>
                            </p:stCondLst>
                            <p:childTnLst>
                              <p:par>
                                <p:cTn id="164" presetID="22" presetClass="entr" presetSubtype="8" fill="hold" nodeType="clickEffect">
                                  <p:stCondLst>
                                    <p:cond delay="0"/>
                                  </p:stCondLst>
                                  <p:childTnLst>
                                    <p:set>
                                      <p:cBhvr>
                                        <p:cTn id="165" dur="1" fill="hold">
                                          <p:stCondLst>
                                            <p:cond delay="0"/>
                                          </p:stCondLst>
                                        </p:cTn>
                                        <p:tgtEl>
                                          <p:spTgt spid="134"/>
                                        </p:tgtEl>
                                        <p:attrNameLst>
                                          <p:attrName>style.visibility</p:attrName>
                                        </p:attrNameLst>
                                      </p:cBhvr>
                                      <p:to>
                                        <p:strVal val="visible"/>
                                      </p:to>
                                    </p:set>
                                    <p:animEffect transition="in" filter="wipe(left)">
                                      <p:cBhvr>
                                        <p:cTn id="166" dur="500"/>
                                        <p:tgtEl>
                                          <p:spTgt spid="134"/>
                                        </p:tgtEl>
                                      </p:cBhvr>
                                    </p:animEffect>
                                  </p:childTnLst>
                                </p:cTn>
                              </p:par>
                            </p:childTnLst>
                          </p:cTn>
                        </p:par>
                      </p:childTnLst>
                    </p:cTn>
                  </p:par>
                  <p:par>
                    <p:cTn id="167" fill="hold">
                      <p:stCondLst>
                        <p:cond delay="indefinite"/>
                      </p:stCondLst>
                      <p:childTnLst>
                        <p:par>
                          <p:cTn id="168" fill="hold">
                            <p:stCondLst>
                              <p:cond delay="0"/>
                            </p:stCondLst>
                            <p:childTnLst>
                              <p:par>
                                <p:cTn id="169" presetID="22" presetClass="entr" presetSubtype="8" fill="hold" grpId="0" nodeType="clickEffect">
                                  <p:stCondLst>
                                    <p:cond delay="0"/>
                                  </p:stCondLst>
                                  <p:childTnLst>
                                    <p:set>
                                      <p:cBhvr>
                                        <p:cTn id="170" dur="1" fill="hold">
                                          <p:stCondLst>
                                            <p:cond delay="0"/>
                                          </p:stCondLst>
                                        </p:cTn>
                                        <p:tgtEl>
                                          <p:spTgt spid="133"/>
                                        </p:tgtEl>
                                        <p:attrNameLst>
                                          <p:attrName>style.visibility</p:attrName>
                                        </p:attrNameLst>
                                      </p:cBhvr>
                                      <p:to>
                                        <p:strVal val="visible"/>
                                      </p:to>
                                    </p:set>
                                    <p:animEffect transition="in" filter="wipe(left)">
                                      <p:cBhvr>
                                        <p:cTn id="171" dur="500"/>
                                        <p:tgtEl>
                                          <p:spTgt spid="133"/>
                                        </p:tgtEl>
                                      </p:cBhvr>
                                    </p:animEffect>
                                  </p:childTnLst>
                                </p:cTn>
                              </p:par>
                            </p:childTnLst>
                          </p:cTn>
                        </p:par>
                      </p:childTnLst>
                    </p:cTn>
                  </p:par>
                  <p:par>
                    <p:cTn id="172" fill="hold">
                      <p:stCondLst>
                        <p:cond delay="indefinite"/>
                      </p:stCondLst>
                      <p:childTnLst>
                        <p:par>
                          <p:cTn id="173" fill="hold">
                            <p:stCondLst>
                              <p:cond delay="0"/>
                            </p:stCondLst>
                            <p:childTnLst>
                              <p:par>
                                <p:cTn id="174" presetID="22" presetClass="entr" presetSubtype="8" fill="hold" nodeType="clickEffect">
                                  <p:stCondLst>
                                    <p:cond delay="0"/>
                                  </p:stCondLst>
                                  <p:childTnLst>
                                    <p:set>
                                      <p:cBhvr>
                                        <p:cTn id="175" dur="1" fill="hold">
                                          <p:stCondLst>
                                            <p:cond delay="0"/>
                                          </p:stCondLst>
                                        </p:cTn>
                                        <p:tgtEl>
                                          <p:spTgt spid="124"/>
                                        </p:tgtEl>
                                        <p:attrNameLst>
                                          <p:attrName>style.visibility</p:attrName>
                                        </p:attrNameLst>
                                      </p:cBhvr>
                                      <p:to>
                                        <p:strVal val="visible"/>
                                      </p:to>
                                    </p:set>
                                    <p:animEffect transition="in" filter="wipe(left)">
                                      <p:cBhvr>
                                        <p:cTn id="176" dur="500"/>
                                        <p:tgtEl>
                                          <p:spTgt spid="1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P spid="73" grpId="0"/>
      <p:bldP spid="74" grpId="0"/>
      <p:bldP spid="84" grpId="0"/>
      <p:bldP spid="85" grpId="0"/>
      <p:bldP spid="86" grpId="0"/>
      <p:bldP spid="87" grpId="0"/>
      <p:bldP spid="88" grpId="0"/>
      <p:bldP spid="89" grpId="0"/>
      <p:bldP spid="90" grpId="0"/>
      <p:bldP spid="91" grpId="0"/>
      <p:bldP spid="92" grpId="0"/>
      <p:bldP spid="99" grpId="0"/>
      <p:bldP spid="100" grpId="0"/>
      <p:bldP spid="101" grpId="0"/>
      <p:bldP spid="102" grpId="0"/>
      <p:bldP spid="103" grpId="0"/>
      <p:bldP spid="104" grpId="0"/>
      <p:bldP spid="105" grpId="0"/>
      <p:bldP spid="106" grpId="0"/>
      <p:bldP spid="107" grpId="0"/>
      <p:bldP spid="108" grpId="0"/>
      <p:bldP spid="122" grpId="0" animBg="1"/>
      <p:bldP spid="131" grpId="0"/>
      <p:bldP spid="132" grpId="0"/>
      <p:bldP spid="133" grpId="0"/>
      <p:bldP spid="139" grpId="0"/>
    </p:bld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b="-5000"/>
          </a:stretch>
        </a:blipFill>
        <a:effectLst/>
      </p:bgPr>
    </p:bg>
    <p:spTree>
      <p:nvGrpSpPr>
        <p:cNvPr id="1" name=""/>
        <p:cNvGrpSpPr/>
        <p:nvPr/>
      </p:nvGrpSpPr>
      <p:grpSpPr>
        <a:xfrm>
          <a:off x="0" y="0"/>
          <a:ext cx="0" cy="0"/>
          <a:chOff x="0" y="0"/>
          <a:chExt cx="0" cy="0"/>
        </a:xfrm>
      </p:grpSpPr>
      <p:sp>
        <p:nvSpPr>
          <p:cNvPr id="3" name="Text Box 83"/>
          <p:cNvSpPr txBox="1">
            <a:spLocks noChangeArrowheads="1"/>
          </p:cNvSpPr>
          <p:nvPr/>
        </p:nvSpPr>
        <p:spPr bwMode="auto">
          <a:xfrm>
            <a:off x="251520" y="1059582"/>
            <a:ext cx="8515672" cy="1015663"/>
          </a:xfrm>
          <a:prstGeom prst="rect">
            <a:avLst/>
          </a:prstGeom>
          <a:noFill/>
          <a:ln w="9525">
            <a:noFill/>
            <a:miter lim="800000"/>
            <a:headEnd/>
            <a:tailEnd/>
          </a:ln>
        </p:spPr>
        <p:txBody>
          <a:bodyPr wrap="square">
            <a:spAutoFit/>
          </a:bodyPr>
          <a:lstStyle/>
          <a:p>
            <a:pPr indent="358775" algn="just"/>
            <a:r>
              <a:rPr lang="ru-RU" sz="2000" dirty="0">
                <a:solidFill>
                  <a:srgbClr val="004070"/>
                </a:solidFill>
              </a:rPr>
              <a:t> </a:t>
            </a:r>
            <a:r>
              <a:rPr lang="ru-RU" sz="2000" b="1" dirty="0" smtClean="0">
                <a:solidFill>
                  <a:srgbClr val="004070"/>
                </a:solidFill>
              </a:rPr>
              <a:t>Задача №16.</a:t>
            </a:r>
            <a:r>
              <a:rPr lang="ru-RU" sz="2000" dirty="0" smtClean="0">
                <a:solidFill>
                  <a:srgbClr val="004070"/>
                </a:solidFill>
              </a:rPr>
              <a:t> </a:t>
            </a:r>
            <a:r>
              <a:rPr lang="ru-RU" sz="2000" dirty="0">
                <a:solidFill>
                  <a:srgbClr val="004070"/>
                </a:solidFill>
              </a:rPr>
              <a:t>Игральный кубик бросили один или несколько раз. Оказалось, что сумма всех выпавших очков равна 3. Какова вероятность того, что было сделано два броска? Ответ округлите до сотых. </a:t>
            </a:r>
          </a:p>
        </p:txBody>
      </p:sp>
      <p:sp>
        <p:nvSpPr>
          <p:cNvPr id="4" name="Rectangle 163"/>
          <p:cNvSpPr>
            <a:spLocks noChangeArrowheads="1"/>
          </p:cNvSpPr>
          <p:nvPr/>
        </p:nvSpPr>
        <p:spPr bwMode="auto">
          <a:xfrm>
            <a:off x="333252" y="3249191"/>
            <a:ext cx="857927" cy="338554"/>
          </a:xfrm>
          <a:prstGeom prst="rect">
            <a:avLst/>
          </a:prstGeom>
          <a:noFill/>
          <a:ln w="12700" algn="ctr">
            <a:noFill/>
            <a:miter lim="800000"/>
            <a:headEnd/>
            <a:tailEnd/>
          </a:ln>
          <a:effectLst>
            <a:outerShdw dist="17961" dir="2700000" algn="ctr" rotWithShape="0">
              <a:srgbClr val="002BB4">
                <a:alpha val="50000"/>
              </a:srgbClr>
            </a:outerShdw>
          </a:effectLst>
        </p:spPr>
        <p:txBody>
          <a:bodyPr wrap="none">
            <a:spAutoFit/>
          </a:bodyPr>
          <a:lstStyle/>
          <a:p>
            <a:pPr>
              <a:defRPr/>
            </a:pPr>
            <a:r>
              <a:rPr lang="ru-RU" sz="1600" dirty="0">
                <a:solidFill>
                  <a:srgbClr val="004070"/>
                </a:solidFill>
                <a:latin typeface="Arial Narrow" pitchFamily="34" charset="0"/>
              </a:rPr>
              <a:t>1 бросок</a:t>
            </a:r>
          </a:p>
        </p:txBody>
      </p:sp>
      <p:sp>
        <p:nvSpPr>
          <p:cNvPr id="5" name="Rectangle 164"/>
          <p:cNvSpPr>
            <a:spLocks noChangeArrowheads="1"/>
          </p:cNvSpPr>
          <p:nvPr/>
        </p:nvSpPr>
        <p:spPr bwMode="auto">
          <a:xfrm>
            <a:off x="1452439" y="3180929"/>
            <a:ext cx="339725" cy="427037"/>
          </a:xfrm>
          <a:prstGeom prst="rect">
            <a:avLst/>
          </a:prstGeom>
          <a:noFill/>
          <a:ln w="12700" algn="ctr">
            <a:noFill/>
            <a:miter lim="800000"/>
            <a:headEnd/>
            <a:tailEnd/>
          </a:ln>
        </p:spPr>
        <p:txBody>
          <a:bodyPr wrap="none">
            <a:spAutoFit/>
          </a:bodyPr>
          <a:lstStyle/>
          <a:p>
            <a:r>
              <a:rPr lang="ru-RU" sz="2200">
                <a:solidFill>
                  <a:srgbClr val="004070"/>
                </a:solidFill>
              </a:rPr>
              <a:t>3</a:t>
            </a:r>
          </a:p>
        </p:txBody>
      </p:sp>
      <p:sp>
        <p:nvSpPr>
          <p:cNvPr id="6" name="Rectangle 165"/>
          <p:cNvSpPr>
            <a:spLocks noChangeArrowheads="1"/>
          </p:cNvSpPr>
          <p:nvPr/>
        </p:nvSpPr>
        <p:spPr bwMode="auto">
          <a:xfrm>
            <a:off x="328166" y="2210966"/>
            <a:ext cx="946798" cy="584775"/>
          </a:xfrm>
          <a:prstGeom prst="rect">
            <a:avLst/>
          </a:prstGeom>
          <a:noFill/>
          <a:ln w="12700" algn="ctr">
            <a:noFill/>
            <a:miter lim="800000"/>
            <a:headEnd/>
            <a:tailEnd/>
          </a:ln>
          <a:effectLst/>
        </p:spPr>
        <p:txBody>
          <a:bodyPr wrap="none">
            <a:spAutoFit/>
          </a:bodyPr>
          <a:lstStyle/>
          <a:p>
            <a:pPr algn="ctr">
              <a:defRPr/>
            </a:pPr>
            <a:r>
              <a:rPr lang="ru-RU" sz="1600">
                <a:solidFill>
                  <a:srgbClr val="004070"/>
                </a:solidFill>
                <a:effectLst>
                  <a:outerShdw blurRad="38100" dist="38100" dir="2700000" algn="tl">
                    <a:srgbClr val="C0C0C0"/>
                  </a:outerShdw>
                </a:effectLst>
              </a:rPr>
              <a:t>Число </a:t>
            </a:r>
          </a:p>
          <a:p>
            <a:pPr algn="ctr">
              <a:defRPr/>
            </a:pPr>
            <a:r>
              <a:rPr lang="ru-RU" sz="1600">
                <a:solidFill>
                  <a:srgbClr val="004070"/>
                </a:solidFill>
                <a:effectLst>
                  <a:outerShdw blurRad="38100" dist="38100" dir="2700000" algn="tl">
                    <a:srgbClr val="C0C0C0"/>
                  </a:outerShdw>
                </a:effectLst>
              </a:rPr>
              <a:t>бросков</a:t>
            </a:r>
          </a:p>
        </p:txBody>
      </p:sp>
      <p:sp>
        <p:nvSpPr>
          <p:cNvPr id="7" name="Rectangle 166"/>
          <p:cNvSpPr>
            <a:spLocks noChangeArrowheads="1"/>
          </p:cNvSpPr>
          <p:nvPr/>
        </p:nvSpPr>
        <p:spPr bwMode="auto">
          <a:xfrm>
            <a:off x="1119064" y="2199854"/>
            <a:ext cx="2068513" cy="825500"/>
          </a:xfrm>
          <a:prstGeom prst="rect">
            <a:avLst/>
          </a:prstGeom>
          <a:noFill/>
          <a:ln w="12700" algn="ctr">
            <a:noFill/>
            <a:miter lim="800000"/>
            <a:headEnd/>
            <a:tailEnd/>
          </a:ln>
          <a:effectLst/>
        </p:spPr>
        <p:txBody>
          <a:bodyPr>
            <a:spAutoFit/>
          </a:bodyPr>
          <a:lstStyle/>
          <a:p>
            <a:pPr algn="ctr">
              <a:defRPr/>
            </a:pPr>
            <a:r>
              <a:rPr lang="ru-RU" sz="1600" dirty="0">
                <a:solidFill>
                  <a:srgbClr val="004070"/>
                </a:solidFill>
                <a:effectLst>
                  <a:outerShdw blurRad="38100" dist="38100" dir="2700000" algn="tl">
                    <a:srgbClr val="C0C0C0"/>
                  </a:outerShdw>
                </a:effectLst>
              </a:rPr>
              <a:t>Исходы «сумма выпавших очков равна 3»</a:t>
            </a:r>
          </a:p>
        </p:txBody>
      </p:sp>
      <p:sp>
        <p:nvSpPr>
          <p:cNvPr id="8" name="Rectangle 167"/>
          <p:cNvSpPr>
            <a:spLocks noChangeArrowheads="1"/>
          </p:cNvSpPr>
          <p:nvPr/>
        </p:nvSpPr>
        <p:spPr bwMode="auto">
          <a:xfrm>
            <a:off x="3176464" y="2203029"/>
            <a:ext cx="401638" cy="519112"/>
          </a:xfrm>
          <a:prstGeom prst="rect">
            <a:avLst/>
          </a:prstGeom>
          <a:noFill/>
          <a:ln w="12700" algn="ctr">
            <a:noFill/>
            <a:miter lim="800000"/>
            <a:headEnd/>
            <a:tailEnd/>
          </a:ln>
          <a:effectLst/>
        </p:spPr>
        <p:txBody>
          <a:bodyPr wrap="none">
            <a:spAutoFit/>
          </a:bodyPr>
          <a:lstStyle/>
          <a:p>
            <a:pPr algn="ctr">
              <a:defRPr/>
            </a:pPr>
            <a:r>
              <a:rPr lang="en-US" sz="2800" i="1">
                <a:solidFill>
                  <a:srgbClr val="004070"/>
                </a:solidFill>
                <a:effectLst>
                  <a:outerShdw blurRad="38100" dist="38100" dir="2700000" algn="tl">
                    <a:srgbClr val="C0C0C0"/>
                  </a:outerShdw>
                </a:effectLst>
                <a:latin typeface="Times New Roman" pitchFamily="18" charset="0"/>
              </a:rPr>
              <a:t>P</a:t>
            </a:r>
            <a:endParaRPr lang="ru-RU" sz="2800" i="1">
              <a:solidFill>
                <a:srgbClr val="004070"/>
              </a:solidFill>
              <a:effectLst>
                <a:outerShdw blurRad="38100" dist="38100" dir="2700000" algn="tl">
                  <a:srgbClr val="C0C0C0"/>
                </a:outerShdw>
              </a:effectLst>
              <a:latin typeface="Times New Roman" pitchFamily="18" charset="0"/>
            </a:endParaRPr>
          </a:p>
        </p:txBody>
      </p:sp>
      <p:sp>
        <p:nvSpPr>
          <p:cNvPr id="9" name="Rectangle 168"/>
          <p:cNvSpPr>
            <a:spLocks noChangeArrowheads="1"/>
          </p:cNvSpPr>
          <p:nvPr/>
        </p:nvSpPr>
        <p:spPr bwMode="auto">
          <a:xfrm>
            <a:off x="333252" y="3896891"/>
            <a:ext cx="857927" cy="338554"/>
          </a:xfrm>
          <a:prstGeom prst="rect">
            <a:avLst/>
          </a:prstGeom>
          <a:noFill/>
          <a:ln w="12700" algn="ctr">
            <a:noFill/>
            <a:miter lim="800000"/>
            <a:headEnd/>
            <a:tailEnd/>
          </a:ln>
          <a:effectLst>
            <a:outerShdw dist="17961" dir="2700000" algn="ctr" rotWithShape="0">
              <a:srgbClr val="002BB4">
                <a:alpha val="50000"/>
              </a:srgbClr>
            </a:outerShdw>
          </a:effectLst>
        </p:spPr>
        <p:txBody>
          <a:bodyPr wrap="none">
            <a:spAutoFit/>
          </a:bodyPr>
          <a:lstStyle/>
          <a:p>
            <a:pPr>
              <a:defRPr/>
            </a:pPr>
            <a:r>
              <a:rPr lang="ru-RU" sz="1600" dirty="0">
                <a:solidFill>
                  <a:srgbClr val="004070"/>
                </a:solidFill>
                <a:latin typeface="Arial Narrow" pitchFamily="34" charset="0"/>
              </a:rPr>
              <a:t>2 броска</a:t>
            </a:r>
          </a:p>
        </p:txBody>
      </p:sp>
      <p:sp>
        <p:nvSpPr>
          <p:cNvPr id="10" name="Rectangle 169"/>
          <p:cNvSpPr>
            <a:spLocks noChangeArrowheads="1"/>
          </p:cNvSpPr>
          <p:nvPr/>
        </p:nvSpPr>
        <p:spPr bwMode="auto">
          <a:xfrm>
            <a:off x="333252" y="4546179"/>
            <a:ext cx="857927" cy="338554"/>
          </a:xfrm>
          <a:prstGeom prst="rect">
            <a:avLst/>
          </a:prstGeom>
          <a:noFill/>
          <a:ln w="12700" algn="ctr">
            <a:noFill/>
            <a:miter lim="800000"/>
            <a:headEnd/>
            <a:tailEnd/>
          </a:ln>
          <a:effectLst>
            <a:outerShdw dist="17961" dir="2700000" algn="ctr" rotWithShape="0">
              <a:srgbClr val="002BB4">
                <a:alpha val="50000"/>
              </a:srgbClr>
            </a:outerShdw>
          </a:effectLst>
        </p:spPr>
        <p:txBody>
          <a:bodyPr wrap="none">
            <a:spAutoFit/>
          </a:bodyPr>
          <a:lstStyle/>
          <a:p>
            <a:pPr>
              <a:defRPr/>
            </a:pPr>
            <a:r>
              <a:rPr lang="ru-RU" sz="1600" dirty="0">
                <a:solidFill>
                  <a:srgbClr val="004070"/>
                </a:solidFill>
                <a:latin typeface="Arial Narrow" pitchFamily="34" charset="0"/>
              </a:rPr>
              <a:t>3 броска</a:t>
            </a:r>
          </a:p>
        </p:txBody>
      </p:sp>
      <p:grpSp>
        <p:nvGrpSpPr>
          <p:cNvPr id="11" name="Group 174"/>
          <p:cNvGrpSpPr>
            <a:grpSpLocks/>
          </p:cNvGrpSpPr>
          <p:nvPr/>
        </p:nvGrpSpPr>
        <p:grpSpPr bwMode="auto">
          <a:xfrm>
            <a:off x="3092327" y="2961855"/>
            <a:ext cx="508000" cy="760589"/>
            <a:chOff x="3272" y="2296"/>
            <a:chExt cx="320" cy="462"/>
          </a:xfrm>
        </p:grpSpPr>
        <p:sp>
          <p:nvSpPr>
            <p:cNvPr id="12" name="Freeform 175"/>
            <p:cNvSpPr>
              <a:spLocks/>
            </p:cNvSpPr>
            <p:nvPr/>
          </p:nvSpPr>
          <p:spPr bwMode="auto">
            <a:xfrm>
              <a:off x="3325" y="2520"/>
              <a:ext cx="115" cy="1"/>
            </a:xfrm>
            <a:custGeom>
              <a:avLst/>
              <a:gdLst>
                <a:gd name="T0" fmla="*/ 0 w 102"/>
                <a:gd name="T1" fmla="*/ 0 h 1"/>
                <a:gd name="T2" fmla="*/ 130 w 102"/>
                <a:gd name="T3" fmla="*/ 0 h 1"/>
                <a:gd name="T4" fmla="*/ 0 60000 65536"/>
                <a:gd name="T5" fmla="*/ 0 60000 65536"/>
                <a:gd name="T6" fmla="*/ 0 w 102"/>
                <a:gd name="T7" fmla="*/ 0 h 1"/>
                <a:gd name="T8" fmla="*/ 102 w 102"/>
                <a:gd name="T9" fmla="*/ 1 h 1"/>
              </a:gdLst>
              <a:ahLst/>
              <a:cxnLst>
                <a:cxn ang="T4">
                  <a:pos x="T0" y="T1"/>
                </a:cxn>
                <a:cxn ang="T5">
                  <a:pos x="T2" y="T3"/>
                </a:cxn>
              </a:cxnLst>
              <a:rect l="T6" t="T7" r="T8" b="T9"/>
              <a:pathLst>
                <a:path w="102" h="1">
                  <a:moveTo>
                    <a:pt x="0" y="0"/>
                  </a:moveTo>
                  <a:lnTo>
                    <a:pt x="102" y="0"/>
                  </a:lnTo>
                </a:path>
              </a:pathLst>
            </a:custGeom>
            <a:noFill/>
            <a:ln w="19050" cmpd="sng">
              <a:solidFill>
                <a:schemeClr val="tx1"/>
              </a:solidFill>
              <a:round/>
              <a:headEnd/>
              <a:tailEnd/>
            </a:ln>
          </p:spPr>
          <p:txBody>
            <a:bodyPr/>
            <a:lstStyle/>
            <a:p>
              <a:endParaRPr lang="ru-RU">
                <a:solidFill>
                  <a:srgbClr val="004070"/>
                </a:solidFill>
              </a:endParaRPr>
            </a:p>
          </p:txBody>
        </p:sp>
        <p:sp>
          <p:nvSpPr>
            <p:cNvPr id="13" name="Rectangle 176"/>
            <p:cNvSpPr>
              <a:spLocks noChangeArrowheads="1"/>
            </p:cNvSpPr>
            <p:nvPr/>
          </p:nvSpPr>
          <p:spPr bwMode="auto">
            <a:xfrm>
              <a:off x="3272" y="2296"/>
              <a:ext cx="320" cy="262"/>
            </a:xfrm>
            <a:prstGeom prst="rect">
              <a:avLst/>
            </a:prstGeom>
            <a:noFill/>
            <a:ln w="9525">
              <a:noFill/>
              <a:miter lim="800000"/>
              <a:headEnd/>
              <a:tailEnd/>
            </a:ln>
          </p:spPr>
          <p:txBody>
            <a:bodyPr>
              <a:spAutoFit/>
            </a:bodyPr>
            <a:lstStyle/>
            <a:p>
              <a:r>
                <a:rPr lang="en-US" sz="2200">
                  <a:solidFill>
                    <a:srgbClr val="004070"/>
                  </a:solidFill>
                </a:rPr>
                <a:t>1</a:t>
              </a:r>
              <a:r>
                <a:rPr lang="en-US" sz="2000">
                  <a:solidFill>
                    <a:srgbClr val="004070"/>
                  </a:solidFill>
                </a:rPr>
                <a:t> </a:t>
              </a:r>
              <a:endParaRPr lang="ru-RU" sz="2000">
                <a:solidFill>
                  <a:srgbClr val="004070"/>
                </a:solidFill>
              </a:endParaRPr>
            </a:p>
          </p:txBody>
        </p:sp>
        <p:sp>
          <p:nvSpPr>
            <p:cNvPr id="14" name="Rectangle 177"/>
            <p:cNvSpPr>
              <a:spLocks noChangeArrowheads="1"/>
            </p:cNvSpPr>
            <p:nvPr/>
          </p:nvSpPr>
          <p:spPr bwMode="auto">
            <a:xfrm>
              <a:off x="3280" y="2496"/>
              <a:ext cx="263" cy="262"/>
            </a:xfrm>
            <a:prstGeom prst="rect">
              <a:avLst/>
            </a:prstGeom>
            <a:noFill/>
            <a:ln w="9525">
              <a:noFill/>
              <a:miter lim="800000"/>
              <a:headEnd/>
              <a:tailEnd/>
            </a:ln>
          </p:spPr>
          <p:txBody>
            <a:bodyPr>
              <a:spAutoFit/>
            </a:bodyPr>
            <a:lstStyle/>
            <a:p>
              <a:r>
                <a:rPr lang="ru-RU" sz="2200">
                  <a:solidFill>
                    <a:srgbClr val="004070"/>
                  </a:solidFill>
                </a:rPr>
                <a:t>6</a:t>
              </a:r>
            </a:p>
          </p:txBody>
        </p:sp>
      </p:grpSp>
      <p:sp>
        <p:nvSpPr>
          <p:cNvPr id="15" name="Rectangle 178"/>
          <p:cNvSpPr>
            <a:spLocks noChangeArrowheads="1"/>
          </p:cNvSpPr>
          <p:nvPr/>
        </p:nvSpPr>
        <p:spPr bwMode="auto">
          <a:xfrm>
            <a:off x="1376239" y="3847679"/>
            <a:ext cx="608013" cy="427037"/>
          </a:xfrm>
          <a:prstGeom prst="rect">
            <a:avLst/>
          </a:prstGeom>
          <a:noFill/>
          <a:ln w="12700" algn="ctr">
            <a:noFill/>
            <a:miter lim="800000"/>
            <a:headEnd/>
            <a:tailEnd/>
          </a:ln>
        </p:spPr>
        <p:txBody>
          <a:bodyPr wrap="none">
            <a:spAutoFit/>
          </a:bodyPr>
          <a:lstStyle/>
          <a:p>
            <a:r>
              <a:rPr lang="ru-RU" sz="2200">
                <a:solidFill>
                  <a:srgbClr val="004070"/>
                </a:solidFill>
              </a:rPr>
              <a:t>1</a:t>
            </a:r>
            <a:r>
              <a:rPr lang="en-US" sz="2200">
                <a:solidFill>
                  <a:srgbClr val="004070"/>
                </a:solidFill>
              </a:rPr>
              <a:t>;</a:t>
            </a:r>
            <a:r>
              <a:rPr lang="en-US" sz="1000">
                <a:solidFill>
                  <a:srgbClr val="004070"/>
                </a:solidFill>
              </a:rPr>
              <a:t> </a:t>
            </a:r>
            <a:r>
              <a:rPr lang="en-US" sz="2200">
                <a:solidFill>
                  <a:srgbClr val="004070"/>
                </a:solidFill>
              </a:rPr>
              <a:t>2</a:t>
            </a:r>
            <a:endParaRPr lang="ru-RU" sz="2200">
              <a:solidFill>
                <a:srgbClr val="004070"/>
              </a:solidFill>
            </a:endParaRPr>
          </a:p>
        </p:txBody>
      </p:sp>
      <p:sp>
        <p:nvSpPr>
          <p:cNvPr id="16" name="Rectangle 179"/>
          <p:cNvSpPr>
            <a:spLocks noChangeArrowheads="1"/>
          </p:cNvSpPr>
          <p:nvPr/>
        </p:nvSpPr>
        <p:spPr bwMode="auto">
          <a:xfrm>
            <a:off x="2214439" y="3839741"/>
            <a:ext cx="608013" cy="427038"/>
          </a:xfrm>
          <a:prstGeom prst="rect">
            <a:avLst/>
          </a:prstGeom>
          <a:noFill/>
          <a:ln w="12700" algn="ctr">
            <a:noFill/>
            <a:miter lim="800000"/>
            <a:headEnd/>
            <a:tailEnd/>
          </a:ln>
        </p:spPr>
        <p:txBody>
          <a:bodyPr wrap="none">
            <a:spAutoFit/>
          </a:bodyPr>
          <a:lstStyle/>
          <a:p>
            <a:r>
              <a:rPr lang="en-US" sz="2200">
                <a:solidFill>
                  <a:srgbClr val="004070"/>
                </a:solidFill>
              </a:rPr>
              <a:t>2;</a:t>
            </a:r>
            <a:r>
              <a:rPr lang="en-US" sz="1000">
                <a:solidFill>
                  <a:srgbClr val="004070"/>
                </a:solidFill>
              </a:rPr>
              <a:t> </a:t>
            </a:r>
            <a:r>
              <a:rPr lang="en-US" sz="2200">
                <a:solidFill>
                  <a:srgbClr val="004070"/>
                </a:solidFill>
              </a:rPr>
              <a:t>1</a:t>
            </a:r>
            <a:endParaRPr lang="ru-RU" sz="2200">
              <a:solidFill>
                <a:srgbClr val="004070"/>
              </a:solidFill>
            </a:endParaRPr>
          </a:p>
        </p:txBody>
      </p:sp>
      <p:sp>
        <p:nvSpPr>
          <p:cNvPr id="17" name="Freeform 184"/>
          <p:cNvSpPr>
            <a:spLocks/>
          </p:cNvSpPr>
          <p:nvPr/>
        </p:nvSpPr>
        <p:spPr bwMode="auto">
          <a:xfrm>
            <a:off x="3219327" y="4001666"/>
            <a:ext cx="206375" cy="1588"/>
          </a:xfrm>
          <a:custGeom>
            <a:avLst/>
            <a:gdLst>
              <a:gd name="T0" fmla="*/ 0 w 130"/>
              <a:gd name="T1" fmla="*/ 0 h 1"/>
              <a:gd name="T2" fmla="*/ 327620258 w 130"/>
              <a:gd name="T3" fmla="*/ 2521744 h 1"/>
              <a:gd name="T4" fmla="*/ 0 60000 65536"/>
              <a:gd name="T5" fmla="*/ 0 60000 65536"/>
              <a:gd name="T6" fmla="*/ 0 w 130"/>
              <a:gd name="T7" fmla="*/ 0 h 1"/>
              <a:gd name="T8" fmla="*/ 130 w 130"/>
              <a:gd name="T9" fmla="*/ 1 h 1"/>
            </a:gdLst>
            <a:ahLst/>
            <a:cxnLst>
              <a:cxn ang="T4">
                <a:pos x="T0" y="T1"/>
              </a:cxn>
              <a:cxn ang="T5">
                <a:pos x="T2" y="T3"/>
              </a:cxn>
            </a:cxnLst>
            <a:rect l="T6" t="T7" r="T8" b="T9"/>
            <a:pathLst>
              <a:path w="130" h="1">
                <a:moveTo>
                  <a:pt x="0" y="0"/>
                </a:moveTo>
                <a:lnTo>
                  <a:pt x="130" y="1"/>
                </a:lnTo>
              </a:path>
            </a:pathLst>
          </a:custGeom>
          <a:noFill/>
          <a:ln w="15875" cmpd="sng">
            <a:solidFill>
              <a:schemeClr val="tx1"/>
            </a:solidFill>
            <a:round/>
            <a:headEnd/>
            <a:tailEnd/>
          </a:ln>
        </p:spPr>
        <p:txBody>
          <a:bodyPr/>
          <a:lstStyle/>
          <a:p>
            <a:endParaRPr lang="ru-RU">
              <a:solidFill>
                <a:srgbClr val="004070"/>
              </a:solidFill>
            </a:endParaRPr>
          </a:p>
        </p:txBody>
      </p:sp>
      <p:sp>
        <p:nvSpPr>
          <p:cNvPr id="18" name="Rectangle 185"/>
          <p:cNvSpPr>
            <a:spLocks noChangeArrowheads="1"/>
          </p:cNvSpPr>
          <p:nvPr/>
        </p:nvSpPr>
        <p:spPr bwMode="auto">
          <a:xfrm>
            <a:off x="3112964" y="3946104"/>
            <a:ext cx="446088" cy="427037"/>
          </a:xfrm>
          <a:prstGeom prst="rect">
            <a:avLst/>
          </a:prstGeom>
          <a:noFill/>
          <a:ln w="9525">
            <a:noFill/>
            <a:miter lim="800000"/>
            <a:headEnd/>
            <a:tailEnd/>
          </a:ln>
        </p:spPr>
        <p:txBody>
          <a:bodyPr wrap="none">
            <a:spAutoFit/>
          </a:bodyPr>
          <a:lstStyle/>
          <a:p>
            <a:r>
              <a:rPr lang="ru-RU" sz="2200">
                <a:solidFill>
                  <a:srgbClr val="004070"/>
                </a:solidFill>
              </a:rPr>
              <a:t>6</a:t>
            </a:r>
            <a:r>
              <a:rPr lang="en-US" sz="2200" baseline="30000">
                <a:solidFill>
                  <a:srgbClr val="004070"/>
                </a:solidFill>
              </a:rPr>
              <a:t>2</a:t>
            </a:r>
            <a:endParaRPr lang="ru-RU" sz="2200">
              <a:solidFill>
                <a:srgbClr val="004070"/>
              </a:solidFill>
            </a:endParaRPr>
          </a:p>
        </p:txBody>
      </p:sp>
      <p:sp>
        <p:nvSpPr>
          <p:cNvPr id="19" name="Rectangle 186"/>
          <p:cNvSpPr>
            <a:spLocks noChangeArrowheads="1"/>
          </p:cNvSpPr>
          <p:nvPr/>
        </p:nvSpPr>
        <p:spPr bwMode="auto">
          <a:xfrm>
            <a:off x="3143127" y="3646066"/>
            <a:ext cx="339725" cy="427038"/>
          </a:xfrm>
          <a:prstGeom prst="rect">
            <a:avLst/>
          </a:prstGeom>
          <a:noFill/>
          <a:ln w="9525">
            <a:noFill/>
            <a:miter lim="800000"/>
            <a:headEnd/>
            <a:tailEnd/>
          </a:ln>
        </p:spPr>
        <p:txBody>
          <a:bodyPr wrap="none">
            <a:spAutoFit/>
          </a:bodyPr>
          <a:lstStyle/>
          <a:p>
            <a:r>
              <a:rPr lang="en-US" sz="2200">
                <a:solidFill>
                  <a:srgbClr val="004070"/>
                </a:solidFill>
              </a:rPr>
              <a:t>2</a:t>
            </a:r>
            <a:endParaRPr lang="ru-RU" sz="2200">
              <a:solidFill>
                <a:srgbClr val="004070"/>
              </a:solidFill>
            </a:endParaRPr>
          </a:p>
        </p:txBody>
      </p:sp>
      <p:sp>
        <p:nvSpPr>
          <p:cNvPr id="20" name="Rectangle 187"/>
          <p:cNvSpPr>
            <a:spLocks noChangeArrowheads="1"/>
          </p:cNvSpPr>
          <p:nvPr/>
        </p:nvSpPr>
        <p:spPr bwMode="auto">
          <a:xfrm>
            <a:off x="1373064" y="4504904"/>
            <a:ext cx="876300" cy="427037"/>
          </a:xfrm>
          <a:prstGeom prst="rect">
            <a:avLst/>
          </a:prstGeom>
          <a:noFill/>
          <a:ln w="12700" algn="ctr">
            <a:noFill/>
            <a:miter lim="800000"/>
            <a:headEnd/>
            <a:tailEnd/>
          </a:ln>
        </p:spPr>
        <p:txBody>
          <a:bodyPr wrap="none">
            <a:spAutoFit/>
          </a:bodyPr>
          <a:lstStyle/>
          <a:p>
            <a:r>
              <a:rPr lang="ru-RU" sz="2200">
                <a:solidFill>
                  <a:srgbClr val="004070"/>
                </a:solidFill>
              </a:rPr>
              <a:t>1</a:t>
            </a:r>
            <a:r>
              <a:rPr lang="en-US" sz="2200">
                <a:solidFill>
                  <a:srgbClr val="004070"/>
                </a:solidFill>
              </a:rPr>
              <a:t>;</a:t>
            </a:r>
            <a:r>
              <a:rPr lang="en-US" sz="1000">
                <a:solidFill>
                  <a:srgbClr val="004070"/>
                </a:solidFill>
              </a:rPr>
              <a:t> </a:t>
            </a:r>
            <a:r>
              <a:rPr lang="en-US" sz="2200">
                <a:solidFill>
                  <a:srgbClr val="004070"/>
                </a:solidFill>
              </a:rPr>
              <a:t>1;</a:t>
            </a:r>
            <a:r>
              <a:rPr lang="en-US" sz="1000">
                <a:solidFill>
                  <a:srgbClr val="004070"/>
                </a:solidFill>
              </a:rPr>
              <a:t> </a:t>
            </a:r>
            <a:r>
              <a:rPr lang="en-US" sz="2200">
                <a:solidFill>
                  <a:srgbClr val="004070"/>
                </a:solidFill>
              </a:rPr>
              <a:t>1</a:t>
            </a:r>
            <a:endParaRPr lang="ru-RU" sz="2200">
              <a:solidFill>
                <a:srgbClr val="004070"/>
              </a:solidFill>
            </a:endParaRPr>
          </a:p>
        </p:txBody>
      </p:sp>
      <p:sp>
        <p:nvSpPr>
          <p:cNvPr id="21" name="Freeform 188"/>
          <p:cNvSpPr>
            <a:spLocks/>
          </p:cNvSpPr>
          <p:nvPr/>
        </p:nvSpPr>
        <p:spPr bwMode="auto">
          <a:xfrm>
            <a:off x="3232027" y="4617616"/>
            <a:ext cx="206375" cy="1588"/>
          </a:xfrm>
          <a:custGeom>
            <a:avLst/>
            <a:gdLst>
              <a:gd name="T0" fmla="*/ 0 w 130"/>
              <a:gd name="T1" fmla="*/ 0 h 1"/>
              <a:gd name="T2" fmla="*/ 327620258 w 130"/>
              <a:gd name="T3" fmla="*/ 2521744 h 1"/>
              <a:gd name="T4" fmla="*/ 0 60000 65536"/>
              <a:gd name="T5" fmla="*/ 0 60000 65536"/>
              <a:gd name="T6" fmla="*/ 0 w 130"/>
              <a:gd name="T7" fmla="*/ 0 h 1"/>
              <a:gd name="T8" fmla="*/ 130 w 130"/>
              <a:gd name="T9" fmla="*/ 1 h 1"/>
            </a:gdLst>
            <a:ahLst/>
            <a:cxnLst>
              <a:cxn ang="T4">
                <a:pos x="T0" y="T1"/>
              </a:cxn>
              <a:cxn ang="T5">
                <a:pos x="T2" y="T3"/>
              </a:cxn>
            </a:cxnLst>
            <a:rect l="T6" t="T7" r="T8" b="T9"/>
            <a:pathLst>
              <a:path w="130" h="1">
                <a:moveTo>
                  <a:pt x="0" y="0"/>
                </a:moveTo>
                <a:lnTo>
                  <a:pt x="130" y="1"/>
                </a:lnTo>
              </a:path>
            </a:pathLst>
          </a:custGeom>
          <a:noFill/>
          <a:ln w="15875" cmpd="sng">
            <a:solidFill>
              <a:schemeClr val="tx1"/>
            </a:solidFill>
            <a:round/>
            <a:headEnd/>
            <a:tailEnd/>
          </a:ln>
        </p:spPr>
        <p:txBody>
          <a:bodyPr/>
          <a:lstStyle/>
          <a:p>
            <a:endParaRPr lang="ru-RU">
              <a:solidFill>
                <a:srgbClr val="004070"/>
              </a:solidFill>
            </a:endParaRPr>
          </a:p>
        </p:txBody>
      </p:sp>
      <p:sp>
        <p:nvSpPr>
          <p:cNvPr id="22" name="Rectangle 189"/>
          <p:cNvSpPr>
            <a:spLocks noChangeArrowheads="1"/>
          </p:cNvSpPr>
          <p:nvPr/>
        </p:nvSpPr>
        <p:spPr bwMode="auto">
          <a:xfrm>
            <a:off x="3132014" y="4568404"/>
            <a:ext cx="446088" cy="427037"/>
          </a:xfrm>
          <a:prstGeom prst="rect">
            <a:avLst/>
          </a:prstGeom>
          <a:noFill/>
          <a:ln w="9525">
            <a:noFill/>
            <a:miter lim="800000"/>
            <a:headEnd/>
            <a:tailEnd/>
          </a:ln>
        </p:spPr>
        <p:txBody>
          <a:bodyPr wrap="none">
            <a:spAutoFit/>
          </a:bodyPr>
          <a:lstStyle/>
          <a:p>
            <a:r>
              <a:rPr lang="ru-RU" sz="2200">
                <a:solidFill>
                  <a:srgbClr val="004070"/>
                </a:solidFill>
              </a:rPr>
              <a:t>6</a:t>
            </a:r>
            <a:r>
              <a:rPr lang="en-US" sz="2200" baseline="30000">
                <a:solidFill>
                  <a:srgbClr val="004070"/>
                </a:solidFill>
              </a:rPr>
              <a:t>3</a:t>
            </a:r>
            <a:endParaRPr lang="ru-RU" sz="2200">
              <a:solidFill>
                <a:srgbClr val="004070"/>
              </a:solidFill>
            </a:endParaRPr>
          </a:p>
        </p:txBody>
      </p:sp>
      <p:sp>
        <p:nvSpPr>
          <p:cNvPr id="23" name="Rectangle 190"/>
          <p:cNvSpPr>
            <a:spLocks noChangeArrowheads="1"/>
          </p:cNvSpPr>
          <p:nvPr/>
        </p:nvSpPr>
        <p:spPr bwMode="auto">
          <a:xfrm>
            <a:off x="3146302" y="4268366"/>
            <a:ext cx="339725" cy="427038"/>
          </a:xfrm>
          <a:prstGeom prst="rect">
            <a:avLst/>
          </a:prstGeom>
          <a:noFill/>
          <a:ln w="9525">
            <a:noFill/>
            <a:miter lim="800000"/>
            <a:headEnd/>
            <a:tailEnd/>
          </a:ln>
        </p:spPr>
        <p:txBody>
          <a:bodyPr wrap="none">
            <a:spAutoFit/>
          </a:bodyPr>
          <a:lstStyle/>
          <a:p>
            <a:r>
              <a:rPr lang="en-US" sz="2200">
                <a:solidFill>
                  <a:srgbClr val="004070"/>
                </a:solidFill>
              </a:rPr>
              <a:t>1</a:t>
            </a:r>
            <a:endParaRPr lang="ru-RU" sz="2200">
              <a:solidFill>
                <a:srgbClr val="004070"/>
              </a:solidFill>
            </a:endParaRPr>
          </a:p>
        </p:txBody>
      </p:sp>
      <p:sp>
        <p:nvSpPr>
          <p:cNvPr id="24" name="Rectangle 191"/>
          <p:cNvSpPr>
            <a:spLocks noChangeArrowheads="1"/>
          </p:cNvSpPr>
          <p:nvPr/>
        </p:nvSpPr>
        <p:spPr bwMode="auto">
          <a:xfrm>
            <a:off x="1838202" y="3800054"/>
            <a:ext cx="285750" cy="457200"/>
          </a:xfrm>
          <a:prstGeom prst="rect">
            <a:avLst/>
          </a:prstGeom>
          <a:noFill/>
          <a:ln w="12700" algn="ctr">
            <a:noFill/>
            <a:miter lim="800000"/>
            <a:headEnd/>
            <a:tailEnd/>
          </a:ln>
        </p:spPr>
        <p:txBody>
          <a:bodyPr wrap="none">
            <a:spAutoFit/>
          </a:bodyPr>
          <a:lstStyle/>
          <a:p>
            <a:r>
              <a:rPr lang="en-US" sz="2400" b="1">
                <a:solidFill>
                  <a:srgbClr val="004070"/>
                </a:solidFill>
                <a:latin typeface="Times New Roman" pitchFamily="18" charset="0"/>
              </a:rPr>
              <a:t>;</a:t>
            </a:r>
            <a:endParaRPr lang="ru-RU" sz="2400" b="1">
              <a:solidFill>
                <a:srgbClr val="004070"/>
              </a:solidFill>
              <a:latin typeface="Times New Roman" pitchFamily="18" charset="0"/>
            </a:endParaRPr>
          </a:p>
        </p:txBody>
      </p:sp>
      <p:grpSp>
        <p:nvGrpSpPr>
          <p:cNvPr id="25" name="Group 301"/>
          <p:cNvGrpSpPr>
            <a:grpSpLocks/>
          </p:cNvGrpSpPr>
          <p:nvPr/>
        </p:nvGrpSpPr>
        <p:grpSpPr bwMode="auto">
          <a:xfrm>
            <a:off x="357064" y="2134766"/>
            <a:ext cx="3429000" cy="2819400"/>
            <a:chOff x="96" y="2160"/>
            <a:chExt cx="2160" cy="1776"/>
          </a:xfrm>
        </p:grpSpPr>
        <p:sp>
          <p:nvSpPr>
            <p:cNvPr id="26" name="Freeform 276"/>
            <p:cNvSpPr>
              <a:spLocks/>
            </p:cNvSpPr>
            <p:nvPr/>
          </p:nvSpPr>
          <p:spPr bwMode="auto">
            <a:xfrm>
              <a:off x="96" y="2160"/>
              <a:ext cx="2160" cy="1776"/>
            </a:xfrm>
            <a:custGeom>
              <a:avLst/>
              <a:gdLst>
                <a:gd name="T0" fmla="*/ 0 w 2160"/>
                <a:gd name="T1" fmla="*/ 0 h 1872"/>
                <a:gd name="T2" fmla="*/ 2160 w 2160"/>
                <a:gd name="T3" fmla="*/ 0 h 1872"/>
                <a:gd name="T4" fmla="*/ 2160 w 2160"/>
                <a:gd name="T5" fmla="*/ 1685 h 1872"/>
                <a:gd name="T6" fmla="*/ 0 w 2160"/>
                <a:gd name="T7" fmla="*/ 1685 h 1872"/>
                <a:gd name="T8" fmla="*/ 0 w 2160"/>
                <a:gd name="T9" fmla="*/ 0 h 1872"/>
                <a:gd name="T10" fmla="*/ 0 60000 65536"/>
                <a:gd name="T11" fmla="*/ 0 60000 65536"/>
                <a:gd name="T12" fmla="*/ 0 60000 65536"/>
                <a:gd name="T13" fmla="*/ 0 60000 65536"/>
                <a:gd name="T14" fmla="*/ 0 60000 65536"/>
                <a:gd name="T15" fmla="*/ 0 w 2160"/>
                <a:gd name="T16" fmla="*/ 0 h 1872"/>
                <a:gd name="T17" fmla="*/ 2160 w 2160"/>
                <a:gd name="T18" fmla="*/ 1872 h 1872"/>
              </a:gdLst>
              <a:ahLst/>
              <a:cxnLst>
                <a:cxn ang="T10">
                  <a:pos x="T0" y="T1"/>
                </a:cxn>
                <a:cxn ang="T11">
                  <a:pos x="T2" y="T3"/>
                </a:cxn>
                <a:cxn ang="T12">
                  <a:pos x="T4" y="T5"/>
                </a:cxn>
                <a:cxn ang="T13">
                  <a:pos x="T6" y="T7"/>
                </a:cxn>
                <a:cxn ang="T14">
                  <a:pos x="T8" y="T9"/>
                </a:cxn>
              </a:cxnLst>
              <a:rect l="T15" t="T16" r="T17" b="T18"/>
              <a:pathLst>
                <a:path w="2160" h="1872">
                  <a:moveTo>
                    <a:pt x="0" y="0"/>
                  </a:moveTo>
                  <a:lnTo>
                    <a:pt x="2160" y="0"/>
                  </a:lnTo>
                  <a:lnTo>
                    <a:pt x="2160" y="1872"/>
                  </a:lnTo>
                  <a:lnTo>
                    <a:pt x="0" y="1872"/>
                  </a:lnTo>
                  <a:lnTo>
                    <a:pt x="0" y="0"/>
                  </a:lnTo>
                  <a:close/>
                </a:path>
              </a:pathLst>
            </a:custGeom>
            <a:noFill/>
            <a:ln w="9525">
              <a:solidFill>
                <a:schemeClr val="tx1"/>
              </a:solidFill>
              <a:round/>
              <a:headEnd/>
              <a:tailEnd/>
            </a:ln>
          </p:spPr>
          <p:txBody>
            <a:bodyPr/>
            <a:lstStyle/>
            <a:p>
              <a:endParaRPr lang="ru-RU">
                <a:solidFill>
                  <a:srgbClr val="004070"/>
                </a:solidFill>
              </a:endParaRPr>
            </a:p>
          </p:txBody>
        </p:sp>
        <p:grpSp>
          <p:nvGrpSpPr>
            <p:cNvPr id="27" name="Group 296"/>
            <p:cNvGrpSpPr>
              <a:grpSpLocks/>
            </p:cNvGrpSpPr>
            <p:nvPr/>
          </p:nvGrpSpPr>
          <p:grpSpPr bwMode="auto">
            <a:xfrm>
              <a:off x="697" y="2160"/>
              <a:ext cx="1080" cy="1776"/>
              <a:chOff x="697" y="2160"/>
              <a:chExt cx="1080" cy="1872"/>
            </a:xfrm>
          </p:grpSpPr>
          <p:sp>
            <p:nvSpPr>
              <p:cNvPr id="28" name="Line 289"/>
              <p:cNvSpPr>
                <a:spLocks noChangeShapeType="1"/>
              </p:cNvSpPr>
              <p:nvPr/>
            </p:nvSpPr>
            <p:spPr bwMode="auto">
              <a:xfrm>
                <a:off x="697" y="2160"/>
                <a:ext cx="1" cy="1872"/>
              </a:xfrm>
              <a:prstGeom prst="line">
                <a:avLst/>
              </a:prstGeom>
              <a:noFill/>
              <a:ln w="9525">
                <a:solidFill>
                  <a:schemeClr val="tx1"/>
                </a:solidFill>
                <a:round/>
                <a:headEnd/>
                <a:tailEnd/>
              </a:ln>
            </p:spPr>
            <p:txBody>
              <a:bodyPr/>
              <a:lstStyle/>
              <a:p>
                <a:endParaRPr lang="ru-RU">
                  <a:solidFill>
                    <a:srgbClr val="004070"/>
                  </a:solidFill>
                </a:endParaRPr>
              </a:p>
            </p:txBody>
          </p:sp>
          <p:sp>
            <p:nvSpPr>
              <p:cNvPr id="29" name="Line 290"/>
              <p:cNvSpPr>
                <a:spLocks noChangeShapeType="1"/>
              </p:cNvSpPr>
              <p:nvPr/>
            </p:nvSpPr>
            <p:spPr bwMode="auto">
              <a:xfrm>
                <a:off x="1776" y="2160"/>
                <a:ext cx="1" cy="1872"/>
              </a:xfrm>
              <a:prstGeom prst="line">
                <a:avLst/>
              </a:prstGeom>
              <a:noFill/>
              <a:ln w="9525">
                <a:solidFill>
                  <a:schemeClr val="tx1"/>
                </a:solidFill>
                <a:round/>
                <a:headEnd/>
                <a:tailEnd/>
              </a:ln>
            </p:spPr>
            <p:txBody>
              <a:bodyPr/>
              <a:lstStyle/>
              <a:p>
                <a:endParaRPr lang="ru-RU">
                  <a:solidFill>
                    <a:srgbClr val="004070"/>
                  </a:solidFill>
                </a:endParaRPr>
              </a:p>
            </p:txBody>
          </p:sp>
        </p:grpSp>
      </p:grpSp>
      <p:grpSp>
        <p:nvGrpSpPr>
          <p:cNvPr id="30" name="Group 307"/>
          <p:cNvGrpSpPr>
            <a:grpSpLocks/>
          </p:cNvGrpSpPr>
          <p:nvPr/>
        </p:nvGrpSpPr>
        <p:grpSpPr bwMode="auto">
          <a:xfrm>
            <a:off x="357064" y="3049166"/>
            <a:ext cx="3429000" cy="1273175"/>
            <a:chOff x="96" y="2736"/>
            <a:chExt cx="2160" cy="802"/>
          </a:xfrm>
        </p:grpSpPr>
        <p:sp>
          <p:nvSpPr>
            <p:cNvPr id="31" name="Line 291"/>
            <p:cNvSpPr>
              <a:spLocks noChangeShapeType="1"/>
            </p:cNvSpPr>
            <p:nvPr/>
          </p:nvSpPr>
          <p:spPr bwMode="auto">
            <a:xfrm>
              <a:off x="96" y="2736"/>
              <a:ext cx="2160" cy="1"/>
            </a:xfrm>
            <a:prstGeom prst="line">
              <a:avLst/>
            </a:prstGeom>
            <a:noFill/>
            <a:ln w="9525">
              <a:solidFill>
                <a:schemeClr val="tx1"/>
              </a:solidFill>
              <a:round/>
              <a:headEnd/>
              <a:tailEnd/>
            </a:ln>
          </p:spPr>
          <p:txBody>
            <a:bodyPr/>
            <a:lstStyle/>
            <a:p>
              <a:endParaRPr lang="ru-RU">
                <a:solidFill>
                  <a:srgbClr val="004070"/>
                </a:solidFill>
              </a:endParaRPr>
            </a:p>
          </p:txBody>
        </p:sp>
        <p:sp>
          <p:nvSpPr>
            <p:cNvPr id="32" name="Line 292"/>
            <p:cNvSpPr>
              <a:spLocks noChangeShapeType="1"/>
            </p:cNvSpPr>
            <p:nvPr/>
          </p:nvSpPr>
          <p:spPr bwMode="auto">
            <a:xfrm>
              <a:off x="96" y="3120"/>
              <a:ext cx="2160" cy="1"/>
            </a:xfrm>
            <a:prstGeom prst="line">
              <a:avLst/>
            </a:prstGeom>
            <a:noFill/>
            <a:ln w="9525">
              <a:solidFill>
                <a:schemeClr val="tx1"/>
              </a:solidFill>
              <a:round/>
              <a:headEnd/>
              <a:tailEnd/>
            </a:ln>
          </p:spPr>
          <p:txBody>
            <a:bodyPr/>
            <a:lstStyle/>
            <a:p>
              <a:endParaRPr lang="ru-RU">
                <a:solidFill>
                  <a:srgbClr val="004070"/>
                </a:solidFill>
              </a:endParaRPr>
            </a:p>
          </p:txBody>
        </p:sp>
        <p:sp>
          <p:nvSpPr>
            <p:cNvPr id="33" name="Line 293"/>
            <p:cNvSpPr>
              <a:spLocks noChangeShapeType="1"/>
            </p:cNvSpPr>
            <p:nvPr/>
          </p:nvSpPr>
          <p:spPr bwMode="auto">
            <a:xfrm>
              <a:off x="96" y="3537"/>
              <a:ext cx="2160" cy="1"/>
            </a:xfrm>
            <a:prstGeom prst="line">
              <a:avLst/>
            </a:prstGeom>
            <a:noFill/>
            <a:ln w="9525">
              <a:solidFill>
                <a:schemeClr val="tx1"/>
              </a:solidFill>
              <a:round/>
              <a:headEnd/>
              <a:tailEnd/>
            </a:ln>
          </p:spPr>
          <p:txBody>
            <a:bodyPr/>
            <a:lstStyle/>
            <a:p>
              <a:endParaRPr lang="ru-RU">
                <a:solidFill>
                  <a:srgbClr val="004070"/>
                </a:solidFill>
              </a:endParaRPr>
            </a:p>
          </p:txBody>
        </p:sp>
      </p:grpSp>
      <p:sp>
        <p:nvSpPr>
          <p:cNvPr id="49154"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pic>
        <p:nvPicPr>
          <p:cNvPr id="49153" name="Picture 1"/>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4788024" y="3507854"/>
            <a:ext cx="1930902" cy="765862"/>
          </a:xfrm>
          <a:prstGeom prst="rect">
            <a:avLst/>
          </a:prstGeom>
          <a:noFill/>
        </p:spPr>
      </p:pic>
      <p:sp>
        <p:nvSpPr>
          <p:cNvPr id="49155" name="Rectangle 3"/>
          <p:cNvSpPr>
            <a:spLocks noChangeArrowheads="1"/>
          </p:cNvSpPr>
          <p:nvPr/>
        </p:nvSpPr>
        <p:spPr bwMode="auto">
          <a:xfrm>
            <a:off x="0" y="2028825"/>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pic>
        <p:nvPicPr>
          <p:cNvPr id="49156" name="Picture 4"/>
          <p:cNvPicPr>
            <a:picLocks noChangeAspect="1" noChangeArrowheads="1"/>
          </p:cNvPicPr>
          <p:nvPr/>
        </p:nvPicPr>
        <p:blipFill>
          <a:blip r:embed="rId4" cstate="print"/>
          <a:srcRect/>
          <a:stretch>
            <a:fillRect/>
          </a:stretch>
        </p:blipFill>
        <p:spPr bwMode="auto">
          <a:xfrm>
            <a:off x="4716016" y="2283718"/>
            <a:ext cx="2496319" cy="927204"/>
          </a:xfrm>
          <a:prstGeom prst="rect">
            <a:avLst/>
          </a:prstGeom>
          <a:noFill/>
          <a:ln w="9525">
            <a:noFill/>
            <a:miter lim="800000"/>
            <a:headEnd/>
            <a:tailEnd/>
          </a:ln>
        </p:spPr>
      </p:pic>
      <p:sp>
        <p:nvSpPr>
          <p:cNvPr id="83" name="Заголовок 1"/>
          <p:cNvSpPr txBox="1">
            <a:spLocks/>
          </p:cNvSpPr>
          <p:nvPr/>
        </p:nvSpPr>
        <p:spPr>
          <a:xfrm>
            <a:off x="1259632" y="195486"/>
            <a:ext cx="6765369" cy="576064"/>
          </a:xfrm>
          <a:prstGeom prst="rect">
            <a:avLst/>
          </a:prstGeom>
        </p:spPr>
        <p:txBody>
          <a:bodyPr/>
          <a:lstStyle/>
          <a:p>
            <a:pPr lvl="0" algn="ctr">
              <a:spcBef>
                <a:spcPct val="0"/>
              </a:spcBef>
            </a:pPr>
            <a:r>
              <a:rPr lang="ru-RU" sz="2800" b="1" dirty="0" smtClean="0">
                <a:solidFill>
                  <a:srgbClr val="004070"/>
                </a:solidFill>
                <a:ea typeface="+mj-ea"/>
                <a:cs typeface="+mj-cs"/>
              </a:rPr>
              <a:t>Подбрасывание кубика несколько раз</a:t>
            </a:r>
            <a:endParaRPr kumimoji="0" lang="ru-RU" sz="2800" b="1" i="0" u="none" strike="noStrike" kern="1200" cap="none" spc="0" normalizeH="0" baseline="0" noProof="0" dirty="0">
              <a:ln>
                <a:noFill/>
              </a:ln>
              <a:solidFill>
                <a:srgbClr val="004070"/>
              </a:solidFill>
              <a:effectLst/>
              <a:uLnTx/>
              <a:uFillTx/>
              <a:ea typeface="+mj-ea"/>
              <a:cs typeface="+mj-cs"/>
            </a:endParaRPr>
          </a:p>
        </p:txBody>
      </p:sp>
      <p:sp>
        <p:nvSpPr>
          <p:cNvPr id="84" name="Прямоугольник 83"/>
          <p:cNvSpPr/>
          <p:nvPr/>
        </p:nvSpPr>
        <p:spPr>
          <a:xfrm>
            <a:off x="683568" y="699542"/>
            <a:ext cx="7704856" cy="400110"/>
          </a:xfrm>
          <a:prstGeom prst="rect">
            <a:avLst/>
          </a:prstGeom>
        </p:spPr>
        <p:txBody>
          <a:bodyPr wrap="square">
            <a:spAutoFit/>
          </a:bodyPr>
          <a:lstStyle/>
          <a:p>
            <a:pPr algn="ctr"/>
            <a:r>
              <a:rPr lang="ru-RU" sz="2000" b="1" i="1" dirty="0" smtClean="0">
                <a:solidFill>
                  <a:srgbClr val="004070"/>
                </a:solidFill>
              </a:rPr>
              <a:t>Подбрасывание кубика до определенного момента</a:t>
            </a:r>
          </a:p>
        </p:txBody>
      </p:sp>
      <p:pic>
        <p:nvPicPr>
          <p:cNvPr id="40" name="Picture 1"/>
          <p:cNvPicPr>
            <a:picLocks noChangeAspect="1" noChangeArrowheads="1"/>
          </p:cNvPicPr>
          <p:nvPr/>
        </p:nvPicPr>
        <p:blipFill>
          <a:blip r:embed="rId5" cstate="print"/>
          <a:srcRect/>
          <a:stretch>
            <a:fillRect/>
          </a:stretch>
        </p:blipFill>
        <p:spPr bwMode="auto">
          <a:xfrm rot="5400000">
            <a:off x="7669446" y="3434744"/>
            <a:ext cx="861732" cy="14400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wipe(up)">
                                      <p:cBhvr>
                                        <p:cTn id="7" dur="500"/>
                                        <p:tgtEl>
                                          <p:spTgt spid="25"/>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30"/>
                                        </p:tgtEl>
                                        <p:attrNameLst>
                                          <p:attrName>style.visibility</p:attrName>
                                        </p:attrNameLst>
                                      </p:cBhvr>
                                      <p:to>
                                        <p:strVal val="visible"/>
                                      </p:to>
                                    </p:set>
                                    <p:animEffect transition="in" filter="wipe(left)">
                                      <p:cBhvr>
                                        <p:cTn id="11" dur="500"/>
                                        <p:tgtEl>
                                          <p:spTgt spid="30"/>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wipe(left)">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wipe(left)">
                                      <p:cBhvr>
                                        <p:cTn id="21" dur="500"/>
                                        <p:tgtEl>
                                          <p:spTgt spid="7"/>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wipe(left)">
                                      <p:cBhvr>
                                        <p:cTn id="26" dur="500"/>
                                        <p:tgtEl>
                                          <p:spTgt spid="8"/>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4"/>
                                        </p:tgtEl>
                                        <p:attrNameLst>
                                          <p:attrName>style.visibility</p:attrName>
                                        </p:attrNameLst>
                                      </p:cBhvr>
                                      <p:to>
                                        <p:strVal val="visible"/>
                                      </p:to>
                                    </p:set>
                                    <p:animEffect transition="in" filter="wipe(left)">
                                      <p:cBhvr>
                                        <p:cTn id="31" dur="500"/>
                                        <p:tgtEl>
                                          <p:spTgt spid="4"/>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5"/>
                                        </p:tgtEl>
                                        <p:attrNameLst>
                                          <p:attrName>style.visibility</p:attrName>
                                        </p:attrNameLst>
                                      </p:cBhvr>
                                      <p:to>
                                        <p:strVal val="visible"/>
                                      </p:to>
                                    </p:set>
                                    <p:animEffect transition="in" filter="wipe(left)">
                                      <p:cBhvr>
                                        <p:cTn id="36" dur="500"/>
                                        <p:tgtEl>
                                          <p:spTgt spid="5"/>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nodeType="clickEffect">
                                  <p:stCondLst>
                                    <p:cond delay="0"/>
                                  </p:stCondLst>
                                  <p:childTnLst>
                                    <p:set>
                                      <p:cBhvr>
                                        <p:cTn id="40" dur="1" fill="hold">
                                          <p:stCondLst>
                                            <p:cond delay="0"/>
                                          </p:stCondLst>
                                        </p:cTn>
                                        <p:tgtEl>
                                          <p:spTgt spid="11"/>
                                        </p:tgtEl>
                                        <p:attrNameLst>
                                          <p:attrName>style.visibility</p:attrName>
                                        </p:attrNameLst>
                                      </p:cBhvr>
                                      <p:to>
                                        <p:strVal val="visible"/>
                                      </p:to>
                                    </p:set>
                                    <p:animEffect transition="in" filter="wipe(left)">
                                      <p:cBhvr>
                                        <p:cTn id="41" dur="500"/>
                                        <p:tgtEl>
                                          <p:spTgt spid="11"/>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grpId="0" nodeType="clickEffect">
                                  <p:stCondLst>
                                    <p:cond delay="0"/>
                                  </p:stCondLst>
                                  <p:childTnLst>
                                    <p:set>
                                      <p:cBhvr>
                                        <p:cTn id="45" dur="1" fill="hold">
                                          <p:stCondLst>
                                            <p:cond delay="0"/>
                                          </p:stCondLst>
                                        </p:cTn>
                                        <p:tgtEl>
                                          <p:spTgt spid="9"/>
                                        </p:tgtEl>
                                        <p:attrNameLst>
                                          <p:attrName>style.visibility</p:attrName>
                                        </p:attrNameLst>
                                      </p:cBhvr>
                                      <p:to>
                                        <p:strVal val="visible"/>
                                      </p:to>
                                    </p:set>
                                    <p:animEffect transition="in" filter="wipe(left)">
                                      <p:cBhvr>
                                        <p:cTn id="46" dur="500"/>
                                        <p:tgtEl>
                                          <p:spTgt spid="9"/>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8" fill="hold" grpId="0" nodeType="clickEffect">
                                  <p:stCondLst>
                                    <p:cond delay="0"/>
                                  </p:stCondLst>
                                  <p:childTnLst>
                                    <p:set>
                                      <p:cBhvr>
                                        <p:cTn id="50" dur="1" fill="hold">
                                          <p:stCondLst>
                                            <p:cond delay="0"/>
                                          </p:stCondLst>
                                        </p:cTn>
                                        <p:tgtEl>
                                          <p:spTgt spid="15"/>
                                        </p:tgtEl>
                                        <p:attrNameLst>
                                          <p:attrName>style.visibility</p:attrName>
                                        </p:attrNameLst>
                                      </p:cBhvr>
                                      <p:to>
                                        <p:strVal val="visible"/>
                                      </p:to>
                                    </p:set>
                                    <p:animEffect transition="in" filter="wipe(left)">
                                      <p:cBhvr>
                                        <p:cTn id="51" dur="500"/>
                                        <p:tgtEl>
                                          <p:spTgt spid="15"/>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8" fill="hold" grpId="0" nodeType="clickEffect">
                                  <p:stCondLst>
                                    <p:cond delay="0"/>
                                  </p:stCondLst>
                                  <p:childTnLst>
                                    <p:set>
                                      <p:cBhvr>
                                        <p:cTn id="55" dur="1" fill="hold">
                                          <p:stCondLst>
                                            <p:cond delay="0"/>
                                          </p:stCondLst>
                                        </p:cTn>
                                        <p:tgtEl>
                                          <p:spTgt spid="24"/>
                                        </p:tgtEl>
                                        <p:attrNameLst>
                                          <p:attrName>style.visibility</p:attrName>
                                        </p:attrNameLst>
                                      </p:cBhvr>
                                      <p:to>
                                        <p:strVal val="visible"/>
                                      </p:to>
                                    </p:set>
                                    <p:animEffect transition="in" filter="wipe(left)">
                                      <p:cBhvr>
                                        <p:cTn id="56" dur="500"/>
                                        <p:tgtEl>
                                          <p:spTgt spid="24"/>
                                        </p:tgtEl>
                                      </p:cBhvr>
                                    </p:animEffect>
                                  </p:childTnLst>
                                </p:cTn>
                              </p:par>
                            </p:childTnLst>
                          </p:cTn>
                        </p:par>
                        <p:par>
                          <p:cTn id="57" fill="hold">
                            <p:stCondLst>
                              <p:cond delay="500"/>
                            </p:stCondLst>
                            <p:childTnLst>
                              <p:par>
                                <p:cTn id="58" presetID="22" presetClass="entr" presetSubtype="8" fill="hold" grpId="0" nodeType="afterEffect">
                                  <p:stCondLst>
                                    <p:cond delay="0"/>
                                  </p:stCondLst>
                                  <p:childTnLst>
                                    <p:set>
                                      <p:cBhvr>
                                        <p:cTn id="59" dur="1" fill="hold">
                                          <p:stCondLst>
                                            <p:cond delay="0"/>
                                          </p:stCondLst>
                                        </p:cTn>
                                        <p:tgtEl>
                                          <p:spTgt spid="16"/>
                                        </p:tgtEl>
                                        <p:attrNameLst>
                                          <p:attrName>style.visibility</p:attrName>
                                        </p:attrNameLst>
                                      </p:cBhvr>
                                      <p:to>
                                        <p:strVal val="visible"/>
                                      </p:to>
                                    </p:set>
                                    <p:animEffect transition="in" filter="wipe(left)">
                                      <p:cBhvr>
                                        <p:cTn id="60" dur="500"/>
                                        <p:tgtEl>
                                          <p:spTgt spid="16"/>
                                        </p:tgtEl>
                                      </p:cBhvr>
                                    </p:animEffect>
                                  </p:childTnLst>
                                </p:cTn>
                              </p:par>
                            </p:childTnLst>
                          </p:cTn>
                        </p:par>
                      </p:childTnLst>
                    </p:cTn>
                  </p:par>
                  <p:par>
                    <p:cTn id="61" fill="hold">
                      <p:stCondLst>
                        <p:cond delay="indefinite"/>
                      </p:stCondLst>
                      <p:childTnLst>
                        <p:par>
                          <p:cTn id="62" fill="hold">
                            <p:stCondLst>
                              <p:cond delay="0"/>
                            </p:stCondLst>
                            <p:childTnLst>
                              <p:par>
                                <p:cTn id="63" presetID="22" presetClass="entr" presetSubtype="8" fill="hold" grpId="0" nodeType="clickEffect">
                                  <p:stCondLst>
                                    <p:cond delay="0"/>
                                  </p:stCondLst>
                                  <p:childTnLst>
                                    <p:set>
                                      <p:cBhvr>
                                        <p:cTn id="64" dur="1" fill="hold">
                                          <p:stCondLst>
                                            <p:cond delay="0"/>
                                          </p:stCondLst>
                                        </p:cTn>
                                        <p:tgtEl>
                                          <p:spTgt spid="17"/>
                                        </p:tgtEl>
                                        <p:attrNameLst>
                                          <p:attrName>style.visibility</p:attrName>
                                        </p:attrNameLst>
                                      </p:cBhvr>
                                      <p:to>
                                        <p:strVal val="visible"/>
                                      </p:to>
                                    </p:set>
                                    <p:animEffect transition="in" filter="wipe(left)">
                                      <p:cBhvr>
                                        <p:cTn id="65" dur="500"/>
                                        <p:tgtEl>
                                          <p:spTgt spid="17"/>
                                        </p:tgtEl>
                                      </p:cBhvr>
                                    </p:animEffect>
                                  </p:childTnLst>
                                </p:cTn>
                              </p:par>
                            </p:childTnLst>
                          </p:cTn>
                        </p:par>
                      </p:childTnLst>
                    </p:cTn>
                  </p:par>
                  <p:par>
                    <p:cTn id="66" fill="hold">
                      <p:stCondLst>
                        <p:cond delay="indefinite"/>
                      </p:stCondLst>
                      <p:childTnLst>
                        <p:par>
                          <p:cTn id="67" fill="hold">
                            <p:stCondLst>
                              <p:cond delay="0"/>
                            </p:stCondLst>
                            <p:childTnLst>
                              <p:par>
                                <p:cTn id="68" presetID="22" presetClass="entr" presetSubtype="8" fill="hold" grpId="0" nodeType="clickEffect">
                                  <p:stCondLst>
                                    <p:cond delay="0"/>
                                  </p:stCondLst>
                                  <p:childTnLst>
                                    <p:set>
                                      <p:cBhvr>
                                        <p:cTn id="69" dur="1" fill="hold">
                                          <p:stCondLst>
                                            <p:cond delay="0"/>
                                          </p:stCondLst>
                                        </p:cTn>
                                        <p:tgtEl>
                                          <p:spTgt spid="18"/>
                                        </p:tgtEl>
                                        <p:attrNameLst>
                                          <p:attrName>style.visibility</p:attrName>
                                        </p:attrNameLst>
                                      </p:cBhvr>
                                      <p:to>
                                        <p:strVal val="visible"/>
                                      </p:to>
                                    </p:set>
                                    <p:animEffect transition="in" filter="wipe(left)">
                                      <p:cBhvr>
                                        <p:cTn id="70" dur="500"/>
                                        <p:tgtEl>
                                          <p:spTgt spid="18"/>
                                        </p:tgtEl>
                                      </p:cBhvr>
                                    </p:animEffect>
                                  </p:childTnLst>
                                </p:cTn>
                              </p:par>
                            </p:childTnLst>
                          </p:cTn>
                        </p:par>
                      </p:childTnLst>
                    </p:cTn>
                  </p:par>
                  <p:par>
                    <p:cTn id="71" fill="hold">
                      <p:stCondLst>
                        <p:cond delay="indefinite"/>
                      </p:stCondLst>
                      <p:childTnLst>
                        <p:par>
                          <p:cTn id="72" fill="hold">
                            <p:stCondLst>
                              <p:cond delay="0"/>
                            </p:stCondLst>
                            <p:childTnLst>
                              <p:par>
                                <p:cTn id="73" presetID="22" presetClass="entr" presetSubtype="8" fill="hold" grpId="0" nodeType="clickEffect">
                                  <p:stCondLst>
                                    <p:cond delay="0"/>
                                  </p:stCondLst>
                                  <p:childTnLst>
                                    <p:set>
                                      <p:cBhvr>
                                        <p:cTn id="74" dur="1" fill="hold">
                                          <p:stCondLst>
                                            <p:cond delay="0"/>
                                          </p:stCondLst>
                                        </p:cTn>
                                        <p:tgtEl>
                                          <p:spTgt spid="19"/>
                                        </p:tgtEl>
                                        <p:attrNameLst>
                                          <p:attrName>style.visibility</p:attrName>
                                        </p:attrNameLst>
                                      </p:cBhvr>
                                      <p:to>
                                        <p:strVal val="visible"/>
                                      </p:to>
                                    </p:set>
                                    <p:animEffect transition="in" filter="wipe(left)">
                                      <p:cBhvr>
                                        <p:cTn id="75" dur="500"/>
                                        <p:tgtEl>
                                          <p:spTgt spid="19"/>
                                        </p:tgtEl>
                                      </p:cBhvr>
                                    </p:animEffect>
                                  </p:childTnLst>
                                </p:cTn>
                              </p:par>
                            </p:childTnLst>
                          </p:cTn>
                        </p:par>
                      </p:childTnLst>
                    </p:cTn>
                  </p:par>
                  <p:par>
                    <p:cTn id="76" fill="hold">
                      <p:stCondLst>
                        <p:cond delay="indefinite"/>
                      </p:stCondLst>
                      <p:childTnLst>
                        <p:par>
                          <p:cTn id="77" fill="hold">
                            <p:stCondLst>
                              <p:cond delay="0"/>
                            </p:stCondLst>
                            <p:childTnLst>
                              <p:par>
                                <p:cTn id="78" presetID="22" presetClass="entr" presetSubtype="8" fill="hold" grpId="0" nodeType="clickEffect">
                                  <p:stCondLst>
                                    <p:cond delay="0"/>
                                  </p:stCondLst>
                                  <p:childTnLst>
                                    <p:set>
                                      <p:cBhvr>
                                        <p:cTn id="79" dur="1" fill="hold">
                                          <p:stCondLst>
                                            <p:cond delay="0"/>
                                          </p:stCondLst>
                                        </p:cTn>
                                        <p:tgtEl>
                                          <p:spTgt spid="10"/>
                                        </p:tgtEl>
                                        <p:attrNameLst>
                                          <p:attrName>style.visibility</p:attrName>
                                        </p:attrNameLst>
                                      </p:cBhvr>
                                      <p:to>
                                        <p:strVal val="visible"/>
                                      </p:to>
                                    </p:set>
                                    <p:animEffect transition="in" filter="wipe(left)">
                                      <p:cBhvr>
                                        <p:cTn id="80" dur="500"/>
                                        <p:tgtEl>
                                          <p:spTgt spid="10"/>
                                        </p:tgtEl>
                                      </p:cBhvr>
                                    </p:animEffect>
                                  </p:childTnLst>
                                </p:cTn>
                              </p:par>
                            </p:childTnLst>
                          </p:cTn>
                        </p:par>
                      </p:childTnLst>
                    </p:cTn>
                  </p:par>
                  <p:par>
                    <p:cTn id="81" fill="hold">
                      <p:stCondLst>
                        <p:cond delay="indefinite"/>
                      </p:stCondLst>
                      <p:childTnLst>
                        <p:par>
                          <p:cTn id="82" fill="hold">
                            <p:stCondLst>
                              <p:cond delay="0"/>
                            </p:stCondLst>
                            <p:childTnLst>
                              <p:par>
                                <p:cTn id="83" presetID="22" presetClass="entr" presetSubtype="8" fill="hold" grpId="0" nodeType="clickEffect">
                                  <p:stCondLst>
                                    <p:cond delay="0"/>
                                  </p:stCondLst>
                                  <p:childTnLst>
                                    <p:set>
                                      <p:cBhvr>
                                        <p:cTn id="84" dur="1" fill="hold">
                                          <p:stCondLst>
                                            <p:cond delay="0"/>
                                          </p:stCondLst>
                                        </p:cTn>
                                        <p:tgtEl>
                                          <p:spTgt spid="20"/>
                                        </p:tgtEl>
                                        <p:attrNameLst>
                                          <p:attrName>style.visibility</p:attrName>
                                        </p:attrNameLst>
                                      </p:cBhvr>
                                      <p:to>
                                        <p:strVal val="visible"/>
                                      </p:to>
                                    </p:set>
                                    <p:animEffect transition="in" filter="wipe(left)">
                                      <p:cBhvr>
                                        <p:cTn id="85" dur="500"/>
                                        <p:tgtEl>
                                          <p:spTgt spid="20"/>
                                        </p:tgtEl>
                                      </p:cBhvr>
                                    </p:animEffect>
                                  </p:childTnLst>
                                </p:cTn>
                              </p:par>
                            </p:childTnLst>
                          </p:cTn>
                        </p:par>
                      </p:childTnLst>
                    </p:cTn>
                  </p:par>
                  <p:par>
                    <p:cTn id="86" fill="hold">
                      <p:stCondLst>
                        <p:cond delay="indefinite"/>
                      </p:stCondLst>
                      <p:childTnLst>
                        <p:par>
                          <p:cTn id="87" fill="hold">
                            <p:stCondLst>
                              <p:cond delay="0"/>
                            </p:stCondLst>
                            <p:childTnLst>
                              <p:par>
                                <p:cTn id="88" presetID="22" presetClass="entr" presetSubtype="8" fill="hold" grpId="0" nodeType="clickEffect">
                                  <p:stCondLst>
                                    <p:cond delay="0"/>
                                  </p:stCondLst>
                                  <p:childTnLst>
                                    <p:set>
                                      <p:cBhvr>
                                        <p:cTn id="89" dur="1" fill="hold">
                                          <p:stCondLst>
                                            <p:cond delay="0"/>
                                          </p:stCondLst>
                                        </p:cTn>
                                        <p:tgtEl>
                                          <p:spTgt spid="21"/>
                                        </p:tgtEl>
                                        <p:attrNameLst>
                                          <p:attrName>style.visibility</p:attrName>
                                        </p:attrNameLst>
                                      </p:cBhvr>
                                      <p:to>
                                        <p:strVal val="visible"/>
                                      </p:to>
                                    </p:set>
                                    <p:animEffect transition="in" filter="wipe(left)">
                                      <p:cBhvr>
                                        <p:cTn id="90" dur="500"/>
                                        <p:tgtEl>
                                          <p:spTgt spid="21"/>
                                        </p:tgtEl>
                                      </p:cBhvr>
                                    </p:animEffect>
                                  </p:childTnLst>
                                </p:cTn>
                              </p:par>
                            </p:childTnLst>
                          </p:cTn>
                        </p:par>
                      </p:childTnLst>
                    </p:cTn>
                  </p:par>
                  <p:par>
                    <p:cTn id="91" fill="hold">
                      <p:stCondLst>
                        <p:cond delay="indefinite"/>
                      </p:stCondLst>
                      <p:childTnLst>
                        <p:par>
                          <p:cTn id="92" fill="hold">
                            <p:stCondLst>
                              <p:cond delay="0"/>
                            </p:stCondLst>
                            <p:childTnLst>
                              <p:par>
                                <p:cTn id="93" presetID="22" presetClass="entr" presetSubtype="8" fill="hold" grpId="0" nodeType="clickEffect">
                                  <p:stCondLst>
                                    <p:cond delay="0"/>
                                  </p:stCondLst>
                                  <p:childTnLst>
                                    <p:set>
                                      <p:cBhvr>
                                        <p:cTn id="94" dur="1" fill="hold">
                                          <p:stCondLst>
                                            <p:cond delay="0"/>
                                          </p:stCondLst>
                                        </p:cTn>
                                        <p:tgtEl>
                                          <p:spTgt spid="22"/>
                                        </p:tgtEl>
                                        <p:attrNameLst>
                                          <p:attrName>style.visibility</p:attrName>
                                        </p:attrNameLst>
                                      </p:cBhvr>
                                      <p:to>
                                        <p:strVal val="visible"/>
                                      </p:to>
                                    </p:set>
                                    <p:animEffect transition="in" filter="wipe(left)">
                                      <p:cBhvr>
                                        <p:cTn id="95" dur="500"/>
                                        <p:tgtEl>
                                          <p:spTgt spid="22"/>
                                        </p:tgtEl>
                                      </p:cBhvr>
                                    </p:animEffect>
                                  </p:childTnLst>
                                </p:cTn>
                              </p:par>
                            </p:childTnLst>
                          </p:cTn>
                        </p:par>
                      </p:childTnLst>
                    </p:cTn>
                  </p:par>
                  <p:par>
                    <p:cTn id="96" fill="hold">
                      <p:stCondLst>
                        <p:cond delay="indefinite"/>
                      </p:stCondLst>
                      <p:childTnLst>
                        <p:par>
                          <p:cTn id="97" fill="hold">
                            <p:stCondLst>
                              <p:cond delay="0"/>
                            </p:stCondLst>
                            <p:childTnLst>
                              <p:par>
                                <p:cTn id="98" presetID="22" presetClass="entr" presetSubtype="8" fill="hold" grpId="0" nodeType="clickEffect">
                                  <p:stCondLst>
                                    <p:cond delay="0"/>
                                  </p:stCondLst>
                                  <p:childTnLst>
                                    <p:set>
                                      <p:cBhvr>
                                        <p:cTn id="99" dur="1" fill="hold">
                                          <p:stCondLst>
                                            <p:cond delay="0"/>
                                          </p:stCondLst>
                                        </p:cTn>
                                        <p:tgtEl>
                                          <p:spTgt spid="23"/>
                                        </p:tgtEl>
                                        <p:attrNameLst>
                                          <p:attrName>style.visibility</p:attrName>
                                        </p:attrNameLst>
                                      </p:cBhvr>
                                      <p:to>
                                        <p:strVal val="visible"/>
                                      </p:to>
                                    </p:set>
                                    <p:animEffect transition="in" filter="wipe(left)">
                                      <p:cBhvr>
                                        <p:cTn id="100" dur="500"/>
                                        <p:tgtEl>
                                          <p:spTgt spid="23"/>
                                        </p:tgtEl>
                                      </p:cBhvr>
                                    </p:animEffect>
                                  </p:childTnLst>
                                </p:cTn>
                              </p:par>
                            </p:childTnLst>
                          </p:cTn>
                        </p:par>
                      </p:childTnLst>
                    </p:cTn>
                  </p:par>
                  <p:par>
                    <p:cTn id="101" fill="hold">
                      <p:stCondLst>
                        <p:cond delay="indefinite"/>
                      </p:stCondLst>
                      <p:childTnLst>
                        <p:par>
                          <p:cTn id="102" fill="hold">
                            <p:stCondLst>
                              <p:cond delay="0"/>
                            </p:stCondLst>
                            <p:childTnLst>
                              <p:par>
                                <p:cTn id="103" presetID="1" presetClass="entr" presetSubtype="0" fill="hold" nodeType="clickEffect">
                                  <p:stCondLst>
                                    <p:cond delay="0"/>
                                  </p:stCondLst>
                                  <p:childTnLst>
                                    <p:set>
                                      <p:cBhvr>
                                        <p:cTn id="104" dur="1" fill="hold">
                                          <p:stCondLst>
                                            <p:cond delay="0"/>
                                          </p:stCondLst>
                                        </p:cTn>
                                        <p:tgtEl>
                                          <p:spTgt spid="49156"/>
                                        </p:tgtEl>
                                        <p:attrNameLst>
                                          <p:attrName>style.visibility</p:attrName>
                                        </p:attrNameLst>
                                      </p:cBhvr>
                                      <p:to>
                                        <p:strVal val="visible"/>
                                      </p:to>
                                    </p:set>
                                  </p:childTnLst>
                                </p:cTn>
                              </p:par>
                            </p:childTnLst>
                          </p:cTn>
                        </p:par>
                      </p:childTnLst>
                    </p:cTn>
                  </p:par>
                  <p:par>
                    <p:cTn id="105" fill="hold">
                      <p:stCondLst>
                        <p:cond delay="indefinite"/>
                      </p:stCondLst>
                      <p:childTnLst>
                        <p:par>
                          <p:cTn id="106" fill="hold">
                            <p:stCondLst>
                              <p:cond delay="0"/>
                            </p:stCondLst>
                            <p:childTnLst>
                              <p:par>
                                <p:cTn id="107" presetID="1" presetClass="entr" presetSubtype="0" fill="hold" nodeType="clickEffect">
                                  <p:stCondLst>
                                    <p:cond delay="0"/>
                                  </p:stCondLst>
                                  <p:childTnLst>
                                    <p:set>
                                      <p:cBhvr>
                                        <p:cTn id="108" dur="1" fill="hold">
                                          <p:stCondLst>
                                            <p:cond delay="0"/>
                                          </p:stCondLst>
                                        </p:cTn>
                                        <p:tgtEl>
                                          <p:spTgt spid="491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P spid="15" grpId="0"/>
      <p:bldP spid="16" grpId="0"/>
      <p:bldP spid="17" grpId="0" animBg="1"/>
      <p:bldP spid="18" grpId="0"/>
      <p:bldP spid="19" grpId="0"/>
      <p:bldP spid="20" grpId="0"/>
      <p:bldP spid="21" grpId="0" animBg="1"/>
      <p:bldP spid="22" grpId="0"/>
      <p:bldP spid="23" grpId="0"/>
      <p:bldP spid="24" grpId="0"/>
    </p:bld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b="-4000"/>
          </a:stretch>
        </a:blipFill>
        <a:effectLst/>
      </p:bgPr>
    </p:bg>
    <p:spTree>
      <p:nvGrpSpPr>
        <p:cNvPr id="1" name=""/>
        <p:cNvGrpSpPr/>
        <p:nvPr/>
      </p:nvGrpSpPr>
      <p:grpSpPr>
        <a:xfrm>
          <a:off x="0" y="0"/>
          <a:ext cx="0" cy="0"/>
          <a:chOff x="0" y="0"/>
          <a:chExt cx="0" cy="0"/>
        </a:xfrm>
      </p:grpSpPr>
      <p:sp>
        <p:nvSpPr>
          <p:cNvPr id="4" name="Прямоугольник 3"/>
          <p:cNvSpPr/>
          <p:nvPr/>
        </p:nvSpPr>
        <p:spPr>
          <a:xfrm>
            <a:off x="683568" y="1419622"/>
            <a:ext cx="7776864" cy="646331"/>
          </a:xfrm>
          <a:prstGeom prst="rect">
            <a:avLst/>
          </a:prstGeom>
        </p:spPr>
        <p:txBody>
          <a:bodyPr wrap="square">
            <a:spAutoFit/>
          </a:bodyPr>
          <a:lstStyle/>
          <a:p>
            <a:pPr algn="ctr"/>
            <a:r>
              <a:rPr lang="ru-RU" sz="3600" b="1" i="1" dirty="0" smtClean="0">
                <a:solidFill>
                  <a:srgbClr val="004070"/>
                </a:solidFill>
              </a:rPr>
              <a:t>«Лучший бросок кости — за окно»</a:t>
            </a:r>
            <a:endParaRPr lang="ru-RU" sz="3600" b="1" i="1" dirty="0">
              <a:solidFill>
                <a:srgbClr val="004070"/>
              </a:solidFill>
            </a:endParaRPr>
          </a:p>
        </p:txBody>
      </p:sp>
      <p:sp>
        <p:nvSpPr>
          <p:cNvPr id="5" name="Прямоугольник 4"/>
          <p:cNvSpPr/>
          <p:nvPr/>
        </p:nvSpPr>
        <p:spPr>
          <a:xfrm>
            <a:off x="4860032" y="2499742"/>
            <a:ext cx="3600400" cy="1323439"/>
          </a:xfrm>
          <a:prstGeom prst="rect">
            <a:avLst/>
          </a:prstGeom>
        </p:spPr>
        <p:txBody>
          <a:bodyPr wrap="square">
            <a:spAutoFit/>
          </a:bodyPr>
          <a:lstStyle/>
          <a:p>
            <a:endParaRPr lang="ru-RU" sz="2000" b="1" i="1" dirty="0" smtClean="0">
              <a:solidFill>
                <a:srgbClr val="004070"/>
              </a:solidFill>
            </a:endParaRPr>
          </a:p>
          <a:p>
            <a:r>
              <a:rPr lang="ru-RU" sz="2000" b="1" i="1" dirty="0" err="1" smtClean="0">
                <a:solidFill>
                  <a:srgbClr val="004070"/>
                </a:solidFill>
              </a:rPr>
              <a:t>Хорас</a:t>
            </a:r>
            <a:r>
              <a:rPr lang="ru-RU" sz="2000" b="1" i="1" dirty="0" smtClean="0">
                <a:solidFill>
                  <a:srgbClr val="004070"/>
                </a:solidFill>
              </a:rPr>
              <a:t> Смит (Гораций Смит), </a:t>
            </a:r>
            <a:r>
              <a:rPr lang="ru-RU" sz="2000" i="1" dirty="0" smtClean="0">
                <a:solidFill>
                  <a:srgbClr val="004070"/>
                </a:solidFill>
              </a:rPr>
              <a:t>американский оружейник и изобретатель</a:t>
            </a:r>
            <a:endParaRPr lang="ru-RU" sz="2000" i="1" dirty="0">
              <a:solidFill>
                <a:srgbClr val="004070"/>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b="-5000"/>
          </a:stretch>
        </a:blipFill>
        <a:effectLst/>
      </p:bgPr>
    </p:bg>
    <p:spTree>
      <p:nvGrpSpPr>
        <p:cNvPr id="1" name=""/>
        <p:cNvGrpSpPr/>
        <p:nvPr/>
      </p:nvGrpSpPr>
      <p:grpSpPr>
        <a:xfrm>
          <a:off x="0" y="0"/>
          <a:ext cx="0" cy="0"/>
          <a:chOff x="0" y="0"/>
          <a:chExt cx="0" cy="0"/>
        </a:xfrm>
      </p:grpSpPr>
      <p:sp>
        <p:nvSpPr>
          <p:cNvPr id="4" name="TextBox 3"/>
          <p:cNvSpPr txBox="1"/>
          <p:nvPr/>
        </p:nvSpPr>
        <p:spPr>
          <a:xfrm>
            <a:off x="1043608" y="1059582"/>
            <a:ext cx="6866535" cy="2123658"/>
          </a:xfrm>
          <a:prstGeom prst="rect">
            <a:avLst/>
          </a:prstGeom>
          <a:noFill/>
        </p:spPr>
        <p:txBody>
          <a:bodyPr wrap="square" rtlCol="0">
            <a:spAutoFit/>
          </a:bodyPr>
          <a:lstStyle/>
          <a:p>
            <a:pPr algn="ctr"/>
            <a:r>
              <a:rPr lang="ru-RU" sz="3600" b="1" dirty="0" err="1" smtClean="0">
                <a:solidFill>
                  <a:srgbClr val="004070"/>
                </a:solidFill>
              </a:rPr>
              <a:t>Поползин</a:t>
            </a:r>
            <a:r>
              <a:rPr lang="ru-RU" sz="3600" b="1" dirty="0" smtClean="0">
                <a:solidFill>
                  <a:srgbClr val="004070"/>
                </a:solidFill>
              </a:rPr>
              <a:t> Кирилл Евгеньевич,</a:t>
            </a:r>
          </a:p>
          <a:p>
            <a:pPr algn="ctr"/>
            <a:r>
              <a:rPr lang="ru-RU" sz="2400" b="1" i="1" dirty="0" smtClean="0">
                <a:solidFill>
                  <a:srgbClr val="004070"/>
                </a:solidFill>
              </a:rPr>
              <a:t>учитель математики МБОУ «Гимназия №123»</a:t>
            </a:r>
            <a:endParaRPr lang="en-US" sz="2400" b="1" i="1" dirty="0" smtClean="0">
              <a:solidFill>
                <a:srgbClr val="004070"/>
              </a:solidFill>
            </a:endParaRPr>
          </a:p>
          <a:p>
            <a:pPr algn="ctr"/>
            <a:endParaRPr lang="ru-RU" sz="3600" b="1" dirty="0" smtClean="0">
              <a:solidFill>
                <a:srgbClr val="004070"/>
              </a:solidFill>
            </a:endParaRPr>
          </a:p>
          <a:p>
            <a:pPr algn="ctr"/>
            <a:r>
              <a:rPr lang="en-US" sz="3600" b="1" dirty="0" smtClean="0">
                <a:solidFill>
                  <a:srgbClr val="004070"/>
                </a:solidFill>
              </a:rPr>
              <a:t>e-mail</a:t>
            </a:r>
            <a:r>
              <a:rPr lang="ru-RU" sz="3600" b="1" dirty="0" smtClean="0">
                <a:solidFill>
                  <a:srgbClr val="004070"/>
                </a:solidFill>
              </a:rPr>
              <a:t>: </a:t>
            </a:r>
            <a:r>
              <a:rPr lang="en-US" sz="3600" b="1" dirty="0" smtClean="0">
                <a:solidFill>
                  <a:srgbClr val="004070"/>
                </a:solidFill>
              </a:rPr>
              <a:t>popolzin-kirill22@mail.ru</a:t>
            </a:r>
            <a:endParaRPr lang="ru-RU" sz="3600" b="1" dirty="0">
              <a:solidFill>
                <a:srgbClr val="00407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b="-5000"/>
          </a:stretch>
        </a:blipFill>
        <a:effectLst/>
      </p:bgPr>
    </p:bg>
    <p:spTree>
      <p:nvGrpSpPr>
        <p:cNvPr id="1" name=""/>
        <p:cNvGrpSpPr/>
        <p:nvPr/>
      </p:nvGrpSpPr>
      <p:grpSpPr>
        <a:xfrm>
          <a:off x="0" y="0"/>
          <a:ext cx="0" cy="0"/>
          <a:chOff x="0" y="0"/>
          <a:chExt cx="0" cy="0"/>
        </a:xfrm>
      </p:grpSpPr>
      <p:sp>
        <p:nvSpPr>
          <p:cNvPr id="2" name="Прямоугольник 1"/>
          <p:cNvSpPr/>
          <p:nvPr/>
        </p:nvSpPr>
        <p:spPr>
          <a:xfrm>
            <a:off x="2627784" y="267494"/>
            <a:ext cx="3477362" cy="646331"/>
          </a:xfrm>
          <a:prstGeom prst="rect">
            <a:avLst/>
          </a:prstGeom>
        </p:spPr>
        <p:txBody>
          <a:bodyPr wrap="none">
            <a:spAutoFit/>
          </a:bodyPr>
          <a:lstStyle/>
          <a:p>
            <a:r>
              <a:rPr lang="ru-RU" sz="3600" b="1" dirty="0" smtClean="0">
                <a:solidFill>
                  <a:srgbClr val="004070"/>
                </a:solidFill>
              </a:rPr>
              <a:t>Игральная кость</a:t>
            </a:r>
            <a:endParaRPr lang="ru-RU" sz="3600" dirty="0">
              <a:solidFill>
                <a:srgbClr val="004070"/>
              </a:solidFill>
            </a:endParaRPr>
          </a:p>
        </p:txBody>
      </p:sp>
      <p:sp>
        <p:nvSpPr>
          <p:cNvPr id="3" name="Объект 2"/>
          <p:cNvSpPr txBox="1">
            <a:spLocks/>
          </p:cNvSpPr>
          <p:nvPr/>
        </p:nvSpPr>
        <p:spPr>
          <a:xfrm>
            <a:off x="539552" y="1059582"/>
            <a:ext cx="5976664" cy="3088159"/>
          </a:xfrm>
          <a:prstGeom prst="rect">
            <a:avLst/>
          </a:prstGeom>
        </p:spPr>
        <p:txBody>
          <a:bodyPr>
            <a:normAutofit lnSpcReduction="10000"/>
          </a:bodyPr>
          <a:lstStyle/>
          <a:p>
            <a:pPr marR="0" lvl="0" indent="355600" algn="just" defTabSz="914400" rtl="0" eaLnBrk="1" fontAlgn="auto" latinLnBrk="0" hangingPunct="1">
              <a:spcBef>
                <a:spcPct val="20000"/>
              </a:spcBef>
              <a:spcAft>
                <a:spcPts val="0"/>
              </a:spcAft>
              <a:buClrTx/>
              <a:buSzTx/>
              <a:tabLst/>
              <a:defRPr/>
            </a:pPr>
            <a:r>
              <a:rPr kumimoji="0" lang="ru-RU" sz="2400" b="0" i="0" u="none" strike="noStrike" kern="1200" cap="none" spc="0" normalizeH="0" baseline="0" noProof="0" dirty="0" smtClean="0">
                <a:ln>
                  <a:noFill/>
                </a:ln>
                <a:solidFill>
                  <a:schemeClr val="accent1">
                    <a:lumMod val="50000"/>
                  </a:schemeClr>
                </a:solidFill>
                <a:effectLst/>
                <a:uLnTx/>
                <a:uFillTx/>
                <a:ea typeface="+mn-ea"/>
                <a:cs typeface="+mn-cs"/>
              </a:rPr>
              <a:t>Игральный кубик или игральная кость служат прекрасным средством для получения случайных событий. Игральная кость имеет уникальную историю.</a:t>
            </a:r>
          </a:p>
          <a:p>
            <a:pPr marR="0" lvl="0" indent="355600" algn="just" defTabSz="914400" rtl="0" eaLnBrk="1" fontAlgn="auto" latinLnBrk="0" hangingPunct="1">
              <a:spcBef>
                <a:spcPct val="20000"/>
              </a:spcBef>
              <a:spcAft>
                <a:spcPts val="0"/>
              </a:spcAft>
              <a:buClrTx/>
              <a:buSzTx/>
              <a:tabLst/>
              <a:defRPr/>
            </a:pPr>
            <a:r>
              <a:rPr kumimoji="0" lang="ru-RU" sz="2400" b="0" i="0" u="none" strike="noStrike" kern="1200" cap="none" spc="0" normalizeH="0" baseline="0" noProof="0" dirty="0" smtClean="0">
                <a:ln>
                  <a:noFill/>
                </a:ln>
                <a:solidFill>
                  <a:schemeClr val="accent1">
                    <a:lumMod val="50000"/>
                  </a:schemeClr>
                </a:solidFill>
                <a:effectLst/>
                <a:uLnTx/>
                <a:uFillTx/>
                <a:ea typeface="+mn-ea"/>
                <a:cs typeface="+mn-cs"/>
              </a:rPr>
              <a:t>Игра в кости – одна из древнейших. Она была известна в глубокой древности в Индии, Китае, Лидии, Египте, Греции и Риме.</a:t>
            </a:r>
            <a:endParaRPr kumimoji="0" lang="ru-RU" sz="2400" b="0" i="0" u="none" strike="noStrike" kern="1200" cap="none" spc="0" normalizeH="0" baseline="0" noProof="0" dirty="0">
              <a:ln>
                <a:noFill/>
              </a:ln>
              <a:solidFill>
                <a:schemeClr val="accent1">
                  <a:lumMod val="50000"/>
                </a:schemeClr>
              </a:solidFill>
              <a:effectLst/>
              <a:uLnTx/>
              <a:uFillTx/>
              <a:ea typeface="+mn-ea"/>
              <a:cs typeface="+mn-cs"/>
            </a:endParaRPr>
          </a:p>
        </p:txBody>
      </p:sp>
      <p:pic>
        <p:nvPicPr>
          <p:cNvPr id="6" name="Picture 1"/>
          <p:cNvPicPr>
            <a:picLocks noChangeAspect="1" noChangeArrowheads="1"/>
          </p:cNvPicPr>
          <p:nvPr/>
        </p:nvPicPr>
        <p:blipFill>
          <a:blip r:embed="rId3" cstate="print"/>
          <a:srcRect/>
          <a:stretch>
            <a:fillRect/>
          </a:stretch>
        </p:blipFill>
        <p:spPr bwMode="auto">
          <a:xfrm>
            <a:off x="6948264" y="843558"/>
            <a:ext cx="1822088" cy="304480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b="-5000"/>
          </a:stretch>
        </a:blipFill>
        <a:effectLst/>
      </p:bgPr>
    </p:bg>
    <p:spTree>
      <p:nvGrpSpPr>
        <p:cNvPr id="1" name=""/>
        <p:cNvGrpSpPr/>
        <p:nvPr/>
      </p:nvGrpSpPr>
      <p:grpSpPr>
        <a:xfrm>
          <a:off x="0" y="0"/>
          <a:ext cx="0" cy="0"/>
          <a:chOff x="0" y="0"/>
          <a:chExt cx="0" cy="0"/>
        </a:xfrm>
      </p:grpSpPr>
      <p:sp>
        <p:nvSpPr>
          <p:cNvPr id="2" name="Прямоугольник 1"/>
          <p:cNvSpPr/>
          <p:nvPr/>
        </p:nvSpPr>
        <p:spPr>
          <a:xfrm>
            <a:off x="1115616" y="195486"/>
            <a:ext cx="6894003" cy="646331"/>
          </a:xfrm>
          <a:prstGeom prst="rect">
            <a:avLst/>
          </a:prstGeom>
        </p:spPr>
        <p:txBody>
          <a:bodyPr wrap="none">
            <a:spAutoFit/>
          </a:bodyPr>
          <a:lstStyle/>
          <a:p>
            <a:r>
              <a:rPr lang="ru-RU" sz="3600" b="1" dirty="0" smtClean="0">
                <a:solidFill>
                  <a:srgbClr val="004070"/>
                </a:solidFill>
              </a:rPr>
              <a:t>Математическая игральная кость</a:t>
            </a:r>
            <a:endParaRPr lang="ru-RU" sz="3600" dirty="0">
              <a:solidFill>
                <a:srgbClr val="004070"/>
              </a:solidFill>
            </a:endParaRPr>
          </a:p>
        </p:txBody>
      </p:sp>
      <p:sp>
        <p:nvSpPr>
          <p:cNvPr id="3" name="Объект 2"/>
          <p:cNvSpPr txBox="1">
            <a:spLocks/>
          </p:cNvSpPr>
          <p:nvPr/>
        </p:nvSpPr>
        <p:spPr>
          <a:xfrm>
            <a:off x="539552" y="987574"/>
            <a:ext cx="6192688" cy="3243872"/>
          </a:xfrm>
          <a:prstGeom prst="rect">
            <a:avLst/>
          </a:prstGeom>
        </p:spPr>
        <p:txBody>
          <a:bodyPr>
            <a:normAutofit fontScale="92500" lnSpcReduction="10000"/>
          </a:bodyPr>
          <a:lstStyle/>
          <a:p>
            <a:pPr marL="342900" marR="0" lvl="0" indent="-342900" algn="just" defTabSz="914400" rtl="0" eaLnBrk="1" fontAlgn="auto" latinLnBrk="0" hangingPunct="1">
              <a:spcBef>
                <a:spcPct val="20000"/>
              </a:spcBef>
              <a:spcAft>
                <a:spcPts val="0"/>
              </a:spcAft>
              <a:buClrTx/>
              <a:buSzTx/>
              <a:buFont typeface="Arial" panose="020B0604020202020204" pitchFamily="34" charset="0"/>
              <a:buChar char="•"/>
              <a:tabLst/>
              <a:defRPr/>
            </a:pPr>
            <a:r>
              <a:rPr kumimoji="0" lang="ru-RU" sz="2400" b="0" i="0" u="none" strike="noStrike" kern="1200" cap="none" spc="0" normalizeH="0" baseline="0" noProof="0" dirty="0" smtClean="0">
                <a:ln>
                  <a:noFill/>
                </a:ln>
                <a:solidFill>
                  <a:schemeClr val="accent1">
                    <a:lumMod val="50000"/>
                  </a:schemeClr>
                </a:solidFill>
                <a:effectLst/>
                <a:uLnTx/>
                <a:uFillTx/>
                <a:ea typeface="+mn-ea"/>
                <a:cs typeface="+mn-cs"/>
              </a:rPr>
              <a:t>Правильные (симметричные кости) </a:t>
            </a:r>
            <a:r>
              <a:rPr kumimoji="0" lang="ru-RU" sz="2400" b="0" i="0" u="none" strike="noStrike" kern="1200" cap="none" spc="0" normalizeH="0" baseline="0" noProof="0" dirty="0" err="1" smtClean="0">
                <a:ln>
                  <a:noFill/>
                </a:ln>
                <a:solidFill>
                  <a:schemeClr val="accent1">
                    <a:lumMod val="50000"/>
                  </a:schemeClr>
                </a:solidFill>
                <a:effectLst/>
                <a:uLnTx/>
                <a:uFillTx/>
                <a:ea typeface="+mn-ea"/>
                <a:cs typeface="+mn-cs"/>
              </a:rPr>
              <a:t>кости</a:t>
            </a:r>
            <a:r>
              <a:rPr kumimoji="0" lang="ru-RU" sz="2400" b="0" i="0" u="none" strike="noStrike" kern="1200" cap="none" spc="0" normalizeH="0" baseline="0" noProof="0" dirty="0" smtClean="0">
                <a:ln>
                  <a:noFill/>
                </a:ln>
                <a:solidFill>
                  <a:schemeClr val="accent1">
                    <a:lumMod val="50000"/>
                  </a:schemeClr>
                </a:solidFill>
                <a:effectLst/>
                <a:uLnTx/>
                <a:uFillTx/>
                <a:ea typeface="+mn-ea"/>
                <a:cs typeface="+mn-cs"/>
              </a:rPr>
              <a:t> обеспечивают одинаковые шансы выпадения каждой грани. </a:t>
            </a:r>
          </a:p>
          <a:p>
            <a:pPr marL="342900" marR="0" lvl="0" indent="-342900" algn="just" defTabSz="914400" rtl="0" eaLnBrk="1" fontAlgn="auto" latinLnBrk="0" hangingPunct="1">
              <a:spcBef>
                <a:spcPct val="20000"/>
              </a:spcBef>
              <a:spcAft>
                <a:spcPts val="0"/>
              </a:spcAft>
              <a:buClrTx/>
              <a:buSzTx/>
              <a:buFont typeface="Arial" panose="020B0604020202020204" pitchFamily="34" charset="0"/>
              <a:buChar char="•"/>
              <a:tabLst/>
              <a:defRPr/>
            </a:pPr>
            <a:r>
              <a:rPr kumimoji="0" lang="ru-RU" sz="2400" b="0" i="0" u="none" strike="noStrike" kern="1200" cap="none" spc="0" normalizeH="0" baseline="0" noProof="0" dirty="0" smtClean="0">
                <a:ln>
                  <a:noFill/>
                </a:ln>
                <a:solidFill>
                  <a:schemeClr val="accent1">
                    <a:lumMod val="50000"/>
                  </a:schemeClr>
                </a:solidFill>
                <a:effectLst/>
                <a:uLnTx/>
                <a:uFillTx/>
                <a:ea typeface="+mn-ea"/>
                <a:cs typeface="+mn-cs"/>
              </a:rPr>
              <a:t>Сумма очков на противоположных гранях правильной кости равна 7.</a:t>
            </a:r>
          </a:p>
          <a:p>
            <a:pPr marL="342900" marR="0" lvl="0" indent="-342900" algn="just" defTabSz="914400" rtl="0" eaLnBrk="1" fontAlgn="auto" latinLnBrk="0" hangingPunct="1">
              <a:spcBef>
                <a:spcPct val="20000"/>
              </a:spcBef>
              <a:spcAft>
                <a:spcPts val="0"/>
              </a:spcAft>
              <a:buClrTx/>
              <a:buSzTx/>
              <a:buFont typeface="Arial" panose="020B0604020202020204" pitchFamily="34" charset="0"/>
              <a:buChar char="•"/>
              <a:tabLst/>
              <a:defRPr/>
            </a:pPr>
            <a:r>
              <a:rPr kumimoji="0" lang="ru-RU" sz="2400" b="0" i="0" u="none" strike="noStrike" kern="1200" cap="none" spc="0" normalizeH="0" baseline="0" noProof="0" dirty="0" smtClean="0">
                <a:ln>
                  <a:noFill/>
                </a:ln>
                <a:solidFill>
                  <a:schemeClr val="accent1">
                    <a:lumMod val="50000"/>
                  </a:schemeClr>
                </a:solidFill>
                <a:effectLst/>
                <a:uLnTx/>
                <a:uFillTx/>
                <a:ea typeface="+mn-ea"/>
                <a:cs typeface="+mn-cs"/>
              </a:rPr>
              <a:t>Выпадение всех граней </a:t>
            </a:r>
            <a:r>
              <a:rPr kumimoji="0" lang="ru-RU" sz="2400" b="0" i="0" u="none" strike="noStrike" kern="1200" cap="none" spc="0" normalizeH="0" baseline="0" noProof="0" dirty="0" err="1" smtClean="0">
                <a:ln>
                  <a:noFill/>
                </a:ln>
                <a:solidFill>
                  <a:schemeClr val="accent1">
                    <a:lumMod val="50000"/>
                  </a:schemeClr>
                </a:solidFill>
                <a:effectLst/>
                <a:uLnTx/>
                <a:uFillTx/>
                <a:ea typeface="+mn-ea"/>
                <a:cs typeface="+mn-cs"/>
              </a:rPr>
              <a:t>равновозможны</a:t>
            </a:r>
            <a:r>
              <a:rPr kumimoji="0" lang="ru-RU" sz="2400" b="0" i="0" u="none" strike="noStrike" kern="1200" cap="none" spc="0" normalizeH="0" baseline="0" noProof="0" dirty="0" smtClean="0">
                <a:ln>
                  <a:noFill/>
                </a:ln>
                <a:solidFill>
                  <a:schemeClr val="accent1">
                    <a:lumMod val="50000"/>
                  </a:schemeClr>
                </a:solidFill>
                <a:effectLst/>
                <a:uLnTx/>
                <a:uFillTx/>
                <a:ea typeface="+mn-ea"/>
                <a:cs typeface="+mn-cs"/>
              </a:rPr>
              <a:t>. </a:t>
            </a:r>
          </a:p>
          <a:p>
            <a:pPr marL="342900" marR="0" lvl="0" indent="-342900" algn="just" defTabSz="914400" rtl="0" eaLnBrk="1" fontAlgn="auto" latinLnBrk="0" hangingPunct="1">
              <a:spcBef>
                <a:spcPct val="20000"/>
              </a:spcBef>
              <a:spcAft>
                <a:spcPts val="0"/>
              </a:spcAft>
              <a:buClrTx/>
              <a:buSzTx/>
              <a:buFont typeface="Arial" panose="020B0604020202020204" pitchFamily="34" charset="0"/>
              <a:buChar char="•"/>
              <a:tabLst/>
              <a:defRPr/>
            </a:pPr>
            <a:r>
              <a:rPr kumimoji="0" lang="ru-RU" sz="2400" b="0" i="0" u="none" strike="noStrike" kern="1200" cap="none" spc="0" normalizeH="0" baseline="0" noProof="0" dirty="0" smtClean="0">
                <a:ln>
                  <a:noFill/>
                </a:ln>
                <a:solidFill>
                  <a:schemeClr val="accent1">
                    <a:lumMod val="50000"/>
                  </a:schemeClr>
                </a:solidFill>
                <a:effectLst/>
                <a:uLnTx/>
                <a:uFillTx/>
                <a:ea typeface="+mn-ea"/>
                <a:cs typeface="+mn-cs"/>
              </a:rPr>
              <a:t>Математическая кость не имеет ни цвета, ни размера, ни веса, ни иных материальных качеств.</a:t>
            </a:r>
          </a:p>
          <a:p>
            <a:pPr marL="342900" marR="0" lvl="0" indent="-342900" algn="just" defTabSz="914400" rtl="0" eaLnBrk="1" fontAlgn="auto" latinLnBrk="0" hangingPunct="1">
              <a:spcBef>
                <a:spcPct val="20000"/>
              </a:spcBef>
              <a:spcAft>
                <a:spcPts val="0"/>
              </a:spcAft>
              <a:buClrTx/>
              <a:buSzTx/>
              <a:buFont typeface="Arial" panose="020B0604020202020204" pitchFamily="34" charset="0"/>
              <a:buChar char="•"/>
              <a:tabLst/>
              <a:defRPr/>
            </a:pPr>
            <a:endParaRPr kumimoji="0" lang="ru-RU" sz="2400" b="0" i="0" u="none" strike="noStrike" kern="1200" cap="none" spc="0" normalizeH="0" baseline="0" noProof="0" dirty="0">
              <a:ln>
                <a:noFill/>
              </a:ln>
              <a:solidFill>
                <a:srgbClr val="005696"/>
              </a:solidFill>
              <a:effectLst/>
              <a:uLnTx/>
              <a:uFillTx/>
              <a:ea typeface="+mn-ea"/>
              <a:cs typeface="+mn-cs"/>
            </a:endParaRPr>
          </a:p>
        </p:txBody>
      </p:sp>
      <p:pic>
        <p:nvPicPr>
          <p:cNvPr id="6" name="Picture 1"/>
          <p:cNvPicPr>
            <a:picLocks noChangeAspect="1" noChangeArrowheads="1"/>
          </p:cNvPicPr>
          <p:nvPr/>
        </p:nvPicPr>
        <p:blipFill>
          <a:blip r:embed="rId3" cstate="print"/>
          <a:srcRect/>
          <a:stretch>
            <a:fillRect/>
          </a:stretch>
        </p:blipFill>
        <p:spPr bwMode="auto">
          <a:xfrm>
            <a:off x="6948264" y="843558"/>
            <a:ext cx="1822088" cy="304480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b="-5000"/>
          </a:stretch>
        </a:blipFill>
        <a:effectLst/>
      </p:bgPr>
    </p:bg>
    <p:spTree>
      <p:nvGrpSpPr>
        <p:cNvPr id="1" name=""/>
        <p:cNvGrpSpPr/>
        <p:nvPr/>
      </p:nvGrpSpPr>
      <p:grpSpPr>
        <a:xfrm>
          <a:off x="0" y="0"/>
          <a:ext cx="0" cy="0"/>
          <a:chOff x="0" y="0"/>
          <a:chExt cx="0" cy="0"/>
        </a:xfrm>
      </p:grpSpPr>
      <p:sp>
        <p:nvSpPr>
          <p:cNvPr id="2" name="Заголовок 1"/>
          <p:cNvSpPr txBox="1">
            <a:spLocks/>
          </p:cNvSpPr>
          <p:nvPr/>
        </p:nvSpPr>
        <p:spPr>
          <a:xfrm>
            <a:off x="1259632" y="339502"/>
            <a:ext cx="6765369" cy="1008112"/>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ru-RU" sz="2800" b="1" i="0" u="none" strike="noStrike" kern="1200" cap="none" spc="0" normalizeH="0" baseline="0" noProof="0" dirty="0" smtClean="0">
                <a:ln>
                  <a:noFill/>
                </a:ln>
                <a:solidFill>
                  <a:srgbClr val="004070"/>
                </a:solidFill>
                <a:effectLst/>
                <a:uLnTx/>
                <a:uFillTx/>
                <a:ea typeface="+mj-ea"/>
                <a:cs typeface="+mj-cs"/>
              </a:rPr>
              <a:t>Разнообразие задач на подбрасывание игрального кубика</a:t>
            </a:r>
            <a:endParaRPr kumimoji="0" lang="ru-RU" sz="2800" b="1" i="0" u="none" strike="noStrike" kern="1200" cap="none" spc="0" normalizeH="0" baseline="0" noProof="0" dirty="0">
              <a:ln>
                <a:noFill/>
              </a:ln>
              <a:solidFill>
                <a:srgbClr val="004070"/>
              </a:solidFill>
              <a:effectLst/>
              <a:uLnTx/>
              <a:uFillTx/>
              <a:ea typeface="+mj-ea"/>
              <a:cs typeface="+mj-cs"/>
            </a:endParaRPr>
          </a:p>
        </p:txBody>
      </p:sp>
      <p:sp>
        <p:nvSpPr>
          <p:cNvPr id="3" name="Прямоугольник 2"/>
          <p:cNvSpPr/>
          <p:nvPr/>
        </p:nvSpPr>
        <p:spPr>
          <a:xfrm>
            <a:off x="323528" y="1635646"/>
            <a:ext cx="6624736" cy="2908489"/>
          </a:xfrm>
          <a:prstGeom prst="rect">
            <a:avLst/>
          </a:prstGeom>
        </p:spPr>
        <p:txBody>
          <a:bodyPr wrap="square">
            <a:spAutoFit/>
          </a:bodyPr>
          <a:lstStyle/>
          <a:p>
            <a:pPr>
              <a:lnSpc>
                <a:spcPct val="150000"/>
              </a:lnSpc>
              <a:buFont typeface="Arial" pitchFamily="34" charset="0"/>
              <a:buChar char="•"/>
            </a:pPr>
            <a:r>
              <a:rPr lang="ru-RU" sz="2200" dirty="0" smtClean="0">
                <a:solidFill>
                  <a:schemeClr val="accent1">
                    <a:lumMod val="50000"/>
                  </a:schemeClr>
                </a:solidFill>
              </a:rPr>
              <a:t>Подбрасывание кубика один раз;</a:t>
            </a:r>
          </a:p>
          <a:p>
            <a:pPr>
              <a:lnSpc>
                <a:spcPct val="150000"/>
              </a:lnSpc>
              <a:buFont typeface="Arial" pitchFamily="34" charset="0"/>
              <a:buChar char="•"/>
            </a:pPr>
            <a:r>
              <a:rPr lang="ru-RU" sz="2200" dirty="0" smtClean="0">
                <a:solidFill>
                  <a:schemeClr val="accent1">
                    <a:lumMod val="50000"/>
                  </a:schemeClr>
                </a:solidFill>
              </a:rPr>
              <a:t>Подбрасывание кубика дважды, трижды;</a:t>
            </a:r>
          </a:p>
          <a:p>
            <a:pPr>
              <a:lnSpc>
                <a:spcPct val="150000"/>
              </a:lnSpc>
              <a:buFont typeface="Arial" pitchFamily="34" charset="0"/>
              <a:buChar char="•"/>
            </a:pPr>
            <a:r>
              <a:rPr lang="ru-RU" sz="2200" dirty="0" smtClean="0">
                <a:solidFill>
                  <a:schemeClr val="accent1">
                    <a:lumMod val="50000"/>
                  </a:schemeClr>
                </a:solidFill>
              </a:rPr>
              <a:t>Подбрасывание кубика с ограничениями;</a:t>
            </a:r>
          </a:p>
          <a:p>
            <a:pPr>
              <a:lnSpc>
                <a:spcPct val="150000"/>
              </a:lnSpc>
              <a:buFont typeface="Arial" pitchFamily="34" charset="0"/>
              <a:buChar char="•"/>
            </a:pPr>
            <a:r>
              <a:rPr lang="ru-RU" sz="2200" dirty="0" smtClean="0">
                <a:solidFill>
                  <a:schemeClr val="accent1">
                    <a:lumMod val="50000"/>
                  </a:schemeClr>
                </a:solidFill>
              </a:rPr>
              <a:t>Подбрасывание кубика до определенного момента;</a:t>
            </a:r>
          </a:p>
          <a:p>
            <a:pPr>
              <a:lnSpc>
                <a:spcPct val="150000"/>
              </a:lnSpc>
              <a:buFont typeface="Arial" pitchFamily="34" charset="0"/>
              <a:buChar char="•"/>
            </a:pPr>
            <a:r>
              <a:rPr lang="ru-RU" sz="2200" dirty="0" smtClean="0">
                <a:solidFill>
                  <a:schemeClr val="accent1">
                    <a:lumMod val="50000"/>
                  </a:schemeClr>
                </a:solidFill>
              </a:rPr>
              <a:t>Подбрасывание кубика неизвестное количество раз.</a:t>
            </a:r>
          </a:p>
          <a:p>
            <a:endParaRPr lang="ru-RU" dirty="0"/>
          </a:p>
        </p:txBody>
      </p:sp>
      <p:pic>
        <p:nvPicPr>
          <p:cNvPr id="6" name="Picture 1"/>
          <p:cNvPicPr>
            <a:picLocks noChangeAspect="1" noChangeArrowheads="1"/>
          </p:cNvPicPr>
          <p:nvPr/>
        </p:nvPicPr>
        <p:blipFill>
          <a:blip r:embed="rId3" cstate="print"/>
          <a:srcRect/>
          <a:stretch>
            <a:fillRect/>
          </a:stretch>
        </p:blipFill>
        <p:spPr bwMode="auto">
          <a:xfrm>
            <a:off x="6948264" y="843558"/>
            <a:ext cx="1822088" cy="304480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b="-5000"/>
          </a:stretch>
        </a:blipFill>
        <a:effectLst/>
      </p:bgPr>
    </p:bg>
    <p:spTree>
      <p:nvGrpSpPr>
        <p:cNvPr id="1" name=""/>
        <p:cNvGrpSpPr/>
        <p:nvPr/>
      </p:nvGrpSpPr>
      <p:grpSpPr>
        <a:xfrm>
          <a:off x="0" y="0"/>
          <a:ext cx="0" cy="0"/>
          <a:chOff x="0" y="0"/>
          <a:chExt cx="0" cy="0"/>
        </a:xfrm>
      </p:grpSpPr>
      <p:sp>
        <p:nvSpPr>
          <p:cNvPr id="2" name="Заголовок 1"/>
          <p:cNvSpPr txBox="1">
            <a:spLocks/>
          </p:cNvSpPr>
          <p:nvPr/>
        </p:nvSpPr>
        <p:spPr>
          <a:xfrm>
            <a:off x="1259632" y="339502"/>
            <a:ext cx="6765369" cy="576064"/>
          </a:xfrm>
          <a:prstGeom prst="rect">
            <a:avLst/>
          </a:prstGeom>
        </p:spPr>
        <p:txBody>
          <a:bodyPr/>
          <a:lstStyle/>
          <a:p>
            <a:pPr lvl="0" algn="ctr">
              <a:spcBef>
                <a:spcPct val="0"/>
              </a:spcBef>
            </a:pPr>
            <a:r>
              <a:rPr lang="ru-RU" sz="2800" b="1" dirty="0" smtClean="0">
                <a:solidFill>
                  <a:srgbClr val="004070"/>
                </a:solidFill>
                <a:ea typeface="+mj-ea"/>
                <a:cs typeface="+mj-cs"/>
              </a:rPr>
              <a:t>Подбрасывание кубика один раз</a:t>
            </a:r>
            <a:endParaRPr kumimoji="0" lang="ru-RU" sz="2800" b="1" i="0" u="none" strike="noStrike" kern="1200" cap="none" spc="0" normalizeH="0" baseline="0" noProof="0" dirty="0">
              <a:ln>
                <a:noFill/>
              </a:ln>
              <a:solidFill>
                <a:srgbClr val="004070"/>
              </a:solidFill>
              <a:effectLst/>
              <a:uLnTx/>
              <a:uFillTx/>
              <a:ea typeface="+mj-ea"/>
              <a:cs typeface="+mj-cs"/>
            </a:endParaRPr>
          </a:p>
        </p:txBody>
      </p:sp>
      <p:sp>
        <p:nvSpPr>
          <p:cNvPr id="3" name="Объект 2"/>
          <p:cNvSpPr txBox="1">
            <a:spLocks/>
          </p:cNvSpPr>
          <p:nvPr/>
        </p:nvSpPr>
        <p:spPr>
          <a:xfrm>
            <a:off x="539552" y="1059582"/>
            <a:ext cx="6624736" cy="3088159"/>
          </a:xfrm>
          <a:prstGeom prst="rect">
            <a:avLst/>
          </a:prstGeom>
        </p:spPr>
        <p:txBody>
          <a:bodyPr>
            <a:normAutofit/>
          </a:bodyPr>
          <a:lstStyle/>
          <a:p>
            <a:pPr lvl="0" indent="355600" algn="just">
              <a:lnSpc>
                <a:spcPct val="150000"/>
              </a:lnSpc>
              <a:spcBef>
                <a:spcPct val="20000"/>
              </a:spcBef>
            </a:pPr>
            <a:r>
              <a:rPr lang="ru-RU" sz="2400" dirty="0" smtClean="0">
                <a:solidFill>
                  <a:schemeClr val="accent1">
                    <a:lumMod val="50000"/>
                  </a:schemeClr>
                </a:solidFill>
              </a:rPr>
              <a:t>При решении таких задач используем классическое определение вероятности</a:t>
            </a:r>
          </a:p>
          <a:p>
            <a:pPr lvl="0" indent="355600">
              <a:lnSpc>
                <a:spcPct val="150000"/>
              </a:lnSpc>
              <a:spcBef>
                <a:spcPct val="20000"/>
              </a:spcBef>
            </a:pPr>
            <a:r>
              <a:rPr lang="en-US" sz="2400" b="1" i="1" dirty="0" smtClean="0">
                <a:solidFill>
                  <a:schemeClr val="accent1">
                    <a:lumMod val="50000"/>
                  </a:schemeClr>
                </a:solidFill>
              </a:rPr>
              <a:t>m</a:t>
            </a:r>
            <a:r>
              <a:rPr lang="en-US" sz="2400" b="1" dirty="0" smtClean="0">
                <a:solidFill>
                  <a:schemeClr val="accent1">
                    <a:lumMod val="50000"/>
                  </a:schemeClr>
                </a:solidFill>
              </a:rPr>
              <a:t> -</a:t>
            </a:r>
            <a:r>
              <a:rPr lang="en-US" sz="2400" dirty="0" smtClean="0">
                <a:solidFill>
                  <a:schemeClr val="accent1">
                    <a:lumMod val="50000"/>
                  </a:schemeClr>
                </a:solidFill>
              </a:rPr>
              <a:t> </a:t>
            </a:r>
            <a:r>
              <a:rPr lang="ru-RU" sz="2400" dirty="0" smtClean="0">
                <a:solidFill>
                  <a:schemeClr val="accent1">
                    <a:lumMod val="50000"/>
                  </a:schemeClr>
                </a:solidFill>
              </a:rPr>
              <a:t> количества исходов, благоприятствующих  событию;</a:t>
            </a:r>
            <a:endParaRPr lang="en-US" sz="2400" dirty="0" smtClean="0">
              <a:solidFill>
                <a:schemeClr val="accent1">
                  <a:lumMod val="50000"/>
                </a:schemeClr>
              </a:solidFill>
            </a:endParaRPr>
          </a:p>
          <a:p>
            <a:pPr lvl="0" indent="355600" algn="just">
              <a:lnSpc>
                <a:spcPct val="150000"/>
              </a:lnSpc>
              <a:spcBef>
                <a:spcPct val="20000"/>
              </a:spcBef>
            </a:pPr>
            <a:r>
              <a:rPr lang="en-US" sz="2400" b="1" i="1" dirty="0" smtClean="0">
                <a:solidFill>
                  <a:schemeClr val="accent1">
                    <a:lumMod val="50000"/>
                  </a:schemeClr>
                </a:solidFill>
              </a:rPr>
              <a:t>n</a:t>
            </a:r>
            <a:r>
              <a:rPr lang="en-US" sz="2400" dirty="0" smtClean="0">
                <a:solidFill>
                  <a:schemeClr val="accent1">
                    <a:lumMod val="50000"/>
                  </a:schemeClr>
                </a:solidFill>
              </a:rPr>
              <a:t> - </a:t>
            </a:r>
            <a:r>
              <a:rPr lang="ru-RU" sz="2400" dirty="0" smtClean="0">
                <a:solidFill>
                  <a:schemeClr val="accent1">
                    <a:lumMod val="50000"/>
                  </a:schemeClr>
                </a:solidFill>
              </a:rPr>
              <a:t>общее число равновозможных исходов.</a:t>
            </a:r>
          </a:p>
        </p:txBody>
      </p:sp>
      <p:sp>
        <p:nvSpPr>
          <p:cNvPr id="6656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66563" name="Rectangle 3"/>
          <p:cNvSpPr>
            <a:spLocks noChangeArrowheads="1"/>
          </p:cNvSpPr>
          <p:nvPr/>
        </p:nvSpPr>
        <p:spPr bwMode="auto">
          <a:xfrm>
            <a:off x="0" y="771525"/>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66565"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66568"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pic>
        <p:nvPicPr>
          <p:cNvPr id="66567" name="Picture 7"/>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012160" y="1707654"/>
            <a:ext cx="1084171" cy="569987"/>
          </a:xfrm>
          <a:prstGeom prst="rect">
            <a:avLst/>
          </a:prstGeom>
          <a:noFill/>
        </p:spPr>
      </p:pic>
      <p:sp>
        <p:nvSpPr>
          <p:cNvPr id="66569" name="Rectangle 9"/>
          <p:cNvSpPr>
            <a:spLocks noChangeArrowheads="1"/>
          </p:cNvSpPr>
          <p:nvPr/>
        </p:nvSpPr>
        <p:spPr bwMode="auto">
          <a:xfrm>
            <a:off x="0" y="1819275"/>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pic>
        <p:nvPicPr>
          <p:cNvPr id="12" name="Picture 1"/>
          <p:cNvPicPr>
            <a:picLocks noChangeAspect="1" noChangeArrowheads="1"/>
          </p:cNvPicPr>
          <p:nvPr/>
        </p:nvPicPr>
        <p:blipFill>
          <a:blip r:embed="rId4" cstate="print"/>
          <a:srcRect/>
          <a:stretch>
            <a:fillRect/>
          </a:stretch>
        </p:blipFill>
        <p:spPr bwMode="auto">
          <a:xfrm rot="5400000">
            <a:off x="7669446" y="3434744"/>
            <a:ext cx="861732" cy="1440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b="-5000"/>
          </a:stretch>
        </a:blipFill>
        <a:effectLst/>
      </p:bgPr>
    </p:bg>
    <p:spTree>
      <p:nvGrpSpPr>
        <p:cNvPr id="1" name=""/>
        <p:cNvGrpSpPr/>
        <p:nvPr/>
      </p:nvGrpSpPr>
      <p:grpSpPr>
        <a:xfrm>
          <a:off x="0" y="0"/>
          <a:ext cx="0" cy="0"/>
          <a:chOff x="0" y="0"/>
          <a:chExt cx="0" cy="0"/>
        </a:xfrm>
      </p:grpSpPr>
      <p:sp>
        <p:nvSpPr>
          <p:cNvPr id="2" name="Заголовок 1"/>
          <p:cNvSpPr txBox="1">
            <a:spLocks/>
          </p:cNvSpPr>
          <p:nvPr/>
        </p:nvSpPr>
        <p:spPr>
          <a:xfrm>
            <a:off x="1259632" y="339502"/>
            <a:ext cx="6765369" cy="576064"/>
          </a:xfrm>
          <a:prstGeom prst="rect">
            <a:avLst/>
          </a:prstGeom>
        </p:spPr>
        <p:txBody>
          <a:bodyPr/>
          <a:lstStyle/>
          <a:p>
            <a:pPr lvl="0" algn="ctr">
              <a:spcBef>
                <a:spcPct val="0"/>
              </a:spcBef>
            </a:pPr>
            <a:r>
              <a:rPr lang="ru-RU" sz="2800" b="1" dirty="0" smtClean="0">
                <a:solidFill>
                  <a:srgbClr val="004070"/>
                </a:solidFill>
                <a:ea typeface="+mj-ea"/>
                <a:cs typeface="+mj-cs"/>
              </a:rPr>
              <a:t>Подбрасывание кубика один раз</a:t>
            </a:r>
            <a:endParaRPr kumimoji="0" lang="ru-RU" sz="2800" b="1" i="0" u="none" strike="noStrike" kern="1200" cap="none" spc="0" normalizeH="0" baseline="0" noProof="0" dirty="0">
              <a:ln>
                <a:noFill/>
              </a:ln>
              <a:solidFill>
                <a:srgbClr val="004070"/>
              </a:solidFill>
              <a:effectLst/>
              <a:uLnTx/>
              <a:uFillTx/>
              <a:ea typeface="+mj-ea"/>
              <a:cs typeface="+mj-cs"/>
            </a:endParaRPr>
          </a:p>
        </p:txBody>
      </p:sp>
      <p:sp>
        <p:nvSpPr>
          <p:cNvPr id="4" name="Прямоугольник 3"/>
          <p:cNvSpPr/>
          <p:nvPr/>
        </p:nvSpPr>
        <p:spPr>
          <a:xfrm>
            <a:off x="467544" y="915566"/>
            <a:ext cx="8136904" cy="1107996"/>
          </a:xfrm>
          <a:prstGeom prst="rect">
            <a:avLst/>
          </a:prstGeom>
        </p:spPr>
        <p:txBody>
          <a:bodyPr wrap="square">
            <a:spAutoFit/>
          </a:bodyPr>
          <a:lstStyle/>
          <a:p>
            <a:pPr indent="355600" algn="just"/>
            <a:r>
              <a:rPr lang="ru-RU" sz="2200" b="1" i="1" dirty="0" smtClean="0">
                <a:solidFill>
                  <a:schemeClr val="accent1">
                    <a:lumMod val="50000"/>
                  </a:schemeClr>
                </a:solidFill>
              </a:rPr>
              <a:t>Задача №1</a:t>
            </a:r>
          </a:p>
          <a:p>
            <a:pPr indent="355600" algn="just"/>
            <a:r>
              <a:rPr lang="ru-RU" sz="2200" dirty="0" smtClean="0">
                <a:solidFill>
                  <a:schemeClr val="accent1">
                    <a:lumMod val="50000"/>
                  </a:schemeClr>
                </a:solidFill>
              </a:rPr>
              <a:t>Найти вероятность того, что при бросании игрального кубика выпадет число «4». Ответ округлите до сотых.</a:t>
            </a:r>
            <a:endParaRPr lang="ru-RU" dirty="0"/>
          </a:p>
        </p:txBody>
      </p:sp>
      <p:pic>
        <p:nvPicPr>
          <p:cNvPr id="11" name="Picture 1"/>
          <p:cNvPicPr>
            <a:picLocks noChangeAspect="1" noChangeArrowheads="1"/>
          </p:cNvPicPr>
          <p:nvPr/>
        </p:nvPicPr>
        <p:blipFill>
          <a:blip r:embed="rId3" cstate="print"/>
          <a:srcRect/>
          <a:stretch>
            <a:fillRect/>
          </a:stretch>
        </p:blipFill>
        <p:spPr bwMode="auto">
          <a:xfrm rot="5400000">
            <a:off x="7669446" y="3434744"/>
            <a:ext cx="861732" cy="1440000"/>
          </a:xfrm>
          <a:prstGeom prst="rect">
            <a:avLst/>
          </a:prstGeom>
          <a:noFill/>
          <a:ln w="9525">
            <a:noFill/>
            <a:miter lim="800000"/>
            <a:headEnd/>
            <a:tailEnd/>
          </a:ln>
          <a:effectLst/>
        </p:spPr>
      </p:pic>
      <p:sp>
        <p:nvSpPr>
          <p:cNvPr id="10" name="Прямоугольник 9"/>
          <p:cNvSpPr/>
          <p:nvPr/>
        </p:nvSpPr>
        <p:spPr>
          <a:xfrm>
            <a:off x="611560" y="2499742"/>
            <a:ext cx="1008112" cy="430887"/>
          </a:xfrm>
          <a:prstGeom prst="rect">
            <a:avLst/>
          </a:prstGeom>
        </p:spPr>
        <p:txBody>
          <a:bodyPr wrap="square">
            <a:spAutoFit/>
          </a:bodyPr>
          <a:lstStyle/>
          <a:p>
            <a:pPr indent="355600" algn="just"/>
            <a:r>
              <a:rPr lang="en-US" sz="2200" dirty="0" smtClean="0">
                <a:solidFill>
                  <a:schemeClr val="accent1">
                    <a:lumMod val="50000"/>
                  </a:schemeClr>
                </a:solidFill>
              </a:rPr>
              <a:t>n =</a:t>
            </a:r>
            <a:endParaRPr lang="ru-RU" dirty="0"/>
          </a:p>
        </p:txBody>
      </p:sp>
      <p:sp>
        <p:nvSpPr>
          <p:cNvPr id="12" name="Прямоугольник 11"/>
          <p:cNvSpPr/>
          <p:nvPr/>
        </p:nvSpPr>
        <p:spPr>
          <a:xfrm>
            <a:off x="1547664" y="2499742"/>
            <a:ext cx="432048" cy="430887"/>
          </a:xfrm>
          <a:prstGeom prst="rect">
            <a:avLst/>
          </a:prstGeom>
        </p:spPr>
        <p:txBody>
          <a:bodyPr wrap="square">
            <a:spAutoFit/>
          </a:bodyPr>
          <a:lstStyle/>
          <a:p>
            <a:r>
              <a:rPr lang="en-US" sz="2200" dirty="0" smtClean="0">
                <a:solidFill>
                  <a:schemeClr val="accent1">
                    <a:lumMod val="50000"/>
                  </a:schemeClr>
                </a:solidFill>
              </a:rPr>
              <a:t>6</a:t>
            </a:r>
            <a:endParaRPr lang="ru-RU" dirty="0"/>
          </a:p>
        </p:txBody>
      </p:sp>
      <p:sp>
        <p:nvSpPr>
          <p:cNvPr id="13" name="Прямоугольник 12"/>
          <p:cNvSpPr/>
          <p:nvPr/>
        </p:nvSpPr>
        <p:spPr>
          <a:xfrm>
            <a:off x="611560" y="2931790"/>
            <a:ext cx="1008112" cy="430887"/>
          </a:xfrm>
          <a:prstGeom prst="rect">
            <a:avLst/>
          </a:prstGeom>
        </p:spPr>
        <p:txBody>
          <a:bodyPr wrap="square">
            <a:spAutoFit/>
          </a:bodyPr>
          <a:lstStyle/>
          <a:p>
            <a:pPr indent="355600" algn="just"/>
            <a:r>
              <a:rPr lang="en-US" sz="2200" dirty="0" smtClean="0">
                <a:solidFill>
                  <a:schemeClr val="accent1">
                    <a:lumMod val="50000"/>
                  </a:schemeClr>
                </a:solidFill>
              </a:rPr>
              <a:t>m =</a:t>
            </a:r>
            <a:endParaRPr lang="ru-RU" dirty="0"/>
          </a:p>
        </p:txBody>
      </p:sp>
      <p:sp>
        <p:nvSpPr>
          <p:cNvPr id="14" name="Прямоугольник 13"/>
          <p:cNvSpPr/>
          <p:nvPr/>
        </p:nvSpPr>
        <p:spPr>
          <a:xfrm>
            <a:off x="1547664" y="2931790"/>
            <a:ext cx="432048" cy="430887"/>
          </a:xfrm>
          <a:prstGeom prst="rect">
            <a:avLst/>
          </a:prstGeom>
        </p:spPr>
        <p:txBody>
          <a:bodyPr wrap="square">
            <a:spAutoFit/>
          </a:bodyPr>
          <a:lstStyle/>
          <a:p>
            <a:r>
              <a:rPr lang="en-US" sz="2200" dirty="0" smtClean="0">
                <a:solidFill>
                  <a:schemeClr val="accent1">
                    <a:lumMod val="50000"/>
                  </a:schemeClr>
                </a:solidFill>
              </a:rPr>
              <a:t>1</a:t>
            </a:r>
            <a:endParaRPr lang="ru-RU" dirty="0"/>
          </a:p>
        </p:txBody>
      </p:sp>
      <p:sp>
        <p:nvSpPr>
          <p:cNvPr id="15" name="Прямоугольник 14"/>
          <p:cNvSpPr/>
          <p:nvPr/>
        </p:nvSpPr>
        <p:spPr>
          <a:xfrm>
            <a:off x="611560" y="3435846"/>
            <a:ext cx="1512168" cy="430887"/>
          </a:xfrm>
          <a:prstGeom prst="rect">
            <a:avLst/>
          </a:prstGeom>
        </p:spPr>
        <p:txBody>
          <a:bodyPr wrap="square">
            <a:spAutoFit/>
          </a:bodyPr>
          <a:lstStyle/>
          <a:p>
            <a:pPr indent="355600" algn="just"/>
            <a:r>
              <a:rPr lang="en-US" sz="2200" dirty="0" smtClean="0">
                <a:solidFill>
                  <a:schemeClr val="accent1">
                    <a:lumMod val="50000"/>
                  </a:schemeClr>
                </a:solidFill>
              </a:rPr>
              <a:t>P(A) =</a:t>
            </a:r>
            <a:endParaRPr lang="ru-RU" dirty="0"/>
          </a:p>
        </p:txBody>
      </p:sp>
      <p:sp>
        <p:nvSpPr>
          <p:cNvPr id="16" name="Прямоугольник 15"/>
          <p:cNvSpPr/>
          <p:nvPr/>
        </p:nvSpPr>
        <p:spPr>
          <a:xfrm>
            <a:off x="1835696" y="3435846"/>
            <a:ext cx="936104" cy="430887"/>
          </a:xfrm>
          <a:prstGeom prst="rect">
            <a:avLst/>
          </a:prstGeom>
        </p:spPr>
        <p:txBody>
          <a:bodyPr wrap="square">
            <a:spAutoFit/>
          </a:bodyPr>
          <a:lstStyle/>
          <a:p>
            <a:r>
              <a:rPr lang="en-US" sz="2200" dirty="0" smtClean="0">
                <a:solidFill>
                  <a:schemeClr val="accent1">
                    <a:lumMod val="50000"/>
                  </a:schemeClr>
                </a:solidFill>
              </a:rPr>
              <a:t>1/6</a:t>
            </a:r>
            <a:endParaRPr lang="ru-RU" dirty="0"/>
          </a:p>
        </p:txBody>
      </p:sp>
      <p:sp>
        <p:nvSpPr>
          <p:cNvPr id="17" name="Прямоугольник 16"/>
          <p:cNvSpPr/>
          <p:nvPr/>
        </p:nvSpPr>
        <p:spPr>
          <a:xfrm>
            <a:off x="611560" y="2067694"/>
            <a:ext cx="6624736" cy="430887"/>
          </a:xfrm>
          <a:prstGeom prst="rect">
            <a:avLst/>
          </a:prstGeom>
        </p:spPr>
        <p:txBody>
          <a:bodyPr wrap="square">
            <a:spAutoFit/>
          </a:bodyPr>
          <a:lstStyle/>
          <a:p>
            <a:pPr indent="355600" algn="just"/>
            <a:r>
              <a:rPr lang="ru-RU" sz="2200" dirty="0" smtClean="0">
                <a:solidFill>
                  <a:schemeClr val="accent1">
                    <a:lumMod val="50000"/>
                  </a:schemeClr>
                </a:solidFill>
              </a:rPr>
              <a:t>А – на кубике выпало число «4». </a:t>
            </a:r>
            <a:endParaRPr lang="ru-RU" dirty="0"/>
          </a:p>
        </p:txBody>
      </p:sp>
      <p:sp>
        <p:nvSpPr>
          <p:cNvPr id="18" name="Прямоугольник 17"/>
          <p:cNvSpPr/>
          <p:nvPr/>
        </p:nvSpPr>
        <p:spPr>
          <a:xfrm>
            <a:off x="2339752" y="3435846"/>
            <a:ext cx="1440160" cy="430887"/>
          </a:xfrm>
          <a:prstGeom prst="rect">
            <a:avLst/>
          </a:prstGeom>
        </p:spPr>
        <p:txBody>
          <a:bodyPr wrap="square">
            <a:spAutoFit/>
          </a:bodyPr>
          <a:lstStyle/>
          <a:p>
            <a:r>
              <a:rPr lang="ru-RU" sz="2200" dirty="0" smtClean="0">
                <a:solidFill>
                  <a:schemeClr val="accent1">
                    <a:lumMod val="50000"/>
                  </a:schemeClr>
                </a:solidFill>
              </a:rPr>
              <a:t>≈ 0,34 </a:t>
            </a:r>
            <a:endParaRPr lang="ru-RU" sz="2200" dirty="0"/>
          </a:p>
        </p:txBody>
      </p:sp>
      <p:sp>
        <p:nvSpPr>
          <p:cNvPr id="19" name="Прямоугольник 18"/>
          <p:cNvSpPr/>
          <p:nvPr/>
        </p:nvSpPr>
        <p:spPr>
          <a:xfrm>
            <a:off x="611560" y="3867894"/>
            <a:ext cx="2664296" cy="430887"/>
          </a:xfrm>
          <a:prstGeom prst="rect">
            <a:avLst/>
          </a:prstGeom>
        </p:spPr>
        <p:txBody>
          <a:bodyPr wrap="square">
            <a:spAutoFit/>
          </a:bodyPr>
          <a:lstStyle/>
          <a:p>
            <a:pPr indent="355600" algn="just"/>
            <a:r>
              <a:rPr lang="ru-RU" sz="2200" dirty="0" smtClean="0">
                <a:solidFill>
                  <a:schemeClr val="accent1">
                    <a:lumMod val="50000"/>
                  </a:schemeClr>
                </a:solidFill>
              </a:rPr>
              <a:t>Ответ: 0,34</a:t>
            </a:r>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12" grpId="0"/>
      <p:bldP spid="13" grpId="0"/>
      <p:bldP spid="14" grpId="0"/>
      <p:bldP spid="15" grpId="0"/>
      <p:bldP spid="16" grpId="0"/>
      <p:bldP spid="17" grpId="0"/>
      <p:bldP spid="18" grpId="0"/>
      <p:bldP spid="19"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b="-5000"/>
          </a:stretch>
        </a:blipFill>
        <a:effectLst/>
      </p:bgPr>
    </p:bg>
    <p:spTree>
      <p:nvGrpSpPr>
        <p:cNvPr id="1" name=""/>
        <p:cNvGrpSpPr/>
        <p:nvPr/>
      </p:nvGrpSpPr>
      <p:grpSpPr>
        <a:xfrm>
          <a:off x="0" y="0"/>
          <a:ext cx="0" cy="0"/>
          <a:chOff x="0" y="0"/>
          <a:chExt cx="0" cy="0"/>
        </a:xfrm>
      </p:grpSpPr>
      <p:sp>
        <p:nvSpPr>
          <p:cNvPr id="2" name="Заголовок 1"/>
          <p:cNvSpPr txBox="1">
            <a:spLocks/>
          </p:cNvSpPr>
          <p:nvPr/>
        </p:nvSpPr>
        <p:spPr>
          <a:xfrm>
            <a:off x="1259632" y="339502"/>
            <a:ext cx="6765369" cy="576064"/>
          </a:xfrm>
          <a:prstGeom prst="rect">
            <a:avLst/>
          </a:prstGeom>
        </p:spPr>
        <p:txBody>
          <a:bodyPr/>
          <a:lstStyle/>
          <a:p>
            <a:pPr lvl="0" algn="ctr">
              <a:spcBef>
                <a:spcPct val="0"/>
              </a:spcBef>
            </a:pPr>
            <a:r>
              <a:rPr lang="ru-RU" sz="2800" b="1" dirty="0" smtClean="0">
                <a:solidFill>
                  <a:srgbClr val="004070"/>
                </a:solidFill>
                <a:ea typeface="+mj-ea"/>
                <a:cs typeface="+mj-cs"/>
              </a:rPr>
              <a:t>Подбрасывание кубика один раз</a:t>
            </a:r>
            <a:endParaRPr kumimoji="0" lang="ru-RU" sz="2800" b="1" i="0" u="none" strike="noStrike" kern="1200" cap="none" spc="0" normalizeH="0" baseline="0" noProof="0" dirty="0">
              <a:ln>
                <a:noFill/>
              </a:ln>
              <a:solidFill>
                <a:srgbClr val="004070"/>
              </a:solidFill>
              <a:effectLst/>
              <a:uLnTx/>
              <a:uFillTx/>
              <a:ea typeface="+mj-ea"/>
              <a:cs typeface="+mj-cs"/>
            </a:endParaRPr>
          </a:p>
        </p:txBody>
      </p:sp>
      <p:sp>
        <p:nvSpPr>
          <p:cNvPr id="4" name="Прямоугольник 3"/>
          <p:cNvSpPr/>
          <p:nvPr/>
        </p:nvSpPr>
        <p:spPr>
          <a:xfrm>
            <a:off x="467544" y="915566"/>
            <a:ext cx="8136904" cy="1107996"/>
          </a:xfrm>
          <a:prstGeom prst="rect">
            <a:avLst/>
          </a:prstGeom>
        </p:spPr>
        <p:txBody>
          <a:bodyPr wrap="square">
            <a:spAutoFit/>
          </a:bodyPr>
          <a:lstStyle/>
          <a:p>
            <a:pPr indent="355600" algn="just"/>
            <a:r>
              <a:rPr lang="ru-RU" sz="2200" b="1" i="1" dirty="0" smtClean="0">
                <a:solidFill>
                  <a:schemeClr val="accent1">
                    <a:lumMod val="50000"/>
                  </a:schemeClr>
                </a:solidFill>
              </a:rPr>
              <a:t>Задача №2</a:t>
            </a:r>
          </a:p>
          <a:p>
            <a:pPr indent="355600" algn="just"/>
            <a:r>
              <a:rPr lang="ru-RU" sz="2200" dirty="0" smtClean="0">
                <a:solidFill>
                  <a:schemeClr val="accent1">
                    <a:lumMod val="50000"/>
                  </a:schemeClr>
                </a:solidFill>
              </a:rPr>
              <a:t>Найти вероятность того, что при бросании игрального кубика выпадет число меньшее «4».</a:t>
            </a:r>
            <a:r>
              <a:rPr lang="en-US" sz="2200" dirty="0" smtClean="0">
                <a:solidFill>
                  <a:schemeClr val="accent1">
                    <a:lumMod val="50000"/>
                  </a:schemeClr>
                </a:solidFill>
              </a:rPr>
              <a:t> </a:t>
            </a:r>
            <a:endParaRPr lang="ru-RU" sz="2400" dirty="0"/>
          </a:p>
        </p:txBody>
      </p:sp>
      <p:pic>
        <p:nvPicPr>
          <p:cNvPr id="11" name="Picture 1"/>
          <p:cNvPicPr>
            <a:picLocks noChangeAspect="1" noChangeArrowheads="1"/>
          </p:cNvPicPr>
          <p:nvPr/>
        </p:nvPicPr>
        <p:blipFill>
          <a:blip r:embed="rId3" cstate="print"/>
          <a:srcRect/>
          <a:stretch>
            <a:fillRect/>
          </a:stretch>
        </p:blipFill>
        <p:spPr bwMode="auto">
          <a:xfrm rot="5400000">
            <a:off x="7669446" y="3434744"/>
            <a:ext cx="861732" cy="1440000"/>
          </a:xfrm>
          <a:prstGeom prst="rect">
            <a:avLst/>
          </a:prstGeom>
          <a:noFill/>
          <a:ln w="9525">
            <a:noFill/>
            <a:miter lim="800000"/>
            <a:headEnd/>
            <a:tailEnd/>
          </a:ln>
          <a:effectLst/>
        </p:spPr>
      </p:pic>
      <p:sp>
        <p:nvSpPr>
          <p:cNvPr id="10" name="Прямоугольник 9"/>
          <p:cNvSpPr/>
          <p:nvPr/>
        </p:nvSpPr>
        <p:spPr>
          <a:xfrm>
            <a:off x="611560" y="2499742"/>
            <a:ext cx="1008112" cy="430887"/>
          </a:xfrm>
          <a:prstGeom prst="rect">
            <a:avLst/>
          </a:prstGeom>
        </p:spPr>
        <p:txBody>
          <a:bodyPr wrap="square">
            <a:spAutoFit/>
          </a:bodyPr>
          <a:lstStyle/>
          <a:p>
            <a:pPr indent="355600" algn="just"/>
            <a:r>
              <a:rPr lang="en-US" sz="2200" dirty="0" smtClean="0">
                <a:solidFill>
                  <a:schemeClr val="accent1">
                    <a:lumMod val="50000"/>
                  </a:schemeClr>
                </a:solidFill>
              </a:rPr>
              <a:t>n =</a:t>
            </a:r>
            <a:endParaRPr lang="ru-RU" dirty="0"/>
          </a:p>
        </p:txBody>
      </p:sp>
      <p:sp>
        <p:nvSpPr>
          <p:cNvPr id="12" name="Прямоугольник 11"/>
          <p:cNvSpPr/>
          <p:nvPr/>
        </p:nvSpPr>
        <p:spPr>
          <a:xfrm>
            <a:off x="1547664" y="2499742"/>
            <a:ext cx="432048" cy="430887"/>
          </a:xfrm>
          <a:prstGeom prst="rect">
            <a:avLst/>
          </a:prstGeom>
        </p:spPr>
        <p:txBody>
          <a:bodyPr wrap="square">
            <a:spAutoFit/>
          </a:bodyPr>
          <a:lstStyle/>
          <a:p>
            <a:r>
              <a:rPr lang="en-US" sz="2200" dirty="0" smtClean="0">
                <a:solidFill>
                  <a:schemeClr val="accent1">
                    <a:lumMod val="50000"/>
                  </a:schemeClr>
                </a:solidFill>
              </a:rPr>
              <a:t>6</a:t>
            </a:r>
            <a:endParaRPr lang="ru-RU" dirty="0"/>
          </a:p>
        </p:txBody>
      </p:sp>
      <p:sp>
        <p:nvSpPr>
          <p:cNvPr id="13" name="Прямоугольник 12"/>
          <p:cNvSpPr/>
          <p:nvPr/>
        </p:nvSpPr>
        <p:spPr>
          <a:xfrm>
            <a:off x="611560" y="3435846"/>
            <a:ext cx="1008112" cy="430887"/>
          </a:xfrm>
          <a:prstGeom prst="rect">
            <a:avLst/>
          </a:prstGeom>
        </p:spPr>
        <p:txBody>
          <a:bodyPr wrap="square">
            <a:spAutoFit/>
          </a:bodyPr>
          <a:lstStyle/>
          <a:p>
            <a:pPr indent="355600" algn="just"/>
            <a:r>
              <a:rPr lang="en-US" sz="2200" dirty="0" smtClean="0">
                <a:solidFill>
                  <a:schemeClr val="accent1">
                    <a:lumMod val="50000"/>
                  </a:schemeClr>
                </a:solidFill>
              </a:rPr>
              <a:t>m =</a:t>
            </a:r>
            <a:endParaRPr lang="ru-RU" dirty="0"/>
          </a:p>
        </p:txBody>
      </p:sp>
      <p:sp>
        <p:nvSpPr>
          <p:cNvPr id="14" name="Прямоугольник 13"/>
          <p:cNvSpPr/>
          <p:nvPr/>
        </p:nvSpPr>
        <p:spPr>
          <a:xfrm>
            <a:off x="1547664" y="3435846"/>
            <a:ext cx="432048" cy="430887"/>
          </a:xfrm>
          <a:prstGeom prst="rect">
            <a:avLst/>
          </a:prstGeom>
        </p:spPr>
        <p:txBody>
          <a:bodyPr wrap="square">
            <a:spAutoFit/>
          </a:bodyPr>
          <a:lstStyle/>
          <a:p>
            <a:r>
              <a:rPr lang="en-US" sz="2200" dirty="0" smtClean="0">
                <a:solidFill>
                  <a:schemeClr val="accent1">
                    <a:lumMod val="50000"/>
                  </a:schemeClr>
                </a:solidFill>
              </a:rPr>
              <a:t>3</a:t>
            </a:r>
            <a:endParaRPr lang="ru-RU" dirty="0"/>
          </a:p>
        </p:txBody>
      </p:sp>
      <p:sp>
        <p:nvSpPr>
          <p:cNvPr id="15" name="Прямоугольник 14"/>
          <p:cNvSpPr/>
          <p:nvPr/>
        </p:nvSpPr>
        <p:spPr>
          <a:xfrm>
            <a:off x="611560" y="3939902"/>
            <a:ext cx="1512168" cy="430887"/>
          </a:xfrm>
          <a:prstGeom prst="rect">
            <a:avLst/>
          </a:prstGeom>
        </p:spPr>
        <p:txBody>
          <a:bodyPr wrap="square">
            <a:spAutoFit/>
          </a:bodyPr>
          <a:lstStyle/>
          <a:p>
            <a:pPr indent="355600" algn="just"/>
            <a:r>
              <a:rPr lang="en-US" sz="2200" dirty="0" smtClean="0">
                <a:solidFill>
                  <a:schemeClr val="accent1">
                    <a:lumMod val="50000"/>
                  </a:schemeClr>
                </a:solidFill>
              </a:rPr>
              <a:t>P(A) =</a:t>
            </a:r>
            <a:endParaRPr lang="ru-RU" dirty="0"/>
          </a:p>
        </p:txBody>
      </p:sp>
      <p:sp>
        <p:nvSpPr>
          <p:cNvPr id="16" name="Прямоугольник 15"/>
          <p:cNvSpPr/>
          <p:nvPr/>
        </p:nvSpPr>
        <p:spPr>
          <a:xfrm>
            <a:off x="1835696" y="3939902"/>
            <a:ext cx="936104" cy="430887"/>
          </a:xfrm>
          <a:prstGeom prst="rect">
            <a:avLst/>
          </a:prstGeom>
        </p:spPr>
        <p:txBody>
          <a:bodyPr wrap="square">
            <a:spAutoFit/>
          </a:bodyPr>
          <a:lstStyle/>
          <a:p>
            <a:r>
              <a:rPr lang="en-US" sz="2200" dirty="0" smtClean="0">
                <a:solidFill>
                  <a:schemeClr val="accent1">
                    <a:lumMod val="50000"/>
                  </a:schemeClr>
                </a:solidFill>
              </a:rPr>
              <a:t>3/6</a:t>
            </a:r>
            <a:endParaRPr lang="ru-RU" dirty="0"/>
          </a:p>
        </p:txBody>
      </p:sp>
      <p:sp>
        <p:nvSpPr>
          <p:cNvPr id="17" name="Прямоугольник 16"/>
          <p:cNvSpPr/>
          <p:nvPr/>
        </p:nvSpPr>
        <p:spPr>
          <a:xfrm>
            <a:off x="611560" y="2067694"/>
            <a:ext cx="6624736" cy="430887"/>
          </a:xfrm>
          <a:prstGeom prst="rect">
            <a:avLst/>
          </a:prstGeom>
        </p:spPr>
        <p:txBody>
          <a:bodyPr wrap="square">
            <a:spAutoFit/>
          </a:bodyPr>
          <a:lstStyle/>
          <a:p>
            <a:pPr indent="355600" algn="just"/>
            <a:r>
              <a:rPr lang="ru-RU" sz="2200" dirty="0" smtClean="0">
                <a:solidFill>
                  <a:schemeClr val="accent1">
                    <a:lumMod val="50000"/>
                  </a:schemeClr>
                </a:solidFill>
              </a:rPr>
              <a:t>А – на кубике выпало число меньше «4». </a:t>
            </a:r>
            <a:endParaRPr lang="ru-RU" dirty="0"/>
          </a:p>
        </p:txBody>
      </p:sp>
      <p:sp>
        <p:nvSpPr>
          <p:cNvPr id="18" name="Прямоугольник 17"/>
          <p:cNvSpPr/>
          <p:nvPr/>
        </p:nvSpPr>
        <p:spPr>
          <a:xfrm>
            <a:off x="2339752" y="3939902"/>
            <a:ext cx="1440160" cy="430887"/>
          </a:xfrm>
          <a:prstGeom prst="rect">
            <a:avLst/>
          </a:prstGeom>
        </p:spPr>
        <p:txBody>
          <a:bodyPr wrap="square">
            <a:spAutoFit/>
          </a:bodyPr>
          <a:lstStyle/>
          <a:p>
            <a:r>
              <a:rPr lang="en-US" sz="2200" dirty="0" smtClean="0">
                <a:solidFill>
                  <a:schemeClr val="accent1">
                    <a:lumMod val="50000"/>
                  </a:schemeClr>
                </a:solidFill>
              </a:rPr>
              <a:t>=</a:t>
            </a:r>
            <a:r>
              <a:rPr lang="ru-RU" sz="2200" dirty="0" smtClean="0">
                <a:solidFill>
                  <a:schemeClr val="accent1">
                    <a:lumMod val="50000"/>
                  </a:schemeClr>
                </a:solidFill>
              </a:rPr>
              <a:t> </a:t>
            </a:r>
            <a:r>
              <a:rPr lang="en-US" sz="2200" dirty="0" smtClean="0">
                <a:solidFill>
                  <a:schemeClr val="accent1">
                    <a:lumMod val="50000"/>
                  </a:schemeClr>
                </a:solidFill>
              </a:rPr>
              <a:t>1/2</a:t>
            </a:r>
            <a:r>
              <a:rPr lang="ru-RU" sz="2200" dirty="0" smtClean="0">
                <a:solidFill>
                  <a:schemeClr val="accent1">
                    <a:lumMod val="50000"/>
                  </a:schemeClr>
                </a:solidFill>
              </a:rPr>
              <a:t> </a:t>
            </a:r>
            <a:endParaRPr lang="ru-RU" sz="2200" dirty="0"/>
          </a:p>
        </p:txBody>
      </p:sp>
      <p:sp>
        <p:nvSpPr>
          <p:cNvPr id="19" name="Прямоугольник 18"/>
          <p:cNvSpPr/>
          <p:nvPr/>
        </p:nvSpPr>
        <p:spPr>
          <a:xfrm>
            <a:off x="611560" y="4371950"/>
            <a:ext cx="2664296" cy="430887"/>
          </a:xfrm>
          <a:prstGeom prst="rect">
            <a:avLst/>
          </a:prstGeom>
        </p:spPr>
        <p:txBody>
          <a:bodyPr wrap="square">
            <a:spAutoFit/>
          </a:bodyPr>
          <a:lstStyle/>
          <a:p>
            <a:pPr indent="355600" algn="just"/>
            <a:r>
              <a:rPr lang="ru-RU" sz="2200" dirty="0" smtClean="0">
                <a:solidFill>
                  <a:schemeClr val="accent1">
                    <a:lumMod val="50000"/>
                  </a:schemeClr>
                </a:solidFill>
              </a:rPr>
              <a:t>Ответ: 0,</a:t>
            </a:r>
            <a:r>
              <a:rPr lang="en-US" sz="2200" dirty="0" smtClean="0">
                <a:solidFill>
                  <a:schemeClr val="accent1">
                    <a:lumMod val="50000"/>
                  </a:schemeClr>
                </a:solidFill>
              </a:rPr>
              <a:t>5</a:t>
            </a:r>
            <a:endParaRPr lang="ru-RU" dirty="0"/>
          </a:p>
        </p:txBody>
      </p:sp>
      <p:sp>
        <p:nvSpPr>
          <p:cNvPr id="20" name="Прямоугольник 19"/>
          <p:cNvSpPr/>
          <p:nvPr/>
        </p:nvSpPr>
        <p:spPr>
          <a:xfrm>
            <a:off x="611560" y="3003798"/>
            <a:ext cx="3168352" cy="430887"/>
          </a:xfrm>
          <a:prstGeom prst="rect">
            <a:avLst/>
          </a:prstGeom>
        </p:spPr>
        <p:txBody>
          <a:bodyPr wrap="square">
            <a:spAutoFit/>
          </a:bodyPr>
          <a:lstStyle/>
          <a:p>
            <a:pPr indent="355600" algn="just"/>
            <a:r>
              <a:rPr lang="en-US" sz="2200" dirty="0" smtClean="0">
                <a:solidFill>
                  <a:schemeClr val="accent1">
                    <a:lumMod val="50000"/>
                  </a:schemeClr>
                </a:solidFill>
              </a:rPr>
              <a:t>m =</a:t>
            </a:r>
            <a:r>
              <a:rPr lang="ru-RU" sz="2200" dirty="0" smtClean="0">
                <a:solidFill>
                  <a:schemeClr val="accent1">
                    <a:lumMod val="50000"/>
                  </a:schemeClr>
                </a:solidFill>
              </a:rPr>
              <a:t> </a:t>
            </a:r>
            <a:r>
              <a:rPr lang="en-US" sz="2200" dirty="0" smtClean="0">
                <a:solidFill>
                  <a:schemeClr val="accent1">
                    <a:lumMod val="50000"/>
                  </a:schemeClr>
                </a:solidFill>
              </a:rPr>
              <a:t>{1</a:t>
            </a:r>
            <a:r>
              <a:rPr lang="ru-RU" sz="2200" dirty="0" smtClean="0">
                <a:solidFill>
                  <a:schemeClr val="accent1">
                    <a:lumMod val="50000"/>
                  </a:schemeClr>
                </a:solidFill>
              </a:rPr>
              <a:t>, 2, 3</a:t>
            </a:r>
            <a:r>
              <a:rPr lang="en-US" sz="2200" dirty="0" smtClean="0">
                <a:solidFill>
                  <a:schemeClr val="accent1">
                    <a:lumMod val="50000"/>
                  </a:schemeClr>
                </a:solidFill>
              </a:rPr>
              <a:t>}</a:t>
            </a:r>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12" grpId="0"/>
      <p:bldP spid="13" grpId="0"/>
      <p:bldP spid="14" grpId="0"/>
      <p:bldP spid="15" grpId="0"/>
      <p:bldP spid="16" grpId="0"/>
      <p:bldP spid="17" grpId="0"/>
      <p:bldP spid="18" grpId="0"/>
      <p:bldP spid="19" grpId="0"/>
      <p:bldP spid="20"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b="-5000"/>
          </a:stretch>
        </a:blipFill>
        <a:effectLst/>
      </p:bgPr>
    </p:bg>
    <p:spTree>
      <p:nvGrpSpPr>
        <p:cNvPr id="1" name=""/>
        <p:cNvGrpSpPr/>
        <p:nvPr/>
      </p:nvGrpSpPr>
      <p:grpSpPr>
        <a:xfrm>
          <a:off x="0" y="0"/>
          <a:ext cx="0" cy="0"/>
          <a:chOff x="0" y="0"/>
          <a:chExt cx="0" cy="0"/>
        </a:xfrm>
      </p:grpSpPr>
      <p:sp>
        <p:nvSpPr>
          <p:cNvPr id="2" name="Заголовок 1"/>
          <p:cNvSpPr txBox="1">
            <a:spLocks/>
          </p:cNvSpPr>
          <p:nvPr/>
        </p:nvSpPr>
        <p:spPr>
          <a:xfrm>
            <a:off x="1259632" y="339502"/>
            <a:ext cx="6765369" cy="576064"/>
          </a:xfrm>
          <a:prstGeom prst="rect">
            <a:avLst/>
          </a:prstGeom>
        </p:spPr>
        <p:txBody>
          <a:bodyPr/>
          <a:lstStyle/>
          <a:p>
            <a:pPr lvl="0" algn="ctr">
              <a:spcBef>
                <a:spcPct val="0"/>
              </a:spcBef>
            </a:pPr>
            <a:r>
              <a:rPr lang="ru-RU" sz="2800" b="1" dirty="0" smtClean="0">
                <a:solidFill>
                  <a:srgbClr val="004070"/>
                </a:solidFill>
                <a:ea typeface="+mj-ea"/>
                <a:cs typeface="+mj-cs"/>
              </a:rPr>
              <a:t>Подбрасывание кубика один раз</a:t>
            </a:r>
            <a:endParaRPr kumimoji="0" lang="ru-RU" sz="2800" b="1" i="0" u="none" strike="noStrike" kern="1200" cap="none" spc="0" normalizeH="0" baseline="0" noProof="0" dirty="0">
              <a:ln>
                <a:noFill/>
              </a:ln>
              <a:solidFill>
                <a:srgbClr val="004070"/>
              </a:solidFill>
              <a:effectLst/>
              <a:uLnTx/>
              <a:uFillTx/>
              <a:ea typeface="+mj-ea"/>
              <a:cs typeface="+mj-cs"/>
            </a:endParaRPr>
          </a:p>
        </p:txBody>
      </p:sp>
      <p:sp>
        <p:nvSpPr>
          <p:cNvPr id="4" name="Прямоугольник 3"/>
          <p:cNvSpPr/>
          <p:nvPr/>
        </p:nvSpPr>
        <p:spPr>
          <a:xfrm>
            <a:off x="467544" y="915566"/>
            <a:ext cx="8136904" cy="1107996"/>
          </a:xfrm>
          <a:prstGeom prst="rect">
            <a:avLst/>
          </a:prstGeom>
        </p:spPr>
        <p:txBody>
          <a:bodyPr wrap="square">
            <a:spAutoFit/>
          </a:bodyPr>
          <a:lstStyle/>
          <a:p>
            <a:pPr indent="355600" algn="just"/>
            <a:r>
              <a:rPr lang="ru-RU" sz="2200" b="1" i="1" dirty="0" smtClean="0">
                <a:solidFill>
                  <a:schemeClr val="accent1">
                    <a:lumMod val="50000"/>
                  </a:schemeClr>
                </a:solidFill>
              </a:rPr>
              <a:t>Задача №3</a:t>
            </a:r>
          </a:p>
          <a:p>
            <a:pPr indent="355600" algn="just"/>
            <a:r>
              <a:rPr lang="ru-RU" sz="2200" dirty="0" smtClean="0">
                <a:solidFill>
                  <a:schemeClr val="accent1">
                    <a:lumMod val="50000"/>
                  </a:schemeClr>
                </a:solidFill>
              </a:rPr>
              <a:t>Найти вероятность того, что при бросании игрального кубика выпадет не менее 3.</a:t>
            </a:r>
            <a:r>
              <a:rPr lang="en-US" sz="2200" dirty="0" smtClean="0">
                <a:solidFill>
                  <a:schemeClr val="accent1">
                    <a:lumMod val="50000"/>
                  </a:schemeClr>
                </a:solidFill>
              </a:rPr>
              <a:t> </a:t>
            </a:r>
            <a:r>
              <a:rPr lang="ru-RU" sz="2200" dirty="0" smtClean="0">
                <a:solidFill>
                  <a:schemeClr val="accent1">
                    <a:lumMod val="50000"/>
                  </a:schemeClr>
                </a:solidFill>
              </a:rPr>
              <a:t>Ответ округлите до сотых.</a:t>
            </a:r>
            <a:endParaRPr lang="ru-RU" sz="2400" dirty="0"/>
          </a:p>
        </p:txBody>
      </p:sp>
      <p:pic>
        <p:nvPicPr>
          <p:cNvPr id="11" name="Picture 1"/>
          <p:cNvPicPr>
            <a:picLocks noChangeAspect="1" noChangeArrowheads="1"/>
          </p:cNvPicPr>
          <p:nvPr/>
        </p:nvPicPr>
        <p:blipFill>
          <a:blip r:embed="rId3" cstate="print"/>
          <a:srcRect/>
          <a:stretch>
            <a:fillRect/>
          </a:stretch>
        </p:blipFill>
        <p:spPr bwMode="auto">
          <a:xfrm rot="5400000">
            <a:off x="7669446" y="3434744"/>
            <a:ext cx="861732" cy="1440000"/>
          </a:xfrm>
          <a:prstGeom prst="rect">
            <a:avLst/>
          </a:prstGeom>
          <a:noFill/>
          <a:ln w="9525">
            <a:noFill/>
            <a:miter lim="800000"/>
            <a:headEnd/>
            <a:tailEnd/>
          </a:ln>
          <a:effectLst/>
        </p:spPr>
      </p:pic>
      <p:sp>
        <p:nvSpPr>
          <p:cNvPr id="10" name="Прямоугольник 9"/>
          <p:cNvSpPr/>
          <p:nvPr/>
        </p:nvSpPr>
        <p:spPr>
          <a:xfrm>
            <a:off x="611560" y="2499742"/>
            <a:ext cx="1008112" cy="430887"/>
          </a:xfrm>
          <a:prstGeom prst="rect">
            <a:avLst/>
          </a:prstGeom>
        </p:spPr>
        <p:txBody>
          <a:bodyPr wrap="square">
            <a:spAutoFit/>
          </a:bodyPr>
          <a:lstStyle/>
          <a:p>
            <a:pPr indent="355600" algn="just"/>
            <a:r>
              <a:rPr lang="en-US" sz="2200" dirty="0" smtClean="0">
                <a:solidFill>
                  <a:schemeClr val="accent1">
                    <a:lumMod val="50000"/>
                  </a:schemeClr>
                </a:solidFill>
              </a:rPr>
              <a:t>n =</a:t>
            </a:r>
            <a:endParaRPr lang="ru-RU" dirty="0"/>
          </a:p>
        </p:txBody>
      </p:sp>
      <p:sp>
        <p:nvSpPr>
          <p:cNvPr id="12" name="Прямоугольник 11"/>
          <p:cNvSpPr/>
          <p:nvPr/>
        </p:nvSpPr>
        <p:spPr>
          <a:xfrm>
            <a:off x="1547664" y="2499742"/>
            <a:ext cx="432048" cy="430887"/>
          </a:xfrm>
          <a:prstGeom prst="rect">
            <a:avLst/>
          </a:prstGeom>
        </p:spPr>
        <p:txBody>
          <a:bodyPr wrap="square">
            <a:spAutoFit/>
          </a:bodyPr>
          <a:lstStyle/>
          <a:p>
            <a:r>
              <a:rPr lang="en-US" sz="2200" dirty="0" smtClean="0">
                <a:solidFill>
                  <a:schemeClr val="accent1">
                    <a:lumMod val="50000"/>
                  </a:schemeClr>
                </a:solidFill>
              </a:rPr>
              <a:t>6</a:t>
            </a:r>
            <a:endParaRPr lang="ru-RU" dirty="0"/>
          </a:p>
        </p:txBody>
      </p:sp>
      <p:sp>
        <p:nvSpPr>
          <p:cNvPr id="13" name="Прямоугольник 12"/>
          <p:cNvSpPr/>
          <p:nvPr/>
        </p:nvSpPr>
        <p:spPr>
          <a:xfrm>
            <a:off x="611560" y="3435846"/>
            <a:ext cx="1008112" cy="430887"/>
          </a:xfrm>
          <a:prstGeom prst="rect">
            <a:avLst/>
          </a:prstGeom>
        </p:spPr>
        <p:txBody>
          <a:bodyPr wrap="square">
            <a:spAutoFit/>
          </a:bodyPr>
          <a:lstStyle/>
          <a:p>
            <a:pPr indent="355600" algn="just"/>
            <a:r>
              <a:rPr lang="en-US" sz="2200" dirty="0" smtClean="0">
                <a:solidFill>
                  <a:schemeClr val="accent1">
                    <a:lumMod val="50000"/>
                  </a:schemeClr>
                </a:solidFill>
              </a:rPr>
              <a:t>m =</a:t>
            </a:r>
            <a:endParaRPr lang="ru-RU" dirty="0"/>
          </a:p>
        </p:txBody>
      </p:sp>
      <p:sp>
        <p:nvSpPr>
          <p:cNvPr id="14" name="Прямоугольник 13"/>
          <p:cNvSpPr/>
          <p:nvPr/>
        </p:nvSpPr>
        <p:spPr>
          <a:xfrm>
            <a:off x="1547664" y="3435846"/>
            <a:ext cx="432048" cy="430887"/>
          </a:xfrm>
          <a:prstGeom prst="rect">
            <a:avLst/>
          </a:prstGeom>
        </p:spPr>
        <p:txBody>
          <a:bodyPr wrap="square">
            <a:spAutoFit/>
          </a:bodyPr>
          <a:lstStyle/>
          <a:p>
            <a:r>
              <a:rPr lang="ru-RU" sz="2200" dirty="0" smtClean="0">
                <a:solidFill>
                  <a:schemeClr val="accent1">
                    <a:lumMod val="50000"/>
                  </a:schemeClr>
                </a:solidFill>
              </a:rPr>
              <a:t>4</a:t>
            </a:r>
            <a:endParaRPr lang="ru-RU" dirty="0"/>
          </a:p>
        </p:txBody>
      </p:sp>
      <p:sp>
        <p:nvSpPr>
          <p:cNvPr id="15" name="Прямоугольник 14"/>
          <p:cNvSpPr/>
          <p:nvPr/>
        </p:nvSpPr>
        <p:spPr>
          <a:xfrm>
            <a:off x="611560" y="3939902"/>
            <a:ext cx="1512168" cy="430887"/>
          </a:xfrm>
          <a:prstGeom prst="rect">
            <a:avLst/>
          </a:prstGeom>
        </p:spPr>
        <p:txBody>
          <a:bodyPr wrap="square">
            <a:spAutoFit/>
          </a:bodyPr>
          <a:lstStyle/>
          <a:p>
            <a:pPr indent="355600" algn="just"/>
            <a:r>
              <a:rPr lang="en-US" sz="2200" dirty="0" smtClean="0">
                <a:solidFill>
                  <a:schemeClr val="accent1">
                    <a:lumMod val="50000"/>
                  </a:schemeClr>
                </a:solidFill>
              </a:rPr>
              <a:t>P(A) =</a:t>
            </a:r>
            <a:endParaRPr lang="ru-RU" dirty="0"/>
          </a:p>
        </p:txBody>
      </p:sp>
      <p:sp>
        <p:nvSpPr>
          <p:cNvPr id="16" name="Прямоугольник 15"/>
          <p:cNvSpPr/>
          <p:nvPr/>
        </p:nvSpPr>
        <p:spPr>
          <a:xfrm>
            <a:off x="1835696" y="3939902"/>
            <a:ext cx="936104" cy="430887"/>
          </a:xfrm>
          <a:prstGeom prst="rect">
            <a:avLst/>
          </a:prstGeom>
        </p:spPr>
        <p:txBody>
          <a:bodyPr wrap="square">
            <a:spAutoFit/>
          </a:bodyPr>
          <a:lstStyle/>
          <a:p>
            <a:r>
              <a:rPr lang="ru-RU" sz="2200" dirty="0" smtClean="0">
                <a:solidFill>
                  <a:schemeClr val="accent1">
                    <a:lumMod val="50000"/>
                  </a:schemeClr>
                </a:solidFill>
              </a:rPr>
              <a:t>4</a:t>
            </a:r>
            <a:r>
              <a:rPr lang="en-US" sz="2200" dirty="0" smtClean="0">
                <a:solidFill>
                  <a:schemeClr val="accent1">
                    <a:lumMod val="50000"/>
                  </a:schemeClr>
                </a:solidFill>
              </a:rPr>
              <a:t>/6</a:t>
            </a:r>
            <a:endParaRPr lang="ru-RU" dirty="0"/>
          </a:p>
        </p:txBody>
      </p:sp>
      <p:sp>
        <p:nvSpPr>
          <p:cNvPr id="17" name="Прямоугольник 16"/>
          <p:cNvSpPr/>
          <p:nvPr/>
        </p:nvSpPr>
        <p:spPr>
          <a:xfrm>
            <a:off x="611560" y="2067694"/>
            <a:ext cx="6624736" cy="430887"/>
          </a:xfrm>
          <a:prstGeom prst="rect">
            <a:avLst/>
          </a:prstGeom>
        </p:spPr>
        <p:txBody>
          <a:bodyPr wrap="square">
            <a:spAutoFit/>
          </a:bodyPr>
          <a:lstStyle/>
          <a:p>
            <a:pPr indent="355600" algn="just"/>
            <a:r>
              <a:rPr lang="ru-RU" sz="2200" dirty="0" smtClean="0">
                <a:solidFill>
                  <a:schemeClr val="accent1">
                    <a:lumMod val="50000"/>
                  </a:schemeClr>
                </a:solidFill>
              </a:rPr>
              <a:t>А – на кубике выпало не менее «3». </a:t>
            </a:r>
            <a:endParaRPr lang="ru-RU" dirty="0"/>
          </a:p>
        </p:txBody>
      </p:sp>
      <p:sp>
        <p:nvSpPr>
          <p:cNvPr id="18" name="Прямоугольник 17"/>
          <p:cNvSpPr/>
          <p:nvPr/>
        </p:nvSpPr>
        <p:spPr>
          <a:xfrm>
            <a:off x="2339752" y="3939902"/>
            <a:ext cx="864096" cy="430887"/>
          </a:xfrm>
          <a:prstGeom prst="rect">
            <a:avLst/>
          </a:prstGeom>
        </p:spPr>
        <p:txBody>
          <a:bodyPr wrap="square">
            <a:spAutoFit/>
          </a:bodyPr>
          <a:lstStyle/>
          <a:p>
            <a:r>
              <a:rPr lang="en-US" sz="2200" dirty="0" smtClean="0">
                <a:solidFill>
                  <a:schemeClr val="accent1">
                    <a:lumMod val="50000"/>
                  </a:schemeClr>
                </a:solidFill>
              </a:rPr>
              <a:t>=</a:t>
            </a:r>
            <a:r>
              <a:rPr lang="ru-RU" sz="2200" dirty="0" smtClean="0">
                <a:solidFill>
                  <a:schemeClr val="accent1">
                    <a:lumMod val="50000"/>
                  </a:schemeClr>
                </a:solidFill>
              </a:rPr>
              <a:t> 2</a:t>
            </a:r>
            <a:r>
              <a:rPr lang="en-US" sz="2200" dirty="0" smtClean="0">
                <a:solidFill>
                  <a:schemeClr val="accent1">
                    <a:lumMod val="50000"/>
                  </a:schemeClr>
                </a:solidFill>
              </a:rPr>
              <a:t>/</a:t>
            </a:r>
            <a:r>
              <a:rPr lang="ru-RU" sz="2200" dirty="0" smtClean="0">
                <a:solidFill>
                  <a:schemeClr val="accent1">
                    <a:lumMod val="50000"/>
                  </a:schemeClr>
                </a:solidFill>
              </a:rPr>
              <a:t>3 </a:t>
            </a:r>
            <a:endParaRPr lang="ru-RU" sz="2200" dirty="0"/>
          </a:p>
        </p:txBody>
      </p:sp>
      <p:sp>
        <p:nvSpPr>
          <p:cNvPr id="19" name="Прямоугольник 18"/>
          <p:cNvSpPr/>
          <p:nvPr/>
        </p:nvSpPr>
        <p:spPr>
          <a:xfrm>
            <a:off x="611560" y="4371950"/>
            <a:ext cx="2664296" cy="430887"/>
          </a:xfrm>
          <a:prstGeom prst="rect">
            <a:avLst/>
          </a:prstGeom>
        </p:spPr>
        <p:txBody>
          <a:bodyPr wrap="square">
            <a:spAutoFit/>
          </a:bodyPr>
          <a:lstStyle/>
          <a:p>
            <a:pPr indent="355600" algn="just"/>
            <a:r>
              <a:rPr lang="ru-RU" sz="2200" dirty="0" smtClean="0">
                <a:solidFill>
                  <a:schemeClr val="accent1">
                    <a:lumMod val="50000"/>
                  </a:schemeClr>
                </a:solidFill>
              </a:rPr>
              <a:t>Ответ: 0,67</a:t>
            </a:r>
            <a:endParaRPr lang="ru-RU" dirty="0"/>
          </a:p>
        </p:txBody>
      </p:sp>
      <p:sp>
        <p:nvSpPr>
          <p:cNvPr id="20" name="Прямоугольник 19"/>
          <p:cNvSpPr/>
          <p:nvPr/>
        </p:nvSpPr>
        <p:spPr>
          <a:xfrm>
            <a:off x="611560" y="3003798"/>
            <a:ext cx="3168352" cy="430887"/>
          </a:xfrm>
          <a:prstGeom prst="rect">
            <a:avLst/>
          </a:prstGeom>
        </p:spPr>
        <p:txBody>
          <a:bodyPr wrap="square">
            <a:spAutoFit/>
          </a:bodyPr>
          <a:lstStyle/>
          <a:p>
            <a:pPr indent="355600" algn="just"/>
            <a:r>
              <a:rPr lang="en-US" sz="2200" dirty="0" smtClean="0">
                <a:solidFill>
                  <a:schemeClr val="accent1">
                    <a:lumMod val="50000"/>
                  </a:schemeClr>
                </a:solidFill>
              </a:rPr>
              <a:t>m =</a:t>
            </a:r>
            <a:r>
              <a:rPr lang="ru-RU" sz="2200" dirty="0" smtClean="0">
                <a:solidFill>
                  <a:schemeClr val="accent1">
                    <a:lumMod val="50000"/>
                  </a:schemeClr>
                </a:solidFill>
              </a:rPr>
              <a:t> </a:t>
            </a:r>
            <a:r>
              <a:rPr lang="en-US" sz="2200" dirty="0" smtClean="0">
                <a:solidFill>
                  <a:schemeClr val="accent1">
                    <a:lumMod val="50000"/>
                  </a:schemeClr>
                </a:solidFill>
              </a:rPr>
              <a:t>{</a:t>
            </a:r>
            <a:r>
              <a:rPr lang="ru-RU" sz="2200" dirty="0" smtClean="0">
                <a:solidFill>
                  <a:schemeClr val="accent1">
                    <a:lumMod val="50000"/>
                  </a:schemeClr>
                </a:solidFill>
              </a:rPr>
              <a:t>3, 4, 5, 6</a:t>
            </a:r>
            <a:r>
              <a:rPr lang="en-US" sz="2200" dirty="0" smtClean="0">
                <a:solidFill>
                  <a:schemeClr val="accent1">
                    <a:lumMod val="50000"/>
                  </a:schemeClr>
                </a:solidFill>
              </a:rPr>
              <a:t>}</a:t>
            </a:r>
            <a:endParaRPr lang="ru-RU" dirty="0"/>
          </a:p>
        </p:txBody>
      </p:sp>
      <p:sp>
        <p:nvSpPr>
          <p:cNvPr id="21" name="Прямоугольник 20"/>
          <p:cNvSpPr/>
          <p:nvPr/>
        </p:nvSpPr>
        <p:spPr>
          <a:xfrm>
            <a:off x="3059832" y="3939902"/>
            <a:ext cx="1440160" cy="430887"/>
          </a:xfrm>
          <a:prstGeom prst="rect">
            <a:avLst/>
          </a:prstGeom>
        </p:spPr>
        <p:txBody>
          <a:bodyPr wrap="square">
            <a:spAutoFit/>
          </a:bodyPr>
          <a:lstStyle/>
          <a:p>
            <a:r>
              <a:rPr lang="ru-RU" sz="2200" dirty="0" smtClean="0">
                <a:solidFill>
                  <a:schemeClr val="accent1">
                    <a:lumMod val="50000"/>
                  </a:schemeClr>
                </a:solidFill>
              </a:rPr>
              <a:t>≈ 0,67 </a:t>
            </a:r>
            <a:endParaRPr lang="ru-RU" sz="2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1"/>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12" grpId="0"/>
      <p:bldP spid="13" grpId="0"/>
      <p:bldP spid="14" grpId="0"/>
      <p:bldP spid="15" grpId="0"/>
      <p:bldP spid="16" grpId="0"/>
      <p:bldP spid="17" grpId="0"/>
      <p:bldP spid="18" grpId="0"/>
      <p:bldP spid="19" grpId="0"/>
      <p:bldP spid="20" grpId="0"/>
      <p:bldP spid="21" grpId="0"/>
    </p:bld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7c3d3574c1859d842d133b75594c728c79807b2"/>
</p:tagLst>
</file>

<file path=ppt/theme/theme1.xml><?xml version="1.0" encoding="utf-8"?>
<a:theme xmlns:a="http://schemas.openxmlformats.org/drawingml/2006/main" name="Тема Office">
  <a:themeElements>
    <a:clrScheme name="Базовая">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946</TotalTime>
  <Words>2064</Words>
  <Application>Microsoft Office PowerPoint</Application>
  <PresentationFormat>Экран (16:9)</PresentationFormat>
  <Paragraphs>494</Paragraphs>
  <Slides>29</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29</vt:i4>
      </vt:variant>
    </vt:vector>
  </HeadingPairs>
  <TitlesOfParts>
    <vt:vector size="31" baseType="lpstr">
      <vt:lpstr>Тема Office</vt:lpstr>
      <vt:lpstr>Формула</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Слайд 27</vt:lpstr>
      <vt:lpstr>Слайд 28</vt:lpstr>
      <vt:lpstr>Слайд 29</vt:lpstr>
    </vt:vector>
  </TitlesOfParts>
  <Company>http://presentation-creation.ru/powerpoint-templates.html</Company>
  <LinksUpToDate>false</LinksUpToDate>
  <SharedDoc>false</SharedDoc>
  <HyperlinkBase>http://presentation-creation.ru/powerpoint-templates.html</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Синяя мозаика - шаблон презентации с сайта http://presentation-creation.ru</dc:title>
  <dc:creator>obstinate</dc:creator>
  <dc:description>Шаблон презентации с сайта http://presentation-creation.ru/</dc:description>
  <cp:lastModifiedBy>User</cp:lastModifiedBy>
  <cp:revision>136</cp:revision>
  <dcterms:created xsi:type="dcterms:W3CDTF">2017-06-26T17:55:09Z</dcterms:created>
  <dcterms:modified xsi:type="dcterms:W3CDTF">2025-12-11T07:58:15Z</dcterms:modified>
</cp:coreProperties>
</file>