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72" r:id="rId2"/>
    <p:sldId id="373" r:id="rId3"/>
    <p:sldId id="374" r:id="rId4"/>
    <p:sldId id="398" r:id="rId5"/>
    <p:sldId id="375" r:id="rId6"/>
    <p:sldId id="376" r:id="rId7"/>
    <p:sldId id="377" r:id="rId8"/>
    <p:sldId id="389" r:id="rId9"/>
    <p:sldId id="390" r:id="rId10"/>
    <p:sldId id="391" r:id="rId11"/>
    <p:sldId id="392" r:id="rId12"/>
    <p:sldId id="265" r:id="rId13"/>
    <p:sldId id="382" r:id="rId14"/>
    <p:sldId id="385" r:id="rId15"/>
    <p:sldId id="387" r:id="rId16"/>
    <p:sldId id="399" r:id="rId17"/>
    <p:sldId id="400" r:id="rId18"/>
    <p:sldId id="332" r:id="rId19"/>
  </p:sldIdLst>
  <p:sldSz cx="18288000" cy="10287000"/>
  <p:notesSz cx="6858000" cy="9144000"/>
  <p:embeddedFontLst>
    <p:embeddedFont>
      <p:font typeface="Open Sans 1 Bold" panose="020B0604020202020204" charset="0"/>
      <p:regular r:id="rId21"/>
    </p:embeddedFont>
    <p:embeddedFont>
      <p:font typeface="Century" panose="02040604050505020304" pitchFamily="18" charset="0"/>
      <p:regular r:id="rId22"/>
    </p:embeddedFont>
    <p:embeddedFont>
      <p:font typeface="Open Sans 2 Bold" panose="020B0604020202020204" charset="0"/>
      <p:regular r:id="rId23"/>
    </p:embeddedFont>
    <p:embeddedFont>
      <p:font typeface="Bahnschrift Condensed" panose="020B0502040204020203" pitchFamily="34" charset="0"/>
      <p:regular r:id="rId24"/>
      <p:bold r:id="rId25"/>
    </p:embeddedFont>
    <p:embeddedFont>
      <p:font typeface="Open Sans 1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Bold" panose="020B0604020202020204" charset="0"/>
      <p:regular r:id="rId31"/>
    </p:embeddedFont>
    <p:embeddedFont>
      <p:font typeface="PT Sans" panose="020B0604020202020204" charset="0"/>
      <p:regular r:id="rId32"/>
      <p:bold r:id="rId33"/>
      <p:italic r:id="rId34"/>
      <p:boldItalic r:id="rId35"/>
    </p:embeddedFont>
    <p:embeddedFont>
      <p:font typeface="Open Sans 2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2E9196"/>
    <a:srgbClr val="FFFFFF"/>
    <a:srgbClr val="EF75D9"/>
    <a:srgbClr val="56CCC3"/>
    <a:srgbClr val="FDC300"/>
    <a:srgbClr val="9FE1DC"/>
    <a:srgbClr val="36AAB0"/>
    <a:srgbClr val="46C0C6"/>
    <a:srgbClr val="04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36D77-FA73-47E3-9EBC-B748F38B6EF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BC61-B65A-43ED-8545-8B6A0AEDC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0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BC61-B65A-43ED-8545-8B6A0AEDC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5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svg"/><Relationship Id="rId13" Type="http://schemas.openxmlformats.org/officeDocument/2006/relationships/image" Target="../media/image29.png"/><Relationship Id="rId7" Type="http://schemas.openxmlformats.org/officeDocument/2006/relationships/image" Target="../media/image13.png"/><Relationship Id="rId12" Type="http://schemas.openxmlformats.org/officeDocument/2006/relationships/image" Target="../media/image14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svg"/><Relationship Id="rId11" Type="http://schemas.openxmlformats.org/officeDocument/2006/relationships/image" Target="../media/image15.png"/><Relationship Id="rId15" Type="http://schemas.openxmlformats.org/officeDocument/2006/relationships/image" Target="../media/image31.png"/><Relationship Id="rId10" Type="http://schemas.openxmlformats.org/officeDocument/2006/relationships/image" Target="../media/image141.svg"/><Relationship Id="rId9" Type="http://schemas.openxmlformats.org/officeDocument/2006/relationships/image" Target="../media/image14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81.svg"/><Relationship Id="rId3" Type="http://schemas.openxmlformats.org/officeDocument/2006/relationships/image" Target="../media/image471.svg"/><Relationship Id="rId7" Type="http://schemas.openxmlformats.org/officeDocument/2006/relationships/image" Target="../media/image475.sv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79.svg"/><Relationship Id="rId5" Type="http://schemas.openxmlformats.org/officeDocument/2006/relationships/image" Target="../media/image473.svg"/><Relationship Id="rId15" Type="http://schemas.openxmlformats.org/officeDocument/2006/relationships/image" Target="../media/image137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477.sv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5.svg"/><Relationship Id="rId3" Type="http://schemas.openxmlformats.org/officeDocument/2006/relationships/image" Target="../media/image59.svg"/><Relationship Id="rId7" Type="http://schemas.openxmlformats.org/officeDocument/2006/relationships/image" Target="../media/image66.svg"/><Relationship Id="rId12" Type="http://schemas.openxmlformats.org/officeDocument/2006/relationships/image" Target="../media/image19.png"/><Relationship Id="rId17" Type="http://schemas.openxmlformats.org/officeDocument/2006/relationships/hyperlink" Target="https://konkurs.podvig-uchitelya.ru/" TargetMode="External"/><Relationship Id="rId2" Type="http://schemas.openxmlformats.org/officeDocument/2006/relationships/image" Target="../media/image21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68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5.svg"/><Relationship Id="rId3" Type="http://schemas.openxmlformats.org/officeDocument/2006/relationships/image" Target="../media/image59.svg"/><Relationship Id="rId7" Type="http://schemas.openxmlformats.org/officeDocument/2006/relationships/image" Target="../media/image66.svg"/><Relationship Id="rId12" Type="http://schemas.openxmlformats.org/officeDocument/2006/relationships/image" Target="../media/image19.png"/><Relationship Id="rId2" Type="http://schemas.openxmlformats.org/officeDocument/2006/relationships/image" Target="../media/image21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68.sv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5.svg"/><Relationship Id="rId3" Type="http://schemas.openxmlformats.org/officeDocument/2006/relationships/image" Target="../media/image59.svg"/><Relationship Id="rId7" Type="http://schemas.openxmlformats.org/officeDocument/2006/relationships/image" Target="../media/image66.svg"/><Relationship Id="rId12" Type="http://schemas.openxmlformats.org/officeDocument/2006/relationships/image" Target="../media/image19.png"/><Relationship Id="rId2" Type="http://schemas.openxmlformats.org/officeDocument/2006/relationships/image" Target="../media/image21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68.sv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5.svg"/><Relationship Id="rId3" Type="http://schemas.openxmlformats.org/officeDocument/2006/relationships/image" Target="../media/image59.svg"/><Relationship Id="rId7" Type="http://schemas.openxmlformats.org/officeDocument/2006/relationships/image" Target="../media/image66.svg"/><Relationship Id="rId12" Type="http://schemas.openxmlformats.org/officeDocument/2006/relationships/image" Target="../media/image19.png"/><Relationship Id="rId17" Type="http://schemas.openxmlformats.org/officeDocument/2006/relationships/hyperlink" Target="https://iro22.ru/dejatelnost/konkursy/dlja-pedagogicheskih-rabotnikov/" TargetMode="External"/><Relationship Id="rId2" Type="http://schemas.openxmlformats.org/officeDocument/2006/relationships/image" Target="../media/image21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68.sv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sv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3.png"/><Relationship Id="rId10" Type="http://schemas.openxmlformats.org/officeDocument/2006/relationships/image" Target="../media/image143.svg"/><Relationship Id="rId4" Type="http://schemas.openxmlformats.org/officeDocument/2006/relationships/image" Target="../media/image137.sv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4.png"/><Relationship Id="rId17" Type="http://schemas.openxmlformats.org/officeDocument/2006/relationships/image" Target="../media/image7.png"/><Relationship Id="rId2" Type="http://schemas.openxmlformats.org/officeDocument/2006/relationships/image" Target="../media/image9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NUL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6.svg"/><Relationship Id="rId18" Type="http://schemas.openxmlformats.org/officeDocument/2006/relationships/image" Target="../media/image27.png"/><Relationship Id="rId3" Type="http://schemas.openxmlformats.org/officeDocument/2006/relationships/image" Target="../media/image105.svg"/><Relationship Id="rId21" Type="http://schemas.openxmlformats.org/officeDocument/2006/relationships/image" Target="../media/image124.svg"/><Relationship Id="rId7" Type="http://schemas.openxmlformats.org/officeDocument/2006/relationships/image" Target="../media/image59.svg"/><Relationship Id="rId12" Type="http://schemas.openxmlformats.org/officeDocument/2006/relationships/image" Target="../media/image24.png"/><Relationship Id="rId17" Type="http://schemas.openxmlformats.org/officeDocument/2006/relationships/image" Target="../media/image120.sv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3.svg"/><Relationship Id="rId5" Type="http://schemas.openxmlformats.org/officeDocument/2006/relationships/image" Target="../media/image114.svg"/><Relationship Id="rId15" Type="http://schemas.openxmlformats.org/officeDocument/2006/relationships/image" Target="../media/image118.svg"/><Relationship Id="rId10" Type="http://schemas.openxmlformats.org/officeDocument/2006/relationships/image" Target="../media/image23.png"/><Relationship Id="rId19" Type="http://schemas.openxmlformats.org/officeDocument/2006/relationships/image" Target="../media/image122.svg"/><Relationship Id="rId4" Type="http://schemas.openxmlformats.org/officeDocument/2006/relationships/image" Target="../media/image20.png"/><Relationship Id="rId9" Type="http://schemas.openxmlformats.org/officeDocument/2006/relationships/image" Target="../media/image70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>
            <a:extLst>
              <a:ext uri="{FF2B5EF4-FFF2-40B4-BE49-F238E27FC236}">
                <a16:creationId xmlns:a16="http://schemas.microsoft.com/office/drawing/2014/main" id="{74371820-7267-4C47-A634-2A76C7EC4C85}"/>
              </a:ext>
            </a:extLst>
          </p:cNvPr>
          <p:cNvGrpSpPr/>
          <p:nvPr/>
        </p:nvGrpSpPr>
        <p:grpSpPr>
          <a:xfrm>
            <a:off x="0" y="-330772"/>
            <a:ext cx="1029662" cy="10617772"/>
            <a:chOff x="0" y="0"/>
            <a:chExt cx="415358" cy="42831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5C31E83-2CFE-4134-880C-73A198E58835}"/>
                </a:ext>
              </a:extLst>
            </p:cNvPr>
            <p:cNvSpPr/>
            <p:nvPr/>
          </p:nvSpPr>
          <p:spPr>
            <a:xfrm>
              <a:off x="0" y="0"/>
              <a:ext cx="415358" cy="4283131"/>
            </a:xfrm>
            <a:custGeom>
              <a:avLst/>
              <a:gdLst/>
              <a:ahLst/>
              <a:cxnLst/>
              <a:rect l="l" t="t" r="r" b="b"/>
              <a:pathLst>
                <a:path w="415358" h="4283131">
                  <a:moveTo>
                    <a:pt x="0" y="0"/>
                  </a:moveTo>
                  <a:lnTo>
                    <a:pt x="415358" y="0"/>
                  </a:lnTo>
                  <a:lnTo>
                    <a:pt x="415358" y="4283131"/>
                  </a:lnTo>
                  <a:lnTo>
                    <a:pt x="0" y="4283131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5E35CBF-38BF-4F13-B0E0-3B88B4337E5A}"/>
                </a:ext>
              </a:extLst>
            </p:cNvPr>
            <p:cNvSpPr txBox="1"/>
            <p:nvPr/>
          </p:nvSpPr>
          <p:spPr>
            <a:xfrm>
              <a:off x="0" y="-28575"/>
              <a:ext cx="415358" cy="4311706"/>
            </a:xfrm>
            <a:prstGeom prst="rect">
              <a:avLst/>
            </a:prstGeom>
          </p:spPr>
          <p:txBody>
            <a:bodyPr lIns="33167" tIns="33167" rIns="33167" bIns="33167" rtlCol="0" anchor="ctr"/>
            <a:lstStyle/>
            <a:p>
              <a:pPr algn="ctr">
                <a:lnSpc>
                  <a:spcPts val="1736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7" name="TextBox 27">
            <a:extLst>
              <a:ext uri="{FF2B5EF4-FFF2-40B4-BE49-F238E27FC236}">
                <a16:creationId xmlns:a16="http://schemas.microsoft.com/office/drawing/2014/main" id="{382EA68D-1114-4D26-8263-D01109C4EDF6}"/>
              </a:ext>
            </a:extLst>
          </p:cNvPr>
          <p:cNvSpPr txBox="1"/>
          <p:nvPr/>
        </p:nvSpPr>
        <p:spPr>
          <a:xfrm>
            <a:off x="1892192" y="2628900"/>
            <a:ext cx="15633808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6000" b="1" dirty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Региональный </a:t>
            </a:r>
            <a:r>
              <a:rPr lang="ru-RU" sz="6000" b="1" dirty="0" smtClean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этап </a:t>
            </a:r>
          </a:p>
          <a:p>
            <a:pPr algn="ctr">
              <a:spcBef>
                <a:spcPts val="0"/>
              </a:spcBef>
            </a:pPr>
            <a:r>
              <a:rPr lang="ru-RU" sz="6000" b="1" dirty="0" smtClean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ХХ</a:t>
            </a:r>
            <a:r>
              <a:rPr lang="en-US" sz="6000" b="1" dirty="0" smtClean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I</a:t>
            </a:r>
            <a:r>
              <a:rPr lang="ru-RU" sz="6000" b="1" dirty="0" smtClean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Всероссийского конкурса в области педагогики, воспитания и работы </a:t>
            </a:r>
            <a:endParaRPr lang="ru-RU" sz="6000" b="1" dirty="0" smtClean="0">
              <a:solidFill>
                <a:srgbClr val="009999"/>
              </a:solidFill>
              <a:latin typeface="Century" panose="02040604050505020304" pitchFamily="18" charset="0"/>
              <a:ea typeface="Montserrat Bold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6000" b="1" dirty="0" smtClean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с </a:t>
            </a:r>
            <a:r>
              <a:rPr lang="ru-RU" sz="6000" b="1" dirty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детьми и молодежью до 20 лет </a:t>
            </a:r>
          </a:p>
          <a:p>
            <a:pPr algn="ctr">
              <a:spcBef>
                <a:spcPts val="0"/>
              </a:spcBef>
            </a:pPr>
            <a:r>
              <a:rPr lang="ru-RU" sz="6000" b="1" dirty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«За нравственный подвиг учителя</a:t>
            </a:r>
            <a:r>
              <a:rPr lang="ru-RU" sz="6000" b="1" dirty="0" smtClean="0">
                <a:solidFill>
                  <a:srgbClr val="009999"/>
                </a:solidFill>
                <a:latin typeface="Century" panose="02040604050505020304" pitchFamily="18" charset="0"/>
                <a:ea typeface="Montserrat Bold"/>
                <a:cs typeface="Arial" panose="020B0604020202020204" pitchFamily="34" charset="0"/>
              </a:rPr>
              <a:t>»</a:t>
            </a:r>
          </a:p>
          <a:p>
            <a:pPr>
              <a:spcBef>
                <a:spcPts val="0"/>
              </a:spcBef>
            </a:pPr>
            <a:endParaRPr lang="ru-RU" sz="6000" b="1" dirty="0" smtClean="0">
              <a:solidFill>
                <a:srgbClr val="009999"/>
              </a:solidFill>
              <a:latin typeface="Century" panose="02040604050505020304" pitchFamily="18" charset="0"/>
              <a:ea typeface="Montserrat Bold"/>
              <a:cs typeface="Montserrat Bold"/>
            </a:endParaRPr>
          </a:p>
          <a:p>
            <a:pPr>
              <a:spcBef>
                <a:spcPts val="0"/>
              </a:spcBef>
            </a:pPr>
            <a:endParaRPr lang="ru-RU" sz="6000" b="1" dirty="0" smtClean="0">
              <a:solidFill>
                <a:srgbClr val="009999"/>
              </a:solidFill>
              <a:latin typeface="Century" panose="02040604050505020304" pitchFamily="18" charset="0"/>
              <a:ea typeface="Montserrat Bold"/>
              <a:cs typeface="Montserrat Bold"/>
            </a:endParaRP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latin typeface="Century" panose="02040604050505020304" pitchFamily="18" charset="0"/>
                <a:ea typeface="Montserrat Bold"/>
                <a:cs typeface="Montserrat Bold"/>
              </a:rPr>
              <a:t>22.12.2025</a:t>
            </a:r>
            <a:endParaRPr lang="ru-RU" sz="3200" b="1" dirty="0">
              <a:latin typeface="Century" panose="02040604050505020304" pitchFamily="18" charset="0"/>
              <a:ea typeface="Montserrat Bold"/>
              <a:cs typeface="Montserrat Bold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9" y="556637"/>
            <a:ext cx="1072661" cy="11089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283" y="637301"/>
            <a:ext cx="4239626" cy="97351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632471"/>
            <a:ext cx="1524000" cy="8737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584116"/>
            <a:ext cx="990600" cy="9401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56041"/>
            <a:ext cx="2671289" cy="10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92772" y="-482374"/>
            <a:ext cx="6537098" cy="8706776"/>
            <a:chOff x="0" y="0"/>
            <a:chExt cx="7041377" cy="93784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41377" cy="9378428"/>
            </a:xfrm>
            <a:custGeom>
              <a:avLst/>
              <a:gdLst/>
              <a:ahLst/>
              <a:cxnLst/>
              <a:rect l="l" t="t" r="r" b="b"/>
              <a:pathLst>
                <a:path w="7041377" h="9378428">
                  <a:moveTo>
                    <a:pt x="0" y="0"/>
                  </a:moveTo>
                  <a:lnTo>
                    <a:pt x="7041377" y="0"/>
                  </a:lnTo>
                  <a:lnTo>
                    <a:pt x="7041377" y="9378428"/>
                  </a:lnTo>
                  <a:lnTo>
                    <a:pt x="0" y="9378428"/>
                  </a:lnTo>
                  <a:close/>
                </a:path>
              </a:pathLst>
            </a:custGeom>
            <a:solidFill>
              <a:srgbClr val="00969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04693" y="6848555"/>
            <a:ext cx="9247409" cy="3207236"/>
            <a:chOff x="0" y="0"/>
            <a:chExt cx="12261233" cy="43284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61234" cy="4328470"/>
            </a:xfrm>
            <a:custGeom>
              <a:avLst/>
              <a:gdLst/>
              <a:ahLst/>
              <a:cxnLst/>
              <a:rect l="l" t="t" r="r" b="b"/>
              <a:pathLst>
                <a:path w="12261234" h="4328470">
                  <a:moveTo>
                    <a:pt x="0" y="0"/>
                  </a:moveTo>
                  <a:lnTo>
                    <a:pt x="12261234" y="0"/>
                  </a:lnTo>
                  <a:lnTo>
                    <a:pt x="12261234" y="4328470"/>
                  </a:lnTo>
                  <a:lnTo>
                    <a:pt x="0" y="43284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467031" y="6939553"/>
            <a:ext cx="8722733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700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Изучать и анализировать результаты воспитания, стихийной социализации и саморазвития школьника, на наш взгляд, лучше всего при помощи педагогического наблюдения</a:t>
            </a:r>
            <a:endParaRPr lang="en-US" sz="2700" b="1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4693" y="786346"/>
            <a:ext cx="953361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4400" b="1" dirty="0">
                <a:solidFill>
                  <a:srgbClr val="002060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Мониторинг организации духовно-нравственного воспитания в образовательной организации</a:t>
            </a:r>
            <a:endParaRPr lang="en-US" sz="4400" b="1" dirty="0">
              <a:solidFill>
                <a:srgbClr val="002060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16" name="Freeform 16"/>
          <p:cNvSpPr/>
          <p:nvPr/>
        </p:nvSpPr>
        <p:spPr>
          <a:xfrm rot="-10800000">
            <a:off x="1" y="0"/>
            <a:ext cx="1894817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617322" y="9120463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7" y="0"/>
                </a:lnTo>
                <a:lnTo>
                  <a:pt x="912547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74999" y="9812747"/>
            <a:ext cx="642323" cy="642323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529867" y="925906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7" y="0"/>
                </a:lnTo>
                <a:lnTo>
                  <a:pt x="1107367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20" name="Рисунок 19"/>
          <p:cNvPicPr/>
          <p:nvPr/>
        </p:nvPicPr>
        <p:blipFill rotWithShape="1">
          <a:blip r:embed="rId13"/>
          <a:srcRect l="21646" t="10832" r="20951" b="24173"/>
          <a:stretch/>
        </p:blipFill>
        <p:spPr bwMode="auto">
          <a:xfrm>
            <a:off x="11239501" y="945188"/>
            <a:ext cx="6083300" cy="3918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89744" y="5411993"/>
            <a:ext cx="2343150" cy="234315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15"/>
          <a:srcRect t="11117" r="1229" b="45553"/>
          <a:stretch/>
        </p:blipFill>
        <p:spPr bwMode="auto">
          <a:xfrm>
            <a:off x="1132331" y="3751619"/>
            <a:ext cx="9319770" cy="2750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44611" y="8303037"/>
            <a:ext cx="6562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https://edsoo.ru/mr-sohranenie-i-ukreplenie-tradiczionnyh-rossijskih-czennostej-dokumenty2/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2270" y="2972541"/>
            <a:ext cx="3692342" cy="2985885"/>
            <a:chOff x="0" y="0"/>
            <a:chExt cx="1404462" cy="1135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4463" cy="1135747"/>
            </a:xfrm>
            <a:custGeom>
              <a:avLst/>
              <a:gdLst/>
              <a:ahLst/>
              <a:cxnLst/>
              <a:rect l="l" t="t" r="r" b="b"/>
              <a:pathLst>
                <a:path w="1404463" h="1135747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497287" y="2972541"/>
            <a:ext cx="3692342" cy="2985885"/>
            <a:chOff x="0" y="0"/>
            <a:chExt cx="1404462" cy="11357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4463" cy="1135747"/>
            </a:xfrm>
            <a:custGeom>
              <a:avLst/>
              <a:gdLst/>
              <a:ahLst/>
              <a:cxnLst/>
              <a:rect l="l" t="t" r="r" b="b"/>
              <a:pathLst>
                <a:path w="1404463" h="1135747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38505" y="2396437"/>
            <a:ext cx="1152212" cy="115221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801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13522" y="2396437"/>
            <a:ext cx="1152212" cy="115221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801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2270" y="6810758"/>
            <a:ext cx="3692342" cy="2633460"/>
            <a:chOff x="0" y="0"/>
            <a:chExt cx="1404462" cy="100169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497287" y="6810758"/>
            <a:ext cx="3692342" cy="2633460"/>
            <a:chOff x="0" y="0"/>
            <a:chExt cx="1404462" cy="10016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638505" y="6234653"/>
            <a:ext cx="1152212" cy="115221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801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613522" y="6234653"/>
            <a:ext cx="1152212" cy="115221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801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09639" y="2972543"/>
            <a:ext cx="3692342" cy="2809673"/>
            <a:chOff x="0" y="0"/>
            <a:chExt cx="1404462" cy="10687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04463" cy="1068720"/>
            </a:xfrm>
            <a:custGeom>
              <a:avLst/>
              <a:gdLst/>
              <a:ahLst/>
              <a:cxnLst/>
              <a:rect l="l" t="t" r="r" b="b"/>
              <a:pathLst>
                <a:path w="1404463" h="1068720">
                  <a:moveTo>
                    <a:pt x="1280002" y="1068720"/>
                  </a:moveTo>
                  <a:lnTo>
                    <a:pt x="124460" y="1068720"/>
                  </a:lnTo>
                  <a:cubicBezTo>
                    <a:pt x="55880" y="1068720"/>
                    <a:pt x="0" y="1012840"/>
                    <a:pt x="0" y="9442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944260"/>
                  </a:lnTo>
                  <a:cubicBezTo>
                    <a:pt x="1404463" y="1012840"/>
                    <a:pt x="1348582" y="1068720"/>
                    <a:pt x="1280002" y="106872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009639" y="6844097"/>
            <a:ext cx="3692342" cy="2566785"/>
            <a:chOff x="0" y="0"/>
            <a:chExt cx="1404462" cy="9763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04463" cy="976333"/>
            </a:xfrm>
            <a:custGeom>
              <a:avLst/>
              <a:gdLst/>
              <a:ahLst/>
              <a:cxnLst/>
              <a:rect l="l" t="t" r="r" b="b"/>
              <a:pathLst>
                <a:path w="1404463" h="976333">
                  <a:moveTo>
                    <a:pt x="1280002" y="976333"/>
                  </a:moveTo>
                  <a:lnTo>
                    <a:pt x="124460" y="976333"/>
                  </a:lnTo>
                  <a:cubicBezTo>
                    <a:pt x="55880" y="976333"/>
                    <a:pt x="0" y="920453"/>
                    <a:pt x="0" y="851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51873"/>
                  </a:lnTo>
                  <a:cubicBezTo>
                    <a:pt x="1404463" y="920453"/>
                    <a:pt x="1348582" y="976333"/>
                    <a:pt x="1280002" y="976333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25874" y="2396437"/>
            <a:ext cx="1152212" cy="1152212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801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25874" y="6234653"/>
            <a:ext cx="1152212" cy="1152212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801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778582" y="7169728"/>
            <a:ext cx="314030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 b="1" dirty="0">
              <a:solidFill>
                <a:srgbClr val="041A22"/>
              </a:solidFill>
              <a:latin typeface="Open Sans 1 Semi-Bold"/>
              <a:ea typeface="Open Sans 1 Semi-Bold"/>
              <a:cs typeface="Open Sans 1 Semi-Bold"/>
              <a:sym typeface="Open Sans 1 Semi-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290935" y="7169728"/>
            <a:ext cx="314030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 b="1" dirty="0">
              <a:solidFill>
                <a:srgbClr val="041A22"/>
              </a:solidFill>
              <a:latin typeface="Open Sans 1 Semi-Bold"/>
              <a:ea typeface="Open Sans 1 Semi-Bold"/>
              <a:cs typeface="Open Sans 1 Semi-Bold"/>
              <a:sym typeface="Open Sans 1 Semi-Bold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4919334" y="6538736"/>
            <a:ext cx="590550" cy="544044"/>
          </a:xfrm>
          <a:custGeom>
            <a:avLst/>
            <a:gdLst/>
            <a:ahLst/>
            <a:cxnLst/>
            <a:rect l="l" t="t" r="r" b="b"/>
            <a:pathLst>
              <a:path w="590550" h="544044">
                <a:moveTo>
                  <a:pt x="0" y="0"/>
                </a:moveTo>
                <a:lnTo>
                  <a:pt x="590550" y="0"/>
                </a:lnTo>
                <a:lnTo>
                  <a:pt x="590550" y="544044"/>
                </a:lnTo>
                <a:lnTo>
                  <a:pt x="0" y="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4919334" y="2680958"/>
            <a:ext cx="590550" cy="583169"/>
          </a:xfrm>
          <a:custGeom>
            <a:avLst/>
            <a:gdLst/>
            <a:ahLst/>
            <a:cxnLst/>
            <a:rect l="l" t="t" r="r" b="b"/>
            <a:pathLst>
              <a:path w="590550" h="583168">
                <a:moveTo>
                  <a:pt x="0" y="0"/>
                </a:moveTo>
                <a:lnTo>
                  <a:pt x="590550" y="0"/>
                </a:lnTo>
                <a:lnTo>
                  <a:pt x="590550" y="583169"/>
                </a:lnTo>
                <a:lnTo>
                  <a:pt x="0" y="583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0406705" y="2688525"/>
            <a:ext cx="590550" cy="568035"/>
          </a:xfrm>
          <a:custGeom>
            <a:avLst/>
            <a:gdLst/>
            <a:ahLst/>
            <a:cxnLst/>
            <a:rect l="l" t="t" r="r" b="b"/>
            <a:pathLst>
              <a:path w="590550" h="568035">
                <a:moveTo>
                  <a:pt x="0" y="0"/>
                </a:moveTo>
                <a:lnTo>
                  <a:pt x="590550" y="0"/>
                </a:lnTo>
                <a:lnTo>
                  <a:pt x="590550" y="568035"/>
                </a:lnTo>
                <a:lnTo>
                  <a:pt x="0" y="568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1911" t="-3798" r="-1366" b="-3573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0406705" y="6513979"/>
            <a:ext cx="590550" cy="593564"/>
          </a:xfrm>
          <a:custGeom>
            <a:avLst/>
            <a:gdLst/>
            <a:ahLst/>
            <a:cxnLst/>
            <a:rect l="l" t="t" r="r" b="b"/>
            <a:pathLst>
              <a:path w="590550" h="593563">
                <a:moveTo>
                  <a:pt x="0" y="0"/>
                </a:moveTo>
                <a:lnTo>
                  <a:pt x="590550" y="0"/>
                </a:lnTo>
                <a:lnTo>
                  <a:pt x="590550" y="593563"/>
                </a:lnTo>
                <a:lnTo>
                  <a:pt x="0" y="593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5894351" y="2681837"/>
            <a:ext cx="590550" cy="581412"/>
          </a:xfrm>
          <a:custGeom>
            <a:avLst/>
            <a:gdLst/>
            <a:ahLst/>
            <a:cxnLst/>
            <a:rect l="l" t="t" r="r" b="b"/>
            <a:pathLst>
              <a:path w="590550" h="581412">
                <a:moveTo>
                  <a:pt x="0" y="0"/>
                </a:moveTo>
                <a:lnTo>
                  <a:pt x="590550" y="0"/>
                </a:lnTo>
                <a:lnTo>
                  <a:pt x="590550" y="581411"/>
                </a:lnTo>
                <a:lnTo>
                  <a:pt x="0" y="581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161" t="-2036" r="-1538" b="-2276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5894351" y="6505913"/>
            <a:ext cx="590550" cy="609695"/>
          </a:xfrm>
          <a:custGeom>
            <a:avLst/>
            <a:gdLst/>
            <a:ahLst/>
            <a:cxnLst/>
            <a:rect l="l" t="t" r="r" b="b"/>
            <a:pathLst>
              <a:path w="590550" h="609695">
                <a:moveTo>
                  <a:pt x="0" y="0"/>
                </a:moveTo>
                <a:lnTo>
                  <a:pt x="590550" y="0"/>
                </a:lnTo>
                <a:lnTo>
                  <a:pt x="590550" y="609695"/>
                </a:lnTo>
                <a:lnTo>
                  <a:pt x="0" y="6096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l="-2575" t="-1412" r="-3409" b="-1244"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295400" y="864057"/>
            <a:ext cx="15717063" cy="127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Методики диагностики </a:t>
            </a:r>
            <a:r>
              <a:rPr lang="ru-RU" sz="6000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личностных </a:t>
            </a:r>
            <a:r>
              <a:rPr lang="ru-RU" sz="6000" b="1" dirty="0" smtClean="0">
                <a:solidFill>
                  <a:srgbClr val="002060"/>
                </a:solidFill>
              </a:rPr>
              <a:t>результатов обучающихся</a:t>
            </a:r>
            <a:endParaRPr lang="en-US" sz="6000" b="1" dirty="0">
              <a:solidFill>
                <a:srgbClr val="002060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01493" y="3664417"/>
            <a:ext cx="293240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Диагностика уровня воспитанности  по методике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М.И. Шиловой</a:t>
            </a:r>
            <a:endParaRPr lang="en-US" sz="2100" b="1" dirty="0">
              <a:sym typeface="Open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814122" y="3527576"/>
            <a:ext cx="3129749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Диагностика уровня воспитанности школьников</a:t>
            </a:r>
            <a:r>
              <a:rPr lang="ru-RU" sz="2100" dirty="0"/>
              <a:t> 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(методика Н.П. Капустина)</a:t>
            </a:r>
            <a:br>
              <a:rPr lang="ru-RU" sz="2100" b="1" dirty="0"/>
            </a:br>
            <a:endParaRPr lang="en-US" sz="2100" b="1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778582" y="4174787"/>
            <a:ext cx="312974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>
                <a:sym typeface="Open Sans 2"/>
              </a:rPr>
              <a:t>Методика «Сделаем вместе» Р.Р. Калинина</a:t>
            </a:r>
            <a:endParaRPr lang="en-US" sz="2100" b="1" dirty="0">
              <a:sym typeface="Open Sans 2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301494" y="7363435"/>
            <a:ext cx="29324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Методика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«Мой личностный рост», С.С. </a:t>
            </a:r>
            <a:r>
              <a:rPr lang="ru-RU" sz="2100" b="1" dirty="0" err="1"/>
              <a:t>Кункевич</a:t>
            </a:r>
            <a:endParaRPr lang="en-US" sz="2100" b="1" dirty="0">
              <a:sym typeface="Open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14122" y="7437189"/>
            <a:ext cx="312974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Комплексная методика анализа и оценки уровня воспитанности учащихся, Н.Г. </a:t>
            </a:r>
            <a:r>
              <a:rPr lang="ru-RU" sz="2100" b="1" dirty="0" err="1"/>
              <a:t>Анетько</a:t>
            </a:r>
            <a:endParaRPr lang="en-US" sz="2100" b="1" dirty="0">
              <a:sym typeface="Open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2789139" y="7502195"/>
            <a:ext cx="312974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 dirty="0"/>
              <a:t>Методика 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/>
              <a:t>«</a:t>
            </a:r>
            <a:r>
              <a:rPr lang="ru-RU" sz="2100" b="1" dirty="0"/>
              <a:t>Ценностные ориентации</a:t>
            </a:r>
            <a:r>
              <a:rPr lang="ru-RU" sz="2100" b="1"/>
              <a:t>»,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100" b="1"/>
              <a:t>Ф.П</a:t>
            </a:r>
            <a:r>
              <a:rPr lang="ru-RU" sz="2100" b="1" dirty="0"/>
              <a:t>. Черноусова</a:t>
            </a:r>
            <a:endParaRPr lang="en-US" sz="2100" b="1" dirty="0">
              <a:sym typeface="Open Sans 2"/>
            </a:endParaRPr>
          </a:p>
        </p:txBody>
      </p:sp>
      <p:sp>
        <p:nvSpPr>
          <p:cNvPr id="51" name="Freeform 51"/>
          <p:cNvSpPr/>
          <p:nvPr/>
        </p:nvSpPr>
        <p:spPr>
          <a:xfrm rot="-10800000">
            <a:off x="1" y="0"/>
            <a:ext cx="1894817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r="-99085" b="-100258"/>
            </a:stretch>
          </a:blipFill>
        </p:spPr>
      </p:sp>
    </p:spTree>
    <p:extLst>
      <p:ext uri="{BB962C8B-B14F-4D97-AF65-F5344CB8AC3E}">
        <p14:creationId xmlns:p14="http://schemas.microsoft.com/office/powerpoint/2010/main" val="17324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0"/>
            <a:ext cx="17438862" cy="2692409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1243098" y="1057275"/>
            <a:ext cx="15597102" cy="1254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Сроки </a:t>
            </a:r>
            <a:r>
              <a:rPr lang="ru-RU" sz="5400" b="1" dirty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проведения </a:t>
            </a:r>
            <a:r>
              <a:rPr lang="ru-RU" sz="54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Регионального </a:t>
            </a:r>
            <a:r>
              <a:rPr lang="ru-RU" sz="5400" b="1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ээээээээЭтапа</a:t>
            </a:r>
            <a:r>
              <a:rPr lang="ru-RU" sz="54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 </a:t>
            </a:r>
            <a:r>
              <a:rPr lang="ru-RU" sz="54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конкурса</a:t>
            </a:r>
            <a:endParaRPr lang="ru-RU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</a:endParaRPr>
          </a:p>
          <a:p>
            <a:pPr algn="l">
              <a:lnSpc>
                <a:spcPts val="4788"/>
              </a:lnSpc>
            </a:pPr>
            <a:endParaRPr lang="en-US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31" name="Прямоугольник 30"/>
          <p:cNvSpPr/>
          <p:nvPr/>
        </p:nvSpPr>
        <p:spPr>
          <a:xfrm>
            <a:off x="609600" y="3030944"/>
            <a:ext cx="1713406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до </a:t>
            </a:r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30.01.2026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направить на адрес электронной почты </a:t>
            </a:r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alt.otdelro@</a:t>
            </a:r>
            <a:r>
              <a:rPr lang="en-US" sz="3000" b="1" dirty="0" err="1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yandex</a:t>
            </a:r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ru</a:t>
            </a:r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(</a:t>
            </a:r>
            <a:r>
              <a:rPr lang="ru-RU" sz="3000" i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заявка на участие, анкета участника, аннотация к работе, конкурсная работа участника,  </a:t>
            </a:r>
            <a:r>
              <a:rPr lang="ru-RU" sz="3000" i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с приложениями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в электронном виде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в фо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р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мате </a:t>
            </a:r>
            <a:r>
              <a:rPr lang="en-US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Word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, отзыв председателя епархиального отдела, а также рецензии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ведущих специалистов в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формате </a:t>
            </a:r>
            <a:r>
              <a:rPr lang="en-US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PDF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  (все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файлы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должны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быть подписаны, как в перечне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документов);</a:t>
            </a:r>
            <a:endParaRPr lang="ru-RU" sz="3000" dirty="0">
              <a:latin typeface="Times New Roman" panose="02020603050405020304" pitchFamily="18" charset="0"/>
              <a:ea typeface="Open Sans 2"/>
              <a:cs typeface="Times New Roman" panose="02020603050405020304" pitchFamily="18" charset="0"/>
            </a:endParaRPr>
          </a:p>
          <a:p>
            <a:pPr indent="531813" algn="just"/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до 13.02.2026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 предварительная оценка конкурсных работ в электронном виде экспертами;</a:t>
            </a:r>
            <a:endParaRPr lang="ru-RU" sz="3000" dirty="0">
              <a:latin typeface="Times New Roman" panose="02020603050405020304" pitchFamily="18" charset="0"/>
              <a:ea typeface="Open Sans 2"/>
              <a:cs typeface="Times New Roman" panose="02020603050405020304" pitchFamily="18" charset="0"/>
            </a:endParaRPr>
          </a:p>
          <a:p>
            <a:pPr indent="531813" algn="just"/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с 16.02.2026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по 27.02.2026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представить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региональному оператору конкурса 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                                     КАУ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ДПО «Алтайский институт развития образования имени Адриана Митрофановича Топорова» (г. Барнаул, пр-кт Социалистический, д.60, кабинет № 109) документы с приложениями в печатном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виде, получивших положительное заключение экспертов;</a:t>
            </a:r>
          </a:p>
          <a:p>
            <a:pPr indent="531813" algn="just"/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до </a:t>
            </a:r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20.02.2026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обучающий вебинар по загрузке конкурсных работ на портал;</a:t>
            </a:r>
          </a:p>
          <a:p>
            <a:pPr indent="531813" algn="just"/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с 02.03.2026 </a:t>
            </a:r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по </a:t>
            </a:r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31.03.2026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- регистрация и загрузка конкурсных работ в полном объеме на электронный портал конкурса</a:t>
            </a:r>
            <a:r>
              <a:rPr lang="ru-RU" sz="3000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hlinkClick r:id="rId17"/>
              </a:rPr>
              <a:t>https://konkurs.podvig-uchitelya.ru/</a:t>
            </a:r>
            <a:r>
              <a:rPr lang="ru-RU" sz="3000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;</a:t>
            </a:r>
          </a:p>
          <a:p>
            <a:pPr indent="531813" algn="just"/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с </a:t>
            </a:r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01.04.2026 </a:t>
            </a:r>
            <a:r>
              <a:rPr lang="ru-RU" sz="3000" b="1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по </a:t>
            </a:r>
            <a:r>
              <a:rPr lang="ru-RU" sz="3000" b="1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15.04.2026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– </a:t>
            </a:r>
            <a:r>
              <a:rPr lang="ru-RU" sz="3000" dirty="0" smtClean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экспертиза </a:t>
            </a:r>
            <a:r>
              <a:rPr lang="ru-RU" sz="3000" dirty="0"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</a:rPr>
              <a:t>конкурсных работ на портале конкурса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0"/>
            <a:ext cx="17526000" cy="3208020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1243098" y="1057275"/>
            <a:ext cx="155971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5400" b="1" dirty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Перечень </a:t>
            </a:r>
            <a:r>
              <a:rPr lang="ru-RU" sz="54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документов</a:t>
            </a:r>
            <a:endParaRPr lang="ru-RU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</a:endParaRPr>
          </a:p>
          <a:p>
            <a:pPr algn="l">
              <a:lnSpc>
                <a:spcPts val="4788"/>
              </a:lnSpc>
            </a:pPr>
            <a:endParaRPr lang="en-US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31" name="Прямоугольник 30"/>
          <p:cNvSpPr/>
          <p:nvPr/>
        </p:nvSpPr>
        <p:spPr>
          <a:xfrm>
            <a:off x="1143187" y="3500112"/>
            <a:ext cx="166061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1. Заявка на участие в конкурсе</a:t>
            </a:r>
          </a:p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2. Анкета участника  </a:t>
            </a:r>
          </a:p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3. Аннотация к работе</a:t>
            </a:r>
          </a:p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4. Конкурсная работа участника</a:t>
            </a:r>
          </a:p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5. Отзыв председателя епархиального отдела религиозного образования и катехизации (обязательно</a:t>
            </a:r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)</a:t>
            </a:r>
          </a:p>
          <a:p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6. Рецензия ведущих специалистов в области педагогики и психологии АлтГПУ, АлтГУ, АИРО (обязательно)</a:t>
            </a:r>
          </a:p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7. Рекомендательные письма, экспертные заключения, отзывы специалистов, подтверждения практической реализации (внедрения) разработок и т.п. (при их наличии</a:t>
            </a:r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)</a:t>
            </a:r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0"/>
            <a:ext cx="17402468" cy="3208020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1243098" y="1057275"/>
            <a:ext cx="155971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5400" b="1" dirty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Перечень </a:t>
            </a:r>
            <a:r>
              <a:rPr lang="ru-RU" sz="54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документов</a:t>
            </a:r>
            <a:endParaRPr lang="ru-RU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</a:endParaRPr>
          </a:p>
          <a:p>
            <a:pPr algn="l">
              <a:lnSpc>
                <a:spcPts val="4788"/>
              </a:lnSpc>
            </a:pPr>
            <a:endParaRPr lang="en-US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31" name="Прямоугольник 30"/>
          <p:cNvSpPr/>
          <p:nvPr/>
        </p:nvSpPr>
        <p:spPr>
          <a:xfrm>
            <a:off x="1253744" y="4239140"/>
            <a:ext cx="16606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8. Согласие на обработку персональных данных</a:t>
            </a:r>
          </a:p>
          <a:p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9.Согласие на обработку персональных данных, разрешенных субъектом персональных данных для распространения</a:t>
            </a:r>
          </a:p>
          <a:p>
            <a:pPr algn="just"/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10. Копия паспорта (первый разворот и страница с </a:t>
            </a:r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регистрацией)</a:t>
            </a:r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  <a:p>
            <a:pPr algn="just"/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11. </a:t>
            </a:r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Сведения о трудовой </a:t>
            </a:r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деятельности (личный кабинет портала Госуслуг)</a:t>
            </a:r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12.Приложения</a:t>
            </a:r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: фото-, видео-, аудиоматериалы (при наличии</a:t>
            </a:r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).</a:t>
            </a:r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0"/>
            <a:ext cx="17373600" cy="3208020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1243098" y="1057275"/>
            <a:ext cx="155971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5400" b="1" dirty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Перечень </a:t>
            </a:r>
            <a:r>
              <a:rPr lang="ru-RU" sz="54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</a:rPr>
              <a:t>документов</a:t>
            </a:r>
            <a:endParaRPr lang="ru-RU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</a:endParaRPr>
          </a:p>
          <a:p>
            <a:pPr algn="l">
              <a:lnSpc>
                <a:spcPts val="4788"/>
              </a:lnSpc>
            </a:pPr>
            <a:endParaRPr lang="en-US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18" name="Прямоугольник 17"/>
          <p:cNvSpPr/>
          <p:nvPr/>
        </p:nvSpPr>
        <p:spPr>
          <a:xfrm>
            <a:off x="1412378" y="4575182"/>
            <a:ext cx="164456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Если работа групповая, документы (</a:t>
            </a:r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п. 2, 8, 9, 10</a:t>
            </a:r>
            <a:r>
              <a:rPr lang="ru-RU" sz="3600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, </a:t>
            </a:r>
            <a:r>
              <a:rPr lang="ru-RU" sz="3600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11) представить </a:t>
            </a:r>
          </a:p>
          <a:p>
            <a:pPr algn="ctr"/>
            <a:r>
              <a:rPr lang="ru-RU" sz="3600" b="1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на </a:t>
            </a:r>
            <a:r>
              <a:rPr lang="ru-RU" sz="3600" b="1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каждого участника.</a:t>
            </a:r>
          </a:p>
          <a:p>
            <a:pPr algn="ctr"/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  <a:p>
            <a:pPr algn="ctr"/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Формы документов размещены на сайте АИРО в разделе «Деятельность» ➢ «Конкурсы» ➢ «Для педагогических работников» </a:t>
            </a:r>
            <a:endParaRPr lang="ru-RU" sz="3600" b="1" dirty="0" smtClean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hlinkClick r:id="rId17"/>
              </a:rPr>
              <a:t>https://iro22.ru/dejatelnost/konkursy/dlja-pedagogicheskih-rabotnikov</a:t>
            </a:r>
            <a:r>
              <a:rPr lang="en-US" sz="3600" b="1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hlinkClick r:id="rId17"/>
              </a:rPr>
              <a:t>/</a:t>
            </a:r>
            <a:r>
              <a:rPr lang="ru-RU" sz="3600" b="1" dirty="0" smtClean="0">
                <a:solidFill>
                  <a:srgbClr val="041A22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RU" sz="3600" dirty="0">
              <a:solidFill>
                <a:srgbClr val="041A22"/>
              </a:solidFill>
              <a:latin typeface="Arial" panose="020B0604020202020204" pitchFamily="34" charset="0"/>
              <a:ea typeface="Open Sans 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5" descr="Титульный лист рабо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433"/>
            <a:ext cx="7315200" cy="95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7" descr="Заявка на участие в конкурсе-page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44595"/>
            <a:ext cx="7315200" cy="91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4067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Анкета участника конкурса-pag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9537"/>
            <a:ext cx="7696200" cy="92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 descr="Краткая аннотация рабо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47700"/>
            <a:ext cx="77724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92600" cy="10287000"/>
            <a:chOff x="0" y="0"/>
            <a:chExt cx="102568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3658" r="10256"/>
            <a:stretch>
              <a:fillRect/>
            </a:stretch>
          </p:blipFill>
          <p:spPr>
            <a:xfrm>
              <a:off x="0" y="0"/>
              <a:ext cx="10256800" cy="13716000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261807" y="6134774"/>
            <a:ext cx="7753293" cy="61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ФИО, должность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75828" y="1443068"/>
            <a:ext cx="574341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en-US" sz="4800" b="1" dirty="0">
                <a:solidFill>
                  <a:srgbClr val="002060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КОНТАКТЫ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728491" y="-21791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086169" y="47436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641039" y="-7931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Прямоугольник 14"/>
          <p:cNvSpPr/>
          <p:nvPr/>
        </p:nvSpPr>
        <p:spPr>
          <a:xfrm>
            <a:off x="8534400" y="2171701"/>
            <a:ext cx="80772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Отдел </a:t>
            </a:r>
            <a:r>
              <a:rPr lang="ru-RU" sz="3200" b="1" dirty="0" smtClean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сопровождения профессиональных </a:t>
            </a:r>
            <a:r>
              <a:rPr lang="ru-RU" sz="3200" b="1" dirty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конкурсов </a:t>
            </a:r>
            <a:endParaRPr lang="ru-RU" sz="3200" b="1" dirty="0" smtClean="0">
              <a:solidFill>
                <a:srgbClr val="2E9196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rgbClr val="2E9196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Кениг Елена Эдуардовна</a:t>
            </a:r>
            <a:endParaRPr lang="ru-RU" sz="3200" b="1" dirty="0">
              <a:solidFill>
                <a:srgbClr val="2E9196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начальник </a:t>
            </a:r>
            <a:r>
              <a:rPr lang="ru-RU" sz="32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отдела</a:t>
            </a:r>
          </a:p>
          <a:p>
            <a:r>
              <a:rPr lang="ru-RU" sz="32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8(3852</a:t>
            </a:r>
            <a:r>
              <a:rPr lang="ru-RU" sz="32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) 555-897 (</a:t>
            </a:r>
            <a:r>
              <a:rPr lang="ru-RU" sz="32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доб.1101</a:t>
            </a:r>
            <a:r>
              <a:rPr lang="ru-RU" sz="32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000" b="1" dirty="0" smtClean="0">
              <a:solidFill>
                <a:srgbClr val="2E9196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Покатилова Светлана Геннадьевна</a:t>
            </a:r>
          </a:p>
          <a:p>
            <a:r>
              <a:rPr lang="ru-RU" sz="32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методист</a:t>
            </a:r>
            <a:endParaRPr lang="ru-RU" sz="3200" b="1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8(3852) 555-897 (доб.1701)</a:t>
            </a:r>
          </a:p>
          <a:p>
            <a:endParaRPr lang="ru-RU" sz="1000" b="1" dirty="0" smtClean="0">
              <a:solidFill>
                <a:srgbClr val="2E9196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Вигантс Елена Ивановна</a:t>
            </a:r>
          </a:p>
          <a:p>
            <a:r>
              <a:rPr lang="ru-RU" sz="32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специалист по учебно-методической работе</a:t>
            </a:r>
          </a:p>
          <a:p>
            <a:r>
              <a:rPr lang="ru-RU" sz="32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8(3852) 555-897 (доб.1702)</a:t>
            </a:r>
          </a:p>
          <a:p>
            <a:endParaRPr lang="ru-RU" sz="800" b="1" dirty="0" smtClean="0">
              <a:solidFill>
                <a:srgbClr val="2E9196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Отдел религиозного образования и катехизации</a:t>
            </a:r>
          </a:p>
          <a:p>
            <a:r>
              <a:rPr lang="ru-RU" sz="3200" b="1" dirty="0" smtClean="0">
                <a:solidFill>
                  <a:srgbClr val="2E9196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Бажова Снежана Михайловна</a:t>
            </a:r>
          </a:p>
          <a:p>
            <a:r>
              <a:rPr lang="ru-RU" sz="32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8(3852) </a:t>
            </a:r>
            <a:r>
              <a:rPr lang="ru-RU" sz="3200" b="1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63-40-24</a:t>
            </a:r>
            <a:endParaRPr lang="ru-RU" sz="3200" b="1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-152400" y="-146342"/>
            <a:ext cx="1600200" cy="10468717"/>
            <a:chOff x="0" y="0"/>
            <a:chExt cx="923722" cy="35412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33" name="Group 15">
            <a:extLst>
              <a:ext uri="{FF2B5EF4-FFF2-40B4-BE49-F238E27FC236}">
                <a16:creationId xmlns:a16="http://schemas.microsoft.com/office/drawing/2014/main" id="{982146E2-3C94-45AF-9537-F1AA1F99EFD1}"/>
              </a:ext>
            </a:extLst>
          </p:cNvPr>
          <p:cNvGrpSpPr/>
          <p:nvPr/>
        </p:nvGrpSpPr>
        <p:grpSpPr>
          <a:xfrm>
            <a:off x="17145297" y="-495044"/>
            <a:ext cx="1600201" cy="1563662"/>
            <a:chOff x="0" y="0"/>
            <a:chExt cx="6350000" cy="6350000"/>
          </a:xfrm>
          <a:solidFill>
            <a:srgbClr val="56CCC3"/>
          </a:solidFill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0F8975F0-C539-456F-ABCE-B36935A3462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r="19478" b="11692"/>
          <a:stretch/>
        </p:blipFill>
        <p:spPr bwMode="auto">
          <a:xfrm>
            <a:off x="16459200" y="2247900"/>
            <a:ext cx="126185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032" y="7277100"/>
            <a:ext cx="1340902" cy="12746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95600" y="1068618"/>
            <a:ext cx="12573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в области педагогики, работы с детьми и молодёжью до 20 лет «За нравственный подвиг учителя»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 проводится Русской Православной Церковью совместно с Министерством просвещения Российской Федерации при поддержке полномочных представителей Президента Российской Федерации в федеральных округах.</a:t>
            </a:r>
            <a:endParaRPr lang="en-US" sz="2600" b="1" dirty="0">
              <a:solidFill>
                <a:srgbClr val="041A22"/>
              </a:solidFill>
              <a:latin typeface="Arial" panose="020B0604020202020204" pitchFamily="34" charset="0"/>
              <a:ea typeface="Montserrat 1 Bold"/>
              <a:cs typeface="Arial" panose="020B0604020202020204" pitchFamily="34" charset="0"/>
              <a:sym typeface="Montserrat 1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3695700"/>
            <a:ext cx="12801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/>
              <a:t>	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конкурса: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духовно-нравственного и гражданско-патриотического образования и воспитания детей и молодежи в образовательных организациях дошкольного, общего и среднего профессионального образования, организациях дополнительного образования детей, воскресных школах и православных школах и гимназиях.</a:t>
            </a:r>
          </a:p>
          <a:p>
            <a:pPr marL="1073150" indent="-457200"/>
            <a:r>
              <a:rPr lang="en-US" sz="2600" b="1" dirty="0" smtClean="0">
                <a:solidFill>
                  <a:srgbClr val="041A22"/>
                </a:solidFill>
                <a:latin typeface="Arial" panose="020B0604020202020204" pitchFamily="34" charset="0"/>
                <a:ea typeface="Montserrat 1 Bold"/>
                <a:cs typeface="Arial" panose="020B0604020202020204" pitchFamily="34" charset="0"/>
                <a:sym typeface="Montserrat 1 Bold"/>
              </a:rPr>
              <a:t>	</a:t>
            </a:r>
            <a:r>
              <a:rPr lang="ru-RU" sz="2600" b="1" dirty="0" smtClean="0">
                <a:solidFill>
                  <a:srgbClr val="041A22"/>
                </a:solidFill>
                <a:latin typeface="Arial" panose="020B0604020202020204" pitchFamily="34" charset="0"/>
                <a:ea typeface="Montserrat 1 Bold"/>
                <a:cs typeface="Arial" panose="020B0604020202020204" pitchFamily="34" charset="0"/>
                <a:sym typeface="Montserrat 1 Bold"/>
              </a:rPr>
              <a:t>Задачи</a:t>
            </a:r>
            <a:r>
              <a:rPr lang="ru-RU" sz="2600" b="1" dirty="0">
                <a:solidFill>
                  <a:srgbClr val="041A22"/>
                </a:solidFill>
                <a:latin typeface="Arial" panose="020B0604020202020204" pitchFamily="34" charset="0"/>
                <a:ea typeface="Montserrat 1 Bold"/>
                <a:cs typeface="Arial" panose="020B0604020202020204" pitchFamily="34" charset="0"/>
                <a:sym typeface="Montserrat 1 Bold"/>
              </a:rPr>
              <a:t>:</a:t>
            </a:r>
          </a:p>
          <a:p>
            <a:pPr marL="107315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обобщение имеющейся практики и выявление лучших систем духовно-нравственного воспитания и образования детей и молодёжи в образовательных организациях;</a:t>
            </a:r>
          </a:p>
          <a:p>
            <a:pPr marL="107315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лучших практик духовно-нравственного и гражданско-патриотического воспитания;</a:t>
            </a:r>
          </a:p>
          <a:p>
            <a:pPr marL="107315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  <a:sym typeface="Montserrat 1 Bold"/>
              </a:rPr>
              <a:t>стимулирование творчества педагогов и воспитателей образовательных организаций и поощрение их за высокое качество духовно-нравственного и гражданско-патриотического воспитания и образования детей и молодежи.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  <a:sym typeface="Montserrat 1 Bold"/>
            </a:endParaRPr>
          </a:p>
        </p:txBody>
      </p:sp>
    </p:spTree>
    <p:extLst>
      <p:ext uri="{BB962C8B-B14F-4D97-AF65-F5344CB8AC3E}">
        <p14:creationId xmlns:p14="http://schemas.microsoft.com/office/powerpoint/2010/main" val="3929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-152400" y="-146342"/>
            <a:ext cx="1600200" cy="10468717"/>
            <a:chOff x="0" y="0"/>
            <a:chExt cx="923722" cy="35412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" name="TextBox 18">
            <a:extLst>
              <a:ext uri="{FF2B5EF4-FFF2-40B4-BE49-F238E27FC236}">
                <a16:creationId xmlns:a16="http://schemas.microsoft.com/office/drawing/2014/main" id="{2EB426E9-A7FC-4CCE-AE85-F9CCA5A17096}"/>
              </a:ext>
            </a:extLst>
          </p:cNvPr>
          <p:cNvSpPr txBox="1"/>
          <p:nvPr/>
        </p:nvSpPr>
        <p:spPr>
          <a:xfrm>
            <a:off x="2362200" y="1181100"/>
            <a:ext cx="155338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ЭТАПЫ КОНКУРСА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41214DF-998A-4F66-8F35-0829DB26D29B}"/>
              </a:ext>
            </a:extLst>
          </p:cNvPr>
          <p:cNvSpPr txBox="1"/>
          <p:nvPr/>
        </p:nvSpPr>
        <p:spPr>
          <a:xfrm>
            <a:off x="1362511" y="2819519"/>
            <a:ext cx="3365239" cy="37702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r">
              <a:defRPr/>
            </a:pPr>
            <a:r>
              <a:rPr lang="en-US" sz="23900" b="1" i="0" u="none" spc="-300" baseline="0" dirty="0">
                <a:solidFill>
                  <a:srgbClr val="D9F3F1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1</a:t>
            </a:r>
            <a:endParaRPr lang="en-US" sz="1100" dirty="0">
              <a:solidFill>
                <a:srgbClr val="D9F3F1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1EFF523-D218-4AB4-BA56-C4E249A0DD64}"/>
              </a:ext>
            </a:extLst>
          </p:cNvPr>
          <p:cNvSpPr txBox="1"/>
          <p:nvPr/>
        </p:nvSpPr>
        <p:spPr>
          <a:xfrm>
            <a:off x="7173986" y="2819517"/>
            <a:ext cx="3365239" cy="37702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r">
              <a:defRPr/>
            </a:pPr>
            <a:r>
              <a:rPr lang="en-GB" sz="23900" b="1" i="0" u="none" spc="-300" baseline="0" dirty="0">
                <a:solidFill>
                  <a:srgbClr val="D9F3F1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2</a:t>
            </a:r>
            <a:endParaRPr lang="en-US" sz="1100" dirty="0">
              <a:solidFill>
                <a:srgbClr val="D9F3F1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CC98AA1-B404-4D6A-A0A4-2B87CF060667}"/>
              </a:ext>
            </a:extLst>
          </p:cNvPr>
          <p:cNvSpPr txBox="1"/>
          <p:nvPr/>
        </p:nvSpPr>
        <p:spPr>
          <a:xfrm>
            <a:off x="12983408" y="2819518"/>
            <a:ext cx="3365239" cy="37702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r">
              <a:defRPr/>
            </a:pPr>
            <a:r>
              <a:rPr lang="en-GB" sz="23900" b="1" i="0" u="none" spc="-300" baseline="0" dirty="0">
                <a:solidFill>
                  <a:srgbClr val="D9F3F1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3</a:t>
            </a:r>
            <a:endParaRPr lang="en-US" sz="1100" dirty="0">
              <a:solidFill>
                <a:srgbClr val="D9F3F1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cxnSp>
        <p:nvCxnSpPr>
          <p:cNvPr id="16" name="Connector 14">
            <a:extLst>
              <a:ext uri="{FF2B5EF4-FFF2-40B4-BE49-F238E27FC236}">
                <a16:creationId xmlns:a16="http://schemas.microsoft.com/office/drawing/2014/main" id="{12756763-D9DC-4D13-8A5E-B6809452401B}"/>
              </a:ext>
            </a:extLst>
          </p:cNvPr>
          <p:cNvCxnSpPr>
            <a:cxnSpLocks/>
          </p:cNvCxnSpPr>
          <p:nvPr/>
        </p:nvCxnSpPr>
        <p:spPr>
          <a:xfrm>
            <a:off x="3069792" y="5829300"/>
            <a:ext cx="1851050" cy="0"/>
          </a:xfrm>
          <a:prstGeom prst="line">
            <a:avLst/>
          </a:prstGeom>
          <a:ln w="25400" cap="flat" cmpd="sng">
            <a:solidFill>
              <a:srgbClr val="2E9196"/>
            </a:solidFill>
            <a:prstDash val="solid"/>
          </a:ln>
        </p:spPr>
      </p:cxnSp>
      <p:sp>
        <p:nvSpPr>
          <p:cNvPr id="20" name="TextBox 32">
            <a:extLst>
              <a:ext uri="{FF2B5EF4-FFF2-40B4-BE49-F238E27FC236}">
                <a16:creationId xmlns:a16="http://schemas.microsoft.com/office/drawing/2014/main" id="{69F3485F-76B8-4878-B755-B19B49E4791D}"/>
              </a:ext>
            </a:extLst>
          </p:cNvPr>
          <p:cNvSpPr txBox="1"/>
          <p:nvPr/>
        </p:nvSpPr>
        <p:spPr>
          <a:xfrm>
            <a:off x="2266774" y="4779802"/>
            <a:ext cx="345708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Этап</a:t>
            </a: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247C97D3-4126-4C7A-B412-132FC70ACA27}"/>
              </a:ext>
            </a:extLst>
          </p:cNvPr>
          <p:cNvSpPr txBox="1"/>
          <p:nvPr/>
        </p:nvSpPr>
        <p:spPr>
          <a:xfrm>
            <a:off x="7679864" y="4779802"/>
            <a:ext cx="345708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Этап</a:t>
            </a: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BB4A5EE3-5925-4870-A764-5F53F5E044A9}"/>
              </a:ext>
            </a:extLst>
          </p:cNvPr>
          <p:cNvSpPr txBox="1"/>
          <p:nvPr/>
        </p:nvSpPr>
        <p:spPr>
          <a:xfrm>
            <a:off x="26577739" y="4956682"/>
            <a:ext cx="99212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Этап</a:t>
            </a: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cxnSp>
        <p:nvCxnSpPr>
          <p:cNvPr id="24" name="Connector 14">
            <a:extLst>
              <a:ext uri="{FF2B5EF4-FFF2-40B4-BE49-F238E27FC236}">
                <a16:creationId xmlns:a16="http://schemas.microsoft.com/office/drawing/2014/main" id="{374913DC-77E6-43E2-A841-6376A82036B4}"/>
              </a:ext>
            </a:extLst>
          </p:cNvPr>
          <p:cNvCxnSpPr>
            <a:cxnSpLocks/>
          </p:cNvCxnSpPr>
          <p:nvPr/>
        </p:nvCxnSpPr>
        <p:spPr>
          <a:xfrm>
            <a:off x="8482882" y="5829300"/>
            <a:ext cx="1851050" cy="0"/>
          </a:xfrm>
          <a:prstGeom prst="line">
            <a:avLst/>
          </a:prstGeom>
          <a:ln w="25400" cap="flat" cmpd="sng">
            <a:solidFill>
              <a:srgbClr val="2E9196"/>
            </a:solidFill>
            <a:prstDash val="solid"/>
          </a:ln>
        </p:spPr>
      </p:cxnSp>
      <p:cxnSp>
        <p:nvCxnSpPr>
          <p:cNvPr id="25" name="Connector 14">
            <a:extLst>
              <a:ext uri="{FF2B5EF4-FFF2-40B4-BE49-F238E27FC236}">
                <a16:creationId xmlns:a16="http://schemas.microsoft.com/office/drawing/2014/main" id="{D44548CD-7E4E-43CD-869D-AACA88A776B4}"/>
              </a:ext>
            </a:extLst>
          </p:cNvPr>
          <p:cNvCxnSpPr>
            <a:cxnSpLocks/>
          </p:cNvCxnSpPr>
          <p:nvPr/>
        </p:nvCxnSpPr>
        <p:spPr>
          <a:xfrm>
            <a:off x="14379558" y="5829300"/>
            <a:ext cx="1851050" cy="0"/>
          </a:xfrm>
          <a:prstGeom prst="line">
            <a:avLst/>
          </a:prstGeom>
          <a:ln w="25400" cap="flat" cmpd="sng">
            <a:solidFill>
              <a:srgbClr val="2E9196"/>
            </a:solidFill>
            <a:prstDash val="solid"/>
          </a:ln>
        </p:spPr>
      </p:cxnSp>
      <p:sp>
        <p:nvSpPr>
          <p:cNvPr id="26" name="TextBox 35">
            <a:extLst>
              <a:ext uri="{FF2B5EF4-FFF2-40B4-BE49-F238E27FC236}">
                <a16:creationId xmlns:a16="http://schemas.microsoft.com/office/drawing/2014/main" id="{08159D20-24E8-4BB5-B030-5205F7798276}"/>
              </a:ext>
            </a:extLst>
          </p:cNvPr>
          <p:cNvSpPr txBox="1"/>
          <p:nvPr/>
        </p:nvSpPr>
        <p:spPr>
          <a:xfrm>
            <a:off x="2155104" y="6140137"/>
            <a:ext cx="368042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ru-RU" sz="3200" b="1" dirty="0" smtClean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Региональный</a:t>
            </a:r>
            <a:endParaRPr lang="ru-RU" sz="2100" b="1" dirty="0" smtClean="0">
              <a:solidFill>
                <a:srgbClr val="041A22"/>
              </a:solidFill>
              <a:latin typeface="Arial" panose="020B0604020202020204" pitchFamily="34" charset="0"/>
              <a:ea typeface="Open Sans 1"/>
              <a:cs typeface="Arial" panose="020B0604020202020204" pitchFamily="34" charset="0"/>
              <a:sym typeface="Open Sans 1"/>
            </a:endParaRPr>
          </a:p>
          <a:p>
            <a:pPr algn="ctr">
              <a:lnSpc>
                <a:spcPts val="3150"/>
              </a:lnSpc>
            </a:pPr>
            <a:r>
              <a:rPr lang="ru-RU" sz="2100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9 ЯНВАРЯ-15 МАЯ</a:t>
            </a:r>
            <a:endParaRPr lang="en-US" sz="2100" dirty="0">
              <a:solidFill>
                <a:srgbClr val="041A22"/>
              </a:solidFill>
              <a:latin typeface="Arial" panose="020B0604020202020204" pitchFamily="34" charset="0"/>
              <a:ea typeface="Open Sans 1"/>
              <a:cs typeface="Arial" panose="020B0604020202020204" pitchFamily="34" charset="0"/>
              <a:sym typeface="Open Sans 1"/>
            </a:endParaRPr>
          </a:p>
        </p:txBody>
      </p:sp>
      <p:sp>
        <p:nvSpPr>
          <p:cNvPr id="27" name="TextBox 35">
            <a:extLst>
              <a:ext uri="{FF2B5EF4-FFF2-40B4-BE49-F238E27FC236}">
                <a16:creationId xmlns:a16="http://schemas.microsoft.com/office/drawing/2014/main" id="{67B94D47-88F8-4683-ADD7-1B8B80DE789B}"/>
              </a:ext>
            </a:extLst>
          </p:cNvPr>
          <p:cNvSpPr txBox="1"/>
          <p:nvPr/>
        </p:nvSpPr>
        <p:spPr>
          <a:xfrm>
            <a:off x="7568194" y="6140137"/>
            <a:ext cx="430743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ru-RU" sz="3200" b="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Межрегиональный</a:t>
            </a:r>
          </a:p>
          <a:p>
            <a:pPr algn="ctr">
              <a:lnSpc>
                <a:spcPts val="3150"/>
              </a:lnSpc>
            </a:pPr>
            <a:r>
              <a:rPr lang="ru-RU" sz="2100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16 МАЯ-31 АВГУСТА</a:t>
            </a:r>
            <a:endParaRPr lang="en-US" sz="2100" dirty="0">
              <a:solidFill>
                <a:srgbClr val="041A22"/>
              </a:solidFill>
              <a:latin typeface="Arial" panose="020B0604020202020204" pitchFamily="34" charset="0"/>
              <a:ea typeface="Open Sans 1"/>
              <a:cs typeface="Arial" panose="020B0604020202020204" pitchFamily="34" charset="0"/>
              <a:sym typeface="Open Sans 1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1175668B-06BC-4496-8F69-2C60B2EFBB85}"/>
              </a:ext>
            </a:extLst>
          </p:cNvPr>
          <p:cNvSpPr txBox="1"/>
          <p:nvPr/>
        </p:nvSpPr>
        <p:spPr>
          <a:xfrm>
            <a:off x="13464870" y="6140137"/>
            <a:ext cx="368042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ru-RU" sz="3200" b="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Всероссийский</a:t>
            </a:r>
          </a:p>
          <a:p>
            <a:pPr algn="ctr">
              <a:lnSpc>
                <a:spcPts val="3150"/>
              </a:lnSpc>
            </a:pPr>
            <a:r>
              <a:rPr lang="ru-RU" sz="2100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1СЕНТЯБРЯ-30 НОЯБРЯ</a:t>
            </a:r>
            <a:endParaRPr lang="en-US" sz="2100" dirty="0">
              <a:solidFill>
                <a:srgbClr val="041A22"/>
              </a:solidFill>
              <a:latin typeface="Arial" panose="020B0604020202020204" pitchFamily="34" charset="0"/>
              <a:ea typeface="Open Sans 1"/>
              <a:cs typeface="Arial" panose="020B0604020202020204" pitchFamily="34" charset="0"/>
              <a:sym typeface="Open Sans 1"/>
            </a:endParaRPr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1DADE734-9494-483E-9FD1-1D64F40EED09}"/>
              </a:ext>
            </a:extLst>
          </p:cNvPr>
          <p:cNvGrpSpPr/>
          <p:nvPr/>
        </p:nvGrpSpPr>
        <p:grpSpPr>
          <a:xfrm>
            <a:off x="17678400" y="8704287"/>
            <a:ext cx="1451180" cy="1451180"/>
            <a:chOff x="0" y="0"/>
            <a:chExt cx="6350000" cy="6350000"/>
          </a:xfrm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FD1EB6DC-D29B-4759-B6EE-E20C9F7C2B4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8D748DC8-03D6-46CD-8DA8-C73CF8A2D633}"/>
              </a:ext>
            </a:extLst>
          </p:cNvPr>
          <p:cNvGrpSpPr/>
          <p:nvPr/>
        </p:nvGrpSpPr>
        <p:grpSpPr>
          <a:xfrm>
            <a:off x="16537218" y="8591805"/>
            <a:ext cx="1676145" cy="1676145"/>
            <a:chOff x="0" y="0"/>
            <a:chExt cx="6350000" cy="6350000"/>
          </a:xfrm>
        </p:grpSpPr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26AB66-A50B-438E-8560-72ACC3DAEAB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3" name="Group 15">
            <a:extLst>
              <a:ext uri="{FF2B5EF4-FFF2-40B4-BE49-F238E27FC236}">
                <a16:creationId xmlns:a16="http://schemas.microsoft.com/office/drawing/2014/main" id="{982146E2-3C94-45AF-9537-F1AA1F99EFD1}"/>
              </a:ext>
            </a:extLst>
          </p:cNvPr>
          <p:cNvGrpSpPr/>
          <p:nvPr/>
        </p:nvGrpSpPr>
        <p:grpSpPr>
          <a:xfrm>
            <a:off x="17145297" y="-495044"/>
            <a:ext cx="1600201" cy="1563662"/>
            <a:chOff x="0" y="0"/>
            <a:chExt cx="6350000" cy="6350000"/>
          </a:xfrm>
          <a:solidFill>
            <a:srgbClr val="56CCC3"/>
          </a:solidFill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0F8975F0-C539-456F-ABCE-B36935A3462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r="19478" b="11692"/>
          <a:stretch/>
        </p:blipFill>
        <p:spPr bwMode="auto">
          <a:xfrm>
            <a:off x="14237077" y="647699"/>
            <a:ext cx="1738457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2">
            <a:extLst>
              <a:ext uri="{FF2B5EF4-FFF2-40B4-BE49-F238E27FC236}">
                <a16:creationId xmlns:a16="http://schemas.microsoft.com/office/drawing/2014/main" id="{247C97D3-4126-4C7A-B412-132FC70ACA27}"/>
              </a:ext>
            </a:extLst>
          </p:cNvPr>
          <p:cNvSpPr txBox="1"/>
          <p:nvPr/>
        </p:nvSpPr>
        <p:spPr>
          <a:xfrm>
            <a:off x="13688210" y="4767519"/>
            <a:ext cx="345708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Этап</a:t>
            </a: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4632" y="8284306"/>
            <a:ext cx="1340902" cy="12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05994B-FA2C-4F5B-A0FA-C94055D39481}"/>
              </a:ext>
            </a:extLst>
          </p:cNvPr>
          <p:cNvGrpSpPr/>
          <p:nvPr/>
        </p:nvGrpSpPr>
        <p:grpSpPr>
          <a:xfrm>
            <a:off x="-152400" y="-146342"/>
            <a:ext cx="1600200" cy="10468717"/>
            <a:chOff x="0" y="0"/>
            <a:chExt cx="923722" cy="35412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0DB0B3-0C61-4F58-B45D-1DC00DF00242}"/>
                </a:ext>
              </a:extLst>
            </p:cNvPr>
            <p:cNvSpPr/>
            <p:nvPr/>
          </p:nvSpPr>
          <p:spPr>
            <a:xfrm>
              <a:off x="0" y="0"/>
              <a:ext cx="923722" cy="3541270"/>
            </a:xfrm>
            <a:custGeom>
              <a:avLst/>
              <a:gdLst/>
              <a:ahLst/>
              <a:cxnLst/>
              <a:rect l="l" t="t" r="r" b="b"/>
              <a:pathLst>
                <a:path w="923722" h="3541270">
                  <a:moveTo>
                    <a:pt x="0" y="0"/>
                  </a:moveTo>
                  <a:lnTo>
                    <a:pt x="923722" y="0"/>
                  </a:lnTo>
                  <a:lnTo>
                    <a:pt x="923722" y="3541270"/>
                  </a:lnTo>
                  <a:lnTo>
                    <a:pt x="0" y="354127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" name="TextBox 18">
            <a:extLst>
              <a:ext uri="{FF2B5EF4-FFF2-40B4-BE49-F238E27FC236}">
                <a16:creationId xmlns:a16="http://schemas.microsoft.com/office/drawing/2014/main" id="{2EB426E9-A7FC-4CCE-AE85-F9CCA5A17096}"/>
              </a:ext>
            </a:extLst>
          </p:cNvPr>
          <p:cNvSpPr txBox="1"/>
          <p:nvPr/>
        </p:nvSpPr>
        <p:spPr>
          <a:xfrm>
            <a:off x="3586467" y="1597242"/>
            <a:ext cx="1211073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Сравнительный анализ </a:t>
            </a:r>
            <a:r>
              <a:rPr lang="ru-RU" sz="3200" b="1" dirty="0" smtClean="0">
                <a:solidFill>
                  <a:srgbClr val="002060"/>
                </a:solidFill>
              </a:rPr>
              <a:t>участников Регионального этапа </a:t>
            </a:r>
            <a:r>
              <a:rPr lang="ru-RU" sz="3200" b="1" dirty="0">
                <a:solidFill>
                  <a:srgbClr val="002060"/>
                </a:solidFill>
              </a:rPr>
              <a:t>конкурса</a:t>
            </a:r>
            <a:endParaRPr lang="en-US" sz="3200" b="1" dirty="0">
              <a:solidFill>
                <a:srgbClr val="002060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33" name="Group 15">
            <a:extLst>
              <a:ext uri="{FF2B5EF4-FFF2-40B4-BE49-F238E27FC236}">
                <a16:creationId xmlns:a16="http://schemas.microsoft.com/office/drawing/2014/main" id="{982146E2-3C94-45AF-9537-F1AA1F99EFD1}"/>
              </a:ext>
            </a:extLst>
          </p:cNvPr>
          <p:cNvGrpSpPr/>
          <p:nvPr/>
        </p:nvGrpSpPr>
        <p:grpSpPr>
          <a:xfrm>
            <a:off x="17145297" y="-495044"/>
            <a:ext cx="1600201" cy="1563662"/>
            <a:chOff x="0" y="0"/>
            <a:chExt cx="6350000" cy="6350000"/>
          </a:xfrm>
          <a:solidFill>
            <a:srgbClr val="56CCC3"/>
          </a:solidFill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0F8975F0-C539-456F-ABCE-B36935A3462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r="19478" b="11692"/>
          <a:stretch/>
        </p:blipFill>
        <p:spPr bwMode="auto">
          <a:xfrm>
            <a:off x="1600200" y="670077"/>
            <a:ext cx="1833867" cy="18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19404"/>
              </p:ext>
            </p:extLst>
          </p:nvPr>
        </p:nvGraphicFramePr>
        <p:xfrm>
          <a:off x="3219719" y="3054953"/>
          <a:ext cx="13563599" cy="6003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Номинации конкурса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работ/количество участников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За организацию духовно-нравственного воспитания в образовательной организации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13/22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16/20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16/21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12/21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Лучшая дополнительная общеразвивающая программа духовно-нравственного и гражданско-патриотического воспитания детей и молодежи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14/20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11/15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Лучшая методическая разработка в предметных областях </a:t>
                      </a:r>
                      <a:r>
                        <a:rPr lang="ru-RU" sz="2800" b="0" dirty="0" smtClean="0">
                          <a:effectLst/>
                        </a:rPr>
                        <a:t>(</a:t>
                      </a:r>
                      <a:r>
                        <a:rPr lang="ru-RU" sz="2800" b="0" dirty="0">
                          <a:effectLst/>
                        </a:rPr>
                        <a:t>ОРКСЭ</a:t>
                      </a:r>
                      <a:r>
                        <a:rPr lang="ru-RU" sz="2800" b="0" dirty="0" smtClean="0">
                          <a:effectLst/>
                        </a:rPr>
                        <a:t>), (</a:t>
                      </a:r>
                      <a:r>
                        <a:rPr lang="ru-RU" sz="2800" b="0" dirty="0">
                          <a:effectLst/>
                        </a:rPr>
                        <a:t>ОДНКР), «Основы православной веры» (для образовательных организаций с религиозным компонентом)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29/33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15/16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marL="18415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Лучший образовательный издательский проект года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2/4</a:t>
                      </a:r>
                      <a:endParaRPr lang="ru-RU" sz="24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marL="18415" algn="just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30/44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56/73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41/57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40/56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04963" y="3414713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0" y="1206120"/>
            <a:ext cx="1447800" cy="13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7140" y="6129574"/>
            <a:ext cx="14339920" cy="0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7495502" y="3132832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057731" y="3887504"/>
            <a:ext cx="1268944" cy="125599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48141" y="3847543"/>
            <a:ext cx="1178208" cy="117820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3099" y="726755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33029" y="7230292"/>
            <a:ext cx="1178208" cy="117820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87487" y="3937555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723496" y="4027377"/>
            <a:ext cx="889270" cy="88927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91426" y="7395603"/>
            <a:ext cx="889270" cy="8892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867965" y="7380944"/>
            <a:ext cx="889270" cy="8892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764550" y="4065794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77275" y="7549751"/>
            <a:ext cx="694450" cy="550351"/>
          </a:xfrm>
          <a:custGeom>
            <a:avLst/>
            <a:gdLst/>
            <a:ahLst/>
            <a:cxnLst/>
            <a:rect l="l" t="t" r="r" b="b"/>
            <a:pathLst>
              <a:path w="694450" h="550351">
                <a:moveTo>
                  <a:pt x="0" y="0"/>
                </a:moveTo>
                <a:lnTo>
                  <a:pt x="694450" y="0"/>
                </a:lnTo>
                <a:lnTo>
                  <a:pt x="694450" y="550352"/>
                </a:lnTo>
                <a:lnTo>
                  <a:pt x="0" y="550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872043" y="4161642"/>
            <a:ext cx="592177" cy="581814"/>
          </a:xfrm>
          <a:custGeom>
            <a:avLst/>
            <a:gdLst/>
            <a:ahLst/>
            <a:cxnLst/>
            <a:rect l="l" t="t" r="r" b="b"/>
            <a:pathLst>
              <a:path w="592177" h="581814">
                <a:moveTo>
                  <a:pt x="0" y="0"/>
                </a:moveTo>
                <a:lnTo>
                  <a:pt x="592176" y="0"/>
                </a:lnTo>
                <a:lnTo>
                  <a:pt x="592176" y="581814"/>
                </a:lnTo>
                <a:lnTo>
                  <a:pt x="0" y="58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065862" y="7575246"/>
            <a:ext cx="533301" cy="531301"/>
          </a:xfrm>
          <a:custGeom>
            <a:avLst/>
            <a:gdLst/>
            <a:ahLst/>
            <a:cxnLst/>
            <a:rect l="l" t="t" r="r" b="b"/>
            <a:pathLst>
              <a:path w="533301" h="531301">
                <a:moveTo>
                  <a:pt x="0" y="0"/>
                </a:moveTo>
                <a:lnTo>
                  <a:pt x="533301" y="0"/>
                </a:lnTo>
                <a:lnTo>
                  <a:pt x="533301" y="531302"/>
                </a:lnTo>
                <a:lnTo>
                  <a:pt x="0" y="5313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698630" y="3667380"/>
            <a:ext cx="43850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Номинация 1.</a:t>
            </a:r>
          </a:p>
          <a:p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За </a:t>
            </a:r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организацию духовно-нравственного воспитания в образовательной организации</a:t>
            </a:r>
            <a:endParaRPr lang="en-US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149974" y="3702763"/>
            <a:ext cx="458232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Номинация </a:t>
            </a:r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2.</a:t>
            </a:r>
            <a:endParaRPr lang="ru-RU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</a:endParaRPr>
          </a:p>
          <a:p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Лучшая </a:t>
            </a:r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дополнительная общеразвивающая программа духовно-нравственного </a:t>
            </a:r>
            <a:endParaRPr lang="ru-RU" sz="2000" b="1" dirty="0" smtClean="0">
              <a:solidFill>
                <a:srgbClr val="009692"/>
              </a:solidFill>
              <a:latin typeface="Open Sans 1 Bold"/>
              <a:ea typeface="Open Sans 1 Bold"/>
              <a:cs typeface="Open Sans 1 Bold"/>
            </a:endParaRPr>
          </a:p>
          <a:p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и </a:t>
            </a:r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гражданско-патриотического воспитания детей и молодежи</a:t>
            </a:r>
            <a:endParaRPr lang="en-US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652856" y="6289797"/>
            <a:ext cx="473218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Номинация </a:t>
            </a:r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3.</a:t>
            </a:r>
            <a:endParaRPr lang="ru-RU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</a:endParaRPr>
          </a:p>
          <a:p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Лучшая </a:t>
            </a:r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методическая разработка в предметных областях </a:t>
            </a:r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«</a:t>
            </a:r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Основы религиозных культур и светской этики» (ОРКСЭ), «Основы духовно-нравственной культуры народов России» (ОДНКНР), «Основы православной веры» (для образовательных организаций с религиозным компонентом) </a:t>
            </a:r>
            <a:endParaRPr lang="en-US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273252" y="7374714"/>
            <a:ext cx="445904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Номинация </a:t>
            </a:r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4.</a:t>
            </a:r>
            <a:endParaRPr lang="ru-RU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</a:endParaRPr>
          </a:p>
          <a:p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Лучший </a:t>
            </a:r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  <a:t>образовательный издательский проект года</a:t>
            </a:r>
            <a:b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</a:rPr>
            </a:br>
            <a:endParaRPr lang="en-US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826143" y="580611"/>
            <a:ext cx="1149945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Montserrat 1 Bold"/>
                <a:cs typeface="Arial" panose="020B0604020202020204" pitchFamily="34" charset="0"/>
                <a:sym typeface="Montserrat 1 Bold"/>
              </a:rPr>
              <a:t>НОМИНАЦИИ КОНКУРСА</a:t>
            </a:r>
          </a:p>
          <a:p>
            <a:pPr algn="ctr">
              <a:lnSpc>
                <a:spcPts val="4788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Montserrat 1 Bold"/>
                <a:cs typeface="Arial" panose="020B0604020202020204" pitchFamily="34" charset="0"/>
                <a:sym typeface="Montserrat 1 Bold"/>
              </a:rPr>
              <a:t>ежегодно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Montserrat 1 Bold"/>
                <a:cs typeface="Arial" panose="020B0604020202020204" pitchFamily="34" charset="0"/>
                <a:sym typeface="Montserrat 1 Bold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Montserrat 1 Bold"/>
                <a:cs typeface="Arial" panose="020B0604020202020204" pitchFamily="34" charset="0"/>
                <a:sym typeface="Montserrat 1 Bold"/>
              </a:rPr>
              <a:t>тверждаются и публикуются на официальных сайтах организаторов конкурса до 30 декабря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Montserrat 1 Bold"/>
              <a:cs typeface="Arial" panose="020B0604020202020204" pitchFamily="34" charset="0"/>
              <a:sym typeface="Montserrat 1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56" name="Picture 2" descr="Picture background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r="19478" b="11692"/>
          <a:stretch/>
        </p:blipFill>
        <p:spPr bwMode="auto">
          <a:xfrm>
            <a:off x="763470" y="743685"/>
            <a:ext cx="1814772" cy="18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83160" y="766984"/>
            <a:ext cx="1634503" cy="15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1">
            <a:extLst>
              <a:ext uri="{FF2B5EF4-FFF2-40B4-BE49-F238E27FC236}">
                <a16:creationId xmlns:a16="http://schemas.microsoft.com/office/drawing/2014/main" id="{BCDD2FFC-72D3-4FF3-BDD3-BE7090CCC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4955" y="5308548"/>
            <a:ext cx="2680876" cy="0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3" name="Line 41">
            <a:extLst>
              <a:ext uri="{FF2B5EF4-FFF2-40B4-BE49-F238E27FC236}">
                <a16:creationId xmlns:a16="http://schemas.microsoft.com/office/drawing/2014/main" id="{594ACE98-3604-4A7A-B63D-A0080DAC92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03936" y="5308548"/>
            <a:ext cx="2387724" cy="2812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4" name="Oval 87">
            <a:extLst>
              <a:ext uri="{FF2B5EF4-FFF2-40B4-BE49-F238E27FC236}">
                <a16:creationId xmlns:a16="http://schemas.microsoft.com/office/drawing/2014/main" id="{28B2AF68-A4F6-4918-9A1C-D05220EFADD6}"/>
              </a:ext>
            </a:extLst>
          </p:cNvPr>
          <p:cNvSpPr/>
          <p:nvPr/>
        </p:nvSpPr>
        <p:spPr>
          <a:xfrm>
            <a:off x="13091660" y="4669906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5" name="Oval 90">
            <a:extLst>
              <a:ext uri="{FF2B5EF4-FFF2-40B4-BE49-F238E27FC236}">
                <a16:creationId xmlns:a16="http://schemas.microsoft.com/office/drawing/2014/main" id="{FF0A42F8-0F54-45E3-823E-72147CA09F07}"/>
              </a:ext>
            </a:extLst>
          </p:cNvPr>
          <p:cNvSpPr/>
          <p:nvPr/>
        </p:nvSpPr>
        <p:spPr>
          <a:xfrm>
            <a:off x="3332996" y="4379457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A5EB-875B-4380-977B-7E51144FC0AD}"/>
              </a:ext>
            </a:extLst>
          </p:cNvPr>
          <p:cNvSpPr txBox="1"/>
          <p:nvPr/>
        </p:nvSpPr>
        <p:spPr>
          <a:xfrm>
            <a:off x="3450109" y="4761165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2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F37FF-1695-413C-8BC3-825F0B30DEE5}"/>
              </a:ext>
            </a:extLst>
          </p:cNvPr>
          <p:cNvSpPr txBox="1"/>
          <p:nvPr/>
        </p:nvSpPr>
        <p:spPr>
          <a:xfrm>
            <a:off x="13220916" y="4927252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6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977E3-CD45-408F-9B06-B289E1804C77}"/>
              </a:ext>
            </a:extLst>
          </p:cNvPr>
          <p:cNvSpPr txBox="1"/>
          <p:nvPr/>
        </p:nvSpPr>
        <p:spPr>
          <a:xfrm>
            <a:off x="731189" y="3849512"/>
            <a:ext cx="22240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Актуальность</a:t>
            </a:r>
          </a:p>
          <a:p>
            <a:pPr algn="ctr"/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работы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1ED538-55B4-43CC-80B5-7B321D438461}"/>
              </a:ext>
            </a:extLst>
          </p:cNvPr>
          <p:cNvSpPr txBox="1"/>
          <p:nvPr/>
        </p:nvSpPr>
        <p:spPr>
          <a:xfrm>
            <a:off x="14570458" y="4180563"/>
            <a:ext cx="412633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Качество результата образовательной деятельности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FDC15DE0-37D9-498A-8854-1AD22FF1D375}"/>
              </a:ext>
            </a:extLst>
          </p:cNvPr>
          <p:cNvSpPr>
            <a:spLocks/>
          </p:cNvSpPr>
          <p:nvPr/>
        </p:nvSpPr>
        <p:spPr bwMode="auto">
          <a:xfrm>
            <a:off x="5440981" y="2393754"/>
            <a:ext cx="1684851" cy="2778044"/>
          </a:xfrm>
          <a:custGeom>
            <a:avLst/>
            <a:gdLst>
              <a:gd name="T0" fmla="*/ 0 w 410"/>
              <a:gd name="T1" fmla="*/ 0 h 676"/>
              <a:gd name="T2" fmla="*/ 129 w 410"/>
              <a:gd name="T3" fmla="*/ 0 h 676"/>
              <a:gd name="T4" fmla="*/ 189 w 410"/>
              <a:gd name="T5" fmla="*/ 60 h 676"/>
              <a:gd name="T6" fmla="*/ 189 w 410"/>
              <a:gd name="T7" fmla="*/ 616 h 676"/>
              <a:gd name="T8" fmla="*/ 249 w 410"/>
              <a:gd name="T9" fmla="*/ 676 h 676"/>
              <a:gd name="T10" fmla="*/ 410 w 410"/>
              <a:gd name="T11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62" y="0"/>
                  <a:pt x="189" y="26"/>
                  <a:pt x="189" y="60"/>
                </a:cubicBezTo>
                <a:cubicBezTo>
                  <a:pt x="189" y="616"/>
                  <a:pt x="189" y="616"/>
                  <a:pt x="189" y="616"/>
                </a:cubicBezTo>
                <a:cubicBezTo>
                  <a:pt x="189" y="649"/>
                  <a:pt x="216" y="676"/>
                  <a:pt x="249" y="676"/>
                </a:cubicBezTo>
                <a:cubicBezTo>
                  <a:pt x="410" y="676"/>
                  <a:pt x="410" y="676"/>
                  <a:pt x="410" y="676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097C68E3-5978-41F3-8BF0-94F6541D5990}"/>
              </a:ext>
            </a:extLst>
          </p:cNvPr>
          <p:cNvSpPr>
            <a:spLocks/>
          </p:cNvSpPr>
          <p:nvPr/>
        </p:nvSpPr>
        <p:spPr bwMode="auto">
          <a:xfrm>
            <a:off x="10703937" y="2393754"/>
            <a:ext cx="1684851" cy="2778044"/>
          </a:xfrm>
          <a:custGeom>
            <a:avLst/>
            <a:gdLst>
              <a:gd name="T0" fmla="*/ 410 w 410"/>
              <a:gd name="T1" fmla="*/ 0 h 676"/>
              <a:gd name="T2" fmla="*/ 281 w 410"/>
              <a:gd name="T3" fmla="*/ 0 h 676"/>
              <a:gd name="T4" fmla="*/ 221 w 410"/>
              <a:gd name="T5" fmla="*/ 60 h 676"/>
              <a:gd name="T6" fmla="*/ 221 w 410"/>
              <a:gd name="T7" fmla="*/ 616 h 676"/>
              <a:gd name="T8" fmla="*/ 161 w 410"/>
              <a:gd name="T9" fmla="*/ 676 h 676"/>
              <a:gd name="T10" fmla="*/ 0 w 410"/>
              <a:gd name="T11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410" y="0"/>
                </a:moveTo>
                <a:cubicBezTo>
                  <a:pt x="281" y="0"/>
                  <a:pt x="281" y="0"/>
                  <a:pt x="281" y="0"/>
                </a:cubicBezTo>
                <a:cubicBezTo>
                  <a:pt x="248" y="0"/>
                  <a:pt x="221" y="26"/>
                  <a:pt x="221" y="60"/>
                </a:cubicBezTo>
                <a:cubicBezTo>
                  <a:pt x="221" y="616"/>
                  <a:pt x="221" y="616"/>
                  <a:pt x="221" y="616"/>
                </a:cubicBezTo>
                <a:cubicBezTo>
                  <a:pt x="221" y="649"/>
                  <a:pt x="194" y="676"/>
                  <a:pt x="161" y="676"/>
                </a:cubicBezTo>
                <a:cubicBezTo>
                  <a:pt x="0" y="676"/>
                  <a:pt x="0" y="676"/>
                  <a:pt x="0" y="676"/>
                </a:cubicBezTo>
              </a:path>
            </a:pathLst>
          </a:cu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14" name="Oval 81">
            <a:extLst>
              <a:ext uri="{FF2B5EF4-FFF2-40B4-BE49-F238E27FC236}">
                <a16:creationId xmlns:a16="http://schemas.microsoft.com/office/drawing/2014/main" id="{6849ED7B-B57B-47BD-B5AB-DC7CF4A5A7FD}"/>
              </a:ext>
            </a:extLst>
          </p:cNvPr>
          <p:cNvSpPr/>
          <p:nvPr/>
        </p:nvSpPr>
        <p:spPr>
          <a:xfrm>
            <a:off x="12388788" y="1767076"/>
            <a:ext cx="1253358" cy="1253356"/>
          </a:xfrm>
          <a:prstGeom prst="ellipse">
            <a:avLst/>
          </a:prstGeom>
          <a:noFill/>
          <a:ln w="19050">
            <a:solidFill>
              <a:srgbClr val="4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5" name="Oval 89">
            <a:extLst>
              <a:ext uri="{FF2B5EF4-FFF2-40B4-BE49-F238E27FC236}">
                <a16:creationId xmlns:a16="http://schemas.microsoft.com/office/drawing/2014/main" id="{5523B93E-5321-4A58-AC77-F3A145F37C72}"/>
              </a:ext>
            </a:extLst>
          </p:cNvPr>
          <p:cNvSpPr/>
          <p:nvPr/>
        </p:nvSpPr>
        <p:spPr>
          <a:xfrm>
            <a:off x="4171901" y="1767076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550F0-876C-4E73-8F48-85FB87E826E9}"/>
              </a:ext>
            </a:extLst>
          </p:cNvPr>
          <p:cNvSpPr txBox="1"/>
          <p:nvPr/>
        </p:nvSpPr>
        <p:spPr>
          <a:xfrm>
            <a:off x="4285857" y="2045179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52E32-102C-4E21-8D46-3F63867C7CA4}"/>
              </a:ext>
            </a:extLst>
          </p:cNvPr>
          <p:cNvSpPr txBox="1"/>
          <p:nvPr/>
        </p:nvSpPr>
        <p:spPr>
          <a:xfrm>
            <a:off x="12518044" y="2045179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5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9CC68-7AFD-4C94-9BF8-47AF96B547F8}"/>
              </a:ext>
            </a:extLst>
          </p:cNvPr>
          <p:cNvSpPr txBox="1"/>
          <p:nvPr/>
        </p:nvSpPr>
        <p:spPr>
          <a:xfrm>
            <a:off x="10132" y="1538369"/>
            <a:ext cx="41884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Соответствие представленного материала условиям и заявленной номинации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99680-6BE6-4944-9FA8-629BE12117FF}"/>
              </a:ext>
            </a:extLst>
          </p:cNvPr>
          <p:cNvSpPr txBox="1"/>
          <p:nvPr/>
        </p:nvSpPr>
        <p:spPr>
          <a:xfrm>
            <a:off x="14007786" y="1304441"/>
            <a:ext cx="41884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Качество процесса образовательной деятельности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37D37668-DE0C-4FE0-B232-4F006F2E9949}"/>
              </a:ext>
            </a:extLst>
          </p:cNvPr>
          <p:cNvSpPr>
            <a:spLocks/>
          </p:cNvSpPr>
          <p:nvPr/>
        </p:nvSpPr>
        <p:spPr bwMode="auto">
          <a:xfrm>
            <a:off x="5370452" y="5634855"/>
            <a:ext cx="1684851" cy="2296537"/>
          </a:xfrm>
          <a:custGeom>
            <a:avLst/>
            <a:gdLst>
              <a:gd name="T0" fmla="*/ 0 w 410"/>
              <a:gd name="T1" fmla="*/ 676 h 676"/>
              <a:gd name="T2" fmla="*/ 129 w 410"/>
              <a:gd name="T3" fmla="*/ 676 h 676"/>
              <a:gd name="T4" fmla="*/ 189 w 410"/>
              <a:gd name="T5" fmla="*/ 616 h 676"/>
              <a:gd name="T6" fmla="*/ 189 w 410"/>
              <a:gd name="T7" fmla="*/ 60 h 676"/>
              <a:gd name="T8" fmla="*/ 249 w 410"/>
              <a:gd name="T9" fmla="*/ 0 h 676"/>
              <a:gd name="T10" fmla="*/ 410 w 410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0" y="676"/>
                </a:moveTo>
                <a:cubicBezTo>
                  <a:pt x="129" y="676"/>
                  <a:pt x="129" y="676"/>
                  <a:pt x="129" y="676"/>
                </a:cubicBezTo>
                <a:cubicBezTo>
                  <a:pt x="162" y="676"/>
                  <a:pt x="189" y="650"/>
                  <a:pt x="189" y="61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27"/>
                  <a:pt x="216" y="0"/>
                  <a:pt x="249" y="0"/>
                </a:cubicBezTo>
                <a:cubicBezTo>
                  <a:pt x="410" y="0"/>
                  <a:pt x="410" y="0"/>
                  <a:pt x="410" y="0"/>
                </a:cubicBezTo>
              </a:path>
            </a:pathLst>
          </a:cu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3" name="Freeform 39">
            <a:extLst>
              <a:ext uri="{FF2B5EF4-FFF2-40B4-BE49-F238E27FC236}">
                <a16:creationId xmlns:a16="http://schemas.microsoft.com/office/drawing/2014/main" id="{19CB05CF-3D5E-4FAE-A6F2-3AE8FA5D229D}"/>
              </a:ext>
            </a:extLst>
          </p:cNvPr>
          <p:cNvSpPr>
            <a:spLocks/>
          </p:cNvSpPr>
          <p:nvPr/>
        </p:nvSpPr>
        <p:spPr bwMode="auto">
          <a:xfrm>
            <a:off x="10953313" y="5741288"/>
            <a:ext cx="1684851" cy="1836899"/>
          </a:xfrm>
          <a:custGeom>
            <a:avLst/>
            <a:gdLst>
              <a:gd name="T0" fmla="*/ 410 w 410"/>
              <a:gd name="T1" fmla="*/ 676 h 676"/>
              <a:gd name="T2" fmla="*/ 281 w 410"/>
              <a:gd name="T3" fmla="*/ 676 h 676"/>
              <a:gd name="T4" fmla="*/ 221 w 410"/>
              <a:gd name="T5" fmla="*/ 616 h 676"/>
              <a:gd name="T6" fmla="*/ 221 w 410"/>
              <a:gd name="T7" fmla="*/ 60 h 676"/>
              <a:gd name="T8" fmla="*/ 161 w 410"/>
              <a:gd name="T9" fmla="*/ 0 h 676"/>
              <a:gd name="T10" fmla="*/ 0 w 410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410" y="676"/>
                </a:moveTo>
                <a:cubicBezTo>
                  <a:pt x="281" y="676"/>
                  <a:pt x="281" y="676"/>
                  <a:pt x="281" y="676"/>
                </a:cubicBezTo>
                <a:cubicBezTo>
                  <a:pt x="248" y="676"/>
                  <a:pt x="221" y="650"/>
                  <a:pt x="221" y="61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27"/>
                  <a:pt x="194" y="0"/>
                  <a:pt x="16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4" name="Oval 88">
            <a:extLst>
              <a:ext uri="{FF2B5EF4-FFF2-40B4-BE49-F238E27FC236}">
                <a16:creationId xmlns:a16="http://schemas.microsoft.com/office/drawing/2014/main" id="{FB646A39-7770-4E95-87F0-A87B76A9E442}"/>
              </a:ext>
            </a:extLst>
          </p:cNvPr>
          <p:cNvSpPr/>
          <p:nvPr/>
        </p:nvSpPr>
        <p:spPr>
          <a:xfrm>
            <a:off x="12733433" y="6996183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25" name="Oval 91">
            <a:extLst>
              <a:ext uri="{FF2B5EF4-FFF2-40B4-BE49-F238E27FC236}">
                <a16:creationId xmlns:a16="http://schemas.microsoft.com/office/drawing/2014/main" id="{FBCC8CB6-4286-449D-B3B3-7609C35F3F33}"/>
              </a:ext>
            </a:extLst>
          </p:cNvPr>
          <p:cNvSpPr/>
          <p:nvPr/>
        </p:nvSpPr>
        <p:spPr>
          <a:xfrm>
            <a:off x="4122995" y="7147595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44932F-79DA-4BE3-8B35-D6A2AD344AE9}"/>
              </a:ext>
            </a:extLst>
          </p:cNvPr>
          <p:cNvSpPr txBox="1"/>
          <p:nvPr/>
        </p:nvSpPr>
        <p:spPr>
          <a:xfrm>
            <a:off x="4236951" y="7419408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3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F29EE-5D9D-4340-B664-94D6F4A7F640}"/>
              </a:ext>
            </a:extLst>
          </p:cNvPr>
          <p:cNvSpPr txBox="1"/>
          <p:nvPr/>
        </p:nvSpPr>
        <p:spPr>
          <a:xfrm>
            <a:off x="12862689" y="7264959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7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CA1647-9368-4E4D-9420-5A2F05C77DEC}"/>
              </a:ext>
            </a:extLst>
          </p:cNvPr>
          <p:cNvSpPr txBox="1"/>
          <p:nvPr/>
        </p:nvSpPr>
        <p:spPr>
          <a:xfrm>
            <a:off x="401764" y="5918895"/>
            <a:ext cx="41884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Соответствие содержания представленного материала условиям конкурса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883DA8-AA91-4400-BC37-E4F9FB99FE66}"/>
              </a:ext>
            </a:extLst>
          </p:cNvPr>
          <p:cNvSpPr txBox="1"/>
          <p:nvPr/>
        </p:nvSpPr>
        <p:spPr>
          <a:xfrm>
            <a:off x="14116047" y="7378158"/>
            <a:ext cx="41884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Наличие рецензий на представленный материал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4CDBCF78-6CD8-4E68-ADBD-F3720410E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003" y="3623725"/>
            <a:ext cx="3952350" cy="3954462"/>
          </a:xfrm>
          <a:prstGeom prst="ellipse">
            <a:avLst/>
          </a:prstGeom>
          <a:gradFill>
            <a:gsLst>
              <a:gs pos="0">
                <a:srgbClr val="2E9196"/>
              </a:gs>
              <a:gs pos="33000">
                <a:srgbClr val="46C0C6"/>
              </a:gs>
              <a:gs pos="66000">
                <a:srgbClr val="46C0C6"/>
              </a:gs>
              <a:gs pos="100000">
                <a:srgbClr val="2E9196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C2EDA0D4-C579-428F-B48D-AEFCE885F911}"/>
              </a:ext>
            </a:extLst>
          </p:cNvPr>
          <p:cNvSpPr txBox="1"/>
          <p:nvPr/>
        </p:nvSpPr>
        <p:spPr>
          <a:xfrm>
            <a:off x="5425259" y="593158"/>
            <a:ext cx="766640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КРИТЕРИИ ОЦЕНКИ</a:t>
            </a:r>
          </a:p>
          <a:p>
            <a:pPr algn="ctr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1-3 номинация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E7FC5368-1B9C-4F8A-8928-3431FCDD12CF}"/>
              </a:ext>
            </a:extLst>
          </p:cNvPr>
          <p:cNvSpPr/>
          <p:nvPr/>
        </p:nvSpPr>
        <p:spPr>
          <a:xfrm>
            <a:off x="304683" y="-3725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B86730E1-34B9-455E-9DC1-27BA3BEF3DE4}"/>
              </a:ext>
            </a:extLst>
          </p:cNvPr>
          <p:cNvSpPr/>
          <p:nvPr/>
        </p:nvSpPr>
        <p:spPr>
          <a:xfrm>
            <a:off x="-337639" y="65502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6">
            <a:extLst>
              <a:ext uri="{FF2B5EF4-FFF2-40B4-BE49-F238E27FC236}">
                <a16:creationId xmlns:a16="http://schemas.microsoft.com/office/drawing/2014/main" id="{338A092E-8401-47A2-AC0B-17183B51CB5B}"/>
              </a:ext>
            </a:extLst>
          </p:cNvPr>
          <p:cNvSpPr/>
          <p:nvPr/>
        </p:nvSpPr>
        <p:spPr>
          <a:xfrm>
            <a:off x="1217231" y="10134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BF80DC64-B0FD-4E95-B66A-4B17D189AD97}"/>
              </a:ext>
            </a:extLst>
          </p:cNvPr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8ABC19A9-A19B-4CD4-A37E-BEA144196E20}"/>
              </a:ext>
            </a:extLst>
          </p:cNvPr>
          <p:cNvSpPr txBox="1"/>
          <p:nvPr/>
        </p:nvSpPr>
        <p:spPr>
          <a:xfrm>
            <a:off x="14009271" y="2317047"/>
            <a:ext cx="427872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Деятельность педагогических работников, воспитанников, механизм реализации программы, интеграция разнообразных знаний, их актуализация, системность работы, </a:t>
            </a:r>
            <a:r>
              <a:rPr lang="ru-RU" sz="1600" dirty="0" err="1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инновационность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 образовательного процесса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E96D47A2-77C0-4529-B932-6C6DA8ABB416}"/>
              </a:ext>
            </a:extLst>
          </p:cNvPr>
          <p:cNvSpPr txBox="1"/>
          <p:nvPr/>
        </p:nvSpPr>
        <p:spPr>
          <a:xfrm>
            <a:off x="14570458" y="5308548"/>
            <a:ext cx="371754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Результативность образовательного процесса через систему педагогического мониторинга, презентацию деятельности воспитанников, взаимодействие с РПЦ, взаимодействие с другими институтами; возможность самовыражения воспитанников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AE398F7A-51AE-4A70-9F3D-6A2A24C49C33}"/>
              </a:ext>
            </a:extLst>
          </p:cNvPr>
          <p:cNvSpPr txBox="1"/>
          <p:nvPr/>
        </p:nvSpPr>
        <p:spPr>
          <a:xfrm>
            <a:off x="14156511" y="8126024"/>
            <a:ext cx="40397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Рецензии от Отделов религиозного образования и </a:t>
            </a:r>
            <a:r>
              <a:rPr lang="ru-RU" sz="1600" dirty="0" err="1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катехизации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 Русской Православной Церкви, ведущих специалистов в области педагогики и психологии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B1F630E9-0F64-4D9C-B816-6A69C06A2D1D}"/>
              </a:ext>
            </a:extLst>
          </p:cNvPr>
          <p:cNvSpPr txBox="1"/>
          <p:nvPr/>
        </p:nvSpPr>
        <p:spPr>
          <a:xfrm>
            <a:off x="592847" y="2808270"/>
            <a:ext cx="3211929" cy="738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5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Соответствие цели и задачам , концептуальным идеям Конкурса</a:t>
            </a:r>
            <a:endParaRPr lang="en-US" sz="1599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470EC59C-DAE1-4A6A-B6AA-867B1733F2E5}"/>
              </a:ext>
            </a:extLst>
          </p:cNvPr>
          <p:cNvSpPr txBox="1"/>
          <p:nvPr/>
        </p:nvSpPr>
        <p:spPr>
          <a:xfrm>
            <a:off x="622596" y="4571847"/>
            <a:ext cx="332135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Педагогическая целесообразность, </a:t>
            </a:r>
          </a:p>
          <a:p>
            <a:pPr algn="l">
              <a:spcBef>
                <a:spcPct val="0"/>
              </a:spcBef>
            </a:pP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возможность использования работы в практике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BD233C35-D907-489D-85BD-7D8626C59295}"/>
              </a:ext>
            </a:extLst>
          </p:cNvPr>
          <p:cNvSpPr txBox="1"/>
          <p:nvPr/>
        </p:nvSpPr>
        <p:spPr>
          <a:xfrm>
            <a:off x="767514" y="7015861"/>
            <a:ext cx="321192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Оценивается о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бучающий компонента в предметной области, развивающий компонент, </a:t>
            </a: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воспитывающий 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компонент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5" name="Oval 91">
            <a:extLst>
              <a:ext uri="{FF2B5EF4-FFF2-40B4-BE49-F238E27FC236}">
                <a16:creationId xmlns:a16="http://schemas.microsoft.com/office/drawing/2014/main" id="{FBCC8CB6-4286-449D-B3B3-7609C35F3F33}"/>
              </a:ext>
            </a:extLst>
          </p:cNvPr>
          <p:cNvSpPr/>
          <p:nvPr/>
        </p:nvSpPr>
        <p:spPr>
          <a:xfrm>
            <a:off x="6428624" y="8166155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44932F-79DA-4BE3-8B35-D6A2AD344AE9}"/>
              </a:ext>
            </a:extLst>
          </p:cNvPr>
          <p:cNvSpPr txBox="1"/>
          <p:nvPr/>
        </p:nvSpPr>
        <p:spPr>
          <a:xfrm>
            <a:off x="6542580" y="8437968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4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47" name="Line 41">
            <a:extLst>
              <a:ext uri="{FF2B5EF4-FFF2-40B4-BE49-F238E27FC236}">
                <a16:creationId xmlns:a16="http://schemas.microsoft.com/office/drawing/2014/main" id="{BCDD2FFC-72D3-4FF3-BDD3-BE7090CCC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7421406"/>
            <a:ext cx="606720" cy="744749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CA1647-9368-4E4D-9420-5A2F05C77DEC}"/>
              </a:ext>
            </a:extLst>
          </p:cNvPr>
          <p:cNvSpPr txBox="1"/>
          <p:nvPr/>
        </p:nvSpPr>
        <p:spPr>
          <a:xfrm>
            <a:off x="-189314" y="8706152"/>
            <a:ext cx="41884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Качество условий образовательной деятельности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BD233C35-D907-489D-85BD-7D8626C59295}"/>
              </a:ext>
            </a:extLst>
          </p:cNvPr>
          <p:cNvSpPr txBox="1"/>
          <p:nvPr/>
        </p:nvSpPr>
        <p:spPr>
          <a:xfrm>
            <a:off x="3365026" y="8900513"/>
            <a:ext cx="321192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Профессионализм педагогических работников, методическое и материально-техническое обеспечение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50" name="Oval 88">
            <a:extLst>
              <a:ext uri="{FF2B5EF4-FFF2-40B4-BE49-F238E27FC236}">
                <a16:creationId xmlns:a16="http://schemas.microsoft.com/office/drawing/2014/main" id="{FB646A39-7770-4E95-87F0-A87B76A9E442}"/>
              </a:ext>
            </a:extLst>
          </p:cNvPr>
          <p:cNvSpPr/>
          <p:nvPr/>
        </p:nvSpPr>
        <p:spPr>
          <a:xfrm>
            <a:off x="9504616" y="8808158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F29EE-5D9D-4340-B664-94D6F4A7F640}"/>
              </a:ext>
            </a:extLst>
          </p:cNvPr>
          <p:cNvSpPr txBox="1"/>
          <p:nvPr/>
        </p:nvSpPr>
        <p:spPr>
          <a:xfrm>
            <a:off x="9633872" y="9076934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8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59591" y="9419511"/>
            <a:ext cx="3021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Оформление работы</a:t>
            </a:r>
          </a:p>
        </p:txBody>
      </p:sp>
      <p:sp>
        <p:nvSpPr>
          <p:cNvPr id="52" name="Line 41">
            <a:extLst>
              <a:ext uri="{FF2B5EF4-FFF2-40B4-BE49-F238E27FC236}">
                <a16:creationId xmlns:a16="http://schemas.microsoft.com/office/drawing/2014/main" id="{BCDD2FFC-72D3-4FF3-BDD3-BE7090CCC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1431" y="7378158"/>
            <a:ext cx="8876" cy="1347333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1">
            <a:extLst>
              <a:ext uri="{FF2B5EF4-FFF2-40B4-BE49-F238E27FC236}">
                <a16:creationId xmlns:a16="http://schemas.microsoft.com/office/drawing/2014/main" id="{BCDD2FFC-72D3-4FF3-BDD3-BE7090CCC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7827" y="5308548"/>
            <a:ext cx="1978004" cy="0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3" name="Line 41">
            <a:extLst>
              <a:ext uri="{FF2B5EF4-FFF2-40B4-BE49-F238E27FC236}">
                <a16:creationId xmlns:a16="http://schemas.microsoft.com/office/drawing/2014/main" id="{594ACE98-3604-4A7A-B63D-A0080DAC92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03936" y="5308548"/>
            <a:ext cx="2387724" cy="2812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4" name="Oval 87">
            <a:extLst>
              <a:ext uri="{FF2B5EF4-FFF2-40B4-BE49-F238E27FC236}">
                <a16:creationId xmlns:a16="http://schemas.microsoft.com/office/drawing/2014/main" id="{28B2AF68-A4F6-4918-9A1C-D05220EFADD6}"/>
              </a:ext>
            </a:extLst>
          </p:cNvPr>
          <p:cNvSpPr/>
          <p:nvPr/>
        </p:nvSpPr>
        <p:spPr>
          <a:xfrm>
            <a:off x="13091660" y="4669906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5" name="Oval 90">
            <a:extLst>
              <a:ext uri="{FF2B5EF4-FFF2-40B4-BE49-F238E27FC236}">
                <a16:creationId xmlns:a16="http://schemas.microsoft.com/office/drawing/2014/main" id="{FF0A42F8-0F54-45E3-823E-72147CA09F07}"/>
              </a:ext>
            </a:extLst>
          </p:cNvPr>
          <p:cNvSpPr/>
          <p:nvPr/>
        </p:nvSpPr>
        <p:spPr>
          <a:xfrm>
            <a:off x="3904353" y="4404821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FA5EB-875B-4380-977B-7E51144FC0AD}"/>
              </a:ext>
            </a:extLst>
          </p:cNvPr>
          <p:cNvSpPr txBox="1"/>
          <p:nvPr/>
        </p:nvSpPr>
        <p:spPr>
          <a:xfrm>
            <a:off x="4021466" y="4786529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2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F37FF-1695-413C-8BC3-825F0B30DEE5}"/>
              </a:ext>
            </a:extLst>
          </p:cNvPr>
          <p:cNvSpPr txBox="1"/>
          <p:nvPr/>
        </p:nvSpPr>
        <p:spPr>
          <a:xfrm>
            <a:off x="13220916" y="4927252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6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977E3-CD45-408F-9B06-B289E1804C77}"/>
              </a:ext>
            </a:extLst>
          </p:cNvPr>
          <p:cNvSpPr txBox="1"/>
          <p:nvPr/>
        </p:nvSpPr>
        <p:spPr>
          <a:xfrm>
            <a:off x="731189" y="3849512"/>
            <a:ext cx="22240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Актуальность</a:t>
            </a:r>
          </a:p>
          <a:p>
            <a:pPr algn="ctr"/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работы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1ED538-55B4-43CC-80B5-7B321D438461}"/>
              </a:ext>
            </a:extLst>
          </p:cNvPr>
          <p:cNvSpPr txBox="1"/>
          <p:nvPr/>
        </p:nvSpPr>
        <p:spPr>
          <a:xfrm>
            <a:off x="14570458" y="4398639"/>
            <a:ext cx="412633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Уровень редакционной подготовки издания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FDC15DE0-37D9-498A-8854-1AD22FF1D375}"/>
              </a:ext>
            </a:extLst>
          </p:cNvPr>
          <p:cNvSpPr>
            <a:spLocks/>
          </p:cNvSpPr>
          <p:nvPr/>
        </p:nvSpPr>
        <p:spPr bwMode="auto">
          <a:xfrm>
            <a:off x="5440981" y="2393754"/>
            <a:ext cx="1684851" cy="2778044"/>
          </a:xfrm>
          <a:custGeom>
            <a:avLst/>
            <a:gdLst>
              <a:gd name="T0" fmla="*/ 0 w 410"/>
              <a:gd name="T1" fmla="*/ 0 h 676"/>
              <a:gd name="T2" fmla="*/ 129 w 410"/>
              <a:gd name="T3" fmla="*/ 0 h 676"/>
              <a:gd name="T4" fmla="*/ 189 w 410"/>
              <a:gd name="T5" fmla="*/ 60 h 676"/>
              <a:gd name="T6" fmla="*/ 189 w 410"/>
              <a:gd name="T7" fmla="*/ 616 h 676"/>
              <a:gd name="T8" fmla="*/ 249 w 410"/>
              <a:gd name="T9" fmla="*/ 676 h 676"/>
              <a:gd name="T10" fmla="*/ 410 w 410"/>
              <a:gd name="T11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62" y="0"/>
                  <a:pt x="189" y="26"/>
                  <a:pt x="189" y="60"/>
                </a:cubicBezTo>
                <a:cubicBezTo>
                  <a:pt x="189" y="616"/>
                  <a:pt x="189" y="616"/>
                  <a:pt x="189" y="616"/>
                </a:cubicBezTo>
                <a:cubicBezTo>
                  <a:pt x="189" y="649"/>
                  <a:pt x="216" y="676"/>
                  <a:pt x="249" y="676"/>
                </a:cubicBezTo>
                <a:cubicBezTo>
                  <a:pt x="410" y="676"/>
                  <a:pt x="410" y="676"/>
                  <a:pt x="410" y="676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097C68E3-5978-41F3-8BF0-94F6541D5990}"/>
              </a:ext>
            </a:extLst>
          </p:cNvPr>
          <p:cNvSpPr>
            <a:spLocks/>
          </p:cNvSpPr>
          <p:nvPr/>
        </p:nvSpPr>
        <p:spPr bwMode="auto">
          <a:xfrm>
            <a:off x="10703937" y="2393754"/>
            <a:ext cx="1684851" cy="2778044"/>
          </a:xfrm>
          <a:custGeom>
            <a:avLst/>
            <a:gdLst>
              <a:gd name="T0" fmla="*/ 410 w 410"/>
              <a:gd name="T1" fmla="*/ 0 h 676"/>
              <a:gd name="T2" fmla="*/ 281 w 410"/>
              <a:gd name="T3" fmla="*/ 0 h 676"/>
              <a:gd name="T4" fmla="*/ 221 w 410"/>
              <a:gd name="T5" fmla="*/ 60 h 676"/>
              <a:gd name="T6" fmla="*/ 221 w 410"/>
              <a:gd name="T7" fmla="*/ 616 h 676"/>
              <a:gd name="T8" fmla="*/ 161 w 410"/>
              <a:gd name="T9" fmla="*/ 676 h 676"/>
              <a:gd name="T10" fmla="*/ 0 w 410"/>
              <a:gd name="T11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410" y="0"/>
                </a:moveTo>
                <a:cubicBezTo>
                  <a:pt x="281" y="0"/>
                  <a:pt x="281" y="0"/>
                  <a:pt x="281" y="0"/>
                </a:cubicBezTo>
                <a:cubicBezTo>
                  <a:pt x="248" y="0"/>
                  <a:pt x="221" y="26"/>
                  <a:pt x="221" y="60"/>
                </a:cubicBezTo>
                <a:cubicBezTo>
                  <a:pt x="221" y="616"/>
                  <a:pt x="221" y="616"/>
                  <a:pt x="221" y="616"/>
                </a:cubicBezTo>
                <a:cubicBezTo>
                  <a:pt x="221" y="649"/>
                  <a:pt x="194" y="676"/>
                  <a:pt x="161" y="676"/>
                </a:cubicBezTo>
                <a:cubicBezTo>
                  <a:pt x="0" y="676"/>
                  <a:pt x="0" y="676"/>
                  <a:pt x="0" y="676"/>
                </a:cubicBezTo>
              </a:path>
            </a:pathLst>
          </a:cu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14" name="Oval 81">
            <a:extLst>
              <a:ext uri="{FF2B5EF4-FFF2-40B4-BE49-F238E27FC236}">
                <a16:creationId xmlns:a16="http://schemas.microsoft.com/office/drawing/2014/main" id="{6849ED7B-B57B-47BD-B5AB-DC7CF4A5A7FD}"/>
              </a:ext>
            </a:extLst>
          </p:cNvPr>
          <p:cNvSpPr/>
          <p:nvPr/>
        </p:nvSpPr>
        <p:spPr>
          <a:xfrm>
            <a:off x="12388788" y="1767076"/>
            <a:ext cx="1253358" cy="1253356"/>
          </a:xfrm>
          <a:prstGeom prst="ellipse">
            <a:avLst/>
          </a:prstGeom>
          <a:noFill/>
          <a:ln w="19050">
            <a:solidFill>
              <a:srgbClr val="46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5" name="Oval 89">
            <a:extLst>
              <a:ext uri="{FF2B5EF4-FFF2-40B4-BE49-F238E27FC236}">
                <a16:creationId xmlns:a16="http://schemas.microsoft.com/office/drawing/2014/main" id="{5523B93E-5321-4A58-AC77-F3A145F37C72}"/>
              </a:ext>
            </a:extLst>
          </p:cNvPr>
          <p:cNvSpPr/>
          <p:nvPr/>
        </p:nvSpPr>
        <p:spPr>
          <a:xfrm>
            <a:off x="4171901" y="1767076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550F0-876C-4E73-8F48-85FB87E826E9}"/>
              </a:ext>
            </a:extLst>
          </p:cNvPr>
          <p:cNvSpPr txBox="1"/>
          <p:nvPr/>
        </p:nvSpPr>
        <p:spPr>
          <a:xfrm>
            <a:off x="4285857" y="2045179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52E32-102C-4E21-8D46-3F63867C7CA4}"/>
              </a:ext>
            </a:extLst>
          </p:cNvPr>
          <p:cNvSpPr txBox="1"/>
          <p:nvPr/>
        </p:nvSpPr>
        <p:spPr>
          <a:xfrm>
            <a:off x="12518044" y="2045179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5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9CC68-7AFD-4C94-9BF8-47AF96B547F8}"/>
              </a:ext>
            </a:extLst>
          </p:cNvPr>
          <p:cNvSpPr txBox="1"/>
          <p:nvPr/>
        </p:nvSpPr>
        <p:spPr>
          <a:xfrm>
            <a:off x="10132" y="1538369"/>
            <a:ext cx="41884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Соответствие представленного материала условиям и заявленной номинации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99680-6BE6-4944-9FA8-629BE12117FF}"/>
              </a:ext>
            </a:extLst>
          </p:cNvPr>
          <p:cNvSpPr txBox="1"/>
          <p:nvPr/>
        </p:nvSpPr>
        <p:spPr>
          <a:xfrm>
            <a:off x="13986791" y="885496"/>
            <a:ext cx="41884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Отражение православных педагогических традиций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37D37668-DE0C-4FE0-B232-4F006F2E9949}"/>
              </a:ext>
            </a:extLst>
          </p:cNvPr>
          <p:cNvSpPr>
            <a:spLocks/>
          </p:cNvSpPr>
          <p:nvPr/>
        </p:nvSpPr>
        <p:spPr bwMode="auto">
          <a:xfrm>
            <a:off x="5370452" y="5634856"/>
            <a:ext cx="1684851" cy="2080082"/>
          </a:xfrm>
          <a:custGeom>
            <a:avLst/>
            <a:gdLst>
              <a:gd name="T0" fmla="*/ 0 w 410"/>
              <a:gd name="T1" fmla="*/ 676 h 676"/>
              <a:gd name="T2" fmla="*/ 129 w 410"/>
              <a:gd name="T3" fmla="*/ 676 h 676"/>
              <a:gd name="T4" fmla="*/ 189 w 410"/>
              <a:gd name="T5" fmla="*/ 616 h 676"/>
              <a:gd name="T6" fmla="*/ 189 w 410"/>
              <a:gd name="T7" fmla="*/ 60 h 676"/>
              <a:gd name="T8" fmla="*/ 249 w 410"/>
              <a:gd name="T9" fmla="*/ 0 h 676"/>
              <a:gd name="T10" fmla="*/ 410 w 410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0" y="676"/>
                </a:moveTo>
                <a:cubicBezTo>
                  <a:pt x="129" y="676"/>
                  <a:pt x="129" y="676"/>
                  <a:pt x="129" y="676"/>
                </a:cubicBezTo>
                <a:cubicBezTo>
                  <a:pt x="162" y="676"/>
                  <a:pt x="189" y="650"/>
                  <a:pt x="189" y="61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27"/>
                  <a:pt x="216" y="0"/>
                  <a:pt x="249" y="0"/>
                </a:cubicBezTo>
                <a:cubicBezTo>
                  <a:pt x="410" y="0"/>
                  <a:pt x="410" y="0"/>
                  <a:pt x="410" y="0"/>
                </a:cubicBezTo>
              </a:path>
            </a:pathLst>
          </a:cu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3" name="Freeform 39">
            <a:extLst>
              <a:ext uri="{FF2B5EF4-FFF2-40B4-BE49-F238E27FC236}">
                <a16:creationId xmlns:a16="http://schemas.microsoft.com/office/drawing/2014/main" id="{19CB05CF-3D5E-4FAE-A6F2-3AE8FA5D229D}"/>
              </a:ext>
            </a:extLst>
          </p:cNvPr>
          <p:cNvSpPr>
            <a:spLocks/>
          </p:cNvSpPr>
          <p:nvPr/>
        </p:nvSpPr>
        <p:spPr bwMode="auto">
          <a:xfrm>
            <a:off x="10953313" y="5741288"/>
            <a:ext cx="1684851" cy="1836899"/>
          </a:xfrm>
          <a:custGeom>
            <a:avLst/>
            <a:gdLst>
              <a:gd name="T0" fmla="*/ 410 w 410"/>
              <a:gd name="T1" fmla="*/ 676 h 676"/>
              <a:gd name="T2" fmla="*/ 281 w 410"/>
              <a:gd name="T3" fmla="*/ 676 h 676"/>
              <a:gd name="T4" fmla="*/ 221 w 410"/>
              <a:gd name="T5" fmla="*/ 616 h 676"/>
              <a:gd name="T6" fmla="*/ 221 w 410"/>
              <a:gd name="T7" fmla="*/ 60 h 676"/>
              <a:gd name="T8" fmla="*/ 161 w 410"/>
              <a:gd name="T9" fmla="*/ 0 h 676"/>
              <a:gd name="T10" fmla="*/ 0 w 410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676">
                <a:moveTo>
                  <a:pt x="410" y="676"/>
                </a:moveTo>
                <a:cubicBezTo>
                  <a:pt x="281" y="676"/>
                  <a:pt x="281" y="676"/>
                  <a:pt x="281" y="676"/>
                </a:cubicBezTo>
                <a:cubicBezTo>
                  <a:pt x="248" y="676"/>
                  <a:pt x="221" y="650"/>
                  <a:pt x="221" y="61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27"/>
                  <a:pt x="194" y="0"/>
                  <a:pt x="16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4" name="Oval 88">
            <a:extLst>
              <a:ext uri="{FF2B5EF4-FFF2-40B4-BE49-F238E27FC236}">
                <a16:creationId xmlns:a16="http://schemas.microsoft.com/office/drawing/2014/main" id="{FB646A39-7770-4E95-87F0-A87B76A9E442}"/>
              </a:ext>
            </a:extLst>
          </p:cNvPr>
          <p:cNvSpPr/>
          <p:nvPr/>
        </p:nvSpPr>
        <p:spPr>
          <a:xfrm>
            <a:off x="12733433" y="6996183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25" name="Oval 91">
            <a:extLst>
              <a:ext uri="{FF2B5EF4-FFF2-40B4-BE49-F238E27FC236}">
                <a16:creationId xmlns:a16="http://schemas.microsoft.com/office/drawing/2014/main" id="{FBCC8CB6-4286-449D-B3B3-7609C35F3F33}"/>
              </a:ext>
            </a:extLst>
          </p:cNvPr>
          <p:cNvSpPr/>
          <p:nvPr/>
        </p:nvSpPr>
        <p:spPr>
          <a:xfrm>
            <a:off x="4136862" y="6921098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44932F-79DA-4BE3-8B35-D6A2AD344AE9}"/>
              </a:ext>
            </a:extLst>
          </p:cNvPr>
          <p:cNvSpPr txBox="1"/>
          <p:nvPr/>
        </p:nvSpPr>
        <p:spPr>
          <a:xfrm>
            <a:off x="4250818" y="7192911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3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F29EE-5D9D-4340-B664-94D6F4A7F640}"/>
              </a:ext>
            </a:extLst>
          </p:cNvPr>
          <p:cNvSpPr txBox="1"/>
          <p:nvPr/>
        </p:nvSpPr>
        <p:spPr>
          <a:xfrm>
            <a:off x="12862689" y="7264959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7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CA1647-9368-4E4D-9420-5A2F05C77DEC}"/>
              </a:ext>
            </a:extLst>
          </p:cNvPr>
          <p:cNvSpPr txBox="1"/>
          <p:nvPr/>
        </p:nvSpPr>
        <p:spPr>
          <a:xfrm>
            <a:off x="397865" y="5721466"/>
            <a:ext cx="41884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Соответствие содержания представленного материала </a:t>
            </a:r>
            <a:r>
              <a:rPr lang="ru-RU" sz="2000" dirty="0" err="1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психовозрастным</a:t>
            </a:r>
            <a:r>
              <a:rPr lang="ru-RU" sz="2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особенностям читателя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883DA8-AA91-4400-BC37-E4F9FB99FE66}"/>
              </a:ext>
            </a:extLst>
          </p:cNvPr>
          <p:cNvSpPr txBox="1"/>
          <p:nvPr/>
        </p:nvSpPr>
        <p:spPr>
          <a:xfrm>
            <a:off x="14116047" y="7378158"/>
            <a:ext cx="41884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Наличие рецензий на представленный материал</a:t>
            </a:r>
            <a:endParaRPr lang="en-US" sz="2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4CDBCF78-6CD8-4E68-ADBD-F3720410E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003" y="3623725"/>
            <a:ext cx="3952350" cy="3954462"/>
          </a:xfrm>
          <a:prstGeom prst="ellipse">
            <a:avLst/>
          </a:prstGeom>
          <a:gradFill>
            <a:gsLst>
              <a:gs pos="0">
                <a:srgbClr val="2E9196"/>
              </a:gs>
              <a:gs pos="33000">
                <a:srgbClr val="46C0C6"/>
              </a:gs>
              <a:gs pos="66000">
                <a:srgbClr val="46C0C6"/>
              </a:gs>
              <a:gs pos="100000">
                <a:srgbClr val="2E9196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C2EDA0D4-C579-428F-B48D-AEFCE885F911}"/>
              </a:ext>
            </a:extLst>
          </p:cNvPr>
          <p:cNvSpPr txBox="1"/>
          <p:nvPr/>
        </p:nvSpPr>
        <p:spPr>
          <a:xfrm>
            <a:off x="5425259" y="593158"/>
            <a:ext cx="766640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КРИТЕРИИ ОЦЕНКИ</a:t>
            </a:r>
          </a:p>
          <a:p>
            <a:pPr algn="ctr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4 номинация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E7FC5368-1B9C-4F8A-8928-3431FCDD12CF}"/>
              </a:ext>
            </a:extLst>
          </p:cNvPr>
          <p:cNvSpPr/>
          <p:nvPr/>
        </p:nvSpPr>
        <p:spPr>
          <a:xfrm>
            <a:off x="304683" y="-3725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B86730E1-34B9-455E-9DC1-27BA3BEF3DE4}"/>
              </a:ext>
            </a:extLst>
          </p:cNvPr>
          <p:cNvSpPr/>
          <p:nvPr/>
        </p:nvSpPr>
        <p:spPr>
          <a:xfrm>
            <a:off x="-337639" y="65502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46">
            <a:extLst>
              <a:ext uri="{FF2B5EF4-FFF2-40B4-BE49-F238E27FC236}">
                <a16:creationId xmlns:a16="http://schemas.microsoft.com/office/drawing/2014/main" id="{338A092E-8401-47A2-AC0B-17183B51CB5B}"/>
              </a:ext>
            </a:extLst>
          </p:cNvPr>
          <p:cNvSpPr/>
          <p:nvPr/>
        </p:nvSpPr>
        <p:spPr>
          <a:xfrm>
            <a:off x="1217231" y="10134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BF80DC64-B0FD-4E95-B66A-4B17D189AD97}"/>
              </a:ext>
            </a:extLst>
          </p:cNvPr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8ABC19A9-A19B-4CD4-A37E-BEA144196E20}"/>
              </a:ext>
            </a:extLst>
          </p:cNvPr>
          <p:cNvSpPr txBox="1"/>
          <p:nvPr/>
        </p:nvSpPr>
        <p:spPr>
          <a:xfrm>
            <a:off x="14025807" y="1642070"/>
            <a:ext cx="427872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Текстов Священного Писания, «Жития Святых», церковных документов, использование иллюстраций Православных святынь (Икон, Храмов, церквей, монастырей и т.п.), доступность изложения материала для широкого круга читателей, системность и структурированность материала, использование глоссария и ссылок на первоисточники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E96D47A2-77C0-4529-B932-6C6DA8ABB416}"/>
              </a:ext>
            </a:extLst>
          </p:cNvPr>
          <p:cNvSpPr txBox="1"/>
          <p:nvPr/>
        </p:nvSpPr>
        <p:spPr>
          <a:xfrm>
            <a:off x="14570458" y="5308548"/>
            <a:ext cx="371754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Соответствие ГОСТу 7.60-2003, тираж, оформление издания, </a:t>
            </a:r>
            <a:r>
              <a:rPr lang="ru-RU" sz="1600" dirty="0" err="1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аннотированность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 материала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AE398F7A-51AE-4A70-9F3D-6A2A24C49C33}"/>
              </a:ext>
            </a:extLst>
          </p:cNvPr>
          <p:cNvSpPr txBox="1"/>
          <p:nvPr/>
        </p:nvSpPr>
        <p:spPr>
          <a:xfrm>
            <a:off x="14156511" y="8126024"/>
            <a:ext cx="40397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Рецензии от Отделов религиозного образования и </a:t>
            </a:r>
            <a:r>
              <a:rPr lang="ru-RU" sz="1600" dirty="0" err="1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катехизации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 Русской Православной Церкви, ведущих специалистов в области педагогики и психологии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B1F630E9-0F64-4D9C-B816-6A69C06A2D1D}"/>
              </a:ext>
            </a:extLst>
          </p:cNvPr>
          <p:cNvSpPr txBox="1"/>
          <p:nvPr/>
        </p:nvSpPr>
        <p:spPr>
          <a:xfrm>
            <a:off x="592847" y="2808270"/>
            <a:ext cx="3211929" cy="738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5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Соответствие цели и задачам , концептуальным идеям Конкурса</a:t>
            </a:r>
            <a:endParaRPr lang="en-US" sz="1599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470EC59C-DAE1-4A6A-B6AA-867B1733F2E5}"/>
              </a:ext>
            </a:extLst>
          </p:cNvPr>
          <p:cNvSpPr txBox="1"/>
          <p:nvPr/>
        </p:nvSpPr>
        <p:spPr>
          <a:xfrm>
            <a:off x="622596" y="4571847"/>
            <a:ext cx="332135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Педагогическая целесообразность, </a:t>
            </a:r>
          </a:p>
          <a:p>
            <a:pPr algn="l">
              <a:spcBef>
                <a:spcPct val="0"/>
              </a:spcBef>
            </a:pP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возможность использования работы в практике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BD233C35-D907-489D-85BD-7D8626C59295}"/>
              </a:ext>
            </a:extLst>
          </p:cNvPr>
          <p:cNvSpPr txBox="1"/>
          <p:nvPr/>
        </p:nvSpPr>
        <p:spPr>
          <a:xfrm>
            <a:off x="767514" y="7015861"/>
            <a:ext cx="321192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Оценивается о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бучающий компонента в предметной области, развивающий компонент, </a:t>
            </a: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воспитывающий 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компонент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5" name="Oval 91">
            <a:extLst>
              <a:ext uri="{FF2B5EF4-FFF2-40B4-BE49-F238E27FC236}">
                <a16:creationId xmlns:a16="http://schemas.microsoft.com/office/drawing/2014/main" id="{FBCC8CB6-4286-449D-B3B3-7609C35F3F33}"/>
              </a:ext>
            </a:extLst>
          </p:cNvPr>
          <p:cNvSpPr/>
          <p:nvPr/>
        </p:nvSpPr>
        <p:spPr>
          <a:xfrm>
            <a:off x="7248263" y="8246967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44932F-79DA-4BE3-8B35-D6A2AD344AE9}"/>
              </a:ext>
            </a:extLst>
          </p:cNvPr>
          <p:cNvSpPr txBox="1"/>
          <p:nvPr/>
        </p:nvSpPr>
        <p:spPr>
          <a:xfrm>
            <a:off x="7362219" y="8518780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4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47" name="Line 41">
            <a:extLst>
              <a:ext uri="{FF2B5EF4-FFF2-40B4-BE49-F238E27FC236}">
                <a16:creationId xmlns:a16="http://schemas.microsoft.com/office/drawing/2014/main" id="{BCDD2FFC-72D3-4FF3-BDD3-BE7090CCC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6667" y="7510717"/>
            <a:ext cx="606720" cy="744749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CA1647-9368-4E4D-9420-5A2F05C77DEC}"/>
              </a:ext>
            </a:extLst>
          </p:cNvPr>
          <p:cNvSpPr txBox="1"/>
          <p:nvPr/>
        </p:nvSpPr>
        <p:spPr>
          <a:xfrm>
            <a:off x="173731" y="8479696"/>
            <a:ext cx="31943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Отражение в содержании представленного материала требований </a:t>
            </a:r>
            <a:r>
              <a:rPr lang="ru-RU" sz="16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ФГОС, </a:t>
            </a:r>
            <a:r>
              <a:rPr lang="ru-RU" sz="16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церковных документов и стандартов РПЦ в сфере образования </a:t>
            </a:r>
            <a:endParaRPr lang="en-US" sz="16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BD233C35-D907-489D-85BD-7D8626C59295}"/>
              </a:ext>
            </a:extLst>
          </p:cNvPr>
          <p:cNvSpPr txBox="1"/>
          <p:nvPr/>
        </p:nvSpPr>
        <p:spPr>
          <a:xfrm>
            <a:off x="3394100" y="8246967"/>
            <a:ext cx="386983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</a:rPr>
              <a:t>Соответствие Православному христианскому вероучению, историческим и культурным традициям РПЦ, ФГОС, церковным документам и стандартам РПЦ в сфере образования, историческим и культурным традициям РПЦ, новейшим данным церковной науки </a:t>
            </a:r>
            <a:endParaRPr lang="en-US" sz="16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50" name="Oval 88">
            <a:extLst>
              <a:ext uri="{FF2B5EF4-FFF2-40B4-BE49-F238E27FC236}">
                <a16:creationId xmlns:a16="http://schemas.microsoft.com/office/drawing/2014/main" id="{FB646A39-7770-4E95-87F0-A87B76A9E442}"/>
              </a:ext>
            </a:extLst>
          </p:cNvPr>
          <p:cNvSpPr/>
          <p:nvPr/>
        </p:nvSpPr>
        <p:spPr>
          <a:xfrm>
            <a:off x="9504616" y="8808158"/>
            <a:ext cx="1253358" cy="1253356"/>
          </a:xfrm>
          <a:prstGeom prst="ellipse">
            <a:avLst/>
          </a:prstGeom>
          <a:noFill/>
          <a:ln w="19050">
            <a:solidFill>
              <a:srgbClr val="56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F29EE-5D9D-4340-B664-94D6F4A7F640}"/>
              </a:ext>
            </a:extLst>
          </p:cNvPr>
          <p:cNvSpPr txBox="1"/>
          <p:nvPr/>
        </p:nvSpPr>
        <p:spPr>
          <a:xfrm>
            <a:off x="9633872" y="9076934"/>
            <a:ext cx="9948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0</a:t>
            </a:r>
            <a:r>
              <a:rPr lang="ru-RU" sz="4000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8</a:t>
            </a:r>
            <a:endParaRPr lang="en-US" sz="4000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59591" y="9419511"/>
            <a:ext cx="3021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Оформление работы</a:t>
            </a:r>
          </a:p>
        </p:txBody>
      </p:sp>
      <p:sp>
        <p:nvSpPr>
          <p:cNvPr id="52" name="Line 41">
            <a:extLst>
              <a:ext uri="{FF2B5EF4-FFF2-40B4-BE49-F238E27FC236}">
                <a16:creationId xmlns:a16="http://schemas.microsoft.com/office/drawing/2014/main" id="{BCDD2FFC-72D3-4FF3-BDD3-BE7090CCC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1431" y="7378158"/>
            <a:ext cx="8876" cy="1347333"/>
          </a:xfrm>
          <a:prstGeom prst="line">
            <a:avLst/>
          </a:prstGeom>
          <a:noFill/>
          <a:ln w="19050" cap="flat">
            <a:solidFill>
              <a:srgbClr val="56CC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">
            <a:off x="-692043" y="-1367112"/>
            <a:ext cx="19672086" cy="13021223"/>
          </a:xfrm>
          <a:custGeom>
            <a:avLst/>
            <a:gdLst/>
            <a:ahLst/>
            <a:cxnLst/>
            <a:rect l="l" t="t" r="r" b="b"/>
            <a:pathLst>
              <a:path w="19672086" h="13021223">
                <a:moveTo>
                  <a:pt x="0" y="2860874"/>
                </a:moveTo>
                <a:lnTo>
                  <a:pt x="18062845" y="0"/>
                </a:lnTo>
                <a:lnTo>
                  <a:pt x="19672086" y="10160350"/>
                </a:lnTo>
                <a:lnTo>
                  <a:pt x="1609241" y="13021224"/>
                </a:lnTo>
                <a:lnTo>
                  <a:pt x="0" y="2860874"/>
                </a:lnTo>
                <a:close/>
              </a:path>
            </a:pathLst>
          </a:custGeom>
          <a:blipFill>
            <a:blip r:embed="rId2"/>
            <a:stretch>
              <a:fillRect b="-6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27753" y="1806978"/>
            <a:ext cx="14232495" cy="6673044"/>
            <a:chOff x="0" y="0"/>
            <a:chExt cx="4428949" cy="2076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8949" cy="2076556"/>
            </a:xfrm>
            <a:custGeom>
              <a:avLst/>
              <a:gdLst/>
              <a:ahLst/>
              <a:cxnLst/>
              <a:rect l="l" t="t" r="r" b="b"/>
              <a:pathLst>
                <a:path w="4428949" h="2076556">
                  <a:moveTo>
                    <a:pt x="4304489" y="2076556"/>
                  </a:moveTo>
                  <a:lnTo>
                    <a:pt x="124460" y="2076556"/>
                  </a:lnTo>
                  <a:cubicBezTo>
                    <a:pt x="55880" y="2076556"/>
                    <a:pt x="0" y="2020676"/>
                    <a:pt x="0" y="19520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04489" y="0"/>
                  </a:lnTo>
                  <a:cubicBezTo>
                    <a:pt x="4373069" y="0"/>
                    <a:pt x="4428949" y="55880"/>
                    <a:pt x="4428949" y="124460"/>
                  </a:cubicBezTo>
                  <a:lnTo>
                    <a:pt x="4428949" y="1952096"/>
                  </a:lnTo>
                  <a:cubicBezTo>
                    <a:pt x="4428949" y="2020676"/>
                    <a:pt x="4373069" y="2076556"/>
                    <a:pt x="4304489" y="2076556"/>
                  </a:cubicBezTo>
                  <a:close/>
                </a:path>
              </a:pathLst>
            </a:custGeom>
            <a:solidFill>
              <a:srgbClr val="56CCC3">
                <a:alpha val="89804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700209" y="2437129"/>
            <a:ext cx="2096045" cy="2272136"/>
          </a:xfrm>
          <a:custGeom>
            <a:avLst/>
            <a:gdLst/>
            <a:ahLst/>
            <a:cxnLst/>
            <a:rect l="l" t="t" r="r" b="b"/>
            <a:pathLst>
              <a:path w="2096045" h="2272136">
                <a:moveTo>
                  <a:pt x="0" y="0"/>
                </a:moveTo>
                <a:lnTo>
                  <a:pt x="2096045" y="0"/>
                </a:lnTo>
                <a:lnTo>
                  <a:pt x="2096045" y="2272135"/>
                </a:lnTo>
                <a:lnTo>
                  <a:pt x="0" y="2272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610284" y="4194952"/>
            <a:ext cx="9679100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ts val="4479"/>
              </a:lnSpc>
              <a:spcBef>
                <a:spcPct val="0"/>
              </a:spcBef>
              <a:buFontTx/>
              <a:buChar char="-"/>
            </a:pPr>
            <a:r>
              <a:rPr lang="ru-RU" sz="3200" spc="-159" dirty="0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«это систематическая и регулярная процедура сбора данных по важным образовательным аспектам на разных уровнях образования»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endParaRPr lang="ru-RU" sz="3200" spc="-159" dirty="0">
              <a:solidFill>
                <a:srgbClr val="FDFDFD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514350" indent="-514350">
              <a:lnSpc>
                <a:spcPts val="4479"/>
              </a:lnSpc>
              <a:spcBef>
                <a:spcPct val="0"/>
              </a:spcBef>
              <a:buFontTx/>
              <a:buChar char="-"/>
            </a:pPr>
            <a:r>
              <a:rPr lang="ru-RU" sz="3200" spc="-159" dirty="0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«это регулярное отслеживание качества усвоения знаний и умений в учебном процессе»</a:t>
            </a:r>
          </a:p>
          <a:p>
            <a:pPr algn="r">
              <a:lnSpc>
                <a:spcPts val="4479"/>
              </a:lnSpc>
              <a:spcBef>
                <a:spcPct val="0"/>
              </a:spcBef>
            </a:pPr>
            <a:r>
              <a:rPr lang="ru-RU" sz="3200" spc="-159" dirty="0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В.А. </a:t>
            </a:r>
            <a:r>
              <a:rPr lang="ru-RU" sz="3200" spc="-159" dirty="0" err="1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Кальней</a:t>
            </a:r>
            <a:r>
              <a:rPr lang="ru-RU" sz="3200" spc="-159" dirty="0">
                <a:solidFill>
                  <a:srgbClr val="FDFDFD"/>
                </a:solidFill>
                <a:latin typeface="Open Sans 1"/>
                <a:ea typeface="Open Sans 1"/>
                <a:cs typeface="Open Sans 1"/>
                <a:sym typeface="Open Sans 1"/>
              </a:rPr>
              <a:t>, С.Е. Шишов</a:t>
            </a:r>
            <a:endParaRPr lang="en-US" sz="3200" spc="-159" dirty="0">
              <a:solidFill>
                <a:srgbClr val="FDFDFD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10286" y="2827781"/>
            <a:ext cx="10493129" cy="725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ru-RU" sz="48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ПЕДАГОГИЧЕСКИЙ </a:t>
            </a:r>
            <a:r>
              <a:rPr lang="ru-RU" sz="4800" b="1" dirty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МОНИТОРИНГ</a:t>
            </a:r>
            <a:endParaRPr lang="en-US" sz="48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</p:spTree>
    <p:extLst>
      <p:ext uri="{BB962C8B-B14F-4D97-AF65-F5344CB8AC3E}">
        <p14:creationId xmlns:p14="http://schemas.microsoft.com/office/powerpoint/2010/main" val="19736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642" y="-60717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4816593" cy="155469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4696392" cy="5815965"/>
          </a:xfrm>
          <a:custGeom>
            <a:avLst/>
            <a:gdLst/>
            <a:ahLst/>
            <a:cxnLst/>
            <a:rect l="l" t="t" r="r" b="b"/>
            <a:pathLst>
              <a:path w="4696392" h="5815965">
                <a:moveTo>
                  <a:pt x="0" y="0"/>
                </a:moveTo>
                <a:lnTo>
                  <a:pt x="4696392" y="0"/>
                </a:lnTo>
                <a:lnTo>
                  <a:pt x="4696392" y="5815965"/>
                </a:lnTo>
                <a:lnTo>
                  <a:pt x="0" y="5815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2305904" y="3782837"/>
            <a:ext cx="2695895" cy="2695895"/>
          </a:xfrm>
          <a:custGeom>
            <a:avLst/>
            <a:gdLst/>
            <a:ahLst/>
            <a:cxnLst/>
            <a:rect l="l" t="t" r="r" b="b"/>
            <a:pathLst>
              <a:path w="2695894" h="2695894">
                <a:moveTo>
                  <a:pt x="0" y="0"/>
                </a:moveTo>
                <a:lnTo>
                  <a:pt x="2695894" y="0"/>
                </a:lnTo>
                <a:lnTo>
                  <a:pt x="2695894" y="2695894"/>
                </a:lnTo>
                <a:lnTo>
                  <a:pt x="0" y="26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96054" y="3782837"/>
            <a:ext cx="2695895" cy="2695895"/>
          </a:xfrm>
          <a:custGeom>
            <a:avLst/>
            <a:gdLst/>
            <a:ahLst/>
            <a:cxnLst/>
            <a:rect l="l" t="t" r="r" b="b"/>
            <a:pathLst>
              <a:path w="2695894" h="2695894">
                <a:moveTo>
                  <a:pt x="0" y="0"/>
                </a:moveTo>
                <a:lnTo>
                  <a:pt x="2695894" y="0"/>
                </a:lnTo>
                <a:lnTo>
                  <a:pt x="2695894" y="2695894"/>
                </a:lnTo>
                <a:lnTo>
                  <a:pt x="0" y="26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86203" y="3782837"/>
            <a:ext cx="2695895" cy="2695895"/>
          </a:xfrm>
          <a:custGeom>
            <a:avLst/>
            <a:gdLst/>
            <a:ahLst/>
            <a:cxnLst/>
            <a:rect l="l" t="t" r="r" b="b"/>
            <a:pathLst>
              <a:path w="2695894" h="2695894">
                <a:moveTo>
                  <a:pt x="0" y="0"/>
                </a:moveTo>
                <a:lnTo>
                  <a:pt x="2695894" y="0"/>
                </a:lnTo>
                <a:lnTo>
                  <a:pt x="2695894" y="2695894"/>
                </a:lnTo>
                <a:lnTo>
                  <a:pt x="0" y="26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476457" y="3782837"/>
            <a:ext cx="2354792" cy="235479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-123825"/>
              <a:ext cx="660400" cy="8604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66606" y="3782837"/>
            <a:ext cx="2354792" cy="23547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-123825"/>
              <a:ext cx="660400" cy="8604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456756" y="3782837"/>
            <a:ext cx="2354792" cy="235479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-123825"/>
              <a:ext cx="660400" cy="8604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 rot="-741444" flipH="1" flipV="1">
            <a:off x="14659675" y="8304610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6">
              <a:alphaModFix amt="12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4274641" y="883608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2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flipH="1" flipV="1">
            <a:off x="6326701" y="6168523"/>
            <a:ext cx="19652" cy="3089720"/>
          </a:xfrm>
          <a:prstGeom prst="line">
            <a:avLst/>
          </a:prstGeom>
          <a:ln w="19050" cap="flat">
            <a:solidFill>
              <a:srgbClr val="56CCC3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H="1" flipV="1">
            <a:off x="11941649" y="6168523"/>
            <a:ext cx="19652" cy="3089720"/>
          </a:xfrm>
          <a:prstGeom prst="line">
            <a:avLst/>
          </a:prstGeom>
          <a:ln w="19050" cap="flat">
            <a:solidFill>
              <a:srgbClr val="56CCC3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7789122" y="9481949"/>
            <a:ext cx="1699256" cy="1019555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5400000">
            <a:off x="17018075" y="-1166980"/>
            <a:ext cx="2304785" cy="2333960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5" y="0"/>
                </a:lnTo>
                <a:lnTo>
                  <a:pt x="2304785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653852" y="9982201"/>
            <a:ext cx="10952507" cy="753500"/>
          </a:xfrm>
          <a:custGeom>
            <a:avLst/>
            <a:gdLst/>
            <a:ahLst/>
            <a:cxnLst/>
            <a:rect l="l" t="t" r="r" b="b"/>
            <a:pathLst>
              <a:path w="10952506" h="1880464">
                <a:moveTo>
                  <a:pt x="0" y="0"/>
                </a:moveTo>
                <a:lnTo>
                  <a:pt x="10952506" y="0"/>
                </a:lnTo>
                <a:lnTo>
                  <a:pt x="10952506" y="1880464"/>
                </a:lnTo>
                <a:lnTo>
                  <a:pt x="0" y="18804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l="-2157" t="-59556" r="-2202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55153" y="4521377"/>
            <a:ext cx="997398" cy="877712"/>
          </a:xfrm>
          <a:custGeom>
            <a:avLst/>
            <a:gdLst/>
            <a:ahLst/>
            <a:cxnLst/>
            <a:rect l="l" t="t" r="r" b="b"/>
            <a:pathLst>
              <a:path w="997398" h="877711">
                <a:moveTo>
                  <a:pt x="0" y="0"/>
                </a:moveTo>
                <a:lnTo>
                  <a:pt x="997398" y="0"/>
                </a:lnTo>
                <a:lnTo>
                  <a:pt x="997398" y="877710"/>
                </a:lnTo>
                <a:lnTo>
                  <a:pt x="0" y="8777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676512" y="4521377"/>
            <a:ext cx="934979" cy="877712"/>
          </a:xfrm>
          <a:custGeom>
            <a:avLst/>
            <a:gdLst/>
            <a:ahLst/>
            <a:cxnLst/>
            <a:rect l="l" t="t" r="r" b="b"/>
            <a:pathLst>
              <a:path w="934978" h="877711">
                <a:moveTo>
                  <a:pt x="0" y="0"/>
                </a:moveTo>
                <a:lnTo>
                  <a:pt x="934978" y="0"/>
                </a:lnTo>
                <a:lnTo>
                  <a:pt x="934978" y="877710"/>
                </a:lnTo>
                <a:lnTo>
                  <a:pt x="0" y="8777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4189740" y="4521377"/>
            <a:ext cx="888821" cy="877712"/>
          </a:xfrm>
          <a:custGeom>
            <a:avLst/>
            <a:gdLst/>
            <a:ahLst/>
            <a:cxnLst/>
            <a:rect l="l" t="t" r="r" b="b"/>
            <a:pathLst>
              <a:path w="888821" h="877711">
                <a:moveTo>
                  <a:pt x="0" y="0"/>
                </a:moveTo>
                <a:lnTo>
                  <a:pt x="888821" y="0"/>
                </a:lnTo>
                <a:lnTo>
                  <a:pt x="888821" y="877710"/>
                </a:lnTo>
                <a:lnTo>
                  <a:pt x="0" y="8777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Freeform 28"/>
          <p:cNvSpPr/>
          <p:nvPr/>
        </p:nvSpPr>
        <p:spPr>
          <a:xfrm>
            <a:off x="17824535" y="-2486016"/>
            <a:ext cx="1411049" cy="2914385"/>
          </a:xfrm>
          <a:custGeom>
            <a:avLst/>
            <a:gdLst/>
            <a:ahLst/>
            <a:cxnLst/>
            <a:rect l="l" t="t" r="r" b="b"/>
            <a:pathLst>
              <a:path w="1411048" h="2914385">
                <a:moveTo>
                  <a:pt x="0" y="0"/>
                </a:moveTo>
                <a:lnTo>
                  <a:pt x="1411048" y="0"/>
                </a:lnTo>
                <a:lnTo>
                  <a:pt x="1411048" y="2914385"/>
                </a:lnTo>
                <a:lnTo>
                  <a:pt x="0" y="29143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112476" y="2748715"/>
            <a:ext cx="12148956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ru-RU" sz="5400" spc="21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в соответствии с ФГОС </a:t>
            </a:r>
            <a:endParaRPr lang="en-US" sz="5400" spc="21" dirty="0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13508" y="6787520"/>
            <a:ext cx="591033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9"/>
              </a:lnSpc>
            </a:pPr>
            <a:r>
              <a:rPr lang="ru-RU" sz="2199" spc="21" dirty="0" smtClean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</a:rPr>
              <a:t>«Благоприятные </a:t>
            </a: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</a:rPr>
              <a:t>условия воспитания и обучения, </a:t>
            </a:r>
            <a:r>
              <a:rPr lang="ru-RU" sz="2199" spc="21" dirty="0" err="1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</a:rPr>
              <a:t>здоровьесберегающий</a:t>
            </a: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</a:rPr>
              <a:t> режим и применение методик обучения, направленных на формирование гармоничного физического и психического развития, сохранение и укрепление здоровья»</a:t>
            </a:r>
          </a:p>
          <a:p>
            <a:pPr algn="ctr">
              <a:lnSpc>
                <a:spcPts val="2969"/>
              </a:lnSpc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(опрос, наблюдение)</a:t>
            </a:r>
            <a:endParaRPr lang="en-US" sz="2199" spc="21" dirty="0">
              <a:solidFill>
                <a:srgbClr val="041A22"/>
              </a:solidFill>
              <a:latin typeface="Arial" panose="020B0604020202020204" pitchFamily="34" charset="0"/>
              <a:ea typeface="Open Sans 1"/>
              <a:cs typeface="Arial" panose="020B0604020202020204" pitchFamily="34" charset="0"/>
              <a:sym typeface="Open Sans 1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62452" y="6218499"/>
            <a:ext cx="458793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rgbClr val="041A22"/>
                </a:solidFill>
                <a:latin typeface="Arial" panose="020B0604020202020204" pitchFamily="34" charset="0"/>
                <a:ea typeface="Open Sans 1 Bold"/>
                <a:cs typeface="Arial" panose="020B0604020202020204" pitchFamily="34" charset="0"/>
                <a:sym typeface="Open Sans 1 Bold"/>
              </a:rPr>
              <a:t>качество УСЛОВИЙ</a:t>
            </a:r>
            <a:endParaRPr lang="en-US" sz="3000" b="1" dirty="0">
              <a:solidFill>
                <a:srgbClr val="041A22"/>
              </a:solidFill>
              <a:latin typeface="Arial" panose="020B0604020202020204" pitchFamily="34" charset="0"/>
              <a:ea typeface="Open Sans 1 Bold"/>
              <a:cs typeface="Arial" panose="020B0604020202020204" pitchFamily="34" charset="0"/>
              <a:sym typeface="Open Sans 1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674402" y="6876168"/>
            <a:ext cx="501793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9"/>
              </a:lnSpc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Мониторинг </a:t>
            </a:r>
            <a:r>
              <a:rPr lang="ru-RU" sz="2199" b="1" spc="21" dirty="0">
                <a:solidFill>
                  <a:srgbClr val="FF0000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изменений</a:t>
            </a:r>
          </a:p>
          <a:p>
            <a:pPr algn="ctr">
              <a:lnSpc>
                <a:spcPts val="2969"/>
              </a:lnSpc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планируемых результатов обучения:</a:t>
            </a:r>
          </a:p>
          <a:p>
            <a:pPr indent="-428625" algn="ctr">
              <a:lnSpc>
                <a:spcPts val="2969"/>
              </a:lnSpc>
              <a:buFontTx/>
              <a:buChar char="-"/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личностные результаты;</a:t>
            </a:r>
          </a:p>
          <a:p>
            <a:pPr indent="-428625" algn="ctr">
              <a:lnSpc>
                <a:spcPts val="2969"/>
              </a:lnSpc>
              <a:buFontTx/>
              <a:buChar char="-"/>
            </a:pPr>
            <a:r>
              <a:rPr lang="ru-RU" sz="2199" spc="21" dirty="0" err="1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метапредметные</a:t>
            </a: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 результаты;</a:t>
            </a:r>
          </a:p>
          <a:p>
            <a:pPr indent="-428625" algn="ctr">
              <a:lnSpc>
                <a:spcPts val="2969"/>
              </a:lnSpc>
              <a:buFontTx/>
              <a:buChar char="-"/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предметные результаты</a:t>
            </a:r>
          </a:p>
          <a:p>
            <a:pPr algn="ctr">
              <a:lnSpc>
                <a:spcPts val="2969"/>
              </a:lnSpc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(текущее оценивание, наблюдение, опрос, тестирование)</a:t>
            </a:r>
            <a:endParaRPr lang="en-US" sz="2199" spc="21" dirty="0">
              <a:solidFill>
                <a:srgbClr val="041A22"/>
              </a:solidFill>
              <a:latin typeface="Arial" panose="020B0604020202020204" pitchFamily="34" charset="0"/>
              <a:ea typeface="Open Sans 1"/>
              <a:cs typeface="Arial" panose="020B0604020202020204" pitchFamily="34" charset="0"/>
              <a:sym typeface="Open Sans 1"/>
            </a:endParaRPr>
          </a:p>
          <a:p>
            <a:pPr algn="ctr">
              <a:lnSpc>
                <a:spcPts val="2969"/>
              </a:lnSpc>
            </a:pPr>
            <a:r>
              <a:rPr lang="ru-RU" sz="2199" spc="21" dirty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endParaRPr lang="en-US" sz="2199" spc="21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255473" y="6179159"/>
            <a:ext cx="423561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rgbClr val="041A22"/>
                </a:solidFill>
                <a:latin typeface="Arial" panose="020B0604020202020204" pitchFamily="34" charset="0"/>
                <a:ea typeface="Open Sans 1 Bold"/>
                <a:cs typeface="Arial" panose="020B0604020202020204" pitchFamily="34" charset="0"/>
                <a:sym typeface="Open Sans 1 Bold"/>
              </a:rPr>
              <a:t>качество ПРОЦЕССА</a:t>
            </a:r>
            <a:endParaRPr lang="en-US" sz="3000" b="1" dirty="0">
              <a:solidFill>
                <a:srgbClr val="041A22"/>
              </a:solidFill>
              <a:latin typeface="Arial" panose="020B0604020202020204" pitchFamily="34" charset="0"/>
              <a:ea typeface="Open Sans 1 Bold"/>
              <a:cs typeface="Arial" panose="020B0604020202020204" pitchFamily="34" charset="0"/>
              <a:sym typeface="Open Sans 1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577681" y="7046049"/>
            <a:ext cx="536750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9"/>
              </a:lnSpc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Планируемые результаты обучения:</a:t>
            </a:r>
          </a:p>
          <a:p>
            <a:pPr marL="428625" indent="-428625" algn="ctr">
              <a:lnSpc>
                <a:spcPts val="2969"/>
              </a:lnSpc>
              <a:buFontTx/>
              <a:buChar char="-"/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личностные результаты;</a:t>
            </a:r>
          </a:p>
          <a:p>
            <a:pPr marL="428625" indent="-428625" algn="ctr">
              <a:lnSpc>
                <a:spcPts val="2969"/>
              </a:lnSpc>
              <a:buFontTx/>
              <a:buChar char="-"/>
            </a:pPr>
            <a:r>
              <a:rPr lang="ru-RU" sz="2199" spc="21" dirty="0" err="1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метапредметные</a:t>
            </a: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 результаты;</a:t>
            </a:r>
          </a:p>
          <a:p>
            <a:pPr marL="428625" indent="-428625" algn="ctr">
              <a:lnSpc>
                <a:spcPts val="2969"/>
              </a:lnSpc>
              <a:buFontTx/>
              <a:buChar char="-"/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предметные результаты</a:t>
            </a:r>
          </a:p>
          <a:p>
            <a:pPr algn="ctr">
              <a:lnSpc>
                <a:spcPts val="2969"/>
              </a:lnSpc>
            </a:pPr>
            <a:r>
              <a:rPr lang="ru-RU" sz="2199" spc="21" dirty="0">
                <a:solidFill>
                  <a:srgbClr val="041A22"/>
                </a:solidFill>
                <a:latin typeface="Arial" panose="020B0604020202020204" pitchFamily="34" charset="0"/>
                <a:ea typeface="Open Sans 1"/>
                <a:cs typeface="Arial" panose="020B0604020202020204" pitchFamily="34" charset="0"/>
                <a:sym typeface="Open Sans 1"/>
              </a:rPr>
              <a:t>(ВПР, ОГЭ, ЕГЭ)</a:t>
            </a:r>
            <a:endParaRPr lang="en-US" sz="2199" spc="21" dirty="0">
              <a:solidFill>
                <a:srgbClr val="041A22"/>
              </a:solidFill>
              <a:latin typeface="Arial" panose="020B0604020202020204" pitchFamily="34" charset="0"/>
              <a:ea typeface="Open Sans 1"/>
              <a:cs typeface="Arial" panose="020B0604020202020204" pitchFamily="34" charset="0"/>
              <a:sym typeface="Open Sans 1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737618" y="6187617"/>
            <a:ext cx="453147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rgbClr val="041A22"/>
                </a:solidFill>
                <a:latin typeface="Arial" panose="020B0604020202020204" pitchFamily="34" charset="0"/>
                <a:ea typeface="Open Sans 1 Bold"/>
                <a:cs typeface="Arial" panose="020B0604020202020204" pitchFamily="34" charset="0"/>
                <a:sym typeface="Open Sans 1 Bold"/>
              </a:rPr>
              <a:t>качество РЕЗУЛЬТАТА</a:t>
            </a:r>
            <a:endParaRPr lang="en-US" sz="3000" b="1" dirty="0">
              <a:solidFill>
                <a:srgbClr val="041A22"/>
              </a:solidFill>
              <a:latin typeface="Arial" panose="020B0604020202020204" pitchFamily="34" charset="0"/>
              <a:ea typeface="Open Sans 1 Bold"/>
              <a:cs typeface="Arial" panose="020B0604020202020204" pitchFamily="34" charset="0"/>
              <a:sym typeface="Open Sans 1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862835" y="1057277"/>
            <a:ext cx="1456233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5400" b="1" dirty="0">
                <a:solidFill>
                  <a:srgbClr val="FFFFFF"/>
                </a:solidFill>
              </a:rPr>
              <a:t>Результативность образовательного процесса </a:t>
            </a:r>
          </a:p>
          <a:p>
            <a:pPr algn="ctr">
              <a:lnSpc>
                <a:spcPts val="4788"/>
              </a:lnSpc>
            </a:pPr>
            <a:r>
              <a:rPr lang="ru-RU" sz="5400" b="1" dirty="0">
                <a:solidFill>
                  <a:srgbClr val="FFFFFF"/>
                </a:solidFill>
              </a:rPr>
              <a:t>(через систему педагогического мониторинга)</a:t>
            </a:r>
            <a:endParaRPr lang="en-US" sz="54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-1032807" y="9155651"/>
            <a:ext cx="1563662" cy="1563662"/>
            <a:chOff x="0" y="0"/>
            <a:chExt cx="6350000" cy="63500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</p:spTree>
    <p:extLst>
      <p:ext uri="{BB962C8B-B14F-4D97-AF65-F5344CB8AC3E}">
        <p14:creationId xmlns:p14="http://schemas.microsoft.com/office/powerpoint/2010/main" val="17151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1355</Words>
  <Application>Microsoft Office PowerPoint</Application>
  <PresentationFormat>Произвольный</PresentationFormat>
  <Paragraphs>212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Open Sans 1 Bold</vt:lpstr>
      <vt:lpstr>Century</vt:lpstr>
      <vt:lpstr>Open Sans 2 Bold</vt:lpstr>
      <vt:lpstr>Montserrat Bold</vt:lpstr>
      <vt:lpstr>Bahnschrift Condensed</vt:lpstr>
      <vt:lpstr>Open Sans 1</vt:lpstr>
      <vt:lpstr>Open Sans 1 Semi-Bold</vt:lpstr>
      <vt:lpstr>Calibri</vt:lpstr>
      <vt:lpstr>Arial</vt:lpstr>
      <vt:lpstr>Times New Roman</vt:lpstr>
      <vt:lpstr>Open Sans Bold</vt:lpstr>
      <vt:lpstr>PT Sans</vt:lpstr>
      <vt:lpstr>Open Sans 2</vt:lpstr>
      <vt:lpstr>Montserrat 1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Санарова Д.А.</cp:lastModifiedBy>
  <cp:revision>78</cp:revision>
  <dcterms:created xsi:type="dcterms:W3CDTF">2006-08-16T00:00:00Z</dcterms:created>
  <dcterms:modified xsi:type="dcterms:W3CDTF">2025-12-24T07:53:10Z</dcterms:modified>
  <dc:identifier>DAGP5fx93wg</dc:identifier>
</cp:coreProperties>
</file>