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9" r:id="rId3"/>
    <p:sldId id="320" r:id="rId4"/>
    <p:sldId id="282" r:id="rId5"/>
    <p:sldId id="322" r:id="rId6"/>
    <p:sldId id="324" r:id="rId7"/>
    <p:sldId id="323" r:id="rId8"/>
    <p:sldId id="325" r:id="rId9"/>
    <p:sldId id="326" r:id="rId10"/>
    <p:sldId id="321" r:id="rId11"/>
  </p:sldIdLst>
  <p:sldSz cx="10440988" cy="7561263"/>
  <p:notesSz cx="9144000" cy="6858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14350" lvl="1" indent="-57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28700" lvl="2" indent="-1143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43050" lvl="3" indent="-1714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2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8FBDD"/>
    <a:srgbClr val="FFFFCC"/>
    <a:srgbClr val="CCECFF"/>
    <a:srgbClr val="CCFFFF"/>
    <a:srgbClr val="96BAEE"/>
    <a:srgbClr val="EEE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/>
    <p:restoredTop sz="94660"/>
  </p:normalViewPr>
  <p:slideViewPr>
    <p:cSldViewPr showGuides="1">
      <p:cViewPr varScale="1">
        <p:scale>
          <a:sx n="97" d="100"/>
          <a:sy n="97" d="100"/>
        </p:scale>
        <p:origin x="852" y="84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03D0B-4D1A-4F7B-ACB8-2F7D9F56BDB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2271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2E05DA-2AE4-463C-B54C-DD04C532612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24.02.2026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7175" y="514350"/>
            <a:ext cx="35496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5143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0287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54305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0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t>1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8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2</a:t>
            </a:fld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2825" y="812800"/>
            <a:ext cx="5532438" cy="40084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2" name="Rectangl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</p:spPr>
        <p:txBody>
          <a:bodyPr wrap="none" lIns="0" tIns="0" rIns="0" bIns="0" anchor="ctr" anchorCtr="0"/>
          <a:lstStyle/>
          <a:p>
            <a:pPr lvl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090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3</a:t>
            </a:fld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2825" y="812800"/>
            <a:ext cx="5532438" cy="40084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80" name="Rectangl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</p:spPr>
        <p:txBody>
          <a:bodyPr wrap="none" lIns="0" tIns="0" rIns="0" bIns="0" anchor="ctr" anchorCtr="0"/>
          <a:lstStyle/>
          <a:p>
            <a:pPr lvl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921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t>4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 vert="horz" wrap="square" lIns="102870" tIns="51435" rIns="102870" bIns="51435" numCol="1" rtlCol="0" anchor="t" anchorCtr="0" compatLnSpc="1">
            <a:normAutofit/>
          </a:bodyPr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396412" cy="1260475"/>
          </a:xfrm>
          <a:prstGeom prst="rect">
            <a:avLst/>
          </a:prstGeom>
          <a:noFill/>
          <a:ln w="9525">
            <a:noFill/>
          </a:ln>
        </p:spPr>
        <p:txBody>
          <a:bodyPr lIns="102870" tIns="51435" rIns="102870" bIns="51435" anchor="ctr" anchorCtr="0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522288" y="1763713"/>
            <a:ext cx="9396412" cy="4991100"/>
          </a:xfrm>
          <a:prstGeom prst="rect">
            <a:avLst/>
          </a:prstGeom>
          <a:noFill/>
          <a:ln w="9525">
            <a:noFill/>
          </a:ln>
        </p:spPr>
        <p:txBody>
          <a:bodyPr lIns="102870" tIns="51435" rIns="102870" bIns="51435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7008813"/>
            <a:ext cx="2435225" cy="40163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1BD4A5-9DB6-482A-A915-DD7C3F25163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24.02.2026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7008813"/>
            <a:ext cx="3306763" cy="40163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7008813"/>
            <a:ext cx="2435225" cy="40163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6080" indent="-3860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4"/>
          <p:cNvSpPr/>
          <p:nvPr/>
        </p:nvSpPr>
        <p:spPr>
          <a:xfrm>
            <a:off x="4481513" y="3578225"/>
            <a:ext cx="985837" cy="381000"/>
          </a:xfrm>
          <a:prstGeom prst="rect">
            <a:avLst/>
          </a:prstGeom>
          <a:noFill/>
          <a:ln w="9525">
            <a:noFill/>
          </a:ln>
        </p:spPr>
        <p:txBody>
          <a:bodyPr lIns="102870" tIns="51435" rIns="102870" bIns="51435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54" y="5580831"/>
            <a:ext cx="1546225" cy="129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оле 4100"/>
          <p:cNvSpPr txBox="1"/>
          <p:nvPr/>
        </p:nvSpPr>
        <p:spPr>
          <a:xfrm>
            <a:off x="683990" y="252239"/>
            <a:ext cx="9186704" cy="635134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/>
          <a:p>
            <a:pPr marR="0" algn="ctr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>
                <a:tab pos="2667635" algn="l"/>
              </a:tabLst>
              <a:defRPr/>
            </a:pPr>
            <a:r>
              <a:rPr kumimoji="0" lang="ru-RU" sz="24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Алейский образовательный округ</a:t>
            </a:r>
          </a:p>
          <a:p>
            <a:pPr marR="0" algn="ctr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>
                <a:tab pos="2667635" algn="l"/>
              </a:tabLst>
              <a:defRPr/>
            </a:pPr>
            <a:r>
              <a:rPr kumimoji="0" lang="ru-RU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 </a:t>
            </a:r>
            <a:endParaRPr kumimoji="0" lang="ru-RU" sz="1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  <a:p>
            <a:pPr marR="0" algn="ctr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>
                <a:tab pos="2667635" algn="l"/>
              </a:tabLst>
              <a:defRPr/>
            </a:pPr>
            <a:r>
              <a:rPr kumimoji="0" lang="ru-RU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 </a:t>
            </a:r>
            <a:endParaRPr kumimoji="0" lang="ru-RU" sz="1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Организация работы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методических объединений по ЕНД </a:t>
            </a: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defRPr/>
            </a:pPr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Алейского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образовательного округа  в 2025-2026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у. г.</a:t>
            </a:r>
            <a:r>
              <a:rPr lang="ru-RU" sz="27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 </a:t>
            </a:r>
            <a:endParaRPr lang="ru-RU" sz="27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  <a:p>
            <a:pPr marR="0" algn="ctr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>
                <a:tab pos="2667635" algn="l"/>
              </a:tabLst>
              <a:defRPr/>
            </a:pPr>
            <a:r>
              <a:rPr kumimoji="0" lang="ru-RU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 </a:t>
            </a:r>
            <a:endParaRPr kumimoji="0" lang="ru-RU" sz="1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  <a:p>
            <a:pPr marR="0" algn="ctr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>
                <a:tab pos="2667635" algn="l"/>
              </a:tabLst>
              <a:defRPr/>
            </a:pPr>
            <a:r>
              <a:rPr kumimoji="0" lang="ru-RU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 </a:t>
            </a:r>
            <a:endParaRPr kumimoji="0" lang="ru-RU" sz="1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  <a:p>
            <a:pPr marR="0" defTabSz="914400" fontAlgn="auto">
              <a:lnSpc>
                <a:spcPct val="115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endParaRPr kumimoji="0" lang="ru-RU" sz="1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05" y="5843905"/>
            <a:ext cx="3489325" cy="882650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1125"/>
              </a:spcAft>
              <a:buNone/>
              <a:tabLst>
                <a:tab pos="2667000" algn="l"/>
              </a:tabLst>
            </a:pPr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Рук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оводитель Царицына Е.И.</a:t>
            </a:r>
          </a:p>
          <a:p>
            <a:pPr algn="ctr" defTabSz="914400">
              <a:lnSpc>
                <a:spcPct val="115000"/>
              </a:lnSpc>
              <a:spcAft>
                <a:spcPts val="1125"/>
              </a:spcAft>
              <a:buNone/>
              <a:tabLst>
                <a:tab pos="2667000" algn="l"/>
              </a:tabLst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Заместитель Табатадзе Е.В.</a:t>
            </a:r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sz="11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567180" y="704215"/>
            <a:ext cx="8201660" cy="1791970"/>
          </a:xfrm>
          <a:prstGeom prst="flowChartDocument">
            <a:avLst/>
          </a:prstGeom>
          <a:ln w="3810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Планируемые  мероприятия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март 2026 </a:t>
            </a:r>
            <a:endParaRPr kumimoji="0" lang="ru-RU" sz="36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24150" y="3653816"/>
            <a:ext cx="2084070" cy="2668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Семинар-практикум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«Система подготовки учащихся к оценочным процедурам (ЕГЭ, ОГЭ,ВПР»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516638" y="3636615"/>
            <a:ext cx="2004060" cy="252222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Квест-игра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«Знатоки функционального олимпа»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/>
          </p:cNvSpPr>
          <p:nvPr>
            <p:ph type="title"/>
          </p:nvPr>
        </p:nvSpPr>
        <p:spPr>
          <a:xfrm>
            <a:off x="652198" y="393833"/>
            <a:ext cx="9073896" cy="1260263"/>
          </a:xfrm>
        </p:spPr>
        <p:txBody>
          <a:bodyPr vert="horz" wrap="square" lIns="100821" tIns="50410" rIns="100821" bIns="50410" anchor="ctr" anchorCtr="0"/>
          <a:lstStyle/>
          <a:p>
            <a:pPr defTabSz="449580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4410" b="1" i="1" u="sng" dirty="0">
                <a:solidFill>
                  <a:srgbClr val="008000"/>
                </a:solidFill>
                <a:latin typeface="Monotype Corsiva" panose="03010101010201010101" pitchFamily="66" charset="0"/>
              </a:rPr>
              <a:t>Организация работы </a:t>
            </a:r>
          </a:p>
        </p:txBody>
      </p:sp>
      <p:sp>
        <p:nvSpPr>
          <p:cNvPr id="9218" name="Text Box 2"/>
          <p:cNvSpPr txBox="1"/>
          <p:nvPr/>
        </p:nvSpPr>
        <p:spPr>
          <a:xfrm>
            <a:off x="730965" y="1417796"/>
            <a:ext cx="9073896" cy="558891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altLang="ru-RU" sz="3085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I</a:t>
            </a:r>
            <a:r>
              <a:rPr lang="ru-RU" altLang="ru-RU" sz="3085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530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1</a:t>
            </a: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.    Состав округа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 2.    Тема округа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 3.    Цели и задачи работы  округа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 4.    Основные формы работы окруа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 5.    Основные направления деятельности округа           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    6.    Порядок работы  округа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565"/>
              </a:spcBef>
              <a:buClr>
                <a:srgbClr val="000000"/>
              </a:buClr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II</a:t>
            </a:r>
            <a:r>
              <a:rPr lang="ru-RU" altLang="ru-RU" sz="3085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: 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530" b="1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 1. </a:t>
            </a:r>
            <a:r>
              <a:rPr lang="ru-RU" altLang="ru-RU" sz="3530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«Методическая деятельность»;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530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2. «Повышение квалификации»;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r>
              <a:rPr lang="ru-RU" altLang="ru-RU" sz="3530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3. «Развитие творческого потенциала учащихся».</a:t>
            </a: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endParaRPr lang="ru-RU" altLang="ru-RU" sz="3530" b="1" i="1" u="sng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marL="341630" indent="-338455" defTabSz="449580" eaLnBrk="1" hangingPunct="1">
              <a:lnSpc>
                <a:spcPct val="80000"/>
              </a:lnSpc>
              <a:spcBef>
                <a:spcPts val="650"/>
              </a:spcBef>
              <a:buSzPct val="100000"/>
              <a:tabLst>
                <a:tab pos="341630" algn="l"/>
                <a:tab pos="789305" algn="l"/>
                <a:tab pos="1238250" algn="l"/>
                <a:tab pos="1687830" algn="l"/>
                <a:tab pos="2136775" algn="l"/>
                <a:tab pos="2586355" algn="l"/>
                <a:tab pos="3035300" algn="l"/>
                <a:tab pos="3484880" algn="l"/>
                <a:tab pos="3933825" algn="l"/>
                <a:tab pos="4383405" algn="l"/>
                <a:tab pos="4832350" algn="l"/>
                <a:tab pos="5281930" algn="l"/>
                <a:tab pos="5730875" algn="l"/>
                <a:tab pos="6180455" algn="l"/>
                <a:tab pos="6629400" algn="l"/>
                <a:tab pos="7078980" algn="l"/>
                <a:tab pos="7527925" algn="l"/>
                <a:tab pos="7977505" algn="l"/>
                <a:tab pos="8426450" algn="l"/>
                <a:tab pos="8876030" algn="l"/>
                <a:tab pos="9324975" algn="l"/>
              </a:tabLst>
            </a:pPr>
            <a:endParaRPr lang="ru-RU" altLang="ru-RU" sz="3530" b="1" i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31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charRg st="31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7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charRg st="7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09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charRg st="109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48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charRg st="148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0" dur="500"/>
                                        <p:tgtEl>
                                          <p:spTgt spid="9218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4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3" dur="500"/>
                                        <p:tgtEl>
                                          <p:spTgt spid="9218">
                                            <p:txEl>
                                              <p:charRg st="240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52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charRg st="252" end="2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85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9" dur="500"/>
                                        <p:tgtEl>
                                          <p:spTgt spid="9218">
                                            <p:txEl>
                                              <p:charRg st="285" end="3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314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charRg st="314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573432" y="236300"/>
            <a:ext cx="9073896" cy="1260263"/>
          </a:xfrm>
        </p:spPr>
        <p:txBody>
          <a:bodyPr vert="horz" wrap="square" lIns="100821" tIns="50410" rIns="100821" bIns="50410" anchor="ctr" anchorCtr="0"/>
          <a:lstStyle/>
          <a:p>
            <a:pPr defTabSz="449580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b="1" i="1" u="sng" dirty="0">
                <a:solidFill>
                  <a:srgbClr val="990000"/>
                </a:solidFill>
                <a:latin typeface="Monotype Corsiva" panose="03010101010201010101" pitchFamily="66" charset="0"/>
              </a:rPr>
              <a:t>Формы работы  </a:t>
            </a:r>
          </a:p>
        </p:txBody>
      </p:sp>
      <p:sp>
        <p:nvSpPr>
          <p:cNvPr id="23555" name="Freeform 2"/>
          <p:cNvSpPr/>
          <p:nvPr/>
        </p:nvSpPr>
        <p:spPr>
          <a:xfrm>
            <a:off x="3251492" y="1260263"/>
            <a:ext cx="1114982" cy="554866"/>
          </a:xfrm>
          <a:custGeom>
            <a:avLst/>
            <a:gdLst>
              <a:gd name="txL" fmla="*/ 0 w 2810"/>
              <a:gd name="txT" fmla="*/ 0 h 1399"/>
              <a:gd name="txR" fmla="*/ 2810 w 2810"/>
              <a:gd name="txB" fmla="*/ 1399 h 1399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</a:cxnLst>
            <a:rect l="txL" t="txT" r="txR" b="txB"/>
            <a:pathLst>
              <a:path w="2810" h="1399">
                <a:moveTo>
                  <a:pt x="2809" y="0"/>
                </a:moveTo>
                <a:lnTo>
                  <a:pt x="0" y="1398"/>
                </a:lnTo>
              </a:path>
            </a:pathLst>
          </a:custGeom>
          <a:noFill/>
          <a:ln w="2844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56" name="Freeform 3"/>
          <p:cNvSpPr/>
          <p:nvPr/>
        </p:nvSpPr>
        <p:spPr>
          <a:xfrm>
            <a:off x="5850784" y="1260263"/>
            <a:ext cx="1830883" cy="773662"/>
          </a:xfrm>
          <a:custGeom>
            <a:avLst/>
            <a:gdLst>
              <a:gd name="txL" fmla="*/ 0 w 2801"/>
              <a:gd name="txT" fmla="*/ 0 h 1399"/>
              <a:gd name="txR" fmla="*/ 2801 w 2801"/>
              <a:gd name="txB" fmla="*/ 1399 h 1399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2801" h="1399">
                <a:moveTo>
                  <a:pt x="0" y="0"/>
                </a:moveTo>
                <a:lnTo>
                  <a:pt x="2800" y="1398"/>
                </a:lnTo>
              </a:path>
            </a:pathLst>
          </a:custGeom>
          <a:noFill/>
          <a:ln w="2844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57" name="Text Box 4"/>
          <p:cNvSpPr txBox="1"/>
          <p:nvPr/>
        </p:nvSpPr>
        <p:spPr>
          <a:xfrm>
            <a:off x="1282330" y="1890395"/>
            <a:ext cx="3413213" cy="794666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  <a:tileRect/>
          </a:gra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530" b="1" i="1" dirty="0">
                <a:solidFill>
                  <a:srgbClr val="3333CC"/>
                </a:solidFill>
                <a:latin typeface="Monotype Corsiva" panose="03010101010201010101" pitchFamily="66" charset="0"/>
              </a:rPr>
              <a:t>Основные</a:t>
            </a:r>
          </a:p>
        </p:txBody>
      </p:sp>
      <p:sp>
        <p:nvSpPr>
          <p:cNvPr id="23558" name="Text Box 5"/>
          <p:cNvSpPr txBox="1"/>
          <p:nvPr/>
        </p:nvSpPr>
        <p:spPr>
          <a:xfrm>
            <a:off x="6008317" y="2047928"/>
            <a:ext cx="3413213" cy="794666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100000">
                <a:srgbClr val="F4FDA1"/>
              </a:gs>
            </a:gsLst>
            <a:path path="shape">
              <a:fillToRect l="50000" t="50000" r="50000" b="50000"/>
            </a:path>
            <a:tileRect/>
          </a:gra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530" b="1" i="1" dirty="0">
                <a:solidFill>
                  <a:srgbClr val="3333CC"/>
                </a:solidFill>
                <a:latin typeface="Monotype Corsiva" panose="03010101010201010101" pitchFamily="66" charset="0"/>
              </a:rPr>
              <a:t>Вспомогательные</a:t>
            </a:r>
          </a:p>
        </p:txBody>
      </p:sp>
      <p:sp>
        <p:nvSpPr>
          <p:cNvPr id="23559" name="Freeform 6"/>
          <p:cNvSpPr/>
          <p:nvPr/>
        </p:nvSpPr>
        <p:spPr>
          <a:xfrm>
            <a:off x="536674" y="2431259"/>
            <a:ext cx="1751" cy="3255680"/>
          </a:xfrm>
          <a:custGeom>
            <a:avLst/>
            <a:gdLst>
              <a:gd name="txL" fmla="*/ 0 w 5"/>
              <a:gd name="txT" fmla="*/ 0 h 8203"/>
              <a:gd name="txR" fmla="*/ 5 w 5"/>
              <a:gd name="txB" fmla="*/ 8203 h 8203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5" h="8203">
                <a:moveTo>
                  <a:pt x="0" y="0"/>
                </a:moveTo>
                <a:lnTo>
                  <a:pt x="4" y="8202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0" name="Freeform 7"/>
          <p:cNvSpPr/>
          <p:nvPr/>
        </p:nvSpPr>
        <p:spPr>
          <a:xfrm>
            <a:off x="536674" y="3940074"/>
            <a:ext cx="556616" cy="1750"/>
          </a:xfrm>
          <a:custGeom>
            <a:avLst/>
            <a:gdLst>
              <a:gd name="txL" fmla="*/ 0 w 1403"/>
              <a:gd name="txT" fmla="*/ 0 h 6"/>
              <a:gd name="txR" fmla="*/ 1403 w 1403"/>
              <a:gd name="txB" fmla="*/ 6 h 6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1403" h="6">
                <a:moveTo>
                  <a:pt x="0" y="0"/>
                </a:moveTo>
                <a:lnTo>
                  <a:pt x="1402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1" name="Freeform 8"/>
          <p:cNvSpPr/>
          <p:nvPr/>
        </p:nvSpPr>
        <p:spPr>
          <a:xfrm>
            <a:off x="536674" y="5686939"/>
            <a:ext cx="476099" cy="1750"/>
          </a:xfrm>
          <a:custGeom>
            <a:avLst/>
            <a:gdLst>
              <a:gd name="txL" fmla="*/ 0 w 1200"/>
              <a:gd name="txT" fmla="*/ 0 h 6"/>
              <a:gd name="txR" fmla="*/ 1200 w 1200"/>
              <a:gd name="txB" fmla="*/ 6 h 6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1200" h="6">
                <a:moveTo>
                  <a:pt x="0" y="0"/>
                </a:moveTo>
                <a:lnTo>
                  <a:pt x="1199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2" name="Text Box 9"/>
          <p:cNvSpPr txBox="1"/>
          <p:nvPr/>
        </p:nvSpPr>
        <p:spPr>
          <a:xfrm>
            <a:off x="1091540" y="3224174"/>
            <a:ext cx="3889313" cy="1428298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50000">
                <a:srgbClr val="F4FDA1"/>
              </a:gs>
              <a:gs pos="100000">
                <a:srgbClr val="FFFFD9"/>
              </a:gs>
            </a:gsLst>
            <a:lin ang="5400000" scaled="1"/>
            <a:tileRect/>
          </a:gradFill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FF3300"/>
                </a:solidFill>
                <a:latin typeface="Monotype Corsiva" panose="03010101010201010101" pitchFamily="66" charset="0"/>
              </a:rPr>
              <a:t>Заседания  (заочные) по вопросам</a:t>
            </a: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FF3300"/>
                </a:solidFill>
                <a:latin typeface="Monotype Corsiva" panose="03010101010201010101" pitchFamily="66" charset="0"/>
              </a:rPr>
              <a:t>методики обучения учащихся</a:t>
            </a:r>
          </a:p>
        </p:txBody>
      </p:sp>
      <p:sp>
        <p:nvSpPr>
          <p:cNvPr id="23563" name="Text Box 10"/>
          <p:cNvSpPr txBox="1"/>
          <p:nvPr/>
        </p:nvSpPr>
        <p:spPr>
          <a:xfrm>
            <a:off x="1012773" y="4971039"/>
            <a:ext cx="4526446" cy="1428298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50000">
                <a:srgbClr val="F4FDA1"/>
              </a:gs>
              <a:gs pos="100000">
                <a:srgbClr val="FFFFD9"/>
              </a:gs>
            </a:gsLst>
            <a:lin ang="5400000" scaled="1"/>
            <a:tileRect/>
          </a:gradFill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FF3300"/>
                </a:solidFill>
                <a:latin typeface="Monotype Corsiva" panose="03010101010201010101" pitchFamily="66" charset="0"/>
              </a:rPr>
              <a:t>Доклады, сообщения, дискуссии</a:t>
            </a: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FF3300"/>
                </a:solidFill>
                <a:latin typeface="Monotype Corsiva" panose="03010101010201010101" pitchFamily="66" charset="0"/>
              </a:rPr>
              <a:t>по методикам обучения и</a:t>
            </a: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FF3300"/>
                </a:solidFill>
                <a:latin typeface="Monotype Corsiva" panose="03010101010201010101" pitchFamily="66" charset="0"/>
              </a:rPr>
              <a:t>вопросам педагогики</a:t>
            </a:r>
          </a:p>
        </p:txBody>
      </p:sp>
      <p:sp>
        <p:nvSpPr>
          <p:cNvPr id="23564" name="Freeform 11"/>
          <p:cNvSpPr/>
          <p:nvPr/>
        </p:nvSpPr>
        <p:spPr>
          <a:xfrm>
            <a:off x="536674" y="2431259"/>
            <a:ext cx="714149" cy="1750"/>
          </a:xfrm>
          <a:custGeom>
            <a:avLst/>
            <a:gdLst>
              <a:gd name="txL" fmla="*/ 0 w 1800"/>
              <a:gd name="txT" fmla="*/ 0 h 6"/>
              <a:gd name="txR" fmla="*/ 1800 w 1800"/>
              <a:gd name="txB" fmla="*/ 6 h 6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1800" h="6">
                <a:moveTo>
                  <a:pt x="0" y="0"/>
                </a:moveTo>
                <a:lnTo>
                  <a:pt x="1799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5" name="Freeform 12"/>
          <p:cNvSpPr/>
          <p:nvPr/>
        </p:nvSpPr>
        <p:spPr>
          <a:xfrm>
            <a:off x="9428532" y="2431259"/>
            <a:ext cx="476099" cy="1750"/>
          </a:xfrm>
          <a:custGeom>
            <a:avLst/>
            <a:gdLst>
              <a:gd name="txL" fmla="*/ 0 w 1200"/>
              <a:gd name="txT" fmla="*/ 0 h 6"/>
              <a:gd name="txR" fmla="*/ 1200 w 1200"/>
              <a:gd name="txB" fmla="*/ 6 h 6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1200" h="6">
                <a:moveTo>
                  <a:pt x="0" y="0"/>
                </a:moveTo>
                <a:lnTo>
                  <a:pt x="1199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6" name="Freeform 13"/>
          <p:cNvSpPr/>
          <p:nvPr/>
        </p:nvSpPr>
        <p:spPr>
          <a:xfrm>
            <a:off x="9904631" y="2431259"/>
            <a:ext cx="1751" cy="4445929"/>
          </a:xfrm>
          <a:custGeom>
            <a:avLst/>
            <a:gdLst>
              <a:gd name="txL" fmla="*/ 0 w 6"/>
              <a:gd name="txT" fmla="*/ 0 h 11202"/>
              <a:gd name="txR" fmla="*/ 6 w 6"/>
              <a:gd name="txB" fmla="*/ 11202 h 11202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6" h="11202">
                <a:moveTo>
                  <a:pt x="0" y="0"/>
                </a:moveTo>
                <a:lnTo>
                  <a:pt x="5" y="11201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7" name="Freeform 14"/>
          <p:cNvSpPr/>
          <p:nvPr/>
        </p:nvSpPr>
        <p:spPr>
          <a:xfrm>
            <a:off x="9505548" y="3940074"/>
            <a:ext cx="400834" cy="1750"/>
          </a:xfrm>
          <a:custGeom>
            <a:avLst/>
            <a:gdLst>
              <a:gd name="txL" fmla="*/ 0 w 1011"/>
              <a:gd name="txT" fmla="*/ 0 h 6"/>
              <a:gd name="txR" fmla="*/ 1011 w 1011"/>
              <a:gd name="txB" fmla="*/ 6 h 6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</a:cxnLst>
            <a:rect l="txL" t="txT" r="txR" b="txB"/>
            <a:pathLst>
              <a:path w="1011" h="6">
                <a:moveTo>
                  <a:pt x="1010" y="0"/>
                </a:moveTo>
                <a:lnTo>
                  <a:pt x="0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8" name="Freeform 15"/>
          <p:cNvSpPr/>
          <p:nvPr/>
        </p:nvSpPr>
        <p:spPr>
          <a:xfrm>
            <a:off x="9505548" y="5448889"/>
            <a:ext cx="400834" cy="1750"/>
          </a:xfrm>
          <a:custGeom>
            <a:avLst/>
            <a:gdLst>
              <a:gd name="txL" fmla="*/ 0 w 1011"/>
              <a:gd name="txT" fmla="*/ 0 h 6"/>
              <a:gd name="txR" fmla="*/ 1011 w 1011"/>
              <a:gd name="txB" fmla="*/ 6 h 6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</a:cxnLst>
            <a:rect l="txL" t="txT" r="txR" b="txB"/>
            <a:pathLst>
              <a:path w="1011" h="6">
                <a:moveTo>
                  <a:pt x="1010" y="0"/>
                </a:moveTo>
                <a:lnTo>
                  <a:pt x="0" y="5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69" name="Freeform 16"/>
          <p:cNvSpPr/>
          <p:nvPr/>
        </p:nvSpPr>
        <p:spPr>
          <a:xfrm>
            <a:off x="9505548" y="6877188"/>
            <a:ext cx="400834" cy="1750"/>
          </a:xfrm>
          <a:custGeom>
            <a:avLst/>
            <a:gdLst>
              <a:gd name="txL" fmla="*/ 0 w 1011"/>
              <a:gd name="txT" fmla="*/ 0 h 5"/>
              <a:gd name="txR" fmla="*/ 1011 w 1011"/>
              <a:gd name="txB" fmla="*/ 5 h 5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</a:cxnLst>
            <a:rect l="txL" t="txT" r="txR" b="txB"/>
            <a:pathLst>
              <a:path w="1011" h="5">
                <a:moveTo>
                  <a:pt x="1010" y="0"/>
                </a:moveTo>
                <a:lnTo>
                  <a:pt x="0" y="4"/>
                </a:lnTo>
              </a:path>
            </a:pathLst>
          </a:cu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23570" name="Text Box 17"/>
          <p:cNvSpPr txBox="1"/>
          <p:nvPr/>
        </p:nvSpPr>
        <p:spPr>
          <a:xfrm>
            <a:off x="6172851" y="3463974"/>
            <a:ext cx="3334447" cy="1030965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50000">
                <a:srgbClr val="F4FDA1"/>
              </a:gs>
              <a:gs pos="100000">
                <a:srgbClr val="FFFFD9"/>
              </a:gs>
            </a:gsLst>
            <a:lin ang="5400000" scaled="1"/>
            <a:tileRect/>
          </a:gradFill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CC0066"/>
                </a:solidFill>
                <a:latin typeface="Monotype Corsiva" panose="03010101010201010101" pitchFamily="66" charset="0"/>
              </a:rPr>
              <a:t>Взаимопосещение</a:t>
            </a: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CC0066"/>
                </a:solidFill>
                <a:latin typeface="Monotype Corsiva" panose="03010101010201010101" pitchFamily="66" charset="0"/>
              </a:rPr>
              <a:t>уроков</a:t>
            </a:r>
          </a:p>
        </p:txBody>
      </p:sp>
      <p:sp>
        <p:nvSpPr>
          <p:cNvPr id="23571" name="Text Box 18"/>
          <p:cNvSpPr txBox="1"/>
          <p:nvPr/>
        </p:nvSpPr>
        <p:spPr>
          <a:xfrm>
            <a:off x="6015355" y="6322060"/>
            <a:ext cx="3491865" cy="591820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50000">
                <a:srgbClr val="F4FDA1"/>
              </a:gs>
              <a:gs pos="100000">
                <a:srgbClr val="FFFFD9"/>
              </a:gs>
            </a:gsLst>
            <a:lin ang="5400000" scaled="1"/>
            <a:tileRect/>
          </a:gradFill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33" tIns="49616" rIns="99233" bIns="49616" anchor="ctr" anchorCtr="0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205" b="1" i="1" dirty="0">
              <a:solidFill>
                <a:srgbClr val="CC0066"/>
              </a:solidFill>
              <a:latin typeface="Monotype Corsiva" panose="03010101010201010101" pitchFamily="66" charset="0"/>
            </a:endParaRP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CC0066"/>
                </a:solidFill>
                <a:latin typeface="Monotype Corsiva" panose="03010101010201010101" pitchFamily="66" charset="0"/>
              </a:rPr>
              <a:t>Внеклассные мероприятия</a:t>
            </a:r>
          </a:p>
        </p:txBody>
      </p:sp>
      <p:sp>
        <p:nvSpPr>
          <p:cNvPr id="23572" name="Text Box 19"/>
          <p:cNvSpPr txBox="1"/>
          <p:nvPr/>
        </p:nvSpPr>
        <p:spPr>
          <a:xfrm>
            <a:off x="5945304" y="4929030"/>
            <a:ext cx="3572497" cy="7719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99233" tIns="49616" rIns="99233" bIns="49616"/>
          <a:lstStyle/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CC0066"/>
                </a:solidFill>
                <a:latin typeface="Monotype Corsiva" panose="03010101010201010101" pitchFamily="66" charset="0"/>
              </a:rPr>
              <a:t>Выступления </a:t>
            </a:r>
          </a:p>
          <a:p>
            <a:pPr algn="ctr" defTabSz="449580" eaLnBrk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205" b="1" i="1" dirty="0">
                <a:solidFill>
                  <a:srgbClr val="CC0066"/>
                </a:solidFill>
                <a:latin typeface="Monotype Corsiva" panose="03010101010201010101" pitchFamily="66" charset="0"/>
              </a:rPr>
              <a:t>на педсоветах, семинарах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077106" y="338947"/>
            <a:ext cx="7399947" cy="1349667"/>
          </a:xfrm>
          <a:prstGeom prst="flowChartDocument">
            <a:avLst/>
          </a:prstGeom>
          <a:ln w="3810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мероприятий </a:t>
            </a:r>
            <a:endParaRPr kumimoji="0" lang="ru-RU" sz="36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16082" y="2272181"/>
            <a:ext cx="1726654" cy="20641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Методическая неделя георгафии, химии и биологии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671623" y="2192788"/>
            <a:ext cx="1726654" cy="2143588"/>
          </a:xfrm>
          <a:prstGeom prst="snip2DiagRect">
            <a:avLst/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Квест-игра «Точка роста- центр чудес»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562475" y="1954530"/>
            <a:ext cx="2099945" cy="2446655"/>
          </a:xfrm>
          <a:prstGeom prst="snip2DiagRect">
            <a:avLst/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Научно-практическая конференция «Форум юных ученых»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7165340" y="1716405"/>
            <a:ext cx="2170430" cy="2690495"/>
          </a:xfrm>
          <a:prstGeom prst="snip2DiagRect">
            <a:avLst/>
          </a:prstGeom>
          <a:solidFill>
            <a:srgbClr val="FFFFCC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Открытые уроки по биологии, химии, географии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«Использование заданий функциональной грамотности на уроках ЕНД»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060946" y="4932727"/>
            <a:ext cx="1808876" cy="2064196"/>
          </a:xfrm>
          <a:prstGeom prst="snip2DiagRect">
            <a:avLst>
              <a:gd name="adj1" fmla="val 0"/>
              <a:gd name="adj2" fmla="val 16667"/>
            </a:avLst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Участие педагогов в вебинарах  </a:t>
            </a: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65307" y="4822976"/>
            <a:ext cx="1726654" cy="20641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Заочная викторина по биологии, химии, географии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«Калейдоскоп естественных наук»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95" y="1692910"/>
            <a:ext cx="3743325" cy="49911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68400" y="548640"/>
            <a:ext cx="7474585" cy="945515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Научно-практическая конференция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«Форум юных ученых»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5441950" y="2407285"/>
            <a:ext cx="4572635" cy="3430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3780790"/>
            <a:ext cx="4660265" cy="355092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190" y="3882390"/>
            <a:ext cx="4850130" cy="33470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77290" y="548005"/>
            <a:ext cx="7474585" cy="1289685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Квест-игра «Точка роста-центр чудес»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9395" y="3853180"/>
            <a:ext cx="4411345" cy="321119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574" y="3853180"/>
            <a:ext cx="3667760" cy="320611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60093" y="548647"/>
            <a:ext cx="7474332" cy="85572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Участие в краевых конкурсах среди  центров «Точка роста»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ещающее 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83406" y="1865191"/>
            <a:ext cx="5674175" cy="50405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60093" y="548647"/>
            <a:ext cx="7474332" cy="635356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Открытые уроки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4140835"/>
            <a:ext cx="2413000" cy="275272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48373" y="4167583"/>
            <a:ext cx="2540000" cy="254000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7092702" y="4137800"/>
            <a:ext cx="2540000" cy="2540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09675" y="328930"/>
            <a:ext cx="8195310" cy="295275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Совместная деятельность и обмен опытом, методическими материалами</a:t>
            </a: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 для подготовки и проведения тематических уроков, обмен разработками уроков и методическими рекомендациями по их проведению</a:t>
            </a:r>
            <a:endParaRPr lang="ru-RU" altLang="ru-RU" sz="27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252</Words>
  <Application>Microsoft Office PowerPoint</Application>
  <PresentationFormat>Произвольный</PresentationFormat>
  <Paragraphs>119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Monotype Corsiva</vt:lpstr>
      <vt:lpstr>Segoe UI</vt:lpstr>
      <vt:lpstr>Times New Roman</vt:lpstr>
      <vt:lpstr>Тема Office</vt:lpstr>
      <vt:lpstr>Презентация PowerPoint</vt:lpstr>
      <vt:lpstr>Организация работы </vt:lpstr>
      <vt:lpstr>Формы работы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Горбатова О.Н.</cp:lastModifiedBy>
  <cp:revision>132</cp:revision>
  <cp:lastPrinted>2013-06-04T11:27:15Z</cp:lastPrinted>
  <dcterms:created xsi:type="dcterms:W3CDTF">2013-04-22T11:12:10Z</dcterms:created>
  <dcterms:modified xsi:type="dcterms:W3CDTF">2026-02-24T00:33:38Z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943C0BE768D043BD894337AFA3A685BF_13</vt:lpwstr>
  </property>
  <property fmtid="{D5CDD505-2E9C-101B-9397-08002B2CF9AE}" pid="3" name="KSOProductBuildVer">
    <vt:lpwstr>1049-12.2.0.23196</vt:lpwstr>
  </property>
</Properties>
</file>