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302" r:id="rId3"/>
    <p:sldId id="262" r:id="rId4"/>
    <p:sldId id="263" r:id="rId5"/>
    <p:sldId id="264" r:id="rId6"/>
    <p:sldId id="369" r:id="rId7"/>
    <p:sldId id="265" r:id="rId8"/>
    <p:sldId id="371" r:id="rId9"/>
    <p:sldId id="373" r:id="rId10"/>
  </p:sldIdLst>
  <p:sldSz cx="18288000" cy="10287000"/>
  <p:notesSz cx="6858000" cy="9144000"/>
  <p:embeddedFontLst>
    <p:embeddedFont>
      <p:font typeface="Open Sans 1" panose="020B0604020202020204" charset="0"/>
      <p:regular r:id="rId11"/>
    </p:embeddedFont>
    <p:embeddedFont>
      <p:font typeface="Open Sans 1 Bold" panose="020B0604020202020204" charset="0"/>
      <p:regular r:id="rId12"/>
    </p:embeddedFont>
    <p:embeddedFont>
      <p:font typeface="PT Sans" panose="020B0503020203020204" pitchFamily="34" charset="-52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6CCC3"/>
    <a:srgbClr val="2E9196"/>
    <a:srgbClr val="FDC300"/>
    <a:srgbClr val="EF75D9"/>
    <a:srgbClr val="9FE1DC"/>
    <a:srgbClr val="36AAB0"/>
    <a:srgbClr val="46C0C6"/>
    <a:srgbClr val="041A22"/>
    <a:srgbClr val="F2F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98" y="-226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PT Sans" panose="020B0503020203020204" pitchFamily="34" charset="-5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jpeg"/><Relationship Id="rId2" Type="http://schemas.openxmlformats.org/officeDocument/2006/relationships/image" Target="../media/image14.png"/><Relationship Id="rId16" Type="http://schemas.openxmlformats.org/officeDocument/2006/relationships/image" Target="../media/image28.sv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19" Type="http://schemas.openxmlformats.org/officeDocument/2006/relationships/image" Target="../media/image31.jpe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3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34.svg"/><Relationship Id="rId5" Type="http://schemas.openxmlformats.org/officeDocument/2006/relationships/image" Target="../media/image49.svg"/><Relationship Id="rId10" Type="http://schemas.openxmlformats.org/officeDocument/2006/relationships/image" Target="../media/image33.png"/><Relationship Id="rId4" Type="http://schemas.openxmlformats.org/officeDocument/2006/relationships/image" Target="../media/image48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41.png"/><Relationship Id="rId18" Type="http://schemas.openxmlformats.org/officeDocument/2006/relationships/image" Target="../media/image62.svg"/><Relationship Id="rId3" Type="http://schemas.openxmlformats.org/officeDocument/2006/relationships/image" Target="../media/image47.svg"/><Relationship Id="rId7" Type="http://schemas.openxmlformats.org/officeDocument/2006/relationships/image" Target="../media/image57.png"/><Relationship Id="rId12" Type="http://schemas.openxmlformats.org/officeDocument/2006/relationships/image" Target="../media/image34.sv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svg"/><Relationship Id="rId20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33.png"/><Relationship Id="rId5" Type="http://schemas.openxmlformats.org/officeDocument/2006/relationships/image" Target="../media/image55.png"/><Relationship Id="rId15" Type="http://schemas.openxmlformats.org/officeDocument/2006/relationships/image" Target="../media/image59.png"/><Relationship Id="rId10" Type="http://schemas.openxmlformats.org/officeDocument/2006/relationships/image" Target="../media/image40.svg"/><Relationship Id="rId19" Type="http://schemas.openxmlformats.org/officeDocument/2006/relationships/image" Target="../media/image63.png"/><Relationship Id="rId4" Type="http://schemas.openxmlformats.org/officeDocument/2006/relationships/image" Target="../media/image54.jpeg"/><Relationship Id="rId9" Type="http://schemas.openxmlformats.org/officeDocument/2006/relationships/image" Target="../media/image39.png"/><Relationship Id="rId14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59.png"/><Relationship Id="rId18" Type="http://schemas.openxmlformats.org/officeDocument/2006/relationships/image" Target="../media/image64.svg"/><Relationship Id="rId3" Type="http://schemas.openxmlformats.org/officeDocument/2006/relationships/image" Target="../media/image55.png"/><Relationship Id="rId7" Type="http://schemas.openxmlformats.org/officeDocument/2006/relationships/image" Target="../media/image39.png"/><Relationship Id="rId12" Type="http://schemas.openxmlformats.org/officeDocument/2006/relationships/image" Target="../media/image42.svg"/><Relationship Id="rId17" Type="http://schemas.openxmlformats.org/officeDocument/2006/relationships/image" Target="../media/image63.png"/><Relationship Id="rId2" Type="http://schemas.openxmlformats.org/officeDocument/2006/relationships/image" Target="../media/image54.jpeg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41.png"/><Relationship Id="rId5" Type="http://schemas.openxmlformats.org/officeDocument/2006/relationships/image" Target="../media/image57.png"/><Relationship Id="rId15" Type="http://schemas.openxmlformats.org/officeDocument/2006/relationships/image" Target="../media/image61.png"/><Relationship Id="rId10" Type="http://schemas.openxmlformats.org/officeDocument/2006/relationships/image" Target="../media/image34.svg"/><Relationship Id="rId4" Type="http://schemas.openxmlformats.org/officeDocument/2006/relationships/image" Target="../media/image56.svg"/><Relationship Id="rId9" Type="http://schemas.openxmlformats.org/officeDocument/2006/relationships/image" Target="../media/image33.png"/><Relationship Id="rId14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62.svg"/><Relationship Id="rId18" Type="http://schemas.openxmlformats.org/officeDocument/2006/relationships/image" Target="../media/image75.png"/><Relationship Id="rId3" Type="http://schemas.openxmlformats.org/officeDocument/2006/relationships/image" Target="../media/image47.svg"/><Relationship Id="rId7" Type="http://schemas.openxmlformats.org/officeDocument/2006/relationships/image" Target="../media/image68.svg"/><Relationship Id="rId12" Type="http://schemas.openxmlformats.org/officeDocument/2006/relationships/image" Target="../media/image61.png"/><Relationship Id="rId17" Type="http://schemas.openxmlformats.org/officeDocument/2006/relationships/image" Target="../media/image74.png"/><Relationship Id="rId2" Type="http://schemas.openxmlformats.org/officeDocument/2006/relationships/image" Target="../media/image46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0.svg"/><Relationship Id="rId5" Type="http://schemas.openxmlformats.org/officeDocument/2006/relationships/image" Target="../media/image66.svg"/><Relationship Id="rId15" Type="http://schemas.openxmlformats.org/officeDocument/2006/relationships/image" Target="../media/image72.sv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34.svg"/><Relationship Id="rId1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62.svg"/><Relationship Id="rId3" Type="http://schemas.openxmlformats.org/officeDocument/2006/relationships/image" Target="../media/image47.svg"/><Relationship Id="rId7" Type="http://schemas.openxmlformats.org/officeDocument/2006/relationships/image" Target="../media/image68.svg"/><Relationship Id="rId12" Type="http://schemas.openxmlformats.org/officeDocument/2006/relationships/image" Target="../media/image61.png"/><Relationship Id="rId17" Type="http://schemas.openxmlformats.org/officeDocument/2006/relationships/image" Target="../media/image77.png"/><Relationship Id="rId2" Type="http://schemas.openxmlformats.org/officeDocument/2006/relationships/image" Target="../media/image46.png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0.svg"/><Relationship Id="rId5" Type="http://schemas.openxmlformats.org/officeDocument/2006/relationships/image" Target="../media/image66.svg"/><Relationship Id="rId15" Type="http://schemas.openxmlformats.org/officeDocument/2006/relationships/image" Target="../media/image72.sv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34.svg"/><Relationship Id="rId1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62.svg"/><Relationship Id="rId3" Type="http://schemas.openxmlformats.org/officeDocument/2006/relationships/image" Target="../media/image47.svg"/><Relationship Id="rId7" Type="http://schemas.openxmlformats.org/officeDocument/2006/relationships/image" Target="../media/image68.svg"/><Relationship Id="rId12" Type="http://schemas.openxmlformats.org/officeDocument/2006/relationships/image" Target="../media/image6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0.svg"/><Relationship Id="rId5" Type="http://schemas.openxmlformats.org/officeDocument/2006/relationships/image" Target="../media/image66.svg"/><Relationship Id="rId15" Type="http://schemas.openxmlformats.org/officeDocument/2006/relationships/image" Target="../media/image72.sv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34.svg"/><Relationship Id="rId1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4DF42026-8230-4E14-AA12-7007772BEDD8}"/>
              </a:ext>
            </a:extLst>
          </p:cNvPr>
          <p:cNvSpPr/>
          <p:nvPr/>
        </p:nvSpPr>
        <p:spPr>
          <a:xfrm>
            <a:off x="8525511" y="448215"/>
            <a:ext cx="9390570" cy="9390570"/>
          </a:xfrm>
          <a:custGeom>
            <a:avLst/>
            <a:gdLst/>
            <a:ahLst/>
            <a:cxnLst/>
            <a:rect l="l" t="t" r="r" b="b"/>
            <a:pathLst>
              <a:path w="9390570" h="9390570">
                <a:moveTo>
                  <a:pt x="0" y="0"/>
                </a:moveTo>
                <a:lnTo>
                  <a:pt x="9390570" y="0"/>
                </a:lnTo>
                <a:lnTo>
                  <a:pt x="9390570" y="9390570"/>
                </a:lnTo>
                <a:lnTo>
                  <a:pt x="0" y="9390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1A15A809-6A39-4120-B0C9-1B3D76AABF1E}"/>
              </a:ext>
            </a:extLst>
          </p:cNvPr>
          <p:cNvSpPr/>
          <p:nvPr/>
        </p:nvSpPr>
        <p:spPr>
          <a:xfrm>
            <a:off x="9019305" y="942008"/>
            <a:ext cx="8402983" cy="8402983"/>
          </a:xfrm>
          <a:custGeom>
            <a:avLst/>
            <a:gdLst/>
            <a:ahLst/>
            <a:cxnLst/>
            <a:rect l="l" t="t" r="r" b="b"/>
            <a:pathLst>
              <a:path w="8402983" h="8402983">
                <a:moveTo>
                  <a:pt x="0" y="0"/>
                </a:moveTo>
                <a:lnTo>
                  <a:pt x="8402983" y="0"/>
                </a:lnTo>
                <a:lnTo>
                  <a:pt x="8402983" y="8402984"/>
                </a:lnTo>
                <a:lnTo>
                  <a:pt x="0" y="8402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A4937814-85F3-489C-9FBA-B11EDDBD9480}"/>
              </a:ext>
            </a:extLst>
          </p:cNvPr>
          <p:cNvSpPr/>
          <p:nvPr/>
        </p:nvSpPr>
        <p:spPr>
          <a:xfrm>
            <a:off x="9483718" y="1406421"/>
            <a:ext cx="7474157" cy="7474157"/>
          </a:xfrm>
          <a:custGeom>
            <a:avLst/>
            <a:gdLst/>
            <a:ahLst/>
            <a:cxnLst/>
            <a:rect l="l" t="t" r="r" b="b"/>
            <a:pathLst>
              <a:path w="7474157" h="7474157">
                <a:moveTo>
                  <a:pt x="0" y="0"/>
                </a:moveTo>
                <a:lnTo>
                  <a:pt x="7474157" y="0"/>
                </a:lnTo>
                <a:lnTo>
                  <a:pt x="7474157" y="7474158"/>
                </a:lnTo>
                <a:lnTo>
                  <a:pt x="0" y="7474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FCF539F1-85DE-421E-82EB-69FE237BABF3}"/>
              </a:ext>
            </a:extLst>
          </p:cNvPr>
          <p:cNvGrpSpPr/>
          <p:nvPr/>
        </p:nvGrpSpPr>
        <p:grpSpPr>
          <a:xfrm>
            <a:off x="9905486" y="1838288"/>
            <a:ext cx="6630621" cy="6630621"/>
            <a:chOff x="0" y="0"/>
            <a:chExt cx="812800" cy="812800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890D503-B33A-4CBB-8FF3-50427EE831E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345E6BD1-32C2-4F3D-AE7B-069D825CC42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28" name="Freeform 10">
            <a:extLst>
              <a:ext uri="{FF2B5EF4-FFF2-40B4-BE49-F238E27FC236}">
                <a16:creationId xmlns:a16="http://schemas.microsoft.com/office/drawing/2014/main" id="{28463452-D960-4D7F-A353-3B1F44CB76D1}"/>
              </a:ext>
            </a:extLst>
          </p:cNvPr>
          <p:cNvSpPr/>
          <p:nvPr/>
        </p:nvSpPr>
        <p:spPr>
          <a:xfrm>
            <a:off x="16392320" y="277894"/>
            <a:ext cx="1501611" cy="1501611"/>
          </a:xfrm>
          <a:custGeom>
            <a:avLst/>
            <a:gdLst/>
            <a:ahLst/>
            <a:cxnLst/>
            <a:rect l="l" t="t" r="r" b="b"/>
            <a:pathLst>
              <a:path w="1501611" h="1501611">
                <a:moveTo>
                  <a:pt x="0" y="0"/>
                </a:moveTo>
                <a:lnTo>
                  <a:pt x="1501612" y="0"/>
                </a:lnTo>
                <a:lnTo>
                  <a:pt x="1501612" y="1501612"/>
                </a:lnTo>
                <a:lnTo>
                  <a:pt x="0" y="1501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FDFC66F0-EC56-4BA4-A1D9-64147B81841E}"/>
              </a:ext>
            </a:extLst>
          </p:cNvPr>
          <p:cNvSpPr/>
          <p:nvPr/>
        </p:nvSpPr>
        <p:spPr>
          <a:xfrm>
            <a:off x="8910558" y="7621235"/>
            <a:ext cx="1259344" cy="1259344"/>
          </a:xfrm>
          <a:custGeom>
            <a:avLst/>
            <a:gdLst/>
            <a:ahLst/>
            <a:cxnLst/>
            <a:rect l="l" t="t" r="r" b="b"/>
            <a:pathLst>
              <a:path w="1259344" h="1259344">
                <a:moveTo>
                  <a:pt x="0" y="0"/>
                </a:moveTo>
                <a:lnTo>
                  <a:pt x="1259343" y="0"/>
                </a:lnTo>
                <a:lnTo>
                  <a:pt x="1259343" y="1259344"/>
                </a:lnTo>
                <a:lnTo>
                  <a:pt x="0" y="1259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8CE67E90-E75C-453D-82D2-290987AE63D4}"/>
              </a:ext>
            </a:extLst>
          </p:cNvPr>
          <p:cNvSpPr/>
          <p:nvPr/>
        </p:nvSpPr>
        <p:spPr>
          <a:xfrm>
            <a:off x="16513454" y="7998956"/>
            <a:ext cx="1259344" cy="1259344"/>
          </a:xfrm>
          <a:custGeom>
            <a:avLst/>
            <a:gdLst/>
            <a:ahLst/>
            <a:cxnLst/>
            <a:rect l="l" t="t" r="r" b="b"/>
            <a:pathLst>
              <a:path w="1259344" h="1259344">
                <a:moveTo>
                  <a:pt x="0" y="0"/>
                </a:moveTo>
                <a:lnTo>
                  <a:pt x="1259344" y="0"/>
                </a:lnTo>
                <a:lnTo>
                  <a:pt x="1259344" y="1259344"/>
                </a:lnTo>
                <a:lnTo>
                  <a:pt x="0" y="1259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71B7DBC5-2F91-4444-B97F-C60D13EF462F}"/>
              </a:ext>
            </a:extLst>
          </p:cNvPr>
          <p:cNvSpPr txBox="1"/>
          <p:nvPr/>
        </p:nvSpPr>
        <p:spPr>
          <a:xfrm>
            <a:off x="946402" y="6923958"/>
            <a:ext cx="734253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b="1" dirty="0">
                <a:solidFill>
                  <a:srgbClr val="041A22"/>
                </a:solidFill>
                <a:latin typeface="Times New Roman" pitchFamily="18" charset="0"/>
                <a:ea typeface="Open Sans Bold" panose="020B0604020202020204" charset="0"/>
                <a:cs typeface="Times New Roman" pitchFamily="18" charset="0"/>
                <a:sym typeface="Open Sans 1 Bold"/>
              </a:rPr>
              <a:t>Чепрасова Людмила Владимировна, </a:t>
            </a:r>
          </a:p>
          <a:p>
            <a:pPr algn="just"/>
            <a:r>
              <a:rPr lang="ru-RU" sz="2400" b="1" dirty="0">
                <a:solidFill>
                  <a:srgbClr val="041A22"/>
                </a:solidFill>
                <a:latin typeface="Times New Roman" pitchFamily="18" charset="0"/>
                <a:ea typeface="Open Sans Bold" panose="020B0604020202020204" charset="0"/>
                <a:cs typeface="Times New Roman" pitchFamily="18" charset="0"/>
                <a:sym typeface="Open Sans 1 Bold"/>
              </a:rPr>
              <a:t>руководитель МО учителей естественно-научных дисциплин Бийского образовательного округа Алтайского края, учитель химии и биологии  </a:t>
            </a:r>
          </a:p>
          <a:p>
            <a:pPr algn="just"/>
            <a:r>
              <a:rPr lang="ru-RU" sz="2400" b="1" dirty="0">
                <a:solidFill>
                  <a:srgbClr val="041A22"/>
                </a:solidFill>
                <a:latin typeface="Times New Roman" pitchFamily="18" charset="0"/>
                <a:ea typeface="Open Sans Bold" panose="020B0604020202020204" charset="0"/>
                <a:cs typeface="Times New Roman" pitchFamily="18" charset="0"/>
                <a:sym typeface="Open Sans 1 Bold"/>
              </a:rPr>
              <a:t>МБОУ «Первомайская СОШ»</a:t>
            </a:r>
            <a:endParaRPr lang="en-US" sz="2400" dirty="0">
              <a:solidFill>
                <a:srgbClr val="041A22"/>
              </a:solidFill>
              <a:latin typeface="Times New Roman" pitchFamily="18" charset="0"/>
              <a:ea typeface="Open Sans 1" panose="020B0604020202020204" charset="0"/>
              <a:cs typeface="Times New Roman" pitchFamily="18" charset="0"/>
              <a:sym typeface="Open Sans 1"/>
            </a:endParaRPr>
          </a:p>
        </p:txBody>
      </p:sp>
      <p:sp>
        <p:nvSpPr>
          <p:cNvPr id="37" name="Freeform 19">
            <a:extLst>
              <a:ext uri="{FF2B5EF4-FFF2-40B4-BE49-F238E27FC236}">
                <a16:creationId xmlns:a16="http://schemas.microsoft.com/office/drawing/2014/main" id="{461CE8AA-954F-4754-A8F0-976D143984D6}"/>
              </a:ext>
            </a:extLst>
          </p:cNvPr>
          <p:cNvSpPr/>
          <p:nvPr/>
        </p:nvSpPr>
        <p:spPr>
          <a:xfrm>
            <a:off x="215008" y="7306406"/>
            <a:ext cx="731395" cy="731395"/>
          </a:xfrm>
          <a:custGeom>
            <a:avLst/>
            <a:gdLst/>
            <a:ahLst/>
            <a:cxnLst/>
            <a:rect l="l" t="t" r="r" b="b"/>
            <a:pathLst>
              <a:path w="975193" h="975193">
                <a:moveTo>
                  <a:pt x="0" y="0"/>
                </a:moveTo>
                <a:lnTo>
                  <a:pt x="975193" y="0"/>
                </a:lnTo>
                <a:lnTo>
                  <a:pt x="975193" y="975193"/>
                </a:lnTo>
                <a:lnTo>
                  <a:pt x="0" y="97519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028" name="Picture 4" descr="Бийск — Википедия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423" y="3289481"/>
            <a:ext cx="4568746" cy="341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C5E89F-5D23-36D8-E512-D77323A9E5FE}"/>
              </a:ext>
            </a:extLst>
          </p:cNvPr>
          <p:cNvSpPr txBox="1"/>
          <p:nvPr/>
        </p:nvSpPr>
        <p:spPr>
          <a:xfrm>
            <a:off x="647057" y="2089152"/>
            <a:ext cx="77506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 Как увлечь детей биологией, географией и химией в 2026г в рамках системной работы по повышению качества естественно научного образования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010" y="376459"/>
            <a:ext cx="15440171" cy="1901234"/>
            <a:chOff x="-95252" y="-832886"/>
            <a:chExt cx="20885607" cy="2528996"/>
          </a:xfrm>
        </p:grpSpPr>
        <p:sp>
          <p:nvSpPr>
            <p:cNvPr id="3" name="Freeform 3"/>
            <p:cNvSpPr/>
            <p:nvPr/>
          </p:nvSpPr>
          <p:spPr>
            <a:xfrm>
              <a:off x="440208" y="0"/>
              <a:ext cx="19035780" cy="1520414"/>
            </a:xfrm>
            <a:custGeom>
              <a:avLst/>
              <a:gdLst/>
              <a:ahLst/>
              <a:cxnLst/>
              <a:rect l="l" t="t" r="r" b="b"/>
              <a:pathLst>
                <a:path w="19035780" h="1520414">
                  <a:moveTo>
                    <a:pt x="0" y="0"/>
                  </a:moveTo>
                  <a:lnTo>
                    <a:pt x="19035779" y="0"/>
                  </a:lnTo>
                  <a:lnTo>
                    <a:pt x="19035779" y="1520414"/>
                  </a:lnTo>
                  <a:lnTo>
                    <a:pt x="0" y="1520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87899" b="-8052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201487" y="0"/>
              <a:ext cx="5273761" cy="1370453"/>
            </a:xfrm>
            <a:custGeom>
              <a:avLst/>
              <a:gdLst/>
              <a:ahLst/>
              <a:cxnLst/>
              <a:rect l="l" t="t" r="r" b="b"/>
              <a:pathLst>
                <a:path w="5273761" h="1370453">
                  <a:moveTo>
                    <a:pt x="0" y="0"/>
                  </a:moveTo>
                  <a:lnTo>
                    <a:pt x="5273760" y="0"/>
                  </a:lnTo>
                  <a:lnTo>
                    <a:pt x="5273760" y="1370453"/>
                  </a:lnTo>
                  <a:lnTo>
                    <a:pt x="0" y="1370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3952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181491" y="0"/>
              <a:ext cx="6491089" cy="1370453"/>
            </a:xfrm>
            <a:custGeom>
              <a:avLst/>
              <a:gdLst/>
              <a:ahLst/>
              <a:cxnLst/>
              <a:rect l="l" t="t" r="r" b="b"/>
              <a:pathLst>
                <a:path w="5273761" h="1370453">
                  <a:moveTo>
                    <a:pt x="0" y="0"/>
                  </a:moveTo>
                  <a:lnTo>
                    <a:pt x="5273761" y="0"/>
                  </a:lnTo>
                  <a:lnTo>
                    <a:pt x="5273761" y="1370453"/>
                  </a:lnTo>
                  <a:lnTo>
                    <a:pt x="0" y="1370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39523"/>
              </a:stretch>
            </a:blipFill>
          </p:spPr>
          <p:txBody>
            <a:bodyPr/>
            <a:lstStyle/>
            <a:p>
              <a:endParaRPr lang="ru-RU" sz="4800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-95252" y="-832886"/>
              <a:ext cx="20885607" cy="2528996"/>
            </a:xfrm>
            <a:custGeom>
              <a:avLst/>
              <a:gdLst/>
              <a:ahLst/>
              <a:cxnLst/>
              <a:rect l="l" t="t" r="r" b="b"/>
              <a:pathLst>
                <a:path w="7358139" h="1370453">
                  <a:moveTo>
                    <a:pt x="0" y="0"/>
                  </a:moveTo>
                  <a:lnTo>
                    <a:pt x="7358139" y="0"/>
                  </a:lnTo>
                  <a:lnTo>
                    <a:pt x="7358139" y="1370453"/>
                  </a:lnTo>
                  <a:lnTo>
                    <a:pt x="0" y="1370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r>
                <a:rPr lang="ru-RU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 привлечь учащихся к занятиям по биологии, химии, географии</a:t>
              </a:r>
            </a:p>
            <a:p>
              <a:endParaRPr lang="ru-RU" sz="4000" dirty="0"/>
            </a:p>
            <a:p>
              <a:endParaRPr lang="ru-RU" sz="4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4303026" y="0"/>
              <a:ext cx="2111564" cy="1370453"/>
            </a:xfrm>
            <a:custGeom>
              <a:avLst/>
              <a:gdLst/>
              <a:ahLst/>
              <a:cxnLst/>
              <a:rect l="l" t="t" r="r" b="b"/>
              <a:pathLst>
                <a:path w="5273761" h="1370453">
                  <a:moveTo>
                    <a:pt x="0" y="0"/>
                  </a:moveTo>
                  <a:lnTo>
                    <a:pt x="5273761" y="0"/>
                  </a:lnTo>
                  <a:lnTo>
                    <a:pt x="5273761" y="1370453"/>
                  </a:lnTo>
                  <a:lnTo>
                    <a:pt x="0" y="1370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3952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2851577" y="0"/>
              <a:ext cx="7032686" cy="1370453"/>
            </a:xfrm>
            <a:custGeom>
              <a:avLst/>
              <a:gdLst/>
              <a:ahLst/>
              <a:cxnLst/>
              <a:rect l="l" t="t" r="r" b="b"/>
              <a:pathLst>
                <a:path w="5273761" h="1370453">
                  <a:moveTo>
                    <a:pt x="0" y="0"/>
                  </a:moveTo>
                  <a:lnTo>
                    <a:pt x="5273761" y="0"/>
                  </a:lnTo>
                  <a:lnTo>
                    <a:pt x="5273761" y="1370453"/>
                  </a:lnTo>
                  <a:lnTo>
                    <a:pt x="0" y="1370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39523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358856" y="5677688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58856" y="7055701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2"/>
                </a:lnTo>
                <a:lnTo>
                  <a:pt x="0" y="39051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358856" y="8433713"/>
            <a:ext cx="613772" cy="390513"/>
          </a:xfrm>
          <a:custGeom>
            <a:avLst/>
            <a:gdLst/>
            <a:ahLst/>
            <a:cxnLst/>
            <a:rect l="l" t="t" r="r" b="b"/>
            <a:pathLst>
              <a:path w="613772" h="390513">
                <a:moveTo>
                  <a:pt x="0" y="0"/>
                </a:moveTo>
                <a:lnTo>
                  <a:pt x="613772" y="0"/>
                </a:lnTo>
                <a:lnTo>
                  <a:pt x="613772" y="390513"/>
                </a:lnTo>
                <a:lnTo>
                  <a:pt x="0" y="39051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-8502336" y="9720743"/>
            <a:ext cx="688157" cy="5061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 err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</a:t>
            </a:r>
            <a:r>
              <a:rPr lang="en-US" sz="2400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/</a:t>
            </a:r>
            <a:r>
              <a:rPr lang="en-US" sz="2400" b="1" dirty="0" err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Тези</a:t>
            </a:r>
            <a:r>
              <a:rPr lang="en-US" sz="2400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/</a:t>
            </a:r>
            <a:r>
              <a:rPr lang="en-US" sz="2400" b="1" dirty="0" err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Тезис</a:t>
            </a:r>
            <a:r>
              <a:rPr 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l">
              <a:lnSpc>
                <a:spcPts val="3359"/>
              </a:lnSpc>
            </a:pPr>
            <a:endParaRPr lang="en-US" sz="2400" b="1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31" name="Freeform 31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570504" y="27455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5928182" y="966844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6929369" y="1195593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6" name="Прямоугольник 35"/>
          <p:cNvSpPr/>
          <p:nvPr/>
        </p:nvSpPr>
        <p:spPr>
          <a:xfrm>
            <a:off x="8839054" y="2654153"/>
            <a:ext cx="86439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/>
              <a:t>  Бийский образовательный округ</a:t>
            </a:r>
          </a:p>
        </p:txBody>
      </p:sp>
      <p:pic>
        <p:nvPicPr>
          <p:cNvPr id="66562" name="Picture 2" descr="D:\РМО\IMG-20251008-WA0022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2888416" y="3589059"/>
            <a:ext cx="5275228" cy="613597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71496A-A15E-D39B-63BE-D749259A9840}"/>
              </a:ext>
            </a:extLst>
          </p:cNvPr>
          <p:cNvSpPr txBox="1"/>
          <p:nvPr/>
        </p:nvSpPr>
        <p:spPr>
          <a:xfrm>
            <a:off x="-1016" y="2260837"/>
            <a:ext cx="7960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Практические приёмы для повышения мотивации: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56042-855C-375F-C1FE-22EFF6F0D9B5}"/>
              </a:ext>
            </a:extLst>
          </p:cNvPr>
          <p:cNvSpPr txBox="1"/>
          <p:nvPr/>
        </p:nvSpPr>
        <p:spPr>
          <a:xfrm>
            <a:off x="429156" y="3838279"/>
            <a:ext cx="5186452" cy="3340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практическая </a:t>
            </a:r>
            <a:r>
              <a:rPr 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аправленность</a:t>
            </a:r>
            <a:endParaRPr lang="ru-RU" sz="28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интерактивность</a:t>
            </a:r>
            <a:endParaRPr lang="ru-RU" sz="28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связь с современностью и</a:t>
            </a:r>
          </a:p>
          <a:p>
            <a:pPr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  технологиями</a:t>
            </a: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учёт возрастных</a:t>
            </a:r>
          </a:p>
          <a:p>
            <a:pPr lvl="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 особенностей</a:t>
            </a:r>
            <a:endParaRPr lang="ru-RU" sz="2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междисциплинарность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8090A9-FFC8-2221-1469-B176FD301B9F}"/>
              </a:ext>
            </a:extLst>
          </p:cNvPr>
          <p:cNvSpPr txBox="1"/>
          <p:nvPr/>
        </p:nvSpPr>
        <p:spPr>
          <a:xfrm>
            <a:off x="7589254" y="5838071"/>
            <a:ext cx="2738919" cy="1208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0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endParaRPr lang="ru-RU" sz="20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A29904-480D-15DA-5111-EB3A5978D4CF}"/>
              </a:ext>
            </a:extLst>
          </p:cNvPr>
          <p:cNvSpPr txBox="1"/>
          <p:nvPr/>
        </p:nvSpPr>
        <p:spPr>
          <a:xfrm flipH="1">
            <a:off x="7346057" y="5566057"/>
            <a:ext cx="613771" cy="205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endParaRPr lang="ru-RU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endParaRPr lang="ru-RU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6CE8F2-C760-5481-E3A3-642D2DFA126D}"/>
              </a:ext>
            </a:extLst>
          </p:cNvPr>
          <p:cNvSpPr txBox="1"/>
          <p:nvPr/>
        </p:nvSpPr>
        <p:spPr>
          <a:xfrm>
            <a:off x="4648200" y="5298325"/>
            <a:ext cx="9296400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 descr="Изображение выглядит как одежда, человек, в помещении, сте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D6578D9-90BB-C17A-5DB3-67DE609F0C1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284" y="3589057"/>
            <a:ext cx="6966132" cy="65775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4E8810-8013-1BA3-E421-7E5674E0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370" y="7807795"/>
            <a:ext cx="5434274" cy="23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C3D5405-17BD-DE54-A152-6994E1391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0" y="6825835"/>
            <a:ext cx="5434274" cy="334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400000">
            <a:off x="-1350296" y="5168601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5"/>
                </a:lnTo>
                <a:lnTo>
                  <a:pt x="0" y="1077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357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39134" y="3030725"/>
            <a:ext cx="4148866" cy="5137915"/>
          </a:xfrm>
          <a:custGeom>
            <a:avLst/>
            <a:gdLst/>
            <a:ahLst/>
            <a:cxnLst/>
            <a:rect l="l" t="t" r="r" b="b"/>
            <a:pathLst>
              <a:path w="4148866" h="5137915">
                <a:moveTo>
                  <a:pt x="0" y="0"/>
                </a:moveTo>
                <a:lnTo>
                  <a:pt x="4148866" y="0"/>
                </a:lnTo>
                <a:lnTo>
                  <a:pt x="4148866" y="5137915"/>
                </a:lnTo>
                <a:lnTo>
                  <a:pt x="0" y="51379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12390167" y="7458995"/>
            <a:ext cx="430851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H="1">
            <a:off x="16415897" y="1687116"/>
            <a:ext cx="282787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6727371" y="7468520"/>
            <a:ext cx="423715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7455502" y="1687116"/>
            <a:ext cx="320346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-4274641" y="8836087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2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727371" y="-785239"/>
            <a:ext cx="1699256" cy="1019554"/>
          </a:xfrm>
          <a:custGeom>
            <a:avLst/>
            <a:gdLst/>
            <a:ahLst/>
            <a:cxnLst/>
            <a:rect l="l" t="t" r="r" b="b"/>
            <a:pathLst>
              <a:path w="1699256" h="1019554">
                <a:moveTo>
                  <a:pt x="0" y="0"/>
                </a:moveTo>
                <a:lnTo>
                  <a:pt x="1699257" y="0"/>
                </a:lnTo>
                <a:lnTo>
                  <a:pt x="1699257" y="1019554"/>
                </a:lnTo>
                <a:lnTo>
                  <a:pt x="0" y="10195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774614" y="-137234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7"/>
                </a:lnTo>
                <a:lnTo>
                  <a:pt x="0" y="552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429752" y="3286112"/>
            <a:ext cx="842968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fontAlgn="base"/>
            <a:endParaRPr lang="ru-RU" sz="3600" b="1" dirty="0"/>
          </a:p>
          <a:p>
            <a:pPr lvl="0" fontAlgn="base"/>
            <a:endParaRPr lang="ru-RU" sz="2400" dirty="0"/>
          </a:p>
        </p:txBody>
      </p:sp>
      <p:grpSp>
        <p:nvGrpSpPr>
          <p:cNvPr id="19" name="Group 19"/>
          <p:cNvGrpSpPr/>
          <p:nvPr/>
        </p:nvGrpSpPr>
        <p:grpSpPr>
          <a:xfrm rot="-5400000">
            <a:off x="5248167" y="-3555480"/>
            <a:ext cx="9883478" cy="17019404"/>
            <a:chOff x="0" y="0"/>
            <a:chExt cx="925813" cy="686853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25813" cy="6868531"/>
            </a:xfrm>
            <a:custGeom>
              <a:avLst/>
              <a:gdLst/>
              <a:ahLst/>
              <a:cxnLst/>
              <a:rect l="l" t="t" r="r" b="b"/>
              <a:pathLst>
                <a:path w="925813" h="6868531">
                  <a:moveTo>
                    <a:pt x="0" y="0"/>
                  </a:moveTo>
                  <a:lnTo>
                    <a:pt x="925813" y="0"/>
                  </a:lnTo>
                  <a:lnTo>
                    <a:pt x="925813" y="6868531"/>
                  </a:lnTo>
                  <a:lnTo>
                    <a:pt x="0" y="6868531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9685626" y="500031"/>
            <a:ext cx="601110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 это важно?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727371" y="5929318"/>
            <a:ext cx="430851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fontAlgn="base"/>
            <a:r>
              <a:rPr lang="ru-RU" sz="2400" dirty="0"/>
              <a:t>, 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899795" y="7386809"/>
            <a:ext cx="1563662" cy="1563662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287526" y="2639445"/>
            <a:ext cx="1676145" cy="1676145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-3939" y="4315590"/>
            <a:ext cx="1676145" cy="1676145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EA9C760-B831-175F-7413-3699806530BC}"/>
              </a:ext>
            </a:extLst>
          </p:cNvPr>
          <p:cNvSpPr txBox="1"/>
          <p:nvPr/>
        </p:nvSpPr>
        <p:spPr>
          <a:xfrm>
            <a:off x="8653046" y="1501262"/>
            <a:ext cx="9799099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 успеваемости;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 критического мышления;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 экологической культуры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профориентация (биотехнологии, геология, экология и т. д.);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 связь с реальной жизнью.</a:t>
            </a:r>
            <a:br>
              <a:rPr lang="ru-RU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9560B41-1323-1CD6-A515-3F8042C1F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0" y="234315"/>
            <a:ext cx="6070226" cy="471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64F5A4F-9E6F-6E15-2BC5-B546D5A9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671" y="4920719"/>
            <a:ext cx="6201262" cy="391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C65FB97-F488-751D-4F35-237405F56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046" y="3528517"/>
            <a:ext cx="7331245" cy="465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F0A6C9A-8D00-5790-449E-5102B4977A9D}"/>
              </a:ext>
            </a:extLst>
          </p:cNvPr>
          <p:cNvSpPr txBox="1"/>
          <p:nvPr/>
        </p:nvSpPr>
        <p:spPr>
          <a:xfrm>
            <a:off x="8653047" y="8384894"/>
            <a:ext cx="9121568" cy="1224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«Мотивированные ученики не просто учат предмет -</a:t>
            </a:r>
          </a:p>
          <a:p>
            <a:pPr lvl="0" algn="just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они начинают видеть его ценность в жизни </a:t>
            </a:r>
          </a:p>
          <a:p>
            <a:pPr lvl="0" algn="just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 могут выбрать профессию в этой сфере».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1444" flipH="1" flipV="1">
            <a:off x="14659673" y="8304608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3"/>
                </a:moveTo>
                <a:lnTo>
                  <a:pt x="0" y="5738803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3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274641" y="8836087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7918" y="350924"/>
            <a:ext cx="17063986" cy="9502454"/>
          </a:xfrm>
          <a:custGeom>
            <a:avLst/>
            <a:gdLst/>
            <a:ahLst/>
            <a:cxnLst/>
            <a:rect l="l" t="t" r="r" b="b"/>
            <a:pathLst>
              <a:path w="9975955" h="2758553">
                <a:moveTo>
                  <a:pt x="0" y="0"/>
                </a:moveTo>
                <a:lnTo>
                  <a:pt x="9975955" y="0"/>
                </a:lnTo>
                <a:lnTo>
                  <a:pt x="9975955" y="2758553"/>
                </a:lnTo>
                <a:lnTo>
                  <a:pt x="0" y="2758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1722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9" name="TextBox 9"/>
          <p:cNvSpPr txBox="1"/>
          <p:nvPr/>
        </p:nvSpPr>
        <p:spPr>
          <a:xfrm>
            <a:off x="1484655" y="3472073"/>
            <a:ext cx="1104106" cy="118372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199"/>
              </a:lnSpc>
            </a:pPr>
            <a:r>
              <a:rPr lang="en-US" sz="2999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</a:t>
            </a:r>
            <a:r>
              <a:rPr lang="ru-RU" sz="2999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</a:t>
            </a:r>
            <a:endParaRPr lang="en-US" sz="2999" b="1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296400" y="5502267"/>
            <a:ext cx="1358900" cy="135890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0</a:t>
              </a:r>
              <a:r>
                <a:rPr lang="ru-RU" sz="2999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4</a:t>
              </a:r>
              <a:endParaRPr lang="en-US" sz="2999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583159" y="4857706"/>
            <a:ext cx="932857" cy="118372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199"/>
              </a:lnSpc>
            </a:pPr>
            <a:r>
              <a:rPr lang="en-US" sz="2999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</a:t>
            </a:r>
            <a:r>
              <a:rPr lang="ru-RU" sz="2999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</a:t>
            </a:r>
            <a:endParaRPr lang="en-US" sz="2999" b="1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9296400" y="7369810"/>
            <a:ext cx="1358900" cy="13589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0</a:t>
              </a:r>
              <a:r>
                <a:rPr lang="ru-RU" sz="2999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5</a:t>
              </a:r>
              <a:endParaRPr lang="en-US" sz="2999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rot="-113291">
            <a:off x="17793549" y="3130971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0" y="0"/>
                </a:moveTo>
                <a:lnTo>
                  <a:pt x="2304784" y="0"/>
                </a:lnTo>
                <a:lnTo>
                  <a:pt x="2304784" y="2333960"/>
                </a:lnTo>
                <a:lnTo>
                  <a:pt x="0" y="23339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17755723" y="9481948"/>
            <a:ext cx="1699256" cy="1019554"/>
          </a:xfrm>
          <a:custGeom>
            <a:avLst/>
            <a:gdLst/>
            <a:ahLst/>
            <a:cxnLst/>
            <a:rect l="l" t="t" r="r" b="b"/>
            <a:pathLst>
              <a:path w="1699256" h="1019554">
                <a:moveTo>
                  <a:pt x="0" y="0"/>
                </a:moveTo>
                <a:lnTo>
                  <a:pt x="1699257" y="0"/>
                </a:lnTo>
                <a:lnTo>
                  <a:pt x="1699257" y="1019554"/>
                </a:lnTo>
                <a:lnTo>
                  <a:pt x="0" y="10195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5400000">
            <a:off x="7946104" y="3079239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5"/>
                </a:lnTo>
                <a:lnTo>
                  <a:pt x="0" y="10776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33573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782697" y="5640380"/>
            <a:ext cx="6362359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использование </a:t>
            </a:r>
          </a:p>
          <a:p>
            <a:pPr>
              <a:lnSpc>
                <a:spcPts val="294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учебно-лабораторного оборудования и современных УМК</a:t>
            </a:r>
            <a:endParaRPr lang="en-US" sz="2800" spc="10" dirty="0">
              <a:solidFill>
                <a:srgbClr val="041A22"/>
              </a:solidFill>
              <a:latin typeface="Times New Roman" panose="02020603050405020304" pitchFamily="18" charset="0"/>
              <a:ea typeface="Open Sans 1"/>
              <a:cs typeface="Times New Roman" panose="02020603050405020304" pitchFamily="18" charset="0"/>
              <a:sym typeface="Open Sans 1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782697" y="7507923"/>
            <a:ext cx="6505235" cy="1568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учёт возрастных особенностей;</a:t>
            </a:r>
            <a:endParaRPr lang="ru-RU" sz="28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междисциплинарность.</a:t>
            </a:r>
            <a:br>
              <a:rPr lang="ru-RU" sz="2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940"/>
              </a:lnSpc>
            </a:pPr>
            <a:endParaRPr lang="ru-RU" sz="2400" dirty="0"/>
          </a:p>
        </p:txBody>
      </p:sp>
      <p:grpSp>
        <p:nvGrpSpPr>
          <p:cNvPr id="28" name="Group 28"/>
          <p:cNvGrpSpPr/>
          <p:nvPr/>
        </p:nvGrpSpPr>
        <p:grpSpPr>
          <a:xfrm>
            <a:off x="15966618" y="8049260"/>
            <a:ext cx="1563662" cy="1563662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681245" y="1417489"/>
            <a:ext cx="1676145" cy="1676145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pic>
        <p:nvPicPr>
          <p:cNvPr id="70658" name="Picture 2" descr="D:\РМО\IMG-20251008-WA0024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954346" y="1121262"/>
            <a:ext cx="4543532" cy="3736444"/>
          </a:xfrm>
          <a:prstGeom prst="rect">
            <a:avLst/>
          </a:prstGeom>
          <a:noFill/>
        </p:spPr>
      </p:pic>
      <p:sp>
        <p:nvSpPr>
          <p:cNvPr id="34" name="TextBox 24"/>
          <p:cNvSpPr txBox="1"/>
          <p:nvPr/>
        </p:nvSpPr>
        <p:spPr>
          <a:xfrm>
            <a:off x="1714448" y="1714475"/>
            <a:ext cx="6767333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ru-RU" sz="2400" dirty="0">
                <a:cs typeface="Times New Roman" pitchFamily="18" charset="0"/>
              </a:rPr>
              <a:t> </a:t>
            </a:r>
            <a:endParaRPr lang="en-US" sz="2400" spc="21" dirty="0">
              <a:solidFill>
                <a:srgbClr val="041A22"/>
              </a:solidFill>
              <a:ea typeface="Open Sans 1"/>
              <a:cs typeface="Times New Roman" pitchFamily="18" charset="0"/>
              <a:sym typeface="Open Sans 1"/>
            </a:endParaRPr>
          </a:p>
        </p:txBody>
      </p:sp>
      <p:sp>
        <p:nvSpPr>
          <p:cNvPr id="35" name="TextBox 24"/>
          <p:cNvSpPr txBox="1"/>
          <p:nvPr/>
        </p:nvSpPr>
        <p:spPr>
          <a:xfrm>
            <a:off x="3671392" y="771845"/>
            <a:ext cx="616384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b="1" dirty="0"/>
              <a:t>.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 принципы вовлечения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EF1D10-3E51-58A0-561C-760FE63E687A}"/>
              </a:ext>
            </a:extLst>
          </p:cNvPr>
          <p:cNvSpPr txBox="1"/>
          <p:nvPr/>
        </p:nvSpPr>
        <p:spPr>
          <a:xfrm rot="10800000" flipV="1">
            <a:off x="2588761" y="2068418"/>
            <a:ext cx="48270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Ключевые подходы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09557C-A1A5-9F66-BF3F-7892F4BA08C7}"/>
              </a:ext>
            </a:extLst>
          </p:cNvPr>
          <p:cNvSpPr txBox="1"/>
          <p:nvPr/>
        </p:nvSpPr>
        <p:spPr>
          <a:xfrm>
            <a:off x="2588761" y="3093635"/>
            <a:ext cx="5701010" cy="378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практическая направленность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81DB53-2A42-8019-07DC-B908EE8D5E4E}"/>
              </a:ext>
            </a:extLst>
          </p:cNvPr>
          <p:cNvSpPr txBox="1"/>
          <p:nvPr/>
        </p:nvSpPr>
        <p:spPr>
          <a:xfrm>
            <a:off x="2588761" y="3936037"/>
            <a:ext cx="4354529" cy="378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интерактивность;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465C9D-A3B8-688F-8C6F-BC4940DC1C8E}"/>
              </a:ext>
            </a:extLst>
          </p:cNvPr>
          <p:cNvSpPr txBox="1"/>
          <p:nvPr/>
        </p:nvSpPr>
        <p:spPr>
          <a:xfrm>
            <a:off x="2588761" y="4720114"/>
            <a:ext cx="6338705" cy="378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связь с современностью и технологиями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6C4AFD9-40AC-B907-2B4F-365DA57777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2633" y="5737962"/>
            <a:ext cx="6525584" cy="38749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1444" flipH="1" flipV="1">
            <a:off x="15515256" y="-4532390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4"/>
                </a:moveTo>
                <a:lnTo>
                  <a:pt x="0" y="5738804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4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554853"/>
            <a:ext cx="18288000" cy="3364680"/>
            <a:chOff x="0" y="0"/>
            <a:chExt cx="2614425" cy="4810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4425" cy="481010"/>
            </a:xfrm>
            <a:custGeom>
              <a:avLst/>
              <a:gdLst/>
              <a:ahLst/>
              <a:cxnLst/>
              <a:rect l="l" t="t" r="r" b="b"/>
              <a:pathLst>
                <a:path w="2614425" h="481010">
                  <a:moveTo>
                    <a:pt x="4233" y="0"/>
                  </a:moveTo>
                  <a:lnTo>
                    <a:pt x="2610192" y="0"/>
                  </a:lnTo>
                  <a:cubicBezTo>
                    <a:pt x="2611315" y="0"/>
                    <a:pt x="2612392" y="446"/>
                    <a:pt x="2613186" y="1240"/>
                  </a:cubicBezTo>
                  <a:cubicBezTo>
                    <a:pt x="2613979" y="2034"/>
                    <a:pt x="2614425" y="3111"/>
                    <a:pt x="2614425" y="4233"/>
                  </a:cubicBezTo>
                  <a:lnTo>
                    <a:pt x="2614425" y="476776"/>
                  </a:lnTo>
                  <a:cubicBezTo>
                    <a:pt x="2614425" y="479114"/>
                    <a:pt x="2612530" y="481010"/>
                    <a:pt x="2610192" y="481010"/>
                  </a:cubicBezTo>
                  <a:lnTo>
                    <a:pt x="4233" y="481010"/>
                  </a:lnTo>
                  <a:cubicBezTo>
                    <a:pt x="3111" y="481010"/>
                    <a:pt x="2034" y="480564"/>
                    <a:pt x="1240" y="479770"/>
                  </a:cubicBezTo>
                  <a:cubicBezTo>
                    <a:pt x="446" y="478976"/>
                    <a:pt x="0" y="477899"/>
                    <a:pt x="0" y="476776"/>
                  </a:cubicBezTo>
                  <a:lnTo>
                    <a:pt x="0" y="4233"/>
                  </a:lnTo>
                  <a:cubicBezTo>
                    <a:pt x="0" y="3111"/>
                    <a:pt x="446" y="2034"/>
                    <a:pt x="1240" y="1240"/>
                  </a:cubicBezTo>
                  <a:cubicBezTo>
                    <a:pt x="2034" y="446"/>
                    <a:pt x="3111" y="0"/>
                    <a:pt x="4233" y="0"/>
                  </a:cubicBezTo>
                  <a:close/>
                </a:path>
              </a:pathLst>
            </a:custGeom>
            <a:blipFill>
              <a:blip r:embed="rId4" cstate="print"/>
              <a:stretch>
                <a:fillRect l="-9890" t="-241871" b="-56068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-133463" y="-335023"/>
            <a:ext cx="18421463" cy="7331162"/>
            <a:chOff x="0" y="-200025"/>
            <a:chExt cx="4924171" cy="1474415"/>
          </a:xfrm>
        </p:grpSpPr>
        <p:sp>
          <p:nvSpPr>
            <p:cNvPr id="6" name="Freeform 6"/>
            <p:cNvSpPr/>
            <p:nvPr/>
          </p:nvSpPr>
          <p:spPr>
            <a:xfrm>
              <a:off x="71696" y="-120145"/>
              <a:ext cx="4775754" cy="1394535"/>
            </a:xfrm>
            <a:custGeom>
              <a:avLst/>
              <a:gdLst/>
              <a:ahLst/>
              <a:cxnLst/>
              <a:rect l="l" t="t" r="r" b="b"/>
              <a:pathLst>
                <a:path w="4924172" h="1274390">
                  <a:moveTo>
                    <a:pt x="0" y="0"/>
                  </a:moveTo>
                  <a:lnTo>
                    <a:pt x="4924172" y="0"/>
                  </a:lnTo>
                  <a:lnTo>
                    <a:pt x="4924172" y="1274390"/>
                  </a:lnTo>
                  <a:lnTo>
                    <a:pt x="0" y="1274390"/>
                  </a:lnTo>
                  <a:close/>
                </a:path>
              </a:pathLst>
            </a:custGeom>
            <a:solidFill>
              <a:srgbClr val="009692"/>
            </a:solid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00025"/>
              <a:ext cx="4924171" cy="1474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8567216" y="2597619"/>
            <a:ext cx="1220801" cy="1220801"/>
          </a:xfrm>
          <a:custGeom>
            <a:avLst/>
            <a:gdLst/>
            <a:ahLst/>
            <a:cxnLst/>
            <a:rect l="l" t="t" r="r" b="b"/>
            <a:pathLst>
              <a:path w="1220801" h="1220801">
                <a:moveTo>
                  <a:pt x="0" y="0"/>
                </a:moveTo>
                <a:lnTo>
                  <a:pt x="1220802" y="0"/>
                </a:lnTo>
                <a:lnTo>
                  <a:pt x="1220802" y="1220802"/>
                </a:lnTo>
                <a:lnTo>
                  <a:pt x="0" y="12208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37991" y="2786292"/>
            <a:ext cx="1122199" cy="1088533"/>
          </a:xfrm>
          <a:custGeom>
            <a:avLst/>
            <a:gdLst/>
            <a:ahLst/>
            <a:cxnLst/>
            <a:rect l="l" t="t" r="r" b="b"/>
            <a:pathLst>
              <a:path w="1122199" h="1088533">
                <a:moveTo>
                  <a:pt x="0" y="0"/>
                </a:moveTo>
                <a:lnTo>
                  <a:pt x="1122200" y="0"/>
                </a:lnTo>
                <a:lnTo>
                  <a:pt x="1122200" y="1088534"/>
                </a:lnTo>
                <a:lnTo>
                  <a:pt x="0" y="10885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H="1" flipV="1">
            <a:off x="6413046" y="3208020"/>
            <a:ext cx="19050" cy="308972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 flipV="1">
            <a:off x="11855904" y="3208020"/>
            <a:ext cx="19050" cy="308972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109918" y="1707002"/>
            <a:ext cx="1676145" cy="167614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247613" y="750338"/>
            <a:ext cx="1563662" cy="156366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72941"/>
              </a:srgbClr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-811528" y="-81781"/>
            <a:ext cx="1699256" cy="544251"/>
          </a:xfrm>
          <a:custGeom>
            <a:avLst/>
            <a:gdLst/>
            <a:ahLst/>
            <a:cxnLst/>
            <a:rect l="l" t="t" r="r" b="b"/>
            <a:pathLst>
              <a:path w="1699256" h="544251">
                <a:moveTo>
                  <a:pt x="0" y="0"/>
                </a:moveTo>
                <a:lnTo>
                  <a:pt x="1699256" y="0"/>
                </a:lnTo>
                <a:lnTo>
                  <a:pt x="1699256" y="544252"/>
                </a:lnTo>
                <a:lnTo>
                  <a:pt x="0" y="54425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87331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011886" y="9982200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5"/>
                </a:lnTo>
                <a:lnTo>
                  <a:pt x="0" y="10776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33573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774614" y="-137234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7"/>
                </a:lnTo>
                <a:lnTo>
                  <a:pt x="0" y="552187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400000">
            <a:off x="17135608" y="1063775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0" y="0"/>
                </a:moveTo>
                <a:lnTo>
                  <a:pt x="2304784" y="0"/>
                </a:lnTo>
                <a:lnTo>
                  <a:pt x="2304784" y="2333960"/>
                </a:lnTo>
                <a:lnTo>
                  <a:pt x="0" y="23339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477" y="2230755"/>
            <a:ext cx="4696392" cy="5815965"/>
          </a:xfrm>
          <a:custGeom>
            <a:avLst/>
            <a:gdLst/>
            <a:ahLst/>
            <a:cxnLst/>
            <a:rect l="l" t="t" r="r" b="b"/>
            <a:pathLst>
              <a:path w="4696392" h="5815965">
                <a:moveTo>
                  <a:pt x="0" y="0"/>
                </a:moveTo>
                <a:lnTo>
                  <a:pt x="4696392" y="0"/>
                </a:lnTo>
                <a:lnTo>
                  <a:pt x="4696392" y="5815965"/>
                </a:lnTo>
                <a:lnTo>
                  <a:pt x="0" y="58159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9999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2937203" y="2720158"/>
            <a:ext cx="1508855" cy="1220801"/>
          </a:xfrm>
          <a:custGeom>
            <a:avLst/>
            <a:gdLst/>
            <a:ahLst/>
            <a:cxnLst/>
            <a:rect l="l" t="t" r="r" b="b"/>
            <a:pathLst>
              <a:path w="1508855" h="1220801">
                <a:moveTo>
                  <a:pt x="0" y="0"/>
                </a:moveTo>
                <a:lnTo>
                  <a:pt x="1508855" y="0"/>
                </a:lnTo>
                <a:lnTo>
                  <a:pt x="1508855" y="1220802"/>
                </a:lnTo>
                <a:lnTo>
                  <a:pt x="0" y="122080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259826" y="1701731"/>
            <a:ext cx="1793615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endParaRPr lang="ru-RU" sz="2800" dirty="0"/>
          </a:p>
          <a:p>
            <a:pPr algn="ctr">
              <a:lnSpc>
                <a:spcPts val="3120"/>
              </a:lnSpc>
            </a:pPr>
            <a:endParaRPr lang="en-US" sz="2600" b="1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143205" y="4258810"/>
            <a:ext cx="491177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4AFBF8-CE36-BB01-6B75-7A0AEBBC9184}"/>
              </a:ext>
            </a:extLst>
          </p:cNvPr>
          <p:cNvSpPr txBox="1"/>
          <p:nvPr/>
        </p:nvSpPr>
        <p:spPr>
          <a:xfrm>
            <a:off x="5183560" y="1015007"/>
            <a:ext cx="7056784" cy="373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1500"/>
              </a:spcBef>
              <a:spcAft>
                <a:spcPts val="300"/>
              </a:spcAft>
              <a:buNone/>
            </a:pPr>
            <a:r>
              <a:rPr lang="ru-RU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Биология: приёмы вовлечения</a:t>
            </a:r>
            <a:endParaRPr lang="ru-RU" sz="36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1B2D1B-7253-E33D-1EBC-09B36816A43A}"/>
              </a:ext>
            </a:extLst>
          </p:cNvPr>
          <p:cNvSpPr txBox="1"/>
          <p:nvPr/>
        </p:nvSpPr>
        <p:spPr>
          <a:xfrm flipH="1">
            <a:off x="6538322" y="4193524"/>
            <a:ext cx="5317578" cy="2107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«Огород на окне» 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(проращивание, вегетативное размножение)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D166C5-E903-72AC-F681-ECC535D791FB}"/>
              </a:ext>
            </a:extLst>
          </p:cNvPr>
          <p:cNvSpPr txBox="1"/>
          <p:nvPr/>
        </p:nvSpPr>
        <p:spPr>
          <a:xfrm rot="10800000" flipV="1">
            <a:off x="134754" y="4286382"/>
            <a:ext cx="6403564" cy="801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биологический квест (поиск объектов </a:t>
            </a: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 описанию);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D67C0E-5CF6-6148-C5F9-D41399F326CF}"/>
              </a:ext>
            </a:extLst>
          </p:cNvPr>
          <p:cNvSpPr txBox="1"/>
          <p:nvPr/>
        </p:nvSpPr>
        <p:spPr>
          <a:xfrm>
            <a:off x="11962126" y="3901136"/>
            <a:ext cx="5774389" cy="2725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биологический квест (поиск объектов по описанию);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 моделей клеток/органов из подручных материалов;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виртуальные лаборатории (изучение микропрепаратов онлайн);</a:t>
            </a: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 «Дневник натуралиста» (наблюдения за природой).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9744" y="7078980"/>
            <a:ext cx="17896781" cy="3364680"/>
            <a:chOff x="0" y="0"/>
            <a:chExt cx="2614425" cy="4810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4425" cy="481010"/>
            </a:xfrm>
            <a:custGeom>
              <a:avLst/>
              <a:gdLst/>
              <a:ahLst/>
              <a:cxnLst/>
              <a:rect l="l" t="t" r="r" b="b"/>
              <a:pathLst>
                <a:path w="2614425" h="481010">
                  <a:moveTo>
                    <a:pt x="4233" y="0"/>
                  </a:moveTo>
                  <a:lnTo>
                    <a:pt x="2610192" y="0"/>
                  </a:lnTo>
                  <a:cubicBezTo>
                    <a:pt x="2611315" y="0"/>
                    <a:pt x="2612392" y="446"/>
                    <a:pt x="2613186" y="1240"/>
                  </a:cubicBezTo>
                  <a:cubicBezTo>
                    <a:pt x="2613979" y="2034"/>
                    <a:pt x="2614425" y="3111"/>
                    <a:pt x="2614425" y="4233"/>
                  </a:cubicBezTo>
                  <a:lnTo>
                    <a:pt x="2614425" y="476776"/>
                  </a:lnTo>
                  <a:cubicBezTo>
                    <a:pt x="2614425" y="479114"/>
                    <a:pt x="2612530" y="481010"/>
                    <a:pt x="2610192" y="481010"/>
                  </a:cubicBezTo>
                  <a:lnTo>
                    <a:pt x="4233" y="481010"/>
                  </a:lnTo>
                  <a:cubicBezTo>
                    <a:pt x="3111" y="481010"/>
                    <a:pt x="2034" y="480564"/>
                    <a:pt x="1240" y="479770"/>
                  </a:cubicBezTo>
                  <a:cubicBezTo>
                    <a:pt x="446" y="478976"/>
                    <a:pt x="0" y="477899"/>
                    <a:pt x="0" y="476776"/>
                  </a:cubicBezTo>
                  <a:lnTo>
                    <a:pt x="0" y="4233"/>
                  </a:lnTo>
                  <a:cubicBezTo>
                    <a:pt x="0" y="3111"/>
                    <a:pt x="446" y="2034"/>
                    <a:pt x="1240" y="1240"/>
                  </a:cubicBezTo>
                  <a:cubicBezTo>
                    <a:pt x="2034" y="446"/>
                    <a:pt x="3111" y="0"/>
                    <a:pt x="4233" y="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9890" t="-241871" b="-56068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13682" y="1060641"/>
            <a:ext cx="18087260" cy="5628368"/>
            <a:chOff x="0" y="-200025"/>
            <a:chExt cx="4924172" cy="14744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24172" cy="1274390"/>
            </a:xfrm>
            <a:custGeom>
              <a:avLst/>
              <a:gdLst/>
              <a:ahLst/>
              <a:cxnLst/>
              <a:rect l="l" t="t" r="r" b="b"/>
              <a:pathLst>
                <a:path w="4924172" h="1274390">
                  <a:moveTo>
                    <a:pt x="0" y="0"/>
                  </a:moveTo>
                  <a:lnTo>
                    <a:pt x="4924172" y="0"/>
                  </a:lnTo>
                  <a:lnTo>
                    <a:pt x="4924172" y="1274390"/>
                  </a:lnTo>
                  <a:lnTo>
                    <a:pt x="0" y="1274390"/>
                  </a:ln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00025"/>
              <a:ext cx="4924171" cy="1474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8533599" y="2720158"/>
            <a:ext cx="1220801" cy="1220801"/>
          </a:xfrm>
          <a:custGeom>
            <a:avLst/>
            <a:gdLst/>
            <a:ahLst/>
            <a:cxnLst/>
            <a:rect l="l" t="t" r="r" b="b"/>
            <a:pathLst>
              <a:path w="1220801" h="1220801">
                <a:moveTo>
                  <a:pt x="0" y="0"/>
                </a:moveTo>
                <a:lnTo>
                  <a:pt x="1220802" y="0"/>
                </a:lnTo>
                <a:lnTo>
                  <a:pt x="1220802" y="1220802"/>
                </a:lnTo>
                <a:lnTo>
                  <a:pt x="0" y="1220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37991" y="2786292"/>
            <a:ext cx="1122199" cy="1088533"/>
          </a:xfrm>
          <a:custGeom>
            <a:avLst/>
            <a:gdLst/>
            <a:ahLst/>
            <a:cxnLst/>
            <a:rect l="l" t="t" r="r" b="b"/>
            <a:pathLst>
              <a:path w="1122199" h="1088533">
                <a:moveTo>
                  <a:pt x="0" y="0"/>
                </a:moveTo>
                <a:lnTo>
                  <a:pt x="1122200" y="0"/>
                </a:lnTo>
                <a:lnTo>
                  <a:pt x="1122200" y="1088534"/>
                </a:lnTo>
                <a:lnTo>
                  <a:pt x="0" y="10885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H="1" flipV="1">
            <a:off x="6413046" y="3208020"/>
            <a:ext cx="19050" cy="308972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 flipV="1">
            <a:off x="11855904" y="3208020"/>
            <a:ext cx="19050" cy="308972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300051" y="643159"/>
            <a:ext cx="1676145" cy="167614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2214476" y="147412"/>
            <a:ext cx="1563662" cy="156366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72941"/>
              </a:srgbClr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-811528" y="-81781"/>
            <a:ext cx="1699256" cy="544251"/>
          </a:xfrm>
          <a:custGeom>
            <a:avLst/>
            <a:gdLst/>
            <a:ahLst/>
            <a:cxnLst/>
            <a:rect l="l" t="t" r="r" b="b"/>
            <a:pathLst>
              <a:path w="1699256" h="544251">
                <a:moveTo>
                  <a:pt x="0" y="0"/>
                </a:moveTo>
                <a:lnTo>
                  <a:pt x="1699256" y="0"/>
                </a:lnTo>
                <a:lnTo>
                  <a:pt x="1699256" y="544252"/>
                </a:lnTo>
                <a:lnTo>
                  <a:pt x="0" y="54425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87331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011886" y="9982200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5"/>
                </a:lnTo>
                <a:lnTo>
                  <a:pt x="0" y="10776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33573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774614" y="-137234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7"/>
                </a:lnTo>
                <a:lnTo>
                  <a:pt x="0" y="55218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400000">
            <a:off x="15881570" y="2120796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0" y="0"/>
                </a:moveTo>
                <a:lnTo>
                  <a:pt x="2304784" y="0"/>
                </a:lnTo>
                <a:lnTo>
                  <a:pt x="2304784" y="2333960"/>
                </a:lnTo>
                <a:lnTo>
                  <a:pt x="0" y="23339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61782" y="4438399"/>
            <a:ext cx="4786346" cy="714380"/>
          </a:xfrm>
          <a:custGeom>
            <a:avLst/>
            <a:gdLst/>
            <a:ahLst/>
            <a:cxnLst/>
            <a:rect l="l" t="t" r="r" b="b"/>
            <a:pathLst>
              <a:path w="4696392" h="5815965">
                <a:moveTo>
                  <a:pt x="0" y="0"/>
                </a:moveTo>
                <a:lnTo>
                  <a:pt x="4696392" y="0"/>
                </a:lnTo>
                <a:lnTo>
                  <a:pt x="4696392" y="5815965"/>
                </a:lnTo>
                <a:lnTo>
                  <a:pt x="0" y="58159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9999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lvl="0" algn="ctr"/>
            <a:endParaRPr lang="ru-RU" sz="2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2757944" y="2265788"/>
            <a:ext cx="1508855" cy="1220801"/>
          </a:xfrm>
          <a:custGeom>
            <a:avLst/>
            <a:gdLst/>
            <a:ahLst/>
            <a:cxnLst/>
            <a:rect l="l" t="t" r="r" b="b"/>
            <a:pathLst>
              <a:path w="1508855" h="1220801">
                <a:moveTo>
                  <a:pt x="0" y="0"/>
                </a:moveTo>
                <a:lnTo>
                  <a:pt x="1508855" y="0"/>
                </a:lnTo>
                <a:lnTo>
                  <a:pt x="1508855" y="1220802"/>
                </a:lnTo>
                <a:lnTo>
                  <a:pt x="0" y="12208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7351059" y="4193524"/>
            <a:ext cx="3936081" cy="828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ru-RU" sz="2800" dirty="0"/>
          </a:p>
          <a:p>
            <a:pPr algn="ctr">
              <a:lnSpc>
                <a:spcPts val="3120"/>
              </a:lnSpc>
            </a:pPr>
            <a:endParaRPr lang="en-US" sz="2600" b="1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804790" y="4193524"/>
            <a:ext cx="491177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ru-RU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C1E275-87DB-60A6-61C7-93ADF93BB1AE}"/>
              </a:ext>
            </a:extLst>
          </p:cNvPr>
          <p:cNvSpPr txBox="1"/>
          <p:nvPr/>
        </p:nvSpPr>
        <p:spPr>
          <a:xfrm rot="10800000" flipV="1">
            <a:off x="4253412" y="667633"/>
            <a:ext cx="9227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Химия: приёмы вовлечения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1A6431-DA91-EB40-F77D-125A2392D452}"/>
              </a:ext>
            </a:extLst>
          </p:cNvPr>
          <p:cNvSpPr txBox="1"/>
          <p:nvPr/>
        </p:nvSpPr>
        <p:spPr>
          <a:xfrm>
            <a:off x="4170450" y="1226948"/>
            <a:ext cx="97469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Химия — магия, которая работает по правилам</a:t>
            </a:r>
            <a:br>
              <a:rPr lang="ru-RU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CAD52C-A430-C4C1-ABE6-97AF2DC84B42}"/>
              </a:ext>
            </a:extLst>
          </p:cNvPr>
          <p:cNvSpPr txBox="1"/>
          <p:nvPr/>
        </p:nvSpPr>
        <p:spPr>
          <a:xfrm rot="10800000" flipV="1">
            <a:off x="264360" y="4201711"/>
            <a:ext cx="6090632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безопасные демонстрационные опыты (изменение цвета, выделение газа);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химический квест (расшифровка формул для «спасения» лаборатории);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F59507-4AD8-EEF3-DE3B-DCE1353802E7}"/>
              </a:ext>
            </a:extLst>
          </p:cNvPr>
          <p:cNvSpPr txBox="1"/>
          <p:nvPr/>
        </p:nvSpPr>
        <p:spPr>
          <a:xfrm>
            <a:off x="11967826" y="4058533"/>
            <a:ext cx="580678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 «Составь молекулу» (модели из шариков и палочек); проект «Химия в быту» (анализ состава моющих средств);</a:t>
            </a:r>
          </a:p>
          <a:p>
            <a:pPr lvl="0"/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768C1B-BDE4-1575-91F0-97D9287248C0}"/>
              </a:ext>
            </a:extLst>
          </p:cNvPr>
          <p:cNvSpPr txBox="1"/>
          <p:nvPr/>
        </p:nvSpPr>
        <p:spPr>
          <a:xfrm>
            <a:off x="6679134" y="4196210"/>
            <a:ext cx="46623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видео эксперименты от </a:t>
            </a:r>
          </a:p>
          <a:p>
            <a:r>
              <a:rPr lang="ru-RU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учёных-популяризаторов.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536" y="103446"/>
            <a:ext cx="80728092" cy="2120977"/>
            <a:chOff x="0" y="0"/>
            <a:chExt cx="5075597" cy="8449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5597" cy="844911"/>
            </a:xfrm>
            <a:custGeom>
              <a:avLst/>
              <a:gdLst/>
              <a:ahLst/>
              <a:cxnLst/>
              <a:rect l="l" t="t" r="r" b="b"/>
              <a:pathLst>
                <a:path w="5075597" h="844911">
                  <a:moveTo>
                    <a:pt x="0" y="0"/>
                  </a:moveTo>
                  <a:lnTo>
                    <a:pt x="5075597" y="0"/>
                  </a:lnTo>
                  <a:lnTo>
                    <a:pt x="5075597" y="844911"/>
                  </a:lnTo>
                  <a:lnTo>
                    <a:pt x="0" y="844911"/>
                  </a:ln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5075597" cy="104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41444" flipH="1" flipV="1">
            <a:off x="14659673" y="8304608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3"/>
                </a:moveTo>
                <a:lnTo>
                  <a:pt x="0" y="5738803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3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259195" y="8635474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7192" y="5857880"/>
            <a:ext cx="315813" cy="315813"/>
          </a:xfrm>
          <a:custGeom>
            <a:avLst/>
            <a:gdLst/>
            <a:ahLst/>
            <a:cxnLst/>
            <a:rect l="l" t="t" r="r" b="b"/>
            <a:pathLst>
              <a:path w="315813" h="315813">
                <a:moveTo>
                  <a:pt x="0" y="0"/>
                </a:moveTo>
                <a:lnTo>
                  <a:pt x="315813" y="0"/>
                </a:lnTo>
                <a:lnTo>
                  <a:pt x="315813" y="315813"/>
                </a:lnTo>
                <a:lnTo>
                  <a:pt x="0" y="3158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57720" y="4143368"/>
            <a:ext cx="315813" cy="315813"/>
          </a:xfrm>
          <a:custGeom>
            <a:avLst/>
            <a:gdLst/>
            <a:ahLst/>
            <a:cxnLst/>
            <a:rect l="l" t="t" r="r" b="b"/>
            <a:pathLst>
              <a:path w="315813" h="315813">
                <a:moveTo>
                  <a:pt x="0" y="0"/>
                </a:moveTo>
                <a:lnTo>
                  <a:pt x="315813" y="0"/>
                </a:lnTo>
                <a:lnTo>
                  <a:pt x="315813" y="315813"/>
                </a:lnTo>
                <a:lnTo>
                  <a:pt x="0" y="3158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99534" y="6354678"/>
            <a:ext cx="315813" cy="315813"/>
          </a:xfrm>
          <a:custGeom>
            <a:avLst/>
            <a:gdLst/>
            <a:ahLst/>
            <a:cxnLst/>
            <a:rect l="l" t="t" r="r" b="b"/>
            <a:pathLst>
              <a:path w="315813" h="315813">
                <a:moveTo>
                  <a:pt x="0" y="0"/>
                </a:moveTo>
                <a:lnTo>
                  <a:pt x="315813" y="0"/>
                </a:lnTo>
                <a:lnTo>
                  <a:pt x="315813" y="315813"/>
                </a:lnTo>
                <a:lnTo>
                  <a:pt x="0" y="3158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749349" y="-104914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8"/>
                </a:lnTo>
                <a:lnTo>
                  <a:pt x="0" y="55218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16632904" y="4604663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3357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816408" y="8553348"/>
            <a:ext cx="3779560" cy="1199196"/>
          </a:xfrm>
          <a:custGeom>
            <a:avLst/>
            <a:gdLst/>
            <a:ahLst/>
            <a:cxnLst/>
            <a:rect l="l" t="t" r="r" b="b"/>
            <a:pathLst>
              <a:path w="5178481" h="1199196">
                <a:moveTo>
                  <a:pt x="0" y="0"/>
                </a:moveTo>
                <a:lnTo>
                  <a:pt x="5178481" y="0"/>
                </a:lnTo>
                <a:lnTo>
                  <a:pt x="5178481" y="1199196"/>
                </a:lnTo>
                <a:lnTo>
                  <a:pt x="0" y="1199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50590" r="-5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944743" y="-1612953"/>
            <a:ext cx="4696392" cy="4794818"/>
          </a:xfrm>
          <a:custGeom>
            <a:avLst/>
            <a:gdLst/>
            <a:ahLst/>
            <a:cxnLst/>
            <a:rect l="l" t="t" r="r" b="b"/>
            <a:pathLst>
              <a:path w="4696392" h="4794818">
                <a:moveTo>
                  <a:pt x="0" y="0"/>
                </a:moveTo>
                <a:lnTo>
                  <a:pt x="4696392" y="0"/>
                </a:lnTo>
                <a:lnTo>
                  <a:pt x="4696392" y="4794818"/>
                </a:lnTo>
                <a:lnTo>
                  <a:pt x="0" y="47948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9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21296"/>
            </a:stretch>
          </a:blipFill>
          <a:ln cap="sq">
            <a:noFill/>
            <a:prstDash val="solid"/>
            <a:miter/>
          </a:ln>
        </p:spPr>
      </p:sp>
      <p:sp>
        <p:nvSpPr>
          <p:cNvPr id="18" name="TextBox 18"/>
          <p:cNvSpPr txBox="1"/>
          <p:nvPr/>
        </p:nvSpPr>
        <p:spPr>
          <a:xfrm>
            <a:off x="503041" y="2357923"/>
            <a:ext cx="10983614" cy="4573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ru-RU" sz="2600" b="1" dirty="0">
                <a:solidFill>
                  <a:srgbClr val="041A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Э </a:t>
            </a:r>
          </a:p>
          <a:p>
            <a:pPr algn="l">
              <a:lnSpc>
                <a:spcPts val="3120"/>
              </a:lnSpc>
            </a:pPr>
            <a:endParaRPr lang="ru-RU" sz="2800" b="1" dirty="0">
              <a:solidFill>
                <a:srgbClr val="041A22"/>
              </a:solidFill>
              <a:latin typeface="Times New Roman" panose="02020603050405020304" pitchFamily="18" charset="0"/>
              <a:ea typeface="Open Sans 1 Bold"/>
              <a:cs typeface="Times New Roman" panose="02020603050405020304" pitchFamily="18" charset="0"/>
              <a:sym typeface="Open Sans 1 Bold"/>
            </a:endParaRP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геокешинг (поиск «клада» по координатам);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 3D‑моделей рельефа из пластилина;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виртуальные экскурсии (Google Earth, 360°‑панорамы);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 «Мой город через 100 лет» (климат, инфраструктура);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дебаты «Глобальное потепление: миф или реальность?».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41A22"/>
              </a:solidFill>
              <a:latin typeface="Times New Roman" panose="02020603050405020304" pitchFamily="18" charset="0"/>
              <a:ea typeface="Open Sans 1 Bold"/>
              <a:cs typeface="Times New Roman" panose="02020603050405020304" pitchFamily="18" charset="0"/>
              <a:sym typeface="Open Sans 1 Bold"/>
            </a:endParaRPr>
          </a:p>
          <a:p>
            <a:pPr algn="l">
              <a:lnSpc>
                <a:spcPts val="3120"/>
              </a:lnSpc>
            </a:pPr>
            <a:endParaRPr lang="ru-RU" sz="2600" b="1" dirty="0">
              <a:solidFill>
                <a:srgbClr val="041A22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3120"/>
              </a:lnSpc>
            </a:pPr>
            <a:endParaRPr lang="ru-RU" sz="2600" b="1" dirty="0">
              <a:solidFill>
                <a:srgbClr val="041A22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3120"/>
              </a:lnSpc>
            </a:pPr>
            <a:endParaRPr lang="ru-RU" sz="2600" b="1" dirty="0">
              <a:solidFill>
                <a:srgbClr val="041A22"/>
              </a:solidFill>
              <a:latin typeface="Times New Roman" pitchFamily="18" charset="0"/>
              <a:ea typeface="Open Sans 1 Bold"/>
              <a:cs typeface="Times New Roman" pitchFamily="18" charset="0"/>
              <a:sym typeface="Open Sans 1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704182" y="4696838"/>
            <a:ext cx="3929089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endParaRPr lang="ru-RU" sz="2600" b="1" dirty="0">
              <a:solidFill>
                <a:srgbClr val="041A22"/>
              </a:solidFill>
              <a:latin typeface="Times New Roman" pitchFamily="18" charset="0"/>
              <a:ea typeface="Open Sans 1 Bold"/>
              <a:cs typeface="Times New Roman" pitchFamily="18" charset="0"/>
              <a:sym typeface="Open Sans 1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471592" y="6081487"/>
            <a:ext cx="2786082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43098" y="1057275"/>
            <a:ext cx="7357684" cy="619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endParaRPr lang="en-US" sz="4800" b="1" dirty="0">
              <a:solidFill>
                <a:srgbClr val="FFFFFF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26" name="Freeform 26"/>
          <p:cNvSpPr/>
          <p:nvPr/>
        </p:nvSpPr>
        <p:spPr>
          <a:xfrm rot="560423" flipH="1" flipV="1">
            <a:off x="153332" y="7250541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2304785" y="2333959"/>
                </a:moveTo>
                <a:lnTo>
                  <a:pt x="0" y="2333959"/>
                </a:lnTo>
                <a:lnTo>
                  <a:pt x="0" y="0"/>
                </a:lnTo>
                <a:lnTo>
                  <a:pt x="2304785" y="0"/>
                </a:lnTo>
                <a:lnTo>
                  <a:pt x="2304785" y="2333959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3358278" y="7555140"/>
            <a:ext cx="1563662" cy="1563662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5718162" y="7617063"/>
            <a:ext cx="1789644" cy="1789644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539B726-EFBD-A9E9-C0D3-861017C76A56}"/>
              </a:ext>
            </a:extLst>
          </p:cNvPr>
          <p:cNvSpPr txBox="1"/>
          <p:nvPr/>
        </p:nvSpPr>
        <p:spPr>
          <a:xfrm rot="10800000" flipV="1">
            <a:off x="1367134" y="768251"/>
            <a:ext cx="9001001" cy="1469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1500"/>
              </a:spcBef>
              <a:spcAft>
                <a:spcPts val="300"/>
              </a:spcAft>
              <a:buNone/>
            </a:pPr>
            <a:r>
              <a:rPr lang="ru-RU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География: приёмы вовлечения</a:t>
            </a:r>
            <a:endParaRPr lang="ru-RU" sz="36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География — путешествие без границ</a:t>
            </a:r>
            <a:br>
              <a:rPr lang="ru-RU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AB98A666-6E6C-B83D-892F-87CF351045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501080"/>
            <a:ext cx="5408984" cy="479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">
            <a:extLst>
              <a:ext uri="{FF2B5EF4-FFF2-40B4-BE49-F238E27FC236}">
                <a16:creationId xmlns:a16="http://schemas.microsoft.com/office/drawing/2014/main" id="{CF34794F-2ED5-221A-7F31-457C71E527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1376536" cy="137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6">
            <a:extLst>
              <a:ext uri="{FF2B5EF4-FFF2-40B4-BE49-F238E27FC236}">
                <a16:creationId xmlns:a16="http://schemas.microsoft.com/office/drawing/2014/main" id="{B037E7B7-AF51-A40D-F707-348C22AEFC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201A9DD-2CEB-5E7A-9CD5-3C74E4755C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48382" y="3793204"/>
            <a:ext cx="5949484" cy="639910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трава, на открытом воздухе, растение, пол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28AC3A9-5412-C921-827D-AB750CF176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4" y="5370025"/>
            <a:ext cx="5665338" cy="48135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радуга, небо, на открытом воздухе, приро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D5D8F8D-0E9F-CE50-777A-76F0E9AC57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408" y="5429399"/>
            <a:ext cx="5970013" cy="4734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5008" y="0"/>
            <a:ext cx="17873106" cy="3208020"/>
            <a:chOff x="0" y="0"/>
            <a:chExt cx="5075597" cy="8449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5597" cy="844911"/>
            </a:xfrm>
            <a:custGeom>
              <a:avLst/>
              <a:gdLst/>
              <a:ahLst/>
              <a:cxnLst/>
              <a:rect l="l" t="t" r="r" b="b"/>
              <a:pathLst>
                <a:path w="5075597" h="844911">
                  <a:moveTo>
                    <a:pt x="0" y="0"/>
                  </a:moveTo>
                  <a:lnTo>
                    <a:pt x="5075597" y="0"/>
                  </a:lnTo>
                  <a:lnTo>
                    <a:pt x="5075597" y="844911"/>
                  </a:lnTo>
                  <a:lnTo>
                    <a:pt x="0" y="844911"/>
                  </a:ln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5075597" cy="104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41444" flipH="1" flipV="1">
            <a:off x="14659673" y="8304608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3"/>
                </a:moveTo>
                <a:lnTo>
                  <a:pt x="0" y="5738803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3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259195" y="8635474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7126" y="3357550"/>
            <a:ext cx="315813" cy="315813"/>
          </a:xfrm>
          <a:custGeom>
            <a:avLst/>
            <a:gdLst/>
            <a:ahLst/>
            <a:cxnLst/>
            <a:rect l="l" t="t" r="r" b="b"/>
            <a:pathLst>
              <a:path w="315813" h="315813">
                <a:moveTo>
                  <a:pt x="0" y="0"/>
                </a:moveTo>
                <a:lnTo>
                  <a:pt x="315813" y="0"/>
                </a:lnTo>
                <a:lnTo>
                  <a:pt x="315813" y="315813"/>
                </a:lnTo>
                <a:lnTo>
                  <a:pt x="0" y="3158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749349" y="-104914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8"/>
                </a:lnTo>
                <a:lnTo>
                  <a:pt x="0" y="55218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16632904" y="4604663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3357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8119" y="8726255"/>
            <a:ext cx="3779560" cy="1199196"/>
          </a:xfrm>
          <a:custGeom>
            <a:avLst/>
            <a:gdLst/>
            <a:ahLst/>
            <a:cxnLst/>
            <a:rect l="l" t="t" r="r" b="b"/>
            <a:pathLst>
              <a:path w="5178481" h="1199196">
                <a:moveTo>
                  <a:pt x="0" y="0"/>
                </a:moveTo>
                <a:lnTo>
                  <a:pt x="5178481" y="0"/>
                </a:lnTo>
                <a:lnTo>
                  <a:pt x="5178481" y="1199196"/>
                </a:lnTo>
                <a:lnTo>
                  <a:pt x="0" y="1199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50590" r="-5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944743" y="-1612953"/>
            <a:ext cx="4696392" cy="4794818"/>
          </a:xfrm>
          <a:custGeom>
            <a:avLst/>
            <a:gdLst/>
            <a:ahLst/>
            <a:cxnLst/>
            <a:rect l="l" t="t" r="r" b="b"/>
            <a:pathLst>
              <a:path w="4696392" h="4794818">
                <a:moveTo>
                  <a:pt x="0" y="0"/>
                </a:moveTo>
                <a:lnTo>
                  <a:pt x="4696392" y="0"/>
                </a:lnTo>
                <a:lnTo>
                  <a:pt x="4696392" y="4794818"/>
                </a:lnTo>
                <a:lnTo>
                  <a:pt x="0" y="47948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9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21296"/>
            </a:stretch>
          </a:blipFill>
          <a:ln cap="sq">
            <a:noFill/>
            <a:prstDash val="solid"/>
            <a:miter/>
          </a:ln>
        </p:spPr>
      </p:sp>
      <p:sp>
        <p:nvSpPr>
          <p:cNvPr id="18" name="TextBox 18"/>
          <p:cNvSpPr txBox="1"/>
          <p:nvPr/>
        </p:nvSpPr>
        <p:spPr>
          <a:xfrm>
            <a:off x="1787393" y="3571865"/>
            <a:ext cx="2213072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ru-RU" sz="2600" b="1" dirty="0">
                <a:solidFill>
                  <a:srgbClr val="041A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Э</a:t>
            </a:r>
          </a:p>
          <a:p>
            <a:pPr algn="l">
              <a:lnSpc>
                <a:spcPts val="3120"/>
              </a:lnSpc>
            </a:pPr>
            <a:endParaRPr lang="ru-RU" sz="2600" b="1" dirty="0">
              <a:solidFill>
                <a:srgbClr val="041A22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3120"/>
              </a:lnSpc>
            </a:pPr>
            <a:endParaRPr lang="ru-RU" sz="2600" b="1" dirty="0">
              <a:solidFill>
                <a:srgbClr val="041A22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3120"/>
              </a:lnSpc>
            </a:pPr>
            <a:endParaRPr lang="ru-RU" sz="2600" b="1" dirty="0">
              <a:solidFill>
                <a:srgbClr val="041A22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43098" y="1057275"/>
            <a:ext cx="7357684" cy="619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endParaRPr lang="en-US" sz="4800" b="1" dirty="0">
              <a:solidFill>
                <a:srgbClr val="FFFFFF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26" name="Freeform 26"/>
          <p:cNvSpPr/>
          <p:nvPr/>
        </p:nvSpPr>
        <p:spPr>
          <a:xfrm rot="5400000" flipH="1" flipV="1">
            <a:off x="1266389" y="7121587"/>
            <a:ext cx="1802004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2304785" y="2333959"/>
                </a:moveTo>
                <a:lnTo>
                  <a:pt x="0" y="2333959"/>
                </a:lnTo>
                <a:lnTo>
                  <a:pt x="0" y="0"/>
                </a:lnTo>
                <a:lnTo>
                  <a:pt x="2304785" y="0"/>
                </a:lnTo>
                <a:lnTo>
                  <a:pt x="2304785" y="2333959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27"/>
          <p:cNvGrpSpPr/>
          <p:nvPr/>
        </p:nvGrpSpPr>
        <p:grpSpPr>
          <a:xfrm>
            <a:off x="16359012" y="5905505"/>
            <a:ext cx="1563662" cy="1563662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15" name="Group 29"/>
          <p:cNvGrpSpPr/>
          <p:nvPr/>
        </p:nvGrpSpPr>
        <p:grpSpPr>
          <a:xfrm>
            <a:off x="16298470" y="8288566"/>
            <a:ext cx="1789644" cy="1789644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pic>
        <p:nvPicPr>
          <p:cNvPr id="1027" name="Picture 3" descr="D:\РМО\IMG-20241107-WA0014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247465" y="3281793"/>
            <a:ext cx="5643602" cy="664365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829574" y="1208406"/>
            <a:ext cx="6433171" cy="401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Bef>
                <a:spcPts val="1500"/>
              </a:spcBef>
              <a:spcAft>
                <a:spcPts val="300"/>
              </a:spcAft>
              <a:buNone/>
            </a:pPr>
            <a:r>
              <a:rPr lang="ru-RU" sz="4000" b="1" ker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Внеурочные активности</a:t>
            </a:r>
            <a:endParaRPr lang="ru-RU" sz="4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6339B3-6706-1C22-38F1-480F3CFD04C4}"/>
              </a:ext>
            </a:extLst>
          </p:cNvPr>
          <p:cNvSpPr txBox="1"/>
          <p:nvPr/>
        </p:nvSpPr>
        <p:spPr>
          <a:xfrm>
            <a:off x="1806174" y="1974156"/>
            <a:ext cx="654573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 пределами расписания</a:t>
            </a:r>
            <a:br>
              <a:rPr lang="ru-RU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D51701-30A1-E3C9-F6E4-F971E60AD4D9}"/>
              </a:ext>
            </a:extLst>
          </p:cNvPr>
          <p:cNvSpPr txBox="1"/>
          <p:nvPr/>
        </p:nvSpPr>
        <p:spPr>
          <a:xfrm>
            <a:off x="672939" y="3479538"/>
            <a:ext cx="8238883" cy="3033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Список идей: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неделя естественных наук (конкурсы, выставки);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научный клуб (проекты, эксперименты);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экскурсии (музей, заповедник, завод);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 в олимпиадах и конкурсах;</a:t>
            </a: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 школьного </a:t>
            </a:r>
            <a:r>
              <a:rPr lang="ru-RU" sz="2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Телеграмм</a:t>
            </a:r>
            <a:r>
              <a:rPr lang="ru-RU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‑канала с научными роликами.</a:t>
            </a:r>
            <a:br>
              <a:rPr lang="ru-RU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C142F5-A75E-E3C7-8F69-30D8CD5E931E}"/>
              </a:ext>
            </a:extLst>
          </p:cNvPr>
          <p:cNvSpPr txBox="1"/>
          <p:nvPr/>
        </p:nvSpPr>
        <p:spPr>
          <a:xfrm rot="10800000" flipV="1">
            <a:off x="765278" y="6536694"/>
            <a:ext cx="38849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https://t.me/werostochki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 descr="Изображение выглядит как текст, зеленый, Шрифт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DB38CB7-31C9-4BBC-5D72-857FC6C451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017" y="6007596"/>
            <a:ext cx="3884989" cy="3917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24A14-3E52-39F7-3CEE-9EA256603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5DB5CD6-E559-5782-EE49-98E7CEFA11CB}"/>
              </a:ext>
            </a:extLst>
          </p:cNvPr>
          <p:cNvGrpSpPr/>
          <p:nvPr/>
        </p:nvGrpSpPr>
        <p:grpSpPr>
          <a:xfrm>
            <a:off x="357126" y="361549"/>
            <a:ext cx="17257936" cy="3208020"/>
            <a:chOff x="0" y="0"/>
            <a:chExt cx="5075597" cy="84491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71942A-E817-5EF5-1A9F-49513F0C34C3}"/>
                </a:ext>
              </a:extLst>
            </p:cNvPr>
            <p:cNvSpPr/>
            <p:nvPr/>
          </p:nvSpPr>
          <p:spPr>
            <a:xfrm>
              <a:off x="0" y="0"/>
              <a:ext cx="5075597" cy="844911"/>
            </a:xfrm>
            <a:custGeom>
              <a:avLst/>
              <a:gdLst/>
              <a:ahLst/>
              <a:cxnLst/>
              <a:rect l="l" t="t" r="r" b="b"/>
              <a:pathLst>
                <a:path w="5075597" h="844911">
                  <a:moveTo>
                    <a:pt x="0" y="0"/>
                  </a:moveTo>
                  <a:lnTo>
                    <a:pt x="5075597" y="0"/>
                  </a:lnTo>
                  <a:lnTo>
                    <a:pt x="5075597" y="844911"/>
                  </a:lnTo>
                  <a:lnTo>
                    <a:pt x="0" y="844911"/>
                  </a:ln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F588EDF-BA9C-41BD-614D-03278829EBE6}"/>
                </a:ext>
              </a:extLst>
            </p:cNvPr>
            <p:cNvSpPr txBox="1"/>
            <p:nvPr/>
          </p:nvSpPr>
          <p:spPr>
            <a:xfrm>
              <a:off x="0" y="-200025"/>
              <a:ext cx="5075597" cy="104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141C737-CC54-B57E-629E-19652D0080E4}"/>
              </a:ext>
            </a:extLst>
          </p:cNvPr>
          <p:cNvSpPr/>
          <p:nvPr/>
        </p:nvSpPr>
        <p:spPr>
          <a:xfrm rot="-741444" flipH="1" flipV="1">
            <a:off x="14659673" y="8304608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3"/>
                </a:moveTo>
                <a:lnTo>
                  <a:pt x="0" y="5738803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3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7AFA6D4-1B78-63C4-861E-B45A4217DDE4}"/>
              </a:ext>
            </a:extLst>
          </p:cNvPr>
          <p:cNvSpPr/>
          <p:nvPr/>
        </p:nvSpPr>
        <p:spPr>
          <a:xfrm>
            <a:off x="-4259195" y="8635474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E4C29F2-9E4C-A887-4423-18F3B2F91D85}"/>
              </a:ext>
            </a:extLst>
          </p:cNvPr>
          <p:cNvSpPr/>
          <p:nvPr/>
        </p:nvSpPr>
        <p:spPr>
          <a:xfrm>
            <a:off x="357126" y="3357550"/>
            <a:ext cx="315813" cy="315813"/>
          </a:xfrm>
          <a:custGeom>
            <a:avLst/>
            <a:gdLst/>
            <a:ahLst/>
            <a:cxnLst/>
            <a:rect l="l" t="t" r="r" b="b"/>
            <a:pathLst>
              <a:path w="315813" h="315813">
                <a:moveTo>
                  <a:pt x="0" y="0"/>
                </a:moveTo>
                <a:lnTo>
                  <a:pt x="315813" y="0"/>
                </a:lnTo>
                <a:lnTo>
                  <a:pt x="315813" y="315813"/>
                </a:lnTo>
                <a:lnTo>
                  <a:pt x="0" y="3158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6702E8B-FFFB-D6E3-AA0A-4D1C553AB011}"/>
              </a:ext>
            </a:extLst>
          </p:cNvPr>
          <p:cNvSpPr/>
          <p:nvPr/>
        </p:nvSpPr>
        <p:spPr>
          <a:xfrm>
            <a:off x="17749349" y="-104914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8"/>
                </a:lnTo>
                <a:lnTo>
                  <a:pt x="0" y="55218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9A2A1FF-BF9B-EFBB-8B10-89E187F77877}"/>
              </a:ext>
            </a:extLst>
          </p:cNvPr>
          <p:cNvSpPr/>
          <p:nvPr/>
        </p:nvSpPr>
        <p:spPr>
          <a:xfrm rot="5400000">
            <a:off x="16632904" y="4604663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33573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B432E33-8BBB-03DF-E657-BAE39A673A3B}"/>
              </a:ext>
            </a:extLst>
          </p:cNvPr>
          <p:cNvSpPr/>
          <p:nvPr/>
        </p:nvSpPr>
        <p:spPr>
          <a:xfrm>
            <a:off x="788119" y="8726255"/>
            <a:ext cx="3779560" cy="1199196"/>
          </a:xfrm>
          <a:custGeom>
            <a:avLst/>
            <a:gdLst/>
            <a:ahLst/>
            <a:cxnLst/>
            <a:rect l="l" t="t" r="r" b="b"/>
            <a:pathLst>
              <a:path w="5178481" h="1199196">
                <a:moveTo>
                  <a:pt x="0" y="0"/>
                </a:moveTo>
                <a:lnTo>
                  <a:pt x="5178481" y="0"/>
                </a:lnTo>
                <a:lnTo>
                  <a:pt x="5178481" y="1199196"/>
                </a:lnTo>
                <a:lnTo>
                  <a:pt x="0" y="1199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50590" r="-51"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586F1A1-B817-6877-8674-C924FE2BACC3}"/>
              </a:ext>
            </a:extLst>
          </p:cNvPr>
          <p:cNvSpPr/>
          <p:nvPr/>
        </p:nvSpPr>
        <p:spPr>
          <a:xfrm>
            <a:off x="3334371" y="-1612953"/>
            <a:ext cx="9306764" cy="4794818"/>
          </a:xfrm>
          <a:custGeom>
            <a:avLst/>
            <a:gdLst/>
            <a:ahLst/>
            <a:cxnLst/>
            <a:rect l="l" t="t" r="r" b="b"/>
            <a:pathLst>
              <a:path w="4696392" h="4794818">
                <a:moveTo>
                  <a:pt x="0" y="0"/>
                </a:moveTo>
                <a:lnTo>
                  <a:pt x="4696392" y="0"/>
                </a:lnTo>
                <a:lnTo>
                  <a:pt x="4696392" y="4794818"/>
                </a:lnTo>
                <a:lnTo>
                  <a:pt x="0" y="47948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9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21296"/>
            </a:stretch>
          </a:blipFill>
          <a:ln cap="sq">
            <a:noFill/>
            <a:prstDash val="solid"/>
            <a:miter/>
          </a:ln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DD96006B-C254-C063-E1D4-6EFAED3E0AF5}"/>
              </a:ext>
            </a:extLst>
          </p:cNvPr>
          <p:cNvSpPr txBox="1"/>
          <p:nvPr/>
        </p:nvSpPr>
        <p:spPr>
          <a:xfrm>
            <a:off x="1787393" y="3571865"/>
            <a:ext cx="2213072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ru-RU" sz="2600" b="1" dirty="0">
                <a:solidFill>
                  <a:srgbClr val="041A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Э</a:t>
            </a:r>
          </a:p>
          <a:p>
            <a:pPr algn="l">
              <a:lnSpc>
                <a:spcPts val="3120"/>
              </a:lnSpc>
            </a:pPr>
            <a:endParaRPr lang="ru-RU" sz="2600" b="1" dirty="0">
              <a:solidFill>
                <a:srgbClr val="041A22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3120"/>
              </a:lnSpc>
            </a:pPr>
            <a:endParaRPr lang="ru-RU" sz="2600" b="1" dirty="0">
              <a:solidFill>
                <a:srgbClr val="041A22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3120"/>
              </a:lnSpc>
            </a:pPr>
            <a:endParaRPr lang="ru-RU" sz="2600" b="1" dirty="0">
              <a:solidFill>
                <a:srgbClr val="041A22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369F2078-CD7C-FC0D-FB87-EE5B78C549D9}"/>
              </a:ext>
            </a:extLst>
          </p:cNvPr>
          <p:cNvSpPr txBox="1"/>
          <p:nvPr/>
        </p:nvSpPr>
        <p:spPr>
          <a:xfrm>
            <a:off x="1243098" y="1057275"/>
            <a:ext cx="7357684" cy="619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endParaRPr lang="en-US" sz="4800" b="1" dirty="0">
              <a:solidFill>
                <a:srgbClr val="FFFFFF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6AFDFF61-F636-573C-E8E8-99308DF9A89B}"/>
              </a:ext>
            </a:extLst>
          </p:cNvPr>
          <p:cNvSpPr/>
          <p:nvPr/>
        </p:nvSpPr>
        <p:spPr>
          <a:xfrm rot="5400000" flipH="1" flipV="1">
            <a:off x="1266389" y="7121587"/>
            <a:ext cx="1802004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2304785" y="2333959"/>
                </a:moveTo>
                <a:lnTo>
                  <a:pt x="0" y="2333959"/>
                </a:lnTo>
                <a:lnTo>
                  <a:pt x="0" y="0"/>
                </a:lnTo>
                <a:lnTo>
                  <a:pt x="2304785" y="0"/>
                </a:lnTo>
                <a:lnTo>
                  <a:pt x="2304785" y="2333959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27">
            <a:extLst>
              <a:ext uri="{FF2B5EF4-FFF2-40B4-BE49-F238E27FC236}">
                <a16:creationId xmlns:a16="http://schemas.microsoft.com/office/drawing/2014/main" id="{FF7D225F-829B-C1DF-BA74-938D6DFD6DA1}"/>
              </a:ext>
            </a:extLst>
          </p:cNvPr>
          <p:cNvGrpSpPr/>
          <p:nvPr/>
        </p:nvGrpSpPr>
        <p:grpSpPr>
          <a:xfrm>
            <a:off x="16359012" y="5905505"/>
            <a:ext cx="1563662" cy="1563662"/>
            <a:chOff x="0" y="0"/>
            <a:chExt cx="6350000" cy="6350000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35403C1D-BFCD-9F4E-894C-028F8677983D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id="{3D617568-F4F3-D5D9-CA44-E7AF18FBA79C}"/>
              </a:ext>
            </a:extLst>
          </p:cNvPr>
          <p:cNvGrpSpPr/>
          <p:nvPr/>
        </p:nvGrpSpPr>
        <p:grpSpPr>
          <a:xfrm>
            <a:off x="16298470" y="8288566"/>
            <a:ext cx="1789644" cy="1789644"/>
            <a:chOff x="0" y="0"/>
            <a:chExt cx="6350000" cy="635000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4673338C-37C3-A739-30AC-D802E09F47B7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5E06086-4C7D-0E20-B996-209423D7C7A9}"/>
              </a:ext>
            </a:extLst>
          </p:cNvPr>
          <p:cNvSpPr/>
          <p:nvPr/>
        </p:nvSpPr>
        <p:spPr>
          <a:xfrm>
            <a:off x="4829574" y="1208406"/>
            <a:ext cx="184731" cy="382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Bef>
                <a:spcPts val="1500"/>
              </a:spcBef>
              <a:spcAft>
                <a:spcPts val="300"/>
              </a:spcAft>
              <a:buNone/>
            </a:pPr>
            <a:endParaRPr lang="ru-RU" sz="4000" b="1" kern="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1032AB-19CD-05EB-E3C1-6F6CAE3408ED}"/>
              </a:ext>
            </a:extLst>
          </p:cNvPr>
          <p:cNvSpPr txBox="1"/>
          <p:nvPr/>
        </p:nvSpPr>
        <p:spPr>
          <a:xfrm>
            <a:off x="1806174" y="1974156"/>
            <a:ext cx="65457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 может сделать педагог?</a:t>
            </a:r>
            <a:b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E56989-217E-CC4B-D0D8-6ACD0FA03792}"/>
              </a:ext>
            </a:extLst>
          </p:cNvPr>
          <p:cNvSpPr txBox="1"/>
          <p:nvPr/>
        </p:nvSpPr>
        <p:spPr>
          <a:xfrm>
            <a:off x="672939" y="3479538"/>
            <a:ext cx="8238883" cy="378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ru-RU" sz="2800" b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53801F-CFC0-9738-D9B7-C11C5BA039F7}"/>
              </a:ext>
            </a:extLst>
          </p:cNvPr>
          <p:cNvSpPr txBox="1"/>
          <p:nvPr/>
        </p:nvSpPr>
        <p:spPr>
          <a:xfrm rot="10800000" flipV="1">
            <a:off x="3131218" y="6926897"/>
            <a:ext cx="3407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AC1B79-223B-0F1D-DA2C-9748D31167F2}"/>
              </a:ext>
            </a:extLst>
          </p:cNvPr>
          <p:cNvSpPr txBox="1"/>
          <p:nvPr/>
        </p:nvSpPr>
        <p:spPr>
          <a:xfrm>
            <a:off x="5553760" y="1208404"/>
            <a:ext cx="5390440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5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Роль учителя</a:t>
            </a:r>
            <a:endParaRPr kumimoji="0" lang="ru-RU" sz="5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D27071-106B-249D-C257-46C263594490}"/>
              </a:ext>
            </a:extLst>
          </p:cNvPr>
          <p:cNvSpPr txBox="1"/>
          <p:nvPr/>
        </p:nvSpPr>
        <p:spPr>
          <a:xfrm>
            <a:off x="2221426" y="4207947"/>
            <a:ext cx="13141539" cy="7402026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Список действий: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показывать личный энтузиазм;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делиться научными новостями;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использовать юмор и метафоры;</a:t>
            </a: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давать выбор в заданиях;</a:t>
            </a:r>
          </a:p>
          <a:p>
            <a:pPr marL="457200" lvl="0" indent="-4572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отмечать даже небольшие успехи.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начинается с интереса;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творчество важнее зубрёжки;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ученик может стать исследователем.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Призыв: «Начните с одного приёма на следующем уроке — и вы увидите результат!»</a:t>
            </a: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br>
              <a:rPr lang="ru-RU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6FCED1-AF48-6ADF-1407-ED006E12CD62}"/>
              </a:ext>
            </a:extLst>
          </p:cNvPr>
          <p:cNvSpPr txBox="1"/>
          <p:nvPr/>
        </p:nvSpPr>
        <p:spPr>
          <a:xfrm rot="10800000" flipV="1">
            <a:off x="10279589" y="1285348"/>
            <a:ext cx="55611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Главное — вдохновение</a:t>
            </a:r>
            <a:r>
              <a:rPr lang="ru-RU" sz="32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!</a:t>
            </a:r>
            <a:br>
              <a:rPr lang="ru-RU" sz="32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B8978C-60BB-6236-AF2E-83CE3266AB57}"/>
              </a:ext>
            </a:extLst>
          </p:cNvPr>
          <p:cNvSpPr txBox="1"/>
          <p:nvPr/>
        </p:nvSpPr>
        <p:spPr>
          <a:xfrm>
            <a:off x="9614992" y="4329040"/>
            <a:ext cx="6144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•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37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498</Words>
  <Application>Microsoft Office PowerPoint</Application>
  <PresentationFormat>Произвольный</PresentationFormat>
  <Paragraphs>111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PT Sans</vt:lpstr>
      <vt:lpstr>Symbol</vt:lpstr>
      <vt:lpstr>Aptos</vt:lpstr>
      <vt:lpstr>Arial</vt:lpstr>
      <vt:lpstr>Times New Roman</vt:lpstr>
      <vt:lpstr>Open Sans 1</vt:lpstr>
      <vt:lpstr>Open Sans 1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Дни образования 2024_шаблон презентации</dc:title>
  <dc:creator>Райских Т.Н.</dc:creator>
  <cp:lastModifiedBy>Teacher</cp:lastModifiedBy>
  <cp:revision>84</cp:revision>
  <dcterms:created xsi:type="dcterms:W3CDTF">2006-08-16T00:00:00Z</dcterms:created>
  <dcterms:modified xsi:type="dcterms:W3CDTF">2026-02-25T03:32:41Z</dcterms:modified>
  <dc:identifier>DAGP5fx93wg</dc:identifier>
</cp:coreProperties>
</file>