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93" r:id="rId2"/>
    <p:sldId id="295" r:id="rId3"/>
    <p:sldId id="307" r:id="rId4"/>
    <p:sldId id="260" r:id="rId5"/>
    <p:sldId id="302" r:id="rId6"/>
    <p:sldId id="299" r:id="rId7"/>
    <p:sldId id="300" r:id="rId8"/>
    <p:sldId id="301" r:id="rId9"/>
    <p:sldId id="304" r:id="rId10"/>
    <p:sldId id="305" r:id="rId11"/>
    <p:sldId id="30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9FE8"/>
    <a:srgbClr val="E1FAFF"/>
    <a:srgbClr val="993740"/>
    <a:srgbClr val="1833A8"/>
    <a:srgbClr val="F2AB5C"/>
    <a:srgbClr val="FBEDD9"/>
    <a:srgbClr val="FCFFE1"/>
    <a:srgbClr val="E1E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794" autoAdjust="0"/>
    <p:restoredTop sz="94658" autoAdjust="0"/>
  </p:normalViewPr>
  <p:slideViewPr>
    <p:cSldViewPr snapToGrid="0">
      <p:cViewPr>
        <p:scale>
          <a:sx n="70" d="100"/>
          <a:sy n="70" d="100"/>
        </p:scale>
        <p:origin x="-1824" y="-103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4DD9-C35C-4803-87D8-33DF72C78031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BE8B6-26D3-4209-ADE4-95E376CDB1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620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EE42-A550-41A6-9E7E-5BB1301D9DE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D99A0-FF92-4016-87A1-21615DE9E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EE42-A550-41A6-9E7E-5BB1301D9DE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D99A0-FF92-4016-87A1-21615DE9E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EE42-A550-41A6-9E7E-5BB1301D9DE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D99A0-FF92-4016-87A1-21615DE9E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EE42-A550-41A6-9E7E-5BB1301D9DE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D99A0-FF92-4016-87A1-21615DE9E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EE42-A550-41A6-9E7E-5BB1301D9DE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D99A0-FF92-4016-87A1-21615DE9E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EE42-A550-41A6-9E7E-5BB1301D9DE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D99A0-FF92-4016-87A1-21615DE9E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EE42-A550-41A6-9E7E-5BB1301D9DE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D99A0-FF92-4016-87A1-21615DE9E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EE42-A550-41A6-9E7E-5BB1301D9DE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D99A0-FF92-4016-87A1-21615DE9E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EE42-A550-41A6-9E7E-5BB1301D9DE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D99A0-FF92-4016-87A1-21615DE9E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EE42-A550-41A6-9E7E-5BB1301D9DE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D99A0-FF92-4016-87A1-21615DE9E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EE42-A550-41A6-9E7E-5BB1301D9DE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D99A0-FF92-4016-87A1-21615DE9E22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7EE42-A550-41A6-9E7E-5BB1301D9DE4}" type="datetimeFigureOut">
              <a:rPr lang="ru-RU" smtClean="0"/>
              <a:t>23.03.2026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D99A0-FF92-4016-87A1-21615DE9E22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image" Target="../media/image5.jpe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0448925" cy="7562850"/>
          <a:chOff x="0" y="0"/>
          <a:chExt cx="10448925" cy="756285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11927" cy="6860880"/>
          </a:xfrm>
          <a:prstGeom prst="rect">
            <a:avLst/>
          </a:prstGeom>
          <a:noFill/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3893071" y="3429650"/>
            <a:ext cx="6532526" cy="0"/>
          </a:xfrm>
          <a:prstGeom prst="line">
            <a:avLst/>
          </a:prstGeom>
          <a:ln w="25400" cap="flat" cmpd="sng" algn="ctr">
            <a:solidFill>
              <a:srgbClr val="336699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TextBox 7"/>
          <p:cNvSpPr txBox="1"/>
          <p:nvPr/>
        </p:nvSpPr>
        <p:spPr>
          <a:xfrm>
            <a:off x="5985164" y="6062132"/>
            <a:ext cx="1798082" cy="328355"/>
          </a:xfrm>
          <a:prstGeom prst="rect">
            <a:avLst/>
          </a:prstGeom>
          <a:noFill/>
        </p:spPr>
        <p:txBody>
          <a:bodyPr lIns="82953" tIns="41476" rIns="82953" bIns="41476" rtlCol="0" anchor="b">
            <a:noAutofit/>
          </a:bodyPr>
          <a:lstStyle/>
          <a:p>
            <a:pPr algn="ctr" fontAlgn="b"/>
            <a:r>
              <a:rPr lang="ru-RU" sz="1400" dirty="0" smtClean="0"/>
              <a:t>Барнаул 2026 </a:t>
            </a:r>
            <a:r>
              <a:rPr lang="ru-RU" sz="1400" dirty="0" smtClean="0">
                <a:latin typeface="Scada"/>
              </a:rPr>
              <a:t>г.</a:t>
            </a:r>
            <a:endParaRPr lang="ru-RU" sz="1400" dirty="0">
              <a:latin typeface="Scada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49612" y="1683131"/>
            <a:ext cx="906918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rgbClr val="002060"/>
                </a:solidFill>
              </a:rPr>
              <a:t>Путь школы к высоким результатам: формула </a:t>
            </a:r>
            <a:r>
              <a:rPr lang="ru-RU" sz="4000" dirty="0" smtClean="0">
                <a:solidFill>
                  <a:srgbClr val="002060"/>
                </a:solidFill>
              </a:rPr>
              <a:t>успеха</a:t>
            </a:r>
          </a:p>
        </p:txBody>
      </p:sp>
      <p:sp>
        <p:nvSpPr>
          <p:cNvPr id="10" name="Подзаголовок 2"/>
          <p:cNvSpPr txBox="1">
            <a:spLocks/>
          </p:cNvSpPr>
          <p:nvPr/>
        </p:nvSpPr>
        <p:spPr>
          <a:xfrm>
            <a:off x="7159332" y="4686442"/>
            <a:ext cx="4482207" cy="11684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 err="1" smtClean="0">
                <a:solidFill>
                  <a:schemeClr val="tx1"/>
                </a:solidFill>
              </a:rPr>
              <a:t>Чуфенёва</a:t>
            </a:r>
            <a:r>
              <a:rPr lang="ru-RU" sz="1600" dirty="0" smtClean="0">
                <a:solidFill>
                  <a:schemeClr val="tx1"/>
                </a:solidFill>
              </a:rPr>
              <a:t> Анастасия Юрьевна, канд. </a:t>
            </a:r>
            <a:r>
              <a:rPr lang="ru-RU" sz="1600" dirty="0" err="1" smtClean="0">
                <a:solidFill>
                  <a:schemeClr val="tx1"/>
                </a:solidFill>
              </a:rPr>
              <a:t>пед</a:t>
            </a:r>
            <a:r>
              <a:rPr lang="ru-RU" sz="1600" dirty="0" smtClean="0">
                <a:solidFill>
                  <a:schemeClr val="tx1"/>
                </a:solidFill>
              </a:rPr>
              <a:t>. наук, учитель  МБОУ «СОШ № 1</a:t>
            </a:r>
            <a:r>
              <a:rPr lang="ru-RU" sz="1600" dirty="0" smtClean="0">
                <a:solidFill>
                  <a:schemeClr val="tx1"/>
                </a:solidFill>
              </a:rPr>
              <a:t>», г. Бийск</a:t>
            </a:r>
            <a:endParaRPr lang="ru-RU" sz="1600" dirty="0" smtClean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/>
        </p:blipFill>
        <p:spPr bwMode="auto">
          <a:xfrm>
            <a:off x="0" y="1"/>
            <a:ext cx="1911927" cy="686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1950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0448925" cy="7562850"/>
          <a:chOff x="0" y="0"/>
          <a:chExt cx="10448925" cy="756285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11927" cy="6860880"/>
          </a:xfrm>
          <a:prstGeom prst="rect">
            <a:avLst/>
          </a:prstGeom>
          <a:noFill/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3890065" y="1788677"/>
            <a:ext cx="6532526" cy="0"/>
          </a:xfrm>
          <a:prstGeom prst="line">
            <a:avLst/>
          </a:prstGeom>
          <a:ln w="25400" cap="flat" cmpd="sng" algn="ctr">
            <a:solidFill>
              <a:srgbClr val="336699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TextBox 8"/>
          <p:cNvSpPr txBox="1"/>
          <p:nvPr/>
        </p:nvSpPr>
        <p:spPr>
          <a:xfrm>
            <a:off x="7783246" y="5583174"/>
            <a:ext cx="4268078" cy="1113530"/>
          </a:xfrm>
          <a:prstGeom prst="rect">
            <a:avLst/>
          </a:prstGeom>
          <a:noFill/>
        </p:spPr>
        <p:txBody>
          <a:bodyPr lIns="82953" tIns="41476" rIns="82953" bIns="41476" rtlCol="0" anchor="t">
            <a:normAutofit/>
          </a:bodyPr>
          <a:lstStyle/>
          <a:p>
            <a:pPr algn="just" fontAlgn="t"/>
            <a:endParaRPr lang="ru-RU" sz="1200" dirty="0">
              <a:solidFill>
                <a:srgbClr val="000000">
                  <a:alpha val="10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52255" y="2259449"/>
            <a:ext cx="8874291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ru-RU" sz="2200" dirty="0" smtClean="0"/>
              <a:t>включение материалов ЦОК в учебную и </a:t>
            </a:r>
            <a:r>
              <a:rPr lang="ru-RU" sz="2200" dirty="0" err="1" smtClean="0"/>
              <a:t>внеучебную</a:t>
            </a:r>
            <a:r>
              <a:rPr lang="ru-RU" sz="2200" dirty="0" smtClean="0"/>
              <a:t> деятельность</a:t>
            </a:r>
            <a:r>
              <a:rPr lang="en-US" sz="2200" dirty="0" smtClean="0"/>
              <a:t>;</a:t>
            </a:r>
            <a:endParaRPr lang="ru-RU" sz="2200" dirty="0" smtClean="0"/>
          </a:p>
          <a:p>
            <a:pPr marL="342900" indent="-342900" algn="just">
              <a:buFontTx/>
              <a:buChar char="-"/>
            </a:pPr>
            <a:r>
              <a:rPr lang="ru-RU" sz="2200" dirty="0" smtClean="0"/>
              <a:t>вариативность работы с контентом</a:t>
            </a:r>
            <a:r>
              <a:rPr lang="en-US" sz="2200" dirty="0" smtClean="0"/>
              <a:t>;</a:t>
            </a:r>
            <a:endParaRPr lang="ru-RU" sz="2200" dirty="0" smtClean="0"/>
          </a:p>
          <a:p>
            <a:pPr marL="342900" indent="-342900" algn="just">
              <a:buFontTx/>
              <a:buChar char="-"/>
            </a:pPr>
            <a:r>
              <a:rPr lang="ru-RU" sz="2200" dirty="0"/>
              <a:t>минимизирование рисков потери персональных данных</a:t>
            </a:r>
            <a:r>
              <a:rPr lang="en-US" sz="2200" dirty="0"/>
              <a:t>;</a:t>
            </a:r>
            <a:endParaRPr lang="ru-RU" sz="2200" dirty="0"/>
          </a:p>
          <a:p>
            <a:pPr marL="342900" indent="-342900" algn="just">
              <a:buFontTx/>
              <a:buChar char="-"/>
            </a:pPr>
            <a:r>
              <a:rPr lang="ru-RU" sz="2200" dirty="0"/>
              <a:t>п</a:t>
            </a:r>
            <a:r>
              <a:rPr lang="ru-RU" sz="2200" dirty="0" smtClean="0"/>
              <a:t>онимание участниками ОУ механизмов работы с контентом</a:t>
            </a:r>
            <a:r>
              <a:rPr lang="en-US" sz="2200" dirty="0" smtClean="0"/>
              <a:t>, </a:t>
            </a:r>
            <a:r>
              <a:rPr lang="ru-RU" sz="2200" dirty="0" smtClean="0"/>
              <a:t>максимальное закрытие возражений на уровне родителей</a:t>
            </a:r>
            <a:r>
              <a:rPr lang="en-US" sz="2200" dirty="0" smtClean="0"/>
              <a:t>;</a:t>
            </a:r>
            <a:endParaRPr lang="ru-RU" sz="2200" dirty="0" smtClean="0"/>
          </a:p>
          <a:p>
            <a:pPr marL="342900" indent="-342900" algn="just">
              <a:buFontTx/>
              <a:buChar char="-"/>
            </a:pPr>
            <a:r>
              <a:rPr lang="ru-RU" sz="2200" dirty="0" smtClean="0"/>
              <a:t>сопровождение родителей и обучающихся на всех этапах присоединения к цифровому контенту</a:t>
            </a:r>
            <a:r>
              <a:rPr lang="en-US" sz="2200" dirty="0" smtClean="0"/>
              <a:t>;</a:t>
            </a:r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079628" y="857583"/>
            <a:ext cx="815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На уровне обучающихся и родителей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8" name="Picture 4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/>
        </p:blipFill>
        <p:spPr bwMode="auto">
          <a:xfrm>
            <a:off x="0" y="1"/>
            <a:ext cx="1911927" cy="686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07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0448925" cy="7562850"/>
          <a:chOff x="0" y="0"/>
          <a:chExt cx="10448925" cy="756285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11927" cy="6860880"/>
          </a:xfrm>
          <a:prstGeom prst="rect">
            <a:avLst/>
          </a:prstGeom>
          <a:noFill/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3890065" y="1788677"/>
            <a:ext cx="6532526" cy="0"/>
          </a:xfrm>
          <a:prstGeom prst="line">
            <a:avLst/>
          </a:prstGeom>
          <a:ln w="25400" cap="flat" cmpd="sng" algn="ctr">
            <a:solidFill>
              <a:srgbClr val="336699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TextBox 8"/>
          <p:cNvSpPr txBox="1"/>
          <p:nvPr/>
        </p:nvSpPr>
        <p:spPr>
          <a:xfrm>
            <a:off x="7783246" y="5583174"/>
            <a:ext cx="4268078" cy="1113530"/>
          </a:xfrm>
          <a:prstGeom prst="rect">
            <a:avLst/>
          </a:prstGeom>
          <a:noFill/>
        </p:spPr>
        <p:txBody>
          <a:bodyPr lIns="82953" tIns="41476" rIns="82953" bIns="41476" rtlCol="0" anchor="t">
            <a:normAutofit/>
          </a:bodyPr>
          <a:lstStyle/>
          <a:p>
            <a:pPr algn="just" fontAlgn="t"/>
            <a:endParaRPr lang="ru-RU" sz="1200" dirty="0">
              <a:solidFill>
                <a:srgbClr val="000000">
                  <a:alpha val="10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79628" y="857583"/>
            <a:ext cx="815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Благодарю за внимание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6" name="Picture 4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/>
        </p:blipFill>
        <p:spPr bwMode="auto">
          <a:xfrm>
            <a:off x="0" y="1"/>
            <a:ext cx="1911927" cy="686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7017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0448925" cy="7562850"/>
          <a:chOff x="0" y="0"/>
          <a:chExt cx="10448925" cy="756285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11927" cy="6860880"/>
          </a:xfrm>
          <a:prstGeom prst="rect">
            <a:avLst/>
          </a:prstGeom>
          <a:noFill/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3685253" y="1474348"/>
            <a:ext cx="6532526" cy="0"/>
          </a:xfrm>
          <a:prstGeom prst="line">
            <a:avLst/>
          </a:prstGeom>
          <a:ln w="25400" cap="flat" cmpd="sng" algn="ctr">
            <a:solidFill>
              <a:srgbClr val="336699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" name="Прямоугольник 2"/>
          <p:cNvSpPr/>
          <p:nvPr/>
        </p:nvSpPr>
        <p:spPr>
          <a:xfrm>
            <a:off x="2416924" y="397130"/>
            <a:ext cx="90691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smtClean="0"/>
              <a:t>Министерство </a:t>
            </a:r>
            <a:r>
              <a:rPr lang="ru-RU" sz="2400" dirty="0"/>
              <a:t>цифрового развития, связи и массовых коммуникаций РФ при содействии Министерства Просвещения РФ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83246" y="5583174"/>
            <a:ext cx="4268078" cy="1113530"/>
          </a:xfrm>
          <a:prstGeom prst="rect">
            <a:avLst/>
          </a:prstGeom>
          <a:noFill/>
        </p:spPr>
        <p:txBody>
          <a:bodyPr lIns="82953" tIns="41476" rIns="82953" bIns="41476" rtlCol="0" anchor="t">
            <a:normAutofit/>
          </a:bodyPr>
          <a:lstStyle/>
          <a:p>
            <a:pPr algn="just" fontAlgn="t"/>
            <a:endParaRPr lang="ru-RU" sz="1200" dirty="0">
              <a:solidFill>
                <a:srgbClr val="000000">
                  <a:alpha val="10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82090" y="2260889"/>
            <a:ext cx="95388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С 01 </a:t>
            </a:r>
            <a:r>
              <a:rPr lang="ru-RU" sz="2400" dirty="0"/>
              <a:t>сентября </a:t>
            </a:r>
            <a:r>
              <a:rPr lang="ru-RU" sz="2400" dirty="0" smtClean="0"/>
              <a:t>2025г начинается реализация федерального </a:t>
            </a:r>
            <a:r>
              <a:rPr lang="ru-RU" sz="2400" dirty="0"/>
              <a:t>проекта Универсальная библиотека Цифрового образовательного контента </a:t>
            </a:r>
            <a:endParaRPr lang="ru-RU" sz="2400" dirty="0" smtClean="0"/>
          </a:p>
          <a:p>
            <a:pPr algn="ctr"/>
            <a:r>
              <a:rPr lang="ru-RU" sz="2400" dirty="0" smtClean="0"/>
              <a:t>(УБ </a:t>
            </a:r>
            <a:r>
              <a:rPr lang="ru-RU" sz="2400" dirty="0"/>
              <a:t>ЦОК) </a:t>
            </a:r>
            <a:endParaRPr lang="ru-RU" sz="2200" dirty="0"/>
          </a:p>
        </p:txBody>
      </p:sp>
      <p:pic>
        <p:nvPicPr>
          <p:cNvPr id="7" name="Picture 4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/>
        </p:blipFill>
        <p:spPr bwMode="auto">
          <a:xfrm>
            <a:off x="0" y="1"/>
            <a:ext cx="1911927" cy="686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901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0448925" cy="7562850"/>
          <a:chOff x="0" y="0"/>
          <a:chExt cx="10448925" cy="756285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11927" cy="6860880"/>
          </a:xfrm>
          <a:prstGeom prst="rect">
            <a:avLst/>
          </a:prstGeom>
          <a:noFill/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3685253" y="1474348"/>
            <a:ext cx="6532526" cy="0"/>
          </a:xfrm>
          <a:prstGeom prst="line">
            <a:avLst/>
          </a:prstGeom>
          <a:ln w="25400" cap="flat" cmpd="sng" algn="ctr">
            <a:solidFill>
              <a:srgbClr val="336699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" name="Прямоугольник 2"/>
          <p:cNvSpPr/>
          <p:nvPr/>
        </p:nvSpPr>
        <p:spPr>
          <a:xfrm>
            <a:off x="2416924" y="397130"/>
            <a:ext cx="90691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 smtClean="0">
                <a:solidFill>
                  <a:srgbClr val="002060"/>
                </a:solidFill>
              </a:rPr>
              <a:t>Универсальная библиотека цифрового образовательного контента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83246" y="5583174"/>
            <a:ext cx="4268078" cy="1113530"/>
          </a:xfrm>
          <a:prstGeom prst="rect">
            <a:avLst/>
          </a:prstGeom>
          <a:noFill/>
        </p:spPr>
        <p:txBody>
          <a:bodyPr lIns="82953" tIns="41476" rIns="82953" bIns="41476" rtlCol="0" anchor="t">
            <a:normAutofit/>
          </a:bodyPr>
          <a:lstStyle/>
          <a:p>
            <a:pPr algn="just" fontAlgn="t"/>
            <a:endParaRPr lang="ru-RU" sz="1200" dirty="0">
              <a:solidFill>
                <a:srgbClr val="000000">
                  <a:alpha val="10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54577" y="4662611"/>
            <a:ext cx="936636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/>
              <a:t>Не просто </a:t>
            </a:r>
            <a:r>
              <a:rPr lang="ru-RU" sz="2000" dirty="0"/>
              <a:t>библиотека </a:t>
            </a:r>
            <a:r>
              <a:rPr lang="ru-RU" sz="2000" dirty="0" smtClean="0"/>
              <a:t>цифрового контента, а </a:t>
            </a:r>
            <a:r>
              <a:rPr lang="ru-RU" sz="2000" dirty="0"/>
              <a:t>элемент цифровой архитектуры, который меняет роли, процессы и даже логику принятия решений в школе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182090" y="2260889"/>
            <a:ext cx="9538852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«единое окно»:</a:t>
            </a:r>
          </a:p>
          <a:p>
            <a:pPr algn="ctr"/>
            <a:endParaRPr lang="ru-RU" sz="2400" dirty="0" smtClean="0"/>
          </a:p>
          <a:p>
            <a:pPr algn="ctr"/>
            <a:endParaRPr lang="ru-RU" sz="2400" dirty="0"/>
          </a:p>
          <a:p>
            <a:pPr algn="just"/>
            <a:r>
              <a:rPr lang="ru-RU" sz="2200" dirty="0" smtClean="0"/>
              <a:t>одна платформа — </a:t>
            </a:r>
            <a:r>
              <a:rPr lang="ru-RU" sz="2200" dirty="0"/>
              <a:t>проверенный контент — </a:t>
            </a:r>
            <a:r>
              <a:rPr lang="ru-RU" sz="2200" dirty="0" err="1"/>
              <a:t>встроенность</a:t>
            </a:r>
            <a:r>
              <a:rPr lang="ru-RU" sz="2200" dirty="0"/>
              <a:t> в учебный </a:t>
            </a:r>
            <a:r>
              <a:rPr lang="ru-RU" sz="2200" dirty="0" smtClean="0"/>
              <a:t>процесс</a:t>
            </a:r>
            <a:endParaRPr lang="ru-RU" sz="2200" dirty="0"/>
          </a:p>
        </p:txBody>
      </p:sp>
      <p:pic>
        <p:nvPicPr>
          <p:cNvPr id="16" name="Picture 5" descr="C:\Users\Анастасия\Desktop\i.webp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28"/>
          <a:stretch/>
        </p:blipFill>
        <p:spPr bwMode="auto">
          <a:xfrm>
            <a:off x="2510656" y="1842210"/>
            <a:ext cx="1905001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4" descr="Picture background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/>
        </p:blipFill>
        <p:spPr bwMode="auto">
          <a:xfrm>
            <a:off x="0" y="1"/>
            <a:ext cx="1911927" cy="686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748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0448925" cy="7562850"/>
          <a:chOff x="0" y="0"/>
          <a:chExt cx="10448925" cy="756285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11927" cy="6860880"/>
          </a:xfrm>
          <a:prstGeom prst="rect">
            <a:avLst/>
          </a:prstGeom>
          <a:noFill/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3685253" y="1474348"/>
            <a:ext cx="6532526" cy="0"/>
          </a:xfrm>
          <a:prstGeom prst="line">
            <a:avLst/>
          </a:prstGeom>
          <a:ln w="25400" cap="flat" cmpd="sng" algn="ctr">
            <a:solidFill>
              <a:srgbClr val="336699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" name="Прямоугольник 2"/>
          <p:cNvSpPr/>
          <p:nvPr/>
        </p:nvSpPr>
        <p:spPr>
          <a:xfrm>
            <a:off x="2416924" y="397130"/>
            <a:ext cx="90691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 smtClean="0">
                <a:solidFill>
                  <a:srgbClr val="002060"/>
                </a:solidFill>
              </a:rPr>
              <a:t>Универсальная библиотека цифрового образовательного контента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83246" y="5583174"/>
            <a:ext cx="4268078" cy="1113530"/>
          </a:xfrm>
          <a:prstGeom prst="rect">
            <a:avLst/>
          </a:prstGeom>
          <a:noFill/>
        </p:spPr>
        <p:txBody>
          <a:bodyPr lIns="82953" tIns="41476" rIns="82953" bIns="41476" rtlCol="0" anchor="t">
            <a:normAutofit/>
          </a:bodyPr>
          <a:lstStyle/>
          <a:p>
            <a:pPr algn="just" fontAlgn="t"/>
            <a:endParaRPr lang="ru-RU" sz="1200" dirty="0">
              <a:solidFill>
                <a:srgbClr val="000000">
                  <a:alpha val="10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16924" y="5724440"/>
            <a:ext cx="90691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Единый доступ </a:t>
            </a:r>
          </a:p>
          <a:p>
            <a:pPr algn="ctr"/>
            <a:r>
              <a:rPr lang="ru-RU" sz="2400" dirty="0" smtClean="0"/>
              <a:t>к образовательным  сервисам и цифровым учебным материалам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81261" y="3701008"/>
            <a:ext cx="314050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100" dirty="0" smtClean="0"/>
              <a:t>включение ведущих </a:t>
            </a:r>
            <a:r>
              <a:rPr lang="ru-RU" sz="2100" dirty="0"/>
              <a:t>образовательных онлайн-сервисов </a:t>
            </a:r>
            <a:r>
              <a:rPr lang="ru-RU" sz="2100" dirty="0" smtClean="0"/>
              <a:t>России в систему образования</a:t>
            </a:r>
            <a:endParaRPr lang="ru-RU" sz="2100" dirty="0"/>
          </a:p>
        </p:txBody>
      </p:sp>
      <p:pic>
        <p:nvPicPr>
          <p:cNvPr id="2050" name="Picture 2" descr="https://avatars.mds.yandex.net/i?id=c70d4b605d1936e394755d0b7d5fabbd5f429d6b-5150784-images-thumbs&amp;n=1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5625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4476"/>
          <a:stretch/>
        </p:blipFill>
        <p:spPr bwMode="auto">
          <a:xfrm>
            <a:off x="9250909" y="3204645"/>
            <a:ext cx="2103634" cy="2257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avatars.mds.yandex.net/i?id=24d70730634c1b62470a1a0bd29704eadf9c1c9a-5292126-images-thumbs&amp;n=1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45" t="6286" r="9773"/>
          <a:stretch/>
        </p:blipFill>
        <p:spPr bwMode="auto">
          <a:xfrm>
            <a:off x="2708507" y="3328375"/>
            <a:ext cx="1953491" cy="2200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Анастасия\Desktop\i.webp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28"/>
          <a:stretch/>
        </p:blipFill>
        <p:spPr bwMode="auto">
          <a:xfrm>
            <a:off x="6095999" y="1911960"/>
            <a:ext cx="2152125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202872" y="1898186"/>
            <a:ext cx="355369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100" dirty="0" smtClean="0"/>
              <a:t>доступный качественный  </a:t>
            </a:r>
            <a:r>
              <a:rPr lang="ru-RU" sz="2100" dirty="0"/>
              <a:t>цифровой образовательный </a:t>
            </a:r>
            <a:r>
              <a:rPr lang="ru-RU" sz="2100" dirty="0" smtClean="0"/>
              <a:t>контент с учетом форм обучения</a:t>
            </a:r>
            <a:endParaRPr lang="ru-RU" sz="21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521768" y="1914330"/>
            <a:ext cx="3261521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100" dirty="0" smtClean="0"/>
              <a:t>платформа </a:t>
            </a:r>
            <a:r>
              <a:rPr lang="ru-RU" sz="2100" dirty="0"/>
              <a:t>позволяет экономить время </a:t>
            </a:r>
            <a:r>
              <a:rPr lang="ru-RU" sz="2100" dirty="0" smtClean="0"/>
              <a:t>на подготовку </a:t>
            </a:r>
            <a:r>
              <a:rPr lang="ru-RU" sz="2100" dirty="0"/>
              <a:t>к урокам</a:t>
            </a:r>
          </a:p>
        </p:txBody>
      </p:sp>
      <p:pic>
        <p:nvPicPr>
          <p:cNvPr id="14" name="Picture 4" descr="Picture background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/>
        </p:blipFill>
        <p:spPr bwMode="auto">
          <a:xfrm>
            <a:off x="0" y="1"/>
            <a:ext cx="1911927" cy="686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0448925" cy="7562850"/>
          <a:chOff x="0" y="0"/>
          <a:chExt cx="10448925" cy="756285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11927" cy="6860880"/>
          </a:xfrm>
          <a:prstGeom prst="rect">
            <a:avLst/>
          </a:prstGeom>
          <a:noFill/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3685253" y="1474348"/>
            <a:ext cx="6532526" cy="0"/>
          </a:xfrm>
          <a:prstGeom prst="line">
            <a:avLst/>
          </a:prstGeom>
          <a:ln w="25400" cap="flat" cmpd="sng" algn="ctr">
            <a:solidFill>
              <a:srgbClr val="336699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" name="Прямоугольник 2"/>
          <p:cNvSpPr/>
          <p:nvPr/>
        </p:nvSpPr>
        <p:spPr>
          <a:xfrm>
            <a:off x="2416924" y="397130"/>
            <a:ext cx="90691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 smtClean="0">
                <a:solidFill>
                  <a:srgbClr val="002060"/>
                </a:solidFill>
              </a:rPr>
              <a:t>Универсальная библиотека цифрового образовательного контента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783246" y="5583174"/>
            <a:ext cx="4268078" cy="1113530"/>
          </a:xfrm>
          <a:prstGeom prst="rect">
            <a:avLst/>
          </a:prstGeom>
          <a:noFill/>
        </p:spPr>
        <p:txBody>
          <a:bodyPr lIns="82953" tIns="41476" rIns="82953" bIns="41476" rtlCol="0" anchor="t">
            <a:normAutofit/>
          </a:bodyPr>
          <a:lstStyle/>
          <a:p>
            <a:pPr algn="just" fontAlgn="t"/>
            <a:endParaRPr lang="ru-RU" sz="1200" dirty="0">
              <a:solidFill>
                <a:srgbClr val="000000">
                  <a:alpha val="10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 descr="https://avatars.mds.yandex.net/i?id=c70d4b605d1936e394755d0b7d5fabbd5f429d6b-5150784-images-thumbs&amp;n=1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5625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4476"/>
          <a:stretch/>
        </p:blipFill>
        <p:spPr bwMode="auto">
          <a:xfrm>
            <a:off x="9396897" y="3531997"/>
            <a:ext cx="1641764" cy="1786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avatars.mds.yandex.net/i?id=24d70730634c1b62470a1a0bd29704eadf9c1c9a-5292126-images-thumbs&amp;n=13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45" t="6286" r="9773"/>
          <a:stretch/>
        </p:blipFill>
        <p:spPr bwMode="auto">
          <a:xfrm>
            <a:off x="6092506" y="2428708"/>
            <a:ext cx="1718020" cy="1828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632188" y="4326671"/>
            <a:ext cx="293023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000" dirty="0" smtClean="0"/>
              <a:t>ученик участник качественной цифровой среды с постоянной обратной связью</a:t>
            </a:r>
            <a:endParaRPr lang="ru-RU" sz="2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021782" y="2516334"/>
            <a:ext cx="37615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учитель </a:t>
            </a:r>
            <a:r>
              <a:rPr lang="ru-RU" sz="2000" dirty="0" smtClean="0"/>
              <a:t>становится архитектором </a:t>
            </a:r>
            <a:r>
              <a:rPr lang="ru-RU" sz="2000" dirty="0"/>
              <a:t>образовательного процесса</a:t>
            </a:r>
          </a:p>
        </p:txBody>
      </p:sp>
      <p:pic>
        <p:nvPicPr>
          <p:cNvPr id="4098" name="Picture 2" descr="https://avatars.mds.yandex.net/i?id=356577e41eb93d3d0437188181f902fd72415e78-4464889-images-thumbs&amp;n=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4162" y="3739781"/>
            <a:ext cx="1595920" cy="1595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2244436" y="2516334"/>
            <a:ext cx="357447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соучастники образовательного </a:t>
            </a:r>
            <a:r>
              <a:rPr lang="ru-RU" sz="2000" dirty="0"/>
              <a:t>процесса, а не </a:t>
            </a:r>
            <a:r>
              <a:rPr lang="ru-RU" sz="2000" dirty="0" smtClean="0"/>
              <a:t>внешний наблюдатели</a:t>
            </a:r>
            <a:endParaRPr lang="ru-RU" sz="2000" dirty="0"/>
          </a:p>
        </p:txBody>
      </p:sp>
      <p:pic>
        <p:nvPicPr>
          <p:cNvPr id="12" name="Picture 4" descr="Picture background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/>
        </p:blipFill>
        <p:spPr bwMode="auto">
          <a:xfrm>
            <a:off x="0" y="1"/>
            <a:ext cx="1911927" cy="686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379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0448925" cy="7562850"/>
          <a:chOff x="0" y="0"/>
          <a:chExt cx="10448925" cy="756285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11927" cy="6860880"/>
          </a:xfrm>
          <a:prstGeom prst="rect">
            <a:avLst/>
          </a:prstGeom>
          <a:noFill/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3890065" y="1788677"/>
            <a:ext cx="6532526" cy="0"/>
          </a:xfrm>
          <a:prstGeom prst="line">
            <a:avLst/>
          </a:prstGeom>
          <a:ln w="25400" cap="flat" cmpd="sng" algn="ctr">
            <a:solidFill>
              <a:srgbClr val="336699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TextBox 8"/>
          <p:cNvSpPr txBox="1"/>
          <p:nvPr/>
        </p:nvSpPr>
        <p:spPr>
          <a:xfrm>
            <a:off x="7783246" y="5583174"/>
            <a:ext cx="4268078" cy="1113530"/>
          </a:xfrm>
          <a:prstGeom prst="rect">
            <a:avLst/>
          </a:prstGeom>
          <a:noFill/>
        </p:spPr>
        <p:txBody>
          <a:bodyPr lIns="82953" tIns="41476" rIns="82953" bIns="41476" rtlCol="0" anchor="t">
            <a:normAutofit/>
          </a:bodyPr>
          <a:lstStyle/>
          <a:p>
            <a:pPr algn="just" fontAlgn="t"/>
            <a:endParaRPr lang="ru-RU" sz="1200" dirty="0">
              <a:solidFill>
                <a:srgbClr val="000000">
                  <a:alpha val="10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79628" y="565196"/>
            <a:ext cx="8153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Стратегические решения </a:t>
            </a:r>
            <a:endParaRPr lang="ru-RU" sz="32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в </a:t>
            </a:r>
            <a:r>
              <a:rPr lang="ru-RU" sz="3200" b="1" dirty="0">
                <a:solidFill>
                  <a:srgbClr val="002060"/>
                </a:solidFill>
              </a:rPr>
              <a:t>условиях </a:t>
            </a:r>
            <a:r>
              <a:rPr lang="ru-RU" sz="3200" b="1" dirty="0" smtClean="0">
                <a:solidFill>
                  <a:srgbClr val="002060"/>
                </a:solidFill>
              </a:rPr>
              <a:t>образовательного </a:t>
            </a:r>
            <a:r>
              <a:rPr lang="ru-RU" sz="3200" b="1" dirty="0">
                <a:solidFill>
                  <a:srgbClr val="002060"/>
                </a:solidFill>
              </a:rPr>
              <a:t>учреждения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86110" y="2259449"/>
            <a:ext cx="8340436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Любое внедрение инновационного инструмента в ОУ проходит </a:t>
            </a:r>
            <a:r>
              <a:rPr lang="ru-RU" sz="2400" dirty="0"/>
              <a:t>один и тот же путь</a:t>
            </a:r>
            <a:r>
              <a:rPr lang="ru-RU" sz="2400" dirty="0" smtClean="0"/>
              <a:t>:</a:t>
            </a:r>
          </a:p>
          <a:p>
            <a:pPr algn="ctr"/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от идеи → к нормативу → к реальному </a:t>
            </a:r>
            <a:r>
              <a:rPr lang="ru-RU" sz="2400" dirty="0" smtClean="0"/>
              <a:t>использованию</a:t>
            </a:r>
            <a:endParaRPr lang="ru-RU" sz="2400" dirty="0"/>
          </a:p>
          <a:p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79628" y="4927500"/>
            <a:ext cx="82469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Ключевой фактор успеха — не платформа, а </a:t>
            </a:r>
            <a:r>
              <a:rPr lang="ru-RU" sz="2000" b="1" dirty="0" smtClean="0"/>
              <a:t>грамотное управление нововведением в ОУ</a:t>
            </a:r>
            <a:endParaRPr lang="ru-RU" sz="2000" dirty="0"/>
          </a:p>
        </p:txBody>
      </p:sp>
      <p:pic>
        <p:nvPicPr>
          <p:cNvPr id="8" name="Picture 4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/>
        </p:blipFill>
        <p:spPr bwMode="auto">
          <a:xfrm>
            <a:off x="0" y="1"/>
            <a:ext cx="1911927" cy="686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89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0448925" cy="7562850"/>
          <a:chOff x="0" y="0"/>
          <a:chExt cx="10448925" cy="756285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11927" cy="6860880"/>
          </a:xfrm>
          <a:prstGeom prst="rect">
            <a:avLst/>
          </a:prstGeom>
          <a:noFill/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3890065" y="1788677"/>
            <a:ext cx="6532526" cy="0"/>
          </a:xfrm>
          <a:prstGeom prst="line">
            <a:avLst/>
          </a:prstGeom>
          <a:ln w="25400" cap="flat" cmpd="sng" algn="ctr">
            <a:solidFill>
              <a:srgbClr val="336699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TextBox 8"/>
          <p:cNvSpPr txBox="1"/>
          <p:nvPr/>
        </p:nvSpPr>
        <p:spPr>
          <a:xfrm>
            <a:off x="7783246" y="5583174"/>
            <a:ext cx="4268078" cy="1113530"/>
          </a:xfrm>
          <a:prstGeom prst="rect">
            <a:avLst/>
          </a:prstGeom>
          <a:noFill/>
        </p:spPr>
        <p:txBody>
          <a:bodyPr lIns="82953" tIns="41476" rIns="82953" bIns="41476" rtlCol="0" anchor="t">
            <a:normAutofit/>
          </a:bodyPr>
          <a:lstStyle/>
          <a:p>
            <a:pPr algn="just" fontAlgn="t"/>
            <a:endParaRPr lang="ru-RU" sz="1200" dirty="0">
              <a:solidFill>
                <a:srgbClr val="000000">
                  <a:alpha val="10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79628" y="565196"/>
            <a:ext cx="8153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</a:rPr>
              <a:t>Стратегические решения </a:t>
            </a:r>
            <a:endParaRPr lang="ru-RU" sz="32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в </a:t>
            </a:r>
            <a:r>
              <a:rPr lang="ru-RU" sz="3200" b="1" dirty="0">
                <a:solidFill>
                  <a:srgbClr val="002060"/>
                </a:solidFill>
              </a:rPr>
              <a:t>условиях </a:t>
            </a:r>
            <a:r>
              <a:rPr lang="ru-RU" sz="3200" b="1" dirty="0" smtClean="0">
                <a:solidFill>
                  <a:srgbClr val="002060"/>
                </a:solidFill>
              </a:rPr>
              <a:t>образовательного </a:t>
            </a:r>
            <a:r>
              <a:rPr lang="ru-RU" sz="3200" b="1" dirty="0">
                <a:solidFill>
                  <a:srgbClr val="002060"/>
                </a:solidFill>
              </a:rPr>
              <a:t>учреждения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452255" y="2259449"/>
            <a:ext cx="8874291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ru-RU" sz="2200" dirty="0" smtClean="0"/>
              <a:t>понимание </a:t>
            </a:r>
            <a:r>
              <a:rPr lang="ru-RU" sz="2200" dirty="0"/>
              <a:t>приоритетов цифровой политики в системе </a:t>
            </a:r>
            <a:r>
              <a:rPr lang="ru-RU" sz="2200" dirty="0" smtClean="0"/>
              <a:t>образования</a:t>
            </a:r>
            <a:r>
              <a:rPr lang="en-US" sz="2200" dirty="0" smtClean="0"/>
              <a:t>;</a:t>
            </a:r>
          </a:p>
          <a:p>
            <a:pPr marL="342900" indent="-342900" algn="just">
              <a:buFontTx/>
              <a:buChar char="-"/>
            </a:pPr>
            <a:r>
              <a:rPr lang="ru-RU" sz="2200" dirty="0" smtClean="0"/>
              <a:t>видение перспектив реализации ЦОК в образовательном учреждении</a:t>
            </a:r>
            <a:r>
              <a:rPr lang="en-US" sz="2200" dirty="0" smtClean="0"/>
              <a:t>;</a:t>
            </a:r>
            <a:endParaRPr lang="ru-RU" sz="2200" dirty="0"/>
          </a:p>
          <a:p>
            <a:pPr marL="342900" indent="-342900" algn="just">
              <a:buFontTx/>
              <a:buChar char="-"/>
            </a:pPr>
            <a:r>
              <a:rPr lang="ru-RU" sz="2200" dirty="0" smtClean="0"/>
              <a:t>грамотное планирование системы работы с педагогическим коллективом, информирование педагогов о проводимых мероприятия на разных уровнях</a:t>
            </a:r>
            <a:r>
              <a:rPr lang="en-US" sz="2200" dirty="0" smtClean="0"/>
              <a:t>;</a:t>
            </a:r>
          </a:p>
          <a:p>
            <a:pPr marL="342900" indent="-342900" algn="just">
              <a:buFontTx/>
              <a:buChar char="-"/>
            </a:pPr>
            <a:r>
              <a:rPr lang="ru-RU" sz="2200" dirty="0" smtClean="0"/>
              <a:t>организация на уровне ОУ практико-ориентированных мероприятий для педагогов</a:t>
            </a:r>
            <a:r>
              <a:rPr lang="en-US" sz="2200" dirty="0" smtClean="0"/>
              <a:t>;</a:t>
            </a:r>
            <a:endParaRPr lang="ru-RU" sz="2200" dirty="0" smtClean="0"/>
          </a:p>
          <a:p>
            <a:pPr marL="342900" indent="-342900" algn="just">
              <a:buFontTx/>
              <a:buChar char="-"/>
            </a:pPr>
            <a:r>
              <a:rPr lang="ru-RU" sz="2200" dirty="0" smtClean="0"/>
              <a:t>включенность ОУ в </a:t>
            </a:r>
            <a:r>
              <a:rPr lang="ru-RU" sz="2200" dirty="0" err="1" smtClean="0"/>
              <a:t>грантовые</a:t>
            </a:r>
            <a:r>
              <a:rPr lang="ru-RU" sz="2200" dirty="0" smtClean="0"/>
              <a:t> проекты</a:t>
            </a:r>
            <a:r>
              <a:rPr lang="en-US" sz="2200" dirty="0" smtClean="0"/>
              <a:t>;</a:t>
            </a:r>
            <a:endParaRPr lang="ru-RU" sz="2200" dirty="0" smtClean="0"/>
          </a:p>
          <a:p>
            <a:pPr marL="342900" indent="-342900" algn="just">
              <a:buFontTx/>
              <a:buChar char="-"/>
            </a:pPr>
            <a:r>
              <a:rPr lang="ru-RU" sz="2200" dirty="0" smtClean="0"/>
              <a:t>система мероприятий для родителей обучающихся</a:t>
            </a:r>
            <a:endParaRPr lang="en-US" sz="2200" dirty="0" smtClean="0"/>
          </a:p>
          <a:p>
            <a:endParaRPr lang="ru-RU" dirty="0"/>
          </a:p>
        </p:txBody>
      </p:sp>
      <p:pic>
        <p:nvPicPr>
          <p:cNvPr id="7" name="Picture 4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/>
        </p:blipFill>
        <p:spPr bwMode="auto">
          <a:xfrm>
            <a:off x="0" y="1"/>
            <a:ext cx="1911927" cy="686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068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0448925" cy="7562850"/>
          <a:chOff x="0" y="0"/>
          <a:chExt cx="10448925" cy="756285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11927" cy="6860880"/>
          </a:xfrm>
          <a:prstGeom prst="rect">
            <a:avLst/>
          </a:prstGeom>
          <a:noFill/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3890065" y="1788677"/>
            <a:ext cx="6532526" cy="0"/>
          </a:xfrm>
          <a:prstGeom prst="line">
            <a:avLst/>
          </a:prstGeom>
          <a:ln w="25400" cap="flat" cmpd="sng" algn="ctr">
            <a:solidFill>
              <a:srgbClr val="336699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TextBox 8"/>
          <p:cNvSpPr txBox="1"/>
          <p:nvPr/>
        </p:nvSpPr>
        <p:spPr>
          <a:xfrm>
            <a:off x="7783246" y="5583174"/>
            <a:ext cx="4268078" cy="1113530"/>
          </a:xfrm>
          <a:prstGeom prst="rect">
            <a:avLst/>
          </a:prstGeom>
          <a:noFill/>
        </p:spPr>
        <p:txBody>
          <a:bodyPr lIns="82953" tIns="41476" rIns="82953" bIns="41476" rtlCol="0" anchor="t">
            <a:normAutofit/>
          </a:bodyPr>
          <a:lstStyle/>
          <a:p>
            <a:pPr algn="just" fontAlgn="t"/>
            <a:endParaRPr lang="ru-RU" sz="1200" dirty="0">
              <a:solidFill>
                <a:srgbClr val="000000">
                  <a:alpha val="10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52255" y="2259449"/>
            <a:ext cx="887429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ru-RU" sz="2200" dirty="0" smtClean="0"/>
              <a:t>100% подключение учителей к цифровому пространству, техническое сопровождение</a:t>
            </a:r>
            <a:r>
              <a:rPr lang="en-US" sz="2200" dirty="0" smtClean="0"/>
              <a:t>;</a:t>
            </a:r>
            <a:endParaRPr lang="ru-RU" sz="2200" dirty="0" smtClean="0"/>
          </a:p>
          <a:p>
            <a:pPr marL="342900" indent="-342900" algn="just">
              <a:buFontTx/>
              <a:buChar char="-"/>
            </a:pPr>
            <a:r>
              <a:rPr lang="ru-RU" sz="2200" dirty="0"/>
              <a:t>п</a:t>
            </a:r>
            <a:r>
              <a:rPr lang="ru-RU" sz="2200" dirty="0" smtClean="0"/>
              <a:t>роведение практико-ориентированных мастер-классов по работе с цифровым образовательным контентом</a:t>
            </a:r>
            <a:r>
              <a:rPr lang="en-US" sz="2200" dirty="0" smtClean="0"/>
              <a:t>;</a:t>
            </a:r>
            <a:endParaRPr lang="ru-RU" sz="2200" dirty="0" smtClean="0"/>
          </a:p>
          <a:p>
            <a:pPr marL="342900" indent="-342900" algn="just">
              <a:buFontTx/>
              <a:buChar char="-"/>
            </a:pPr>
            <a:r>
              <a:rPr lang="ru-RU" sz="2200" dirty="0" smtClean="0"/>
              <a:t>целенаправленное проведение тематических серий уроков с обязательным фиксированием информации по включенности обучающихся класса</a:t>
            </a:r>
            <a:r>
              <a:rPr lang="en-US" sz="2200" dirty="0" smtClean="0"/>
              <a:t>;</a:t>
            </a:r>
            <a:endParaRPr lang="ru-RU" sz="2200" dirty="0" smtClean="0"/>
          </a:p>
          <a:p>
            <a:pPr marL="342900" indent="-342900" algn="just">
              <a:buFontTx/>
              <a:buChar char="-"/>
            </a:pPr>
            <a:r>
              <a:rPr lang="ru-RU" sz="2200" dirty="0" smtClean="0"/>
              <a:t>обязательное использование цифрового контента на уроке в определенный день</a:t>
            </a:r>
            <a:r>
              <a:rPr lang="en-US" sz="2200" dirty="0" smtClean="0"/>
              <a:t>;</a:t>
            </a:r>
            <a:endParaRPr lang="ru-RU" sz="2200" dirty="0" smtClean="0"/>
          </a:p>
          <a:p>
            <a:pPr marL="342900" indent="-342900" algn="just">
              <a:buFontTx/>
              <a:buChar char="-"/>
            </a:pPr>
            <a:r>
              <a:rPr lang="ru-RU" sz="2200" dirty="0" smtClean="0"/>
              <a:t>включение в расписание посещение классом мобильного класса и проведение урока с использованием цифрового контента </a:t>
            </a:r>
            <a:endParaRPr lang="en-US" sz="2200" dirty="0" smtClean="0"/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079628" y="857583"/>
            <a:ext cx="815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На уровне администрации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8" name="Picture 4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/>
        </p:blipFill>
        <p:spPr bwMode="auto">
          <a:xfrm>
            <a:off x="0" y="1"/>
            <a:ext cx="1911927" cy="686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417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0448925" cy="7562850"/>
          <a:chOff x="0" y="0"/>
          <a:chExt cx="10448925" cy="756285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911927" cy="6860880"/>
          </a:xfrm>
          <a:prstGeom prst="rect">
            <a:avLst/>
          </a:prstGeom>
          <a:noFill/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3890065" y="1788677"/>
            <a:ext cx="6532526" cy="0"/>
          </a:xfrm>
          <a:prstGeom prst="line">
            <a:avLst/>
          </a:prstGeom>
          <a:ln w="25400" cap="flat" cmpd="sng" algn="ctr">
            <a:solidFill>
              <a:srgbClr val="336699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TextBox 8"/>
          <p:cNvSpPr txBox="1"/>
          <p:nvPr/>
        </p:nvSpPr>
        <p:spPr>
          <a:xfrm>
            <a:off x="7783246" y="5583174"/>
            <a:ext cx="4268078" cy="1113530"/>
          </a:xfrm>
          <a:prstGeom prst="rect">
            <a:avLst/>
          </a:prstGeom>
          <a:noFill/>
        </p:spPr>
        <p:txBody>
          <a:bodyPr lIns="82953" tIns="41476" rIns="82953" bIns="41476" rtlCol="0" anchor="t">
            <a:normAutofit/>
          </a:bodyPr>
          <a:lstStyle/>
          <a:p>
            <a:pPr algn="just" fontAlgn="t"/>
            <a:endParaRPr lang="ru-RU" sz="1200" dirty="0">
              <a:solidFill>
                <a:srgbClr val="000000">
                  <a:alpha val="10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52255" y="2259449"/>
            <a:ext cx="8874291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Tx/>
              <a:buChar char="-"/>
            </a:pPr>
            <a:r>
              <a:rPr lang="ru-RU" sz="2200" dirty="0" smtClean="0"/>
              <a:t>выбор в периодичности включения цифрового контента в образовательный процесс</a:t>
            </a:r>
            <a:r>
              <a:rPr lang="en-US" sz="2200" dirty="0" smtClean="0"/>
              <a:t>;</a:t>
            </a:r>
            <a:endParaRPr lang="ru-RU" sz="2200" dirty="0" smtClean="0"/>
          </a:p>
          <a:p>
            <a:pPr marL="342900" indent="-342900" algn="just">
              <a:buFontTx/>
              <a:buChar char="-"/>
            </a:pPr>
            <a:r>
              <a:rPr lang="ru-RU" sz="2200" dirty="0" smtClean="0"/>
              <a:t>донесение до родителей значимости и необходимости прикрепления к ресурсу обучающихся (особенно до 14 лет)</a:t>
            </a:r>
            <a:r>
              <a:rPr lang="en-US" sz="2200" dirty="0" smtClean="0"/>
              <a:t>;</a:t>
            </a:r>
            <a:endParaRPr lang="ru-RU" sz="2200" dirty="0" smtClean="0"/>
          </a:p>
          <a:p>
            <a:pPr marL="342900" indent="-342900" algn="just">
              <a:buFontTx/>
              <a:buChar char="-"/>
            </a:pPr>
            <a:r>
              <a:rPr lang="ru-RU" sz="2200" dirty="0" smtClean="0"/>
              <a:t>проведение практических мастер-классов для родителей и детей по работе с данным контентом</a:t>
            </a:r>
            <a:r>
              <a:rPr lang="en-US" sz="2200" dirty="0" smtClean="0"/>
              <a:t>;</a:t>
            </a:r>
            <a:endParaRPr lang="ru-RU" sz="2200" dirty="0" smtClean="0"/>
          </a:p>
          <a:p>
            <a:pPr marL="342900" indent="-342900" algn="just">
              <a:buFontTx/>
              <a:buChar char="-"/>
            </a:pPr>
            <a:r>
              <a:rPr lang="ru-RU" sz="2200" dirty="0" smtClean="0"/>
              <a:t>использование возможностей контента при отсутствии ребенка на уроках</a:t>
            </a:r>
            <a:r>
              <a:rPr lang="en-US" sz="2200" dirty="0" smtClean="0"/>
              <a:t>;</a:t>
            </a:r>
            <a:endParaRPr lang="ru-RU" sz="2200" dirty="0" smtClean="0"/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079628" y="857583"/>
            <a:ext cx="8153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На уровне педагогов</a:t>
            </a:r>
            <a:endParaRPr lang="ru-RU" sz="3200" dirty="0">
              <a:solidFill>
                <a:srgbClr val="002060"/>
              </a:solidFill>
            </a:endParaRPr>
          </a:p>
        </p:txBody>
      </p:sp>
      <p:pic>
        <p:nvPicPr>
          <p:cNvPr id="8" name="Picture 4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/>
        </p:blipFill>
        <p:spPr bwMode="auto">
          <a:xfrm>
            <a:off x="0" y="1"/>
            <a:ext cx="1911927" cy="686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872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TM02836342[[fn=Ион]]</Template>
  <TotalTime>553</TotalTime>
  <Words>431</Words>
  <Application>Microsoft Office PowerPoint</Application>
  <PresentationFormat>Произвольный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</cp:lastModifiedBy>
  <cp:revision>349</cp:revision>
  <dcterms:created xsi:type="dcterms:W3CDTF">2024-06-06T03:57:00Z</dcterms:created>
  <dcterms:modified xsi:type="dcterms:W3CDTF">2026-03-23T07:53:58Z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D4064411DFFB42BDB990DEF3F9DA7383_13</vt:lpwstr>
  </property>
  <property fmtid="{D5CDD505-2E9C-101B-9397-08002B2CF9AE}" pid="3" name="KSOProductBuildVer">
    <vt:lpwstr>1049-12.2.0.23131</vt:lpwstr>
  </property>
</Properties>
</file>