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notesMasterIdLst>
    <p:notesMasterId r:id="rId44"/>
  </p:notesMasterIdLst>
  <p:sldIdLst>
    <p:sldId id="256" r:id="rId2"/>
    <p:sldId id="274" r:id="rId3"/>
    <p:sldId id="257" r:id="rId4"/>
    <p:sldId id="275" r:id="rId5"/>
    <p:sldId id="312" r:id="rId6"/>
    <p:sldId id="293" r:id="rId7"/>
    <p:sldId id="260" r:id="rId8"/>
    <p:sldId id="292" r:id="rId9"/>
    <p:sldId id="261" r:id="rId10"/>
    <p:sldId id="265" r:id="rId11"/>
    <p:sldId id="285" r:id="rId12"/>
    <p:sldId id="286" r:id="rId13"/>
    <p:sldId id="289" r:id="rId14"/>
    <p:sldId id="290" r:id="rId15"/>
    <p:sldId id="281" r:id="rId16"/>
    <p:sldId id="279" r:id="rId17"/>
    <p:sldId id="283" r:id="rId18"/>
    <p:sldId id="278" r:id="rId19"/>
    <p:sldId id="282" r:id="rId20"/>
    <p:sldId id="280" r:id="rId21"/>
    <p:sldId id="262" r:id="rId22"/>
    <p:sldId id="311" r:id="rId23"/>
    <p:sldId id="277" r:id="rId24"/>
    <p:sldId id="284" r:id="rId25"/>
    <p:sldId id="258" r:id="rId26"/>
    <p:sldId id="303" r:id="rId27"/>
    <p:sldId id="304" r:id="rId28"/>
    <p:sldId id="302" r:id="rId29"/>
    <p:sldId id="307" r:id="rId30"/>
    <p:sldId id="305" r:id="rId31"/>
    <p:sldId id="308" r:id="rId32"/>
    <p:sldId id="310" r:id="rId33"/>
    <p:sldId id="309" r:id="rId34"/>
    <p:sldId id="300" r:id="rId35"/>
    <p:sldId id="301" r:id="rId36"/>
    <p:sldId id="313" r:id="rId37"/>
    <p:sldId id="276" r:id="rId38"/>
    <p:sldId id="271" r:id="rId39"/>
    <p:sldId id="315" r:id="rId40"/>
    <p:sldId id="317" r:id="rId41"/>
    <p:sldId id="316" r:id="rId42"/>
    <p:sldId id="314" r:id="rId43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>
      <p:cViewPr varScale="1">
        <p:scale>
          <a:sx n="84" d="100"/>
          <a:sy n="84" d="100"/>
        </p:scale>
        <p:origin x="44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8FB70-C632-49D8-9112-CB78C5EDEA95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31440-DC89-43C6-92C2-7D9C2A662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66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3" y="741363"/>
            <a:ext cx="6586537" cy="37052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544D-93A8-44FC-8DC4-AA54565A503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66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16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2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4872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8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1247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88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274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77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33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54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74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59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9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98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61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ED982-1EFE-4C41-8434-3F2672F61DEF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96C5CE1-4369-46C2-BF29-9DD7079C8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19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52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7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9.xml"/><Relationship Id="rId5" Type="http://schemas.openxmlformats.org/officeDocument/2006/relationships/slide" Target="slide34.xml"/><Relationship Id="rId4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3512" y="116632"/>
            <a:ext cx="8775746" cy="374441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       </a:t>
            </a:r>
            <a:r>
              <a:rPr lang="ru-RU" sz="2200" dirty="0"/>
              <a:t>МБОУ «Средняя общеобразовательная школа  № 18»</a:t>
            </a:r>
            <a:br>
              <a:rPr lang="ru-RU" sz="2200" dirty="0"/>
            </a:br>
            <a:r>
              <a:rPr lang="ru-RU" sz="4900" b="1" dirty="0"/>
              <a:t>Путь от эскиза до подиума: анализ проектной деятельности как способ раскрытия творческого потенциала подростков</a:t>
            </a:r>
            <a:r>
              <a:rPr lang="ru-RU" sz="4900" dirty="0"/>
              <a:t>»</a:t>
            </a:r>
            <a:endParaRPr lang="ru-RU" sz="49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91744" y="5157192"/>
            <a:ext cx="6552728" cy="1512168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</a:t>
            </a:r>
          </a:p>
          <a:p>
            <a:r>
              <a:rPr lang="ru-RU" sz="8000" dirty="0"/>
              <a:t> </a:t>
            </a:r>
            <a:r>
              <a:rPr lang="ru-RU" sz="8000" dirty="0"/>
              <a:t>                   </a:t>
            </a:r>
            <a:endParaRPr lang="ru-RU" sz="8000" dirty="0"/>
          </a:p>
        </p:txBody>
      </p:sp>
      <p:pic>
        <p:nvPicPr>
          <p:cNvPr id="1030" name="Picture 6" descr="C:\Users\Galina\AppData\Local\Microsoft\Windows\Temporary Internet Files\Content.IE5\29H20P2T\children_PNG18012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30" y="3814857"/>
            <a:ext cx="41838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55840" y="61270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Учитель труда(технологии) </a:t>
            </a:r>
            <a:r>
              <a:rPr lang="ru-RU" b="1" dirty="0" err="1"/>
              <a:t>С.И.Гросс</a:t>
            </a:r>
            <a:endParaRPr lang="ru-RU" b="1" dirty="0"/>
          </a:p>
          <a:p>
            <a:pPr algn="ctr"/>
            <a:r>
              <a:rPr lang="ru-RU" dirty="0"/>
              <a:t>         Рубцовск 2026г</a:t>
            </a:r>
          </a:p>
        </p:txBody>
      </p:sp>
    </p:spTree>
    <p:extLst>
      <p:ext uri="{BB962C8B-B14F-4D97-AF65-F5344CB8AC3E}">
        <p14:creationId xmlns:p14="http://schemas.microsoft.com/office/powerpoint/2010/main" val="297112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1268760"/>
            <a:ext cx="7416824" cy="1143000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50000"/>
              </a:lnSpc>
            </a:pPr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ДИЗАЙН - ПРОЕКТ</a:t>
            </a:r>
            <a: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</a:t>
            </a:r>
            <a:r>
              <a:rPr lang="ru-RU" sz="4800" b="1" dirty="0"/>
              <a:t>«Ретро стиль </a:t>
            </a:r>
            <a:br>
              <a:rPr lang="ru-RU" sz="4800" b="1" dirty="0"/>
            </a:br>
            <a:r>
              <a:rPr lang="ru-RU" sz="4800" b="1" dirty="0"/>
              <a:t>в современной одежде»</a:t>
            </a:r>
            <a:br>
              <a:rPr lang="ru-RU" sz="4800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20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C09DDF-F381-4580-83F2-FDF015DE1C01}"/>
              </a:ext>
            </a:extLst>
          </p:cNvPr>
          <p:cNvGrpSpPr/>
          <p:nvPr/>
        </p:nvGrpSpPr>
        <p:grpSpPr>
          <a:xfrm>
            <a:off x="1524000" y="1"/>
            <a:ext cx="9148811" cy="6858001"/>
            <a:chOff x="-1" y="0"/>
            <a:chExt cx="9148811" cy="6858001"/>
          </a:xfrm>
        </p:grpSpPr>
        <p:pic>
          <p:nvPicPr>
            <p:cNvPr id="18434" name="Picture 2" descr="https://wallbox.ru/wallpapers/preview/201702/sinij-cernyj-belyj-kvadraty-geometria-design-color-materia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0"/>
              <a:ext cx="9148811" cy="6858001"/>
            </a:xfrm>
            <a:prstGeom prst="rect">
              <a:avLst/>
            </a:prstGeom>
            <a:noFill/>
          </p:spPr>
        </p:pic>
        <p:sp>
          <p:nvSpPr>
            <p:cNvPr id="3" name="Прямоугольник 2"/>
            <p:cNvSpPr/>
            <p:nvPr/>
          </p:nvSpPr>
          <p:spPr>
            <a:xfrm>
              <a:off x="251520" y="260648"/>
              <a:ext cx="8568952" cy="6336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</a:t>
              </a: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CB999F9-30F0-42B6-9D48-3B652464C108}"/>
                </a:ext>
              </a:extLst>
            </p:cNvPr>
            <p:cNvSpPr/>
            <p:nvPr/>
          </p:nvSpPr>
          <p:spPr>
            <a:xfrm>
              <a:off x="3203849" y="620688"/>
              <a:ext cx="55446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800" dirty="0"/>
            </a:p>
          </p:txBody>
        </p:sp>
      </p:grpSp>
      <p:pic>
        <p:nvPicPr>
          <p:cNvPr id="11" name="Рисунок 10" descr="ÐÐ°ÑÑÐ¸Ð½ÐºÐ¸ Ð¿Ð¾ Ð·Ð°Ð¿ÑÐ¾ÑÑ Ð±Ð»ÑÐ·ÐºÐ° ÐºÑÐµÑÑÑÑÐ½ÐºÐ° Ð²ÑÐºÑÐ¾Ð¹ÐºÐ°"/>
          <p:cNvPicPr/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56040" y="404664"/>
            <a:ext cx="352839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IMG_84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739515" y="872717"/>
            <a:ext cx="266429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 descr="C:\Users\User\Desktop\IMG_84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703512" y="3861050"/>
            <a:ext cx="2736305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7808" y="3501008"/>
            <a:ext cx="1944216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7809" y="548680"/>
            <a:ext cx="192493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00056" y="4149080"/>
            <a:ext cx="162018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12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C09DDF-F381-4580-83F2-FDF015DE1C01}"/>
              </a:ext>
            </a:extLst>
          </p:cNvPr>
          <p:cNvGrpSpPr/>
          <p:nvPr/>
        </p:nvGrpSpPr>
        <p:grpSpPr>
          <a:xfrm>
            <a:off x="1524000" y="1"/>
            <a:ext cx="9148811" cy="6858001"/>
            <a:chOff x="-1" y="0"/>
            <a:chExt cx="9148811" cy="6858001"/>
          </a:xfrm>
        </p:grpSpPr>
        <p:pic>
          <p:nvPicPr>
            <p:cNvPr id="18434" name="Picture 2" descr="https://wallbox.ru/wallpapers/preview/201702/sinij-cernyj-belyj-kvadraty-geometria-design-color-materia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9148811" cy="6858001"/>
            </a:xfrm>
            <a:prstGeom prst="rect">
              <a:avLst/>
            </a:prstGeom>
            <a:noFill/>
          </p:spPr>
        </p:pic>
        <p:sp>
          <p:nvSpPr>
            <p:cNvPr id="3" name="Прямоугольник 2"/>
            <p:cNvSpPr/>
            <p:nvPr/>
          </p:nvSpPr>
          <p:spPr>
            <a:xfrm>
              <a:off x="251520" y="260648"/>
              <a:ext cx="8568952" cy="6336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</a:t>
              </a: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CB999F9-30F0-42B6-9D48-3B652464C108}"/>
                </a:ext>
              </a:extLst>
            </p:cNvPr>
            <p:cNvSpPr/>
            <p:nvPr/>
          </p:nvSpPr>
          <p:spPr>
            <a:xfrm>
              <a:off x="3203849" y="620688"/>
              <a:ext cx="55446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800" dirty="0"/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3BE10D-BC1E-4FFE-90D8-FE58E16525F1}"/>
              </a:ext>
            </a:extLst>
          </p:cNvPr>
          <p:cNvSpPr/>
          <p:nvPr/>
        </p:nvSpPr>
        <p:spPr>
          <a:xfrm>
            <a:off x="1919537" y="351514"/>
            <a:ext cx="8377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 </a:t>
            </a:r>
            <a:r>
              <a:rPr lang="ru-RU" sz="3200" b="1" dirty="0"/>
              <a:t> </a:t>
            </a:r>
            <a:endParaRPr lang="ru-RU" sz="2800" dirty="0"/>
          </a:p>
        </p:txBody>
      </p:sp>
      <p:pic>
        <p:nvPicPr>
          <p:cNvPr id="10" name="Рисунок 9" descr="D:\рабочий стол\5 б классссс\фото 5 б\IMG-20190220-WA0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156" y="3208421"/>
            <a:ext cx="2407654" cy="3258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D:\рабочий стол\5 б классссс\фото 5 б\IMG-20190220-WA0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188" y="2132856"/>
            <a:ext cx="268196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 descr="D:\рабочий стол\5 б классссс\фото 5 б\IMG-20190208-WA0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9940" y="620688"/>
            <a:ext cx="2662946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927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C09DDF-F381-4580-83F2-FDF015DE1C01}"/>
              </a:ext>
            </a:extLst>
          </p:cNvPr>
          <p:cNvGrpSpPr/>
          <p:nvPr/>
        </p:nvGrpSpPr>
        <p:grpSpPr>
          <a:xfrm>
            <a:off x="1524000" y="1"/>
            <a:ext cx="9148811" cy="6858001"/>
            <a:chOff x="-1" y="0"/>
            <a:chExt cx="9148811" cy="6858001"/>
          </a:xfrm>
        </p:grpSpPr>
        <p:pic>
          <p:nvPicPr>
            <p:cNvPr id="18434" name="Picture 2" descr="https://wallbox.ru/wallpapers/preview/201702/sinij-cernyj-belyj-kvadraty-geometria-design-color-materia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9148811" cy="6858001"/>
            </a:xfrm>
            <a:prstGeom prst="rect">
              <a:avLst/>
            </a:prstGeom>
            <a:noFill/>
          </p:spPr>
        </p:pic>
        <p:sp>
          <p:nvSpPr>
            <p:cNvPr id="3" name="Прямоугольник 2"/>
            <p:cNvSpPr/>
            <p:nvPr/>
          </p:nvSpPr>
          <p:spPr>
            <a:xfrm>
              <a:off x="251520" y="260648"/>
              <a:ext cx="8568952" cy="6336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</a:t>
              </a: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Проект выполнила:</a:t>
              </a:r>
              <a:endParaRPr lang="ru-RU" b="1" i="1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ученица 7 «Б» класса МБОУ «СОШ №18»</a:t>
              </a:r>
              <a:endParaRPr lang="ru-RU" b="1" i="1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Исакова Ксения	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Руководители проекта: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учитель изобразительного искусства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Бессонова Н.А.,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учитель технологии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Гросс С.И. </a:t>
              </a:r>
            </a:p>
            <a:p>
              <a:r>
                <a:rPr lang="ru-RU" i="1" dirty="0">
                  <a:solidFill>
                    <a:schemeClr val="tx1"/>
                  </a:solidFill>
                </a:rPr>
                <a:t> 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2" descr="https://spektrum.kiev.ua/wp-content/uploads/2017/04/black-and-white-abstract-e1492027672151.jpg">
              <a:extLst>
                <a:ext uri="{FF2B5EF4-FFF2-40B4-BE49-F238E27FC236}">
                  <a16:creationId xmlns:a16="http://schemas.microsoft.com/office/drawing/2014/main" id="{F35DAEE4-E3AD-4F5F-8FC0-CA04DEE84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3" y="446230"/>
              <a:ext cx="6840761" cy="5935097"/>
            </a:xfrm>
            <a:prstGeom prst="rect">
              <a:avLst/>
            </a:prstGeom>
            <a:noFill/>
            <a:effectLst>
              <a:softEdge rad="63500"/>
            </a:effectLst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CB999F9-30F0-42B6-9D48-3B652464C108}"/>
                </a:ext>
              </a:extLst>
            </p:cNvPr>
            <p:cNvSpPr/>
            <p:nvPr/>
          </p:nvSpPr>
          <p:spPr>
            <a:xfrm>
              <a:off x="3203849" y="620688"/>
              <a:ext cx="55446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800" dirty="0"/>
            </a:p>
          </p:txBody>
        </p:sp>
      </p:grp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672064" y="1861667"/>
            <a:ext cx="3312368" cy="3423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19044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72064" y="3429000"/>
            <a:ext cx="3456384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6" descr="http://alagonart.ru/upload/iblock/fec/kraski_fabric_decola%5b1%5d%5b1%5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63952" y="3430200"/>
            <a:ext cx="3815734" cy="3427800"/>
          </a:xfrm>
          <a:prstGeom prst="rect">
            <a:avLst/>
          </a:prstGeom>
          <a:noFill/>
        </p:spPr>
      </p:pic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2184" y="548680"/>
            <a:ext cx="2386394" cy="3218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986" name="Picture 2" descr="D:\рабочий стол\ПРОЕКТ роспись акриловыми красками по ткани\IMG-20190227-WA0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9576" y="548680"/>
            <a:ext cx="234915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987" name="Picture 3" descr="D:\рабочий стол\ПРОЕКТ роспись акриловыми красками по ткани\IMG-20190227-WA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5881" y="548680"/>
            <a:ext cx="234915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988" name="Picture 4" descr="D:\рабочий стол\ПРОЕКТ роспись акриловыми красками по ткани\IMG-20190227-WA00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99038">
            <a:off x="4000824" y="3216747"/>
            <a:ext cx="2265449" cy="3055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95600" y="4077072"/>
            <a:ext cx="1675392" cy="2259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519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1545" y="260648"/>
            <a:ext cx="8208911" cy="5254520"/>
          </a:xfrm>
        </p:spPr>
        <p:txBody>
          <a:bodyPr>
            <a:normAutofit/>
          </a:bodyPr>
          <a:lstStyle/>
          <a:p>
            <a:pPr indent="450215">
              <a:lnSpc>
                <a:spcPct val="150000"/>
              </a:lnSpc>
            </a:pPr>
            <a:r>
              <a:rPr lang="ru-RU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ДИЗАЙН - ПРОЕКТ</a:t>
            </a:r>
            <a:r>
              <a:rPr lang="ru-RU" sz="6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Креативная роспись </a:t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изделий акриловыми красками </a:t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«Совиную» тему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pic>
        <p:nvPicPr>
          <p:cNvPr id="4" name="Picture 2" descr="D:\рабочий стол\48254650-Книжка-раскраска-для-взрослых-и-детей-старшего-возраста.-Раскраска-с-милой-совы.-Габаритный-чертеж-в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2144" y="4221089"/>
            <a:ext cx="2088232" cy="2115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290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C09DDF-F381-4580-83F2-FDF015DE1C01}"/>
              </a:ext>
            </a:extLst>
          </p:cNvPr>
          <p:cNvGrpSpPr/>
          <p:nvPr/>
        </p:nvGrpSpPr>
        <p:grpSpPr>
          <a:xfrm>
            <a:off x="1524001" y="-1"/>
            <a:ext cx="9148811" cy="6858001"/>
            <a:chOff x="-1" y="0"/>
            <a:chExt cx="9148811" cy="6858001"/>
          </a:xfrm>
        </p:grpSpPr>
        <p:pic>
          <p:nvPicPr>
            <p:cNvPr id="18434" name="Picture 2" descr="https://wallbox.ru/wallpapers/preview/201702/sinij-cernyj-belyj-kvadraty-geometria-design-color-materia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9148811" cy="6858001"/>
            </a:xfrm>
            <a:prstGeom prst="rect">
              <a:avLst/>
            </a:prstGeom>
            <a:noFill/>
          </p:spPr>
        </p:pic>
        <p:sp>
          <p:nvSpPr>
            <p:cNvPr id="3" name="Прямоугольник 2"/>
            <p:cNvSpPr/>
            <p:nvPr/>
          </p:nvSpPr>
          <p:spPr>
            <a:xfrm>
              <a:off x="251520" y="260648"/>
              <a:ext cx="8568952" cy="6336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</a:t>
              </a: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CB999F9-30F0-42B6-9D48-3B652464C108}"/>
                </a:ext>
              </a:extLst>
            </p:cNvPr>
            <p:cNvSpPr/>
            <p:nvPr/>
          </p:nvSpPr>
          <p:spPr>
            <a:xfrm>
              <a:off x="3203849" y="620688"/>
              <a:ext cx="55446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800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919536" y="5013176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000" dirty="0"/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000" dirty="0"/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47528" y="476673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эскиза</a:t>
            </a: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19536" y="1628800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7715" y="1143908"/>
            <a:ext cx="3333982" cy="4877379"/>
          </a:xfrm>
          <a:prstGeom prst="rect">
            <a:avLst/>
          </a:prstGeom>
          <a:ln w="2286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6040248" y="1608914"/>
            <a:ext cx="2483768" cy="2880320"/>
            <a:chOff x="467544" y="836712"/>
            <a:chExt cx="2419938" cy="2497371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836712"/>
              <a:ext cx="2088232" cy="2358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Дуга 17"/>
            <p:cNvSpPr/>
            <p:nvPr/>
          </p:nvSpPr>
          <p:spPr>
            <a:xfrm rot="8507042">
              <a:off x="567883" y="1507690"/>
              <a:ext cx="2319599" cy="1826393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5030" y="2729222"/>
            <a:ext cx="1368152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C:\Users\User\AppData\Local\Microsoft\Windows\Temporary Internet Files\Content.Word\т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60124" y="639853"/>
            <a:ext cx="10081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C:\Users\User\AppData\Local\Microsoft\Windows\Temporary Internet Files\Content.Word\т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410341" y="630270"/>
            <a:ext cx="9361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D:\рабочий стол\ГНОШ6Е7ГШО5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8577" y="3283447"/>
            <a:ext cx="2019881" cy="2666710"/>
          </a:xfrm>
          <a:prstGeom prst="rect">
            <a:avLst/>
          </a:prstGeom>
          <a:noFill/>
        </p:spPr>
      </p:pic>
      <p:pic>
        <p:nvPicPr>
          <p:cNvPr id="21" name="Picture 2" descr="D:\рабочий стол\48254650-Книжка-раскраска-для-взрослых-и-детей-старшего-возраста.-Раскраска-с-милой-совы.-Габаритный-чертеж-в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79949" y="4315647"/>
            <a:ext cx="1395059" cy="1395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95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pektrum.kiev.ua/wp-content/uploads/2017/04/black-and-white-abstract-e1492027672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G:\проект фото роспись туники\IMG-20180312-WA000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07469" y="656694"/>
            <a:ext cx="3744417" cy="280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970" y="216025"/>
            <a:ext cx="2520280" cy="4200467"/>
          </a:xfrm>
          <a:prstGeom prst="rect">
            <a:avLst/>
          </a:prstGeom>
          <a:solidFill>
            <a:schemeClr val="accent1"/>
          </a:solidFill>
          <a:ln w="88900" cap="sq">
            <a:solidFill>
              <a:schemeClr val="accent2">
                <a:lumMod val="60000"/>
                <a:lumOff val="40000"/>
                <a:alpha val="87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9579" y="1920408"/>
            <a:ext cx="2952328" cy="492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1755" y="3413138"/>
            <a:ext cx="2677601" cy="3427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4208" y="237834"/>
            <a:ext cx="194421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G:\проект фото роспись туники\IMG-20180312-WA0007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929610" y="3465578"/>
            <a:ext cx="3748998" cy="2811749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02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C09DDF-F381-4580-83F2-FDF015DE1C01}"/>
              </a:ext>
            </a:extLst>
          </p:cNvPr>
          <p:cNvGrpSpPr/>
          <p:nvPr/>
        </p:nvGrpSpPr>
        <p:grpSpPr>
          <a:xfrm>
            <a:off x="1524000" y="1"/>
            <a:ext cx="9148811" cy="6858001"/>
            <a:chOff x="-1" y="0"/>
            <a:chExt cx="9148811" cy="6858001"/>
          </a:xfrm>
        </p:grpSpPr>
        <p:pic>
          <p:nvPicPr>
            <p:cNvPr id="18434" name="Picture 2" descr="https://wallbox.ru/wallpapers/preview/201702/sinij-cernyj-belyj-kvadraty-geometria-design-color-materia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9148811" cy="6858001"/>
            </a:xfrm>
            <a:prstGeom prst="rect">
              <a:avLst/>
            </a:prstGeom>
            <a:noFill/>
          </p:spPr>
        </p:pic>
        <p:sp>
          <p:nvSpPr>
            <p:cNvPr id="3" name="Прямоугольник 2"/>
            <p:cNvSpPr/>
            <p:nvPr/>
          </p:nvSpPr>
          <p:spPr>
            <a:xfrm>
              <a:off x="251520" y="260648"/>
              <a:ext cx="8568952" cy="6336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</a:t>
              </a: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CB999F9-30F0-42B6-9D48-3B652464C108}"/>
                </a:ext>
              </a:extLst>
            </p:cNvPr>
            <p:cNvSpPr/>
            <p:nvPr/>
          </p:nvSpPr>
          <p:spPr>
            <a:xfrm>
              <a:off x="3203849" y="620688"/>
              <a:ext cx="55446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800" dirty="0"/>
            </a:p>
          </p:txBody>
        </p:sp>
      </p:grpSp>
      <p:pic>
        <p:nvPicPr>
          <p:cNvPr id="7" name="Picture 2" descr="G:\проект фото роспись туники\IMG-20180316-WA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8" y="1052736"/>
            <a:ext cx="3566424" cy="4755232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4032" y="1052736"/>
            <a:ext cx="3564396" cy="4752528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35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:\проект фото роспись туники\IMG-20180309-WA002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15256" y="2395031"/>
            <a:ext cx="3825587" cy="2869190"/>
          </a:xfrm>
          <a:prstGeom prst="rect">
            <a:avLst/>
          </a:prstGeom>
          <a:ln w="2286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G:\проект фото роспись туники\IMG-20180314-WA001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223736" y="3236421"/>
            <a:ext cx="3643941" cy="2732956"/>
          </a:xfrm>
          <a:prstGeom prst="rect">
            <a:avLst/>
          </a:prstGeom>
          <a:ln w="2286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536" y="275532"/>
            <a:ext cx="3096344" cy="4953668"/>
          </a:xfrm>
          <a:prstGeom prst="rect">
            <a:avLst/>
          </a:prstGeom>
          <a:noFill/>
          <a:ln w="149225" cmpd="thickThin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4929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kvarel-n.com.ua/upload/resize_cache/iblock/07d/960_640_1341218d68fb2287a3a78e2cb67546d26/4690688006119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2064" y="4005064"/>
            <a:ext cx="4279402" cy="2852936"/>
          </a:xfrm>
          <a:prstGeom prst="rect">
            <a:avLst/>
          </a:prstGeom>
          <a:noFill/>
        </p:spPr>
      </p:pic>
      <p:pic>
        <p:nvPicPr>
          <p:cNvPr id="10242" name="Picture 2" descr="G:\проект фото роспись туники\IMG-20180316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880" y="188640"/>
            <a:ext cx="262778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G:\проект фото роспись туники\IMG-20180316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4192" y="188640"/>
            <a:ext cx="264629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5" descr="G:\проект фото роспись туники\IMG-20180316-WA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2" y="188640"/>
            <a:ext cx="3132348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6" name="Picture 6" descr="G:\проект фото роспись туники\IMG-20180316-WA0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3512" y="4581128"/>
            <a:ext cx="1584176" cy="2112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G:\проект фото роспись туники\IMG-20180316-WA0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3713" y="3933056"/>
            <a:ext cx="2088233" cy="278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07968" y="3933056"/>
            <a:ext cx="2088232" cy="278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36160" y="4941168"/>
            <a:ext cx="1718346" cy="1728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108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руппа из 6 милых девочек-подростков, веселящихся в городе. — лучшее,  городские - Stock Photo | #4746179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76672"/>
            <a:ext cx="7992888" cy="6192688"/>
          </a:xfrm>
          <a:prstGeom prst="rect">
            <a:avLst/>
          </a:prstGeom>
          <a:noFill/>
          <a:ln w="139700" cmpd="thinThick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70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проект фото роспись туники\IMG-20180316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5880" y="260648"/>
            <a:ext cx="5364088" cy="6408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G:\проект фото роспись туники\IMG-20180316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9" y="260648"/>
            <a:ext cx="1836205" cy="2448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G:\проект фото роспись туники\IMG-20180316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5761" y="260648"/>
            <a:ext cx="2592289" cy="3456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G:\проект фото роспись туники\IMG-20180316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7529" y="2924944"/>
            <a:ext cx="2808313" cy="3744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G:\проект фото роспись туники\IMG-20180309-WA001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367808" y="3717031"/>
            <a:ext cx="2880321" cy="2160241"/>
          </a:xfrm>
          <a:prstGeom prst="rect">
            <a:avLst/>
          </a:prstGeom>
          <a:ln w="2286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04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35560" y="172931"/>
            <a:ext cx="82052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Кульминация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3742" y="1899760"/>
            <a:ext cx="5740021" cy="4176464"/>
          </a:xfrm>
          <a:prstGeom prst="rect">
            <a:avLst/>
          </a:prstGeom>
          <a:ln w="142875" cmpd="thinThick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5373" y="1759509"/>
            <a:ext cx="5829268" cy="4371951"/>
          </a:xfrm>
          <a:prstGeom prst="rect">
            <a:avLst/>
          </a:prstGeom>
          <a:ln w="130175" cmpd="thinThick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7082" y="1795512"/>
            <a:ext cx="6117299" cy="4587974"/>
          </a:xfrm>
          <a:prstGeom prst="rect">
            <a:avLst/>
          </a:prstGeom>
          <a:ln w="142875" cmpd="thinThick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133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1925" y="1592798"/>
            <a:ext cx="6192687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0916" y="1307300"/>
            <a:ext cx="6192688" cy="438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C09DDF-F381-4580-83F2-FDF015DE1C01}"/>
              </a:ext>
            </a:extLst>
          </p:cNvPr>
          <p:cNvGrpSpPr/>
          <p:nvPr/>
        </p:nvGrpSpPr>
        <p:grpSpPr>
          <a:xfrm>
            <a:off x="1524000" y="1"/>
            <a:ext cx="9148811" cy="6858001"/>
            <a:chOff x="-1" y="0"/>
            <a:chExt cx="9148811" cy="6858001"/>
          </a:xfrm>
        </p:grpSpPr>
        <p:pic>
          <p:nvPicPr>
            <p:cNvPr id="18434" name="Picture 2" descr="https://wallbox.ru/wallpapers/preview/201702/sinij-cernyj-belyj-kvadraty-geometria-design-color-materia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9148811" cy="6858001"/>
            </a:xfrm>
            <a:prstGeom prst="rect">
              <a:avLst/>
            </a:prstGeom>
            <a:noFill/>
          </p:spPr>
        </p:pic>
        <p:sp>
          <p:nvSpPr>
            <p:cNvPr id="3" name="Прямоугольник 2"/>
            <p:cNvSpPr/>
            <p:nvPr/>
          </p:nvSpPr>
          <p:spPr>
            <a:xfrm>
              <a:off x="251520" y="260648"/>
              <a:ext cx="8568952" cy="6336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</a:t>
              </a: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CB999F9-30F0-42B6-9D48-3B652464C108}"/>
                </a:ext>
              </a:extLst>
            </p:cNvPr>
            <p:cNvSpPr/>
            <p:nvPr/>
          </p:nvSpPr>
          <p:spPr>
            <a:xfrm>
              <a:off x="3203849" y="620688"/>
              <a:ext cx="55446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800" dirty="0"/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F58811-29D9-491E-B353-ADD10E31D1DC}"/>
              </a:ext>
            </a:extLst>
          </p:cNvPr>
          <p:cNvSpPr/>
          <p:nvPr/>
        </p:nvSpPr>
        <p:spPr>
          <a:xfrm>
            <a:off x="2207568" y="332656"/>
            <a:ext cx="78488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197" y="455135"/>
            <a:ext cx="3977774" cy="569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9018" y="639020"/>
            <a:ext cx="3203231" cy="545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4241" y="529248"/>
            <a:ext cx="3929685" cy="579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4825" y="529248"/>
            <a:ext cx="3297423" cy="589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609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C09DDF-F381-4580-83F2-FDF015DE1C01}"/>
              </a:ext>
            </a:extLst>
          </p:cNvPr>
          <p:cNvGrpSpPr/>
          <p:nvPr/>
        </p:nvGrpSpPr>
        <p:grpSpPr>
          <a:xfrm>
            <a:off x="1519190" y="-1"/>
            <a:ext cx="9148811" cy="6858001"/>
            <a:chOff x="-1" y="0"/>
            <a:chExt cx="9148811" cy="6858001"/>
          </a:xfrm>
        </p:grpSpPr>
        <p:pic>
          <p:nvPicPr>
            <p:cNvPr id="18434" name="Picture 2" descr="https://wallbox.ru/wallpapers/preview/201702/sinij-cernyj-belyj-kvadraty-geometria-design-color-material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0"/>
              <a:ext cx="9148811" cy="6858001"/>
            </a:xfrm>
            <a:prstGeom prst="rect">
              <a:avLst/>
            </a:prstGeom>
            <a:noFill/>
          </p:spPr>
        </p:pic>
        <p:sp>
          <p:nvSpPr>
            <p:cNvPr id="3" name="Прямоугольник 2"/>
            <p:cNvSpPr/>
            <p:nvPr/>
          </p:nvSpPr>
          <p:spPr>
            <a:xfrm>
              <a:off x="251520" y="260648"/>
              <a:ext cx="8568952" cy="6336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</a:t>
              </a: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pPr algn="r"/>
              <a:endParaRPr lang="ru-RU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Проект выполнила:</a:t>
              </a:r>
              <a:endParaRPr lang="ru-RU" b="1" i="1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ученица 7 «Б» класса МБОУ «СОШ №18»</a:t>
              </a:r>
              <a:endParaRPr lang="ru-RU" b="1" i="1" dirty="0">
                <a:solidFill>
                  <a:schemeClr val="tx1"/>
                </a:solidFill>
              </a:endParaRP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Исакова Ксения	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Руководители проекта: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учитель изобразительного искусства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Бессонова Н.А.,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учитель технологии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                                                   Гросс С.И. </a:t>
              </a:r>
            </a:p>
            <a:p>
              <a:r>
                <a:rPr lang="ru-RU" i="1" dirty="0">
                  <a:solidFill>
                    <a:schemeClr val="tx1"/>
                  </a:solidFill>
                </a:rPr>
                <a:t> 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2" descr="https://spektrum.kiev.ua/wp-content/uploads/2017/04/black-and-white-abstract-e1492027672151.jpg">
              <a:extLst>
                <a:ext uri="{FF2B5EF4-FFF2-40B4-BE49-F238E27FC236}">
                  <a16:creationId xmlns:a16="http://schemas.microsoft.com/office/drawing/2014/main" id="{F35DAEE4-E3AD-4F5F-8FC0-CA04DEE84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3" y="446230"/>
              <a:ext cx="8064897" cy="5935097"/>
            </a:xfrm>
            <a:prstGeom prst="rect">
              <a:avLst/>
            </a:prstGeom>
            <a:noFill/>
            <a:effectLst>
              <a:softEdge rad="63500"/>
            </a:effectLst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BCB999F9-30F0-42B6-9D48-3B652464C108}"/>
                </a:ext>
              </a:extLst>
            </p:cNvPr>
            <p:cNvSpPr/>
            <p:nvPr/>
          </p:nvSpPr>
          <p:spPr>
            <a:xfrm>
              <a:off x="3203849" y="620688"/>
              <a:ext cx="55446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800" dirty="0"/>
            </a:p>
          </p:txBody>
        </p:sp>
      </p:grp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4439816" y="4391820"/>
            <a:ext cx="7415808" cy="34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28048" y="476673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/>
              <a:t> 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881">
            <a:off x="2509231" y="855711"/>
            <a:ext cx="3185676" cy="4196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2920" y="620688"/>
            <a:ext cx="3154909" cy="4114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055" y="2127573"/>
            <a:ext cx="2601607" cy="419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2214" y="2127572"/>
            <a:ext cx="2806115" cy="4203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 cmpd="thinThick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944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1624" y="692697"/>
            <a:ext cx="748883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/>
              <a:t> Метод творческих проектов – это инновационный метод обучения школьников, активизирующий их деятельность и познавательную активность, что в процессе обучения улучшит качество образовательной работы, будет способствовать повышению самостоятельности при изучении нового материала, позволит приобрести уникальный опыт созидания самих себя, повысит личную уверенность, и даст возможность осознать ценность взаимоотношений и взаимодействие с другими людьми.</a:t>
            </a:r>
          </a:p>
          <a:p>
            <a:r>
              <a:rPr lang="ru-RU" sz="2300" dirty="0"/>
              <a:t>        Творческие проекты – это оптимальное сочетание разнообразных форм работы, которые непосредственно связаны с жизнью, трудом, практикой.</a:t>
            </a:r>
          </a:p>
        </p:txBody>
      </p:sp>
    </p:spTree>
    <p:extLst>
      <p:ext uri="{BB962C8B-B14F-4D97-AF65-F5344CB8AC3E}">
        <p14:creationId xmlns:p14="http://schemas.microsoft.com/office/powerpoint/2010/main" val="17974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1268" y="476673"/>
            <a:ext cx="7589148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Диагностика учащихся на этапах проектной деятельности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5560" y="1449330"/>
            <a:ext cx="6347714" cy="5040559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Этап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Диагностика на старте (Организационно-подготовительный этап)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Этап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Конструкторский этап (Математическая диагностика)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Этап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Технологический этап (Практическая диагностика)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Этап 4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Диагностика личностных качеств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472" y="0"/>
            <a:ext cx="6347714" cy="5667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75520" y="278769"/>
            <a:ext cx="7992888" cy="603055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800" dirty="0"/>
              <a:t>Карта проекта — это визуальный органайзер, который</a:t>
            </a:r>
            <a:r>
              <a:rPr lang="ru-RU" sz="2800" dirty="0"/>
              <a:t>:</a:t>
            </a:r>
            <a:endParaRPr lang="ru-RU" sz="2800" dirty="0"/>
          </a:p>
          <a:p>
            <a:pPr>
              <a:lnSpc>
                <a:spcPct val="120000"/>
              </a:lnSpc>
            </a:pPr>
            <a:r>
              <a:rPr lang="ru-RU" sz="2800" dirty="0"/>
              <a:t>· Помогает перевести «хочу» в осознанное «могу и сделаю»</a:t>
            </a:r>
          </a:p>
          <a:p>
            <a:pPr>
              <a:lnSpc>
                <a:spcPct val="120000"/>
              </a:lnSpc>
            </a:pPr>
            <a:r>
              <a:rPr lang="ru-RU" sz="2800" dirty="0"/>
              <a:t>· Учит видеть связь между идеей и конкретными шагами</a:t>
            </a:r>
          </a:p>
          <a:p>
            <a:pPr>
              <a:lnSpc>
                <a:spcPct val="120000"/>
              </a:lnSpc>
            </a:pPr>
            <a:r>
              <a:rPr lang="ru-RU" sz="2800" dirty="0"/>
              <a:t>· Формирует навык планирования (регулятивные УУД) </a:t>
            </a:r>
            <a:endParaRPr lang="ru-RU" sz="2800" dirty="0"/>
          </a:p>
          <a:p>
            <a:pPr>
              <a:lnSpc>
                <a:spcPct val="120000"/>
              </a:lnSpc>
            </a:pPr>
            <a:r>
              <a:rPr lang="ru-RU" sz="2800" dirty="0"/>
              <a:t/>
            </a:r>
            <a:br>
              <a:rPr lang="ru-RU" sz="2800" dirty="0"/>
            </a:br>
            <a:r>
              <a:rPr lang="ru-RU" sz="2800" u="sng" dirty="0"/>
              <a:t>БЛОК  ЦЕЛЕПОЛАГАНИЕ (самое важное!)</a:t>
            </a:r>
          </a:p>
          <a:p>
            <a:pPr>
              <a:lnSpc>
                <a:spcPct val="120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340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75520" y="260648"/>
            <a:ext cx="84249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 РАБОЧИЙ ЛИСТ «Анализ моделей-аналогов»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ФИ ученика(</a:t>
            </a:r>
            <a:r>
              <a:rPr lang="ru-RU" dirty="0" err="1">
                <a:solidFill>
                  <a:srgbClr val="2C2D2E"/>
                </a:solidFill>
                <a:latin typeface="Arial" panose="020B0604020202020204" pitchFamily="34" charset="0"/>
              </a:rPr>
              <a:t>цы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): ___________________________ Класс: ______ Дата: ________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Тема моего проекта: _________________________________________________________</a:t>
            </a:r>
          </a:p>
          <a:p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---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Краткая инструкция по заполнению: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1. Найди 3 модели (из журналов, интернета или фото в магазине)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2. Вклей или нарисуй их фото в первой строке таблицы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3. Внимательно рассмотри каждую модель и опиши её по пунктам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4. В графе «Особенности» напиши, что в этой модели показалось интересным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5. В конце сделай вывод</a:t>
            </a:r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 descr="C:\Users\Galina\AppData\Local\Microsoft\Windows\Temporary Internet Files\Content.IE5\T2LTUCDU\IMAG005[1].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7" y="5465458"/>
            <a:ext cx="1422197" cy="130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5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620688"/>
            <a:ext cx="676875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7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7055" y="1049313"/>
            <a:ext cx="6309320" cy="4731990"/>
          </a:xfrm>
          <a:prstGeom prst="rect">
            <a:avLst/>
          </a:prstGeom>
          <a:ln w="219075" cmpd="thinThick">
            <a:solidFill>
              <a:schemeClr val="accent1"/>
            </a:solidFill>
          </a:ln>
        </p:spPr>
      </p:pic>
      <p:pic>
        <p:nvPicPr>
          <p:cNvPr id="3" name="Picture 3" descr="C:\Users\Galina\AppData\Local\Microsoft\Windows\Temporary Internet Files\Content.IE5\T2LTUCDU\IMAG005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5" y="4869160"/>
            <a:ext cx="2070269" cy="1904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3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7528" y="889845"/>
            <a:ext cx="77048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F1115"/>
                </a:solidFill>
                <a:latin typeface="quote-cjk-patch"/>
              </a:rPr>
              <a:t>🧵 </a:t>
            </a:r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КАРТОЧКА ПОРТНОЙ: ЮБКИ</a:t>
            </a:r>
          </a:p>
          <a:p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1. Базовые мерки (Сантиметровая лента)</a:t>
            </a:r>
          </a:p>
          <a:p>
            <a:r>
              <a:rPr lang="ru-RU" sz="2400" dirty="0">
                <a:solidFill>
                  <a:srgbClr val="0F1115"/>
                </a:solidFill>
                <a:latin typeface="quote-cjk-patch"/>
              </a:rPr>
              <a:t>Записывайте свои мерки в табличку. </a:t>
            </a:r>
            <a:r>
              <a:rPr lang="ru-RU" sz="2400" b="1" dirty="0" err="1">
                <a:solidFill>
                  <a:srgbClr val="0F1115"/>
                </a:solidFill>
                <a:latin typeface="quote-cjk-patch"/>
              </a:rPr>
              <a:t>Полуобхваты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 (</a:t>
            </a:r>
            <a:r>
              <a:rPr lang="ru-RU" sz="2400" dirty="0" err="1">
                <a:solidFill>
                  <a:srgbClr val="0F1115"/>
                </a:solidFill>
                <a:latin typeface="quote-cjk-patch"/>
              </a:rPr>
              <a:t>Сб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, </a:t>
            </a:r>
            <a:r>
              <a:rPr lang="ru-RU" sz="2400" dirty="0" err="1">
                <a:solidFill>
                  <a:srgbClr val="0F1115"/>
                </a:solidFill>
                <a:latin typeface="quote-cjk-patch"/>
              </a:rPr>
              <a:t>Ст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) = Обхват / 2.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F1115"/>
                </a:solidFill>
                <a:latin typeface="quote-cjk-patch"/>
              </a:rPr>
              <a:t>Ст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 — </a:t>
            </a:r>
            <a:r>
              <a:rPr lang="ru-RU" sz="2400" dirty="0" err="1">
                <a:solidFill>
                  <a:srgbClr val="0F1115"/>
                </a:solidFill>
                <a:latin typeface="quote-cjk-patch"/>
              </a:rPr>
              <a:t>Полуобхват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 талии.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F1115"/>
                </a:solidFill>
                <a:latin typeface="quote-cjk-patch"/>
              </a:rPr>
              <a:t>Сб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 — </a:t>
            </a:r>
            <a:r>
              <a:rPr lang="ru-RU" sz="2400" dirty="0" err="1">
                <a:solidFill>
                  <a:srgbClr val="0F1115"/>
                </a:solidFill>
                <a:latin typeface="quote-cjk-patch"/>
              </a:rPr>
              <a:t>Полуобхват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 бедер.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F1115"/>
                </a:solidFill>
                <a:latin typeface="quote-cjk-patch"/>
              </a:rPr>
              <a:t>Дю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 — Длина юбки (от линии талии до желаемого низа).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F1115"/>
                </a:solidFill>
                <a:latin typeface="quote-cjk-patch"/>
              </a:rPr>
              <a:t>Ди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 — Длина изделия (для раскроя со сгибом).</a:t>
            </a:r>
          </a:p>
          <a:p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2. Прибавки на свободу (</a:t>
            </a:r>
            <a:r>
              <a:rPr lang="ru-RU" sz="2400" b="1" dirty="0" err="1">
                <a:solidFill>
                  <a:srgbClr val="0F1115"/>
                </a:solidFill>
                <a:latin typeface="quote-cjk-patch"/>
              </a:rPr>
              <a:t>Притач</a:t>
            </a:r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. советы)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F1115"/>
                </a:solidFill>
                <a:latin typeface="quote-cjk-patch"/>
              </a:rPr>
              <a:t>Сильно облегающая: +0 см к </a:t>
            </a:r>
            <a:r>
              <a:rPr lang="ru-RU" sz="2400" dirty="0" err="1">
                <a:solidFill>
                  <a:srgbClr val="0F1115"/>
                </a:solidFill>
                <a:latin typeface="quote-cjk-patch"/>
              </a:rPr>
              <a:t>Ст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 и Сб.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Средне облегающая (классика): +0.5-1 см к </a:t>
            </a:r>
            <a:r>
              <a:rPr lang="ru-RU" sz="2400" b="1" dirty="0" err="1">
                <a:solidFill>
                  <a:srgbClr val="0F1115"/>
                </a:solidFill>
                <a:latin typeface="quote-cjk-patch"/>
              </a:rPr>
              <a:t>Ст</a:t>
            </a:r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, +0-1.5 см к Сб.</a:t>
            </a:r>
            <a:endParaRPr lang="ru-RU" sz="2400" dirty="0">
              <a:solidFill>
                <a:srgbClr val="0F1115"/>
              </a:solidFill>
              <a:latin typeface="quote-cjk-patch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F1115"/>
                </a:solidFill>
                <a:latin typeface="quote-cjk-patch"/>
              </a:rPr>
              <a:t>Свободная: +1-2 см ко всем меркам.</a:t>
            </a:r>
          </a:p>
        </p:txBody>
      </p:sp>
    </p:spTree>
    <p:extLst>
      <p:ext uri="{BB962C8B-B14F-4D97-AF65-F5344CB8AC3E}">
        <p14:creationId xmlns:p14="http://schemas.microsoft.com/office/powerpoint/2010/main" val="3664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5560" y="1720840"/>
            <a:ext cx="624644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ПРЯМАЯ </a:t>
            </a:r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ЮБКА (основа)</a:t>
            </a:r>
          </a:p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Сумма вытачек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 ΣВ = (</a:t>
            </a:r>
            <a:r>
              <a:rPr lang="ru-RU" sz="2400" dirty="0" err="1">
                <a:solidFill>
                  <a:srgbClr val="0F1115"/>
                </a:solidFill>
                <a:latin typeface="quote-cjk-patch"/>
              </a:rPr>
              <a:t>Сб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 + Пб) – (</a:t>
            </a:r>
            <a:r>
              <a:rPr lang="ru-RU" sz="2400" dirty="0" err="1">
                <a:solidFill>
                  <a:srgbClr val="0F1115"/>
                </a:solidFill>
                <a:latin typeface="quote-cjk-patch"/>
              </a:rPr>
              <a:t>Ст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 + </a:t>
            </a:r>
            <a:r>
              <a:rPr lang="ru-RU" sz="2400" dirty="0" err="1">
                <a:solidFill>
                  <a:srgbClr val="0F1115"/>
                </a:solidFill>
                <a:latin typeface="quote-cjk-patch"/>
              </a:rPr>
              <a:t>Пт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Боковая вытачка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 = ΣВ / 2 (глубина до 7–8 см)</a:t>
            </a:r>
          </a:p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Задняя вытачка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 = ΣВ / 3 (длина 14–16 см)</a:t>
            </a:r>
          </a:p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Передняя вытачка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 = ΣВ / 4 (длина 9–11 см)</a:t>
            </a:r>
          </a:p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F1115"/>
                </a:solidFill>
                <a:latin typeface="quote-cjk-patch"/>
              </a:rPr>
              <a:t>Линия бёдер</a:t>
            </a:r>
            <a:r>
              <a:rPr lang="ru-RU" sz="2400" dirty="0">
                <a:solidFill>
                  <a:srgbClr val="0F1115"/>
                </a:solidFill>
                <a:latin typeface="quote-cjk-patch"/>
              </a:rPr>
              <a:t> от талии = 18–20 см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33599" y="609600"/>
            <a:ext cx="6347714" cy="875184"/>
          </a:xfrm>
        </p:spPr>
        <p:txBody>
          <a:bodyPr/>
          <a:lstStyle/>
          <a:p>
            <a:r>
              <a:rPr lang="ru-RU" dirty="0" smtClean="0"/>
              <a:t>Карточка -шпаргалка</a:t>
            </a:r>
            <a:endParaRPr lang="ru-RU" dirty="0"/>
          </a:p>
        </p:txBody>
      </p:sp>
      <p:pic>
        <p:nvPicPr>
          <p:cNvPr id="4" name="Picture 3" descr="C:\Users\Galina\AppData\Local\Microsoft\Windows\Temporary Internet Files\Content.IE5\T2LTUCDU\IMAG005[1].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7" y="5465458"/>
            <a:ext cx="1422197" cy="130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3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avatars.mds.yandex.net/i?id=ce9a1ef000c6a36ad64920990dcffb5c78eaa72b-640311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86745" y="2149623"/>
            <a:ext cx="4930079" cy="36004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1620" y="1687116"/>
            <a:ext cx="5733256" cy="4032448"/>
          </a:xfrm>
          <a:prstGeom prst="rect">
            <a:avLst/>
          </a:prstGeom>
          <a:ln w="133350" cmpd="thinThick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648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40" y="404664"/>
            <a:ext cx="832910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alina\AppData\Local\Microsoft\Windows\Temporary Internet Files\Content.IE5\T2LTUCDU\IMAG005[1]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9" y="5373216"/>
            <a:ext cx="1422197" cy="130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9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7528" y="751345"/>
            <a:ext cx="653447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📍 Наш график сдачи проекта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sz="2400" dirty="0"/>
              <a:t>Проект длится ________ недель. Нас ждет 4 контрольных точки: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  <a:p>
            <a:r>
              <a:rPr lang="ru-RU" sz="2400" dirty="0"/>
              <a:t>Точка, </a:t>
            </a:r>
            <a:r>
              <a:rPr lang="ru-RU" sz="2400" dirty="0"/>
              <a:t>Срок Что </a:t>
            </a:r>
            <a:r>
              <a:rPr lang="ru-RU" sz="2400" dirty="0"/>
              <a:t>сдаем, </a:t>
            </a:r>
            <a:r>
              <a:rPr lang="ru-RU" sz="2400" dirty="0"/>
              <a:t>Зачем</a:t>
            </a:r>
          </a:p>
          <a:p>
            <a:r>
              <a:rPr lang="ru-RU" sz="2400" dirty="0" err="1"/>
              <a:t>Дедлайн</a:t>
            </a:r>
            <a:r>
              <a:rPr lang="ru-RU" sz="2400" dirty="0"/>
              <a:t> 1 ______ Карта проекта + эскизы Чтобы утвердить идею и не менять её потом</a:t>
            </a:r>
          </a:p>
          <a:p>
            <a:r>
              <a:rPr lang="ru-RU" sz="2400" dirty="0" err="1"/>
              <a:t>Дедлайн</a:t>
            </a:r>
            <a:r>
              <a:rPr lang="ru-RU" sz="2400" dirty="0"/>
              <a:t> 2 ______ Выкройка + образец ткани Чтобы начать кроить вовремя</a:t>
            </a:r>
          </a:p>
          <a:p>
            <a:r>
              <a:rPr lang="ru-RU" sz="2400" dirty="0" err="1"/>
              <a:t>Дедлайн</a:t>
            </a:r>
            <a:r>
              <a:rPr lang="ru-RU" sz="2400" dirty="0"/>
              <a:t> 3 ______ Примерка (фото) Чтобы увидеть ошибки до финала</a:t>
            </a:r>
          </a:p>
          <a:p>
            <a:r>
              <a:rPr lang="ru-RU" sz="2400" dirty="0" err="1"/>
              <a:t>Дедлайн</a:t>
            </a:r>
            <a:r>
              <a:rPr lang="ru-RU" sz="2400" dirty="0"/>
              <a:t> 4 ______ Готовое изделие Чтобы успеть подготовить защиту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570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9536" y="335846"/>
            <a:ext cx="79208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ЧЕК-ЛИСТ УЧЕНИКА «Мои </a:t>
            </a:r>
            <a:r>
              <a:rPr lang="ru-RU" dirty="0" err="1">
                <a:solidFill>
                  <a:srgbClr val="2C2D2E"/>
                </a:solidFill>
                <a:latin typeface="Arial" panose="020B0604020202020204" pitchFamily="34" charset="0"/>
              </a:rPr>
              <a:t>дедлайны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»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ФИО: ____________________ Проект: ____________________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Мой личный план-график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Отмечай ✓, когда сдал этап: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№ Что нужно сделать Срок Отметка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 ДЕДЛАЙН 1  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1 Заполнена карта проекта (цель, задачи)  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2 Выполнено 2–3 эскиза  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3 Выбрана лучшая модель  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4 Найдены и вклеены 3 модели-аналога  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5 Сдано на оценку  </a:t>
            </a:r>
          </a:p>
        </p:txBody>
      </p:sp>
      <p:pic>
        <p:nvPicPr>
          <p:cNvPr id="3" name="Picture 3" descr="C:\Users\Galina\AppData\Local\Microsoft\Windows\Temporary Internet Files\Content.IE5\T2LTUCDU\IMAG005[1].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7" y="5465458"/>
            <a:ext cx="1422197" cy="1308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79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3552" y="724029"/>
            <a:ext cx="73448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позволяет перейти от тотального контроля к индивидуальной траектории коррекции. Мы не ставим двойку за кривые строчки, а ищем причину  и работаем с ней.</a:t>
            </a:r>
          </a:p>
        </p:txBody>
      </p:sp>
    </p:spTree>
    <p:extLst>
      <p:ext uri="{BB962C8B-B14F-4D97-AF65-F5344CB8AC3E}">
        <p14:creationId xmlns:p14="http://schemas.microsoft.com/office/powerpoint/2010/main" val="273513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5560" y="422177"/>
            <a:ext cx="82052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Три простых совета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9576" y="1412776"/>
            <a:ext cx="7560840" cy="5335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3200" dirty="0">
                <a:solidFill>
                  <a:srgbClr val="2C2D2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Верьте в идею ребенка, даже если она кажется наивной. Помогите доработать, а не сломать.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2C2D2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2. Ищите красоту в процессе. Хвалите не только за идеальный шов, но и за смелость, за выбор цвета, за оригинальную мысль.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3200" dirty="0">
                <a:solidFill>
                  <a:srgbClr val="2C2D2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3. Устраивайте праздник результата. Даже самая скромная работа заслуживает выхода в свет.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85" y="5373216"/>
            <a:ext cx="6347713" cy="1320800"/>
          </a:xfrm>
        </p:spPr>
        <p:txBody>
          <a:bodyPr/>
          <a:lstStyle/>
          <a:p>
            <a:r>
              <a:rPr lang="ru-RU" dirty="0" smtClean="0"/>
              <a:t>Творческих Вам успехов и вдохновения!</a:t>
            </a:r>
            <a:endParaRPr lang="ru-RU" dirty="0"/>
          </a:p>
        </p:txBody>
      </p:sp>
      <p:pic>
        <p:nvPicPr>
          <p:cNvPr id="4" name="Picture 2" descr="C:\Users\Galina\AppData\Local\Microsoft\Windows\Temporary Internet Files\Content.IE5\07MK13C7\children_PNG17995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8519" y="2496344"/>
            <a:ext cx="57150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alina\AppData\Local\Microsoft\Windows\Temporary Internet Files\Content.IE5\YUKV6QZ9\children_PNG17973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92350"/>
            <a:ext cx="578485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1544" y="41157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«Дайте ребенку нитки и иголку, и он соткет свою мечту»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3592" y="836712"/>
            <a:ext cx="734481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Ключ для учителя: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·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Преобладание учебных мотивов 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(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1б, 1г, 2а, 2б, 2в, 3б) —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высокий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познавательный интерес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·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Преобладание социальных мотивов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1в, 1д, 2д, 4а) — ориентация на одобрение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·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Преобладание отметочных мотивов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(1а, 3д) — внешняя мотивация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·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Тревожность, неуверенность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(3в, 3г, 4б)</a:t>
            </a:r>
          </a:p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2564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07568" y="151859"/>
            <a:ext cx="82052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Зарождение идеи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7550" y="1711886"/>
            <a:ext cx="5541235" cy="41559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3104" y="1821649"/>
            <a:ext cx="5781297" cy="4176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4168" y="1846938"/>
            <a:ext cx="5661248" cy="4245936"/>
          </a:xfrm>
          <a:prstGeom prst="rect">
            <a:avLst/>
          </a:prstGeom>
          <a:ln w="130175" cmpd="thinThick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637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599" y="548681"/>
            <a:ext cx="6347714" cy="5492683"/>
          </a:xfrm>
        </p:spPr>
        <p:txBody>
          <a:bodyPr>
            <a:normAutofit lnSpcReduction="10000"/>
          </a:bodyPr>
          <a:lstStyle/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Методика «Какой Я?» 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(диагностика самооценки)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Модифицированный вариант для 6–7 классов 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Инструкция: Отметь  , насколько каждое качество тебе свойственно.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Да, всегда»,   «Иногда»,  «Нет»   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аккуратный(</a:t>
            </a:r>
            <a:r>
              <a:rPr lang="ru-RU" alt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  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усидчивый(</a:t>
            </a:r>
            <a:r>
              <a:rPr lang="ru-RU" alt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  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самостоятельный(</a:t>
            </a:r>
            <a:r>
              <a:rPr lang="ru-RU" alt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ая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  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довожу дело до конца   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не боюсь трудностей   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могу попросить помощи, если нужно   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спокойно реагирую на замечания   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горжусь своей работой   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умею замечать свои ошибки   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верю, что у меня получится  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0" y="-63787"/>
            <a:ext cx="2343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dirty="0">
                <a:ea typeface="Times New Roman" panose="02020603050405020304" pitchFamily="18" charset="0"/>
              </a:rPr>
              <a:t> </a:t>
            </a:r>
            <a:endParaRPr lang="ru-RU" altLang="ru-RU" sz="600" dirty="0"/>
          </a:p>
          <a:p>
            <a:endParaRPr lang="ru-RU" altLang="ru-RU" dirty="0"/>
          </a:p>
        </p:txBody>
      </p:sp>
      <p:pic>
        <p:nvPicPr>
          <p:cNvPr id="1025" name="Рисунок 1" descr="https://avatars.mds.yandex.net/i?id=2e652d6d37aeec403c98e4c5838e3b2e046e4442-8514130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4941168"/>
            <a:ext cx="1836738" cy="18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0" y="2155440"/>
            <a:ext cx="2279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8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599" y="836713"/>
            <a:ext cx="7778825" cy="5608965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 </a:t>
            </a:r>
            <a:r>
              <a:rPr lang="ru-RU" b="1" dirty="0" smtClean="0"/>
              <a:t> </a:t>
            </a:r>
            <a:endParaRPr lang="ru-RU" dirty="0"/>
          </a:p>
          <a:p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sz="9600" b="1" dirty="0"/>
              <a:t>Обработка:</a:t>
            </a:r>
          </a:p>
          <a:p>
            <a:pPr marL="0" indent="0">
              <a:buNone/>
            </a:pPr>
            <a:r>
              <a:rPr lang="ru-RU" sz="9600" dirty="0"/>
              <a:t> </a:t>
            </a:r>
          </a:p>
          <a:p>
            <a:pPr marL="0" indent="0">
              <a:buNone/>
            </a:pPr>
            <a:r>
              <a:rPr lang="ru-RU" sz="9600" dirty="0"/>
              <a:t>· За ответ "Да, всегда" — 2 балла</a:t>
            </a:r>
          </a:p>
          <a:p>
            <a:pPr marL="0" indent="0">
              <a:buNone/>
            </a:pPr>
            <a:r>
              <a:rPr lang="ru-RU" sz="9600" dirty="0"/>
              <a:t>· За ответ "Иногда" — 1 балл</a:t>
            </a:r>
          </a:p>
          <a:p>
            <a:pPr marL="0" indent="0">
              <a:buNone/>
            </a:pPr>
            <a:r>
              <a:rPr lang="ru-RU" sz="9600" dirty="0"/>
              <a:t>· За ответ "Нет" — 0 баллов</a:t>
            </a:r>
          </a:p>
          <a:p>
            <a:pPr marL="0" indent="0">
              <a:buNone/>
            </a:pPr>
            <a:r>
              <a:rPr lang="ru-RU" sz="9600" b="1" dirty="0"/>
              <a:t> </a:t>
            </a:r>
          </a:p>
          <a:p>
            <a:pPr marL="0" indent="0">
              <a:buNone/>
            </a:pPr>
            <a:r>
              <a:rPr lang="ru-RU" sz="9600" b="1" dirty="0"/>
              <a:t>Интерпретация:</a:t>
            </a:r>
          </a:p>
          <a:p>
            <a:pPr marL="0" indent="0">
              <a:buNone/>
            </a:pPr>
            <a:r>
              <a:rPr lang="ru-RU" sz="9600" dirty="0"/>
              <a:t> </a:t>
            </a:r>
          </a:p>
          <a:p>
            <a:pPr marL="0" indent="0">
              <a:buNone/>
            </a:pPr>
            <a:r>
              <a:rPr lang="ru-RU" sz="9600" dirty="0"/>
              <a:t>· 16–20 баллов — высокая (возможно, завышенная) самооценка</a:t>
            </a:r>
          </a:p>
          <a:p>
            <a:pPr marL="0" indent="0">
              <a:buNone/>
            </a:pPr>
            <a:r>
              <a:rPr lang="ru-RU" sz="9600" dirty="0"/>
              <a:t>· 10–15 баллов — адекватная самооценка</a:t>
            </a:r>
          </a:p>
          <a:p>
            <a:pPr marL="0" indent="0">
              <a:buNone/>
            </a:pPr>
            <a:r>
              <a:rPr lang="ru-RU" sz="9600" dirty="0"/>
              <a:t>· Менее 10 баллов — низкая самооценка (требуется поддержка)</a:t>
            </a:r>
          </a:p>
          <a:p>
            <a:pPr marL="0" indent="0">
              <a:buNone/>
            </a:pPr>
            <a:r>
              <a:rPr lang="ru-RU" sz="9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564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5386" y="262100"/>
            <a:ext cx="5675070" cy="604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1847528" y="1988840"/>
            <a:ext cx="4176464" cy="475252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63552" y="2124140"/>
            <a:ext cx="34563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По вертикали: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Стиль, характеризующийся строгостью и сдержанностью.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Вспомогательная деталь, дополняющая образ (например, сумка или перчатки).</a:t>
            </a:r>
          </a:p>
          <a:p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По горизонтали: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Одежда, которая используется в повседневной жизни.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Специалист, который создаёт эскизы одежды.</a:t>
            </a:r>
          </a:p>
        </p:txBody>
      </p:sp>
    </p:spTree>
    <p:extLst>
      <p:ext uri="{BB962C8B-B14F-4D97-AF65-F5344CB8AC3E}">
        <p14:creationId xmlns:p14="http://schemas.microsoft.com/office/powerpoint/2010/main" val="13954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1024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01055" y="188641"/>
            <a:ext cx="52004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Путь к мастерству</a:t>
            </a:r>
          </a:p>
        </p:txBody>
      </p:sp>
    </p:spTree>
    <p:extLst>
      <p:ext uri="{BB962C8B-B14F-4D97-AF65-F5344CB8AC3E}">
        <p14:creationId xmlns:p14="http://schemas.microsoft.com/office/powerpoint/2010/main" val="191639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3552" y="188641"/>
            <a:ext cx="82052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Путь к мастерству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169368"/>
            <a:ext cx="4608512" cy="6237312"/>
          </a:xfrm>
          <a:prstGeom prst="rect">
            <a:avLst/>
          </a:prstGeom>
          <a:ln w="130175" cmpd="thinThick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3000" y="2127784"/>
            <a:ext cx="6038528" cy="4032448"/>
          </a:xfrm>
          <a:prstGeom prst="rect">
            <a:avLst/>
          </a:prstGeom>
          <a:ln w="133350" cmpd="thinThick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05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35560" y="422177"/>
            <a:ext cx="82052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Рождение шедевра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7075" y="1856344"/>
            <a:ext cx="5233548" cy="4248472"/>
          </a:xfrm>
          <a:prstGeom prst="rect">
            <a:avLst/>
          </a:prstGeom>
          <a:ln w="136525" cmpd="thinThick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9456" y="1844824"/>
            <a:ext cx="5256584" cy="4248472"/>
          </a:xfrm>
          <a:prstGeom prst="rect">
            <a:avLst/>
          </a:prstGeom>
          <a:ln w="130175" cmpd="thinThick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90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942" y="1632996"/>
            <a:ext cx="5552958" cy="4197095"/>
          </a:xfrm>
          <a:prstGeom prst="rect">
            <a:avLst/>
          </a:prstGeom>
          <a:ln w="130175" cmpd="thinThick"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4335" y="1581508"/>
            <a:ext cx="5641387" cy="4388498"/>
          </a:xfrm>
          <a:prstGeom prst="rect">
            <a:avLst/>
          </a:prstGeom>
          <a:ln w="136525" cmpd="thinThick"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207568" y="293640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Рождение шедевра</a:t>
            </a:r>
          </a:p>
        </p:txBody>
      </p:sp>
    </p:spTree>
    <p:extLst>
      <p:ext uri="{BB962C8B-B14F-4D97-AF65-F5344CB8AC3E}">
        <p14:creationId xmlns:p14="http://schemas.microsoft.com/office/powerpoint/2010/main" val="18403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35560" y="422177"/>
            <a:ext cx="82052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Рождение шедевра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438" y="1875283"/>
            <a:ext cx="5733256" cy="40324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4663" y="1851850"/>
            <a:ext cx="5733256" cy="4166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5236" y="1935491"/>
            <a:ext cx="5921368" cy="4227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3314" y="1682686"/>
            <a:ext cx="5903087" cy="46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1228</TotalTime>
  <Words>424</Words>
  <Application>Microsoft Office PowerPoint</Application>
  <PresentationFormat>Широкоэкранный</PresentationFormat>
  <Paragraphs>256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quote-cjk-patch</vt:lpstr>
      <vt:lpstr>Times New Roman</vt:lpstr>
      <vt:lpstr>Trebuchet MS</vt:lpstr>
      <vt:lpstr>Wingdings 3</vt:lpstr>
      <vt:lpstr>Аспект</vt:lpstr>
      <vt:lpstr>       МБОУ «Средняя общеобразовательная школа  № 18» Путь от эскиза до подиума: анализ проектной деятельности как способ раскрытия творческого потенциала подростков»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ДИЗАЙН - ПРОЕКТ Тема: «Ретро стиль  в современной одежде» </vt:lpstr>
      <vt:lpstr>Презентация PowerPoint</vt:lpstr>
      <vt:lpstr>Презентация PowerPoint</vt:lpstr>
      <vt:lpstr>Презентация PowerPoint</vt:lpstr>
      <vt:lpstr>ДИЗАЙН - ПРОЕКТ Тема: Креативная роспись  изделий акриловыми красками  на «Совиную» тему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Диагностика учащихся на этапах проектной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Карточка -шпаргалка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Творческих Вам успехов и вдохновения!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 города Иванова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 на уроках швейного дела, как способ развития самостоятельности и творческиз способностей учащихся</dc:title>
  <dc:creator>Galina</dc:creator>
  <cp:lastModifiedBy>28kabinet</cp:lastModifiedBy>
  <cp:revision>81</cp:revision>
  <cp:lastPrinted>2026-03-23T05:48:41Z</cp:lastPrinted>
  <dcterms:created xsi:type="dcterms:W3CDTF">2018-04-24T20:25:48Z</dcterms:created>
  <dcterms:modified xsi:type="dcterms:W3CDTF">2026-03-23T11:40:35Z</dcterms:modified>
</cp:coreProperties>
</file>