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8" r:id="rId4"/>
    <p:sldId id="266" r:id="rId5"/>
    <p:sldId id="265" r:id="rId6"/>
    <p:sldId id="259" r:id="rId7"/>
    <p:sldId id="268" r:id="rId8"/>
    <p:sldId id="270" r:id="rId9"/>
    <p:sldId id="271" r:id="rId10"/>
    <p:sldId id="260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74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FECF0-5DB7-4C50-8002-48453D6F3C2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1253-A477-4FFA-AC6A-68DE4526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7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1A99-98AC-4F26-8070-A790CA3E83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8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1A99-98AC-4F26-8070-A790CA3E830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4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911F-7F91-4595-95B3-4B3DB1339FE5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33A-DF4B-4031-9C56-0C83FB5F6AA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2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7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0.svg"/><Relationship Id="rId15" Type="http://schemas.openxmlformats.org/officeDocument/2006/relationships/image" Target="../media/image47.svg"/><Relationship Id="rId10" Type="http://schemas.openxmlformats.org/officeDocument/2006/relationships/image" Target="../media/image45.svg"/><Relationship Id="rId19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arina.matina2016@yandex.ru" TargetMode="External"/><Relationship Id="rId13" Type="http://schemas.openxmlformats.org/officeDocument/2006/relationships/hyperlink" Target="mailto:yas14@mail.ru" TargetMode="External"/><Relationship Id="rId3" Type="http://schemas.openxmlformats.org/officeDocument/2006/relationships/hyperlink" Target="mailto:gavrilova6709@mail.ru" TargetMode="External"/><Relationship Id="rId7" Type="http://schemas.openxmlformats.org/officeDocument/2006/relationships/hyperlink" Target="mailto:elen-simbircev@yandex.ru" TargetMode="External"/><Relationship Id="rId12" Type="http://schemas.openxmlformats.org/officeDocument/2006/relationships/hyperlink" Target="mailto:Yagunov67yagunov@yandex.ru" TargetMode="External"/><Relationship Id="rId2" Type="http://schemas.openxmlformats.org/officeDocument/2006/relationships/hyperlink" Target="mailto:dedovamf@mail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yul.nosovetz@yandex.ru" TargetMode="External"/><Relationship Id="rId11" Type="http://schemas.openxmlformats.org/officeDocument/2006/relationships/hyperlink" Target="mailto:lena91960@mail.ru" TargetMode="External"/><Relationship Id="rId5" Type="http://schemas.openxmlformats.org/officeDocument/2006/relationships/hyperlink" Target="mailto:Elen25081969@yandex.ru" TargetMode="External"/><Relationship Id="rId10" Type="http://schemas.openxmlformats.org/officeDocument/2006/relationships/hyperlink" Target="mailto:mastevnaya@mail.ru" TargetMode="External"/><Relationship Id="rId4" Type="http://schemas.openxmlformats.org/officeDocument/2006/relationships/hyperlink" Target="mailto:javors__sv@mail.ru" TargetMode="External"/><Relationship Id="rId9" Type="http://schemas.openxmlformats.org/officeDocument/2006/relationships/hyperlink" Target="mailto:kvn63@mail.r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1.svg"/><Relationship Id="rId3" Type="http://schemas.openxmlformats.org/officeDocument/2006/relationships/image" Target="../media/image145.svg"/><Relationship Id="rId7" Type="http://schemas.openxmlformats.org/officeDocument/2006/relationships/image" Target="../media/image149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3.svg"/><Relationship Id="rId5" Type="http://schemas.openxmlformats.org/officeDocument/2006/relationships/image" Target="../media/image147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3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39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17" Type="http://schemas.openxmlformats.org/officeDocument/2006/relationships/image" Target="../media/image143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7.svg"/><Relationship Id="rId5" Type="http://schemas.openxmlformats.org/officeDocument/2006/relationships/image" Target="../media/image40.svg"/><Relationship Id="rId15" Type="http://schemas.openxmlformats.org/officeDocument/2006/relationships/image" Target="../media/image141.sv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215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tif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="" xmlns:a16="http://schemas.microsoft.com/office/drawing/2014/main" id="{4DF42026-8230-4E14-AA12-7007772BEDD8}"/>
              </a:ext>
            </a:extLst>
          </p:cNvPr>
          <p:cNvSpPr/>
          <p:nvPr/>
        </p:nvSpPr>
        <p:spPr>
          <a:xfrm>
            <a:off x="5786757" y="298810"/>
            <a:ext cx="6069883" cy="6260380"/>
          </a:xfrm>
          <a:custGeom>
            <a:avLst/>
            <a:gdLst/>
            <a:ahLst/>
            <a:cxnLst/>
            <a:rect l="l" t="t" r="r" b="b"/>
            <a:pathLst>
              <a:path w="9390570" h="9390570">
                <a:moveTo>
                  <a:pt x="0" y="0"/>
                </a:moveTo>
                <a:lnTo>
                  <a:pt x="9390570" y="0"/>
                </a:lnTo>
                <a:lnTo>
                  <a:pt x="9390570" y="9390570"/>
                </a:lnTo>
                <a:lnTo>
                  <a:pt x="0" y="9390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3">
            <a:extLst>
              <a:ext uri="{FF2B5EF4-FFF2-40B4-BE49-F238E27FC236}">
                <a16:creationId xmlns="" xmlns:a16="http://schemas.microsoft.com/office/drawing/2014/main" id="{1A15A809-6A39-4120-B0C9-1B3D76AABF1E}"/>
              </a:ext>
            </a:extLst>
          </p:cNvPr>
          <p:cNvSpPr/>
          <p:nvPr/>
        </p:nvSpPr>
        <p:spPr>
          <a:xfrm>
            <a:off x="6033652" y="628007"/>
            <a:ext cx="5390939" cy="5601989"/>
          </a:xfrm>
          <a:custGeom>
            <a:avLst/>
            <a:gdLst/>
            <a:ahLst/>
            <a:cxnLst/>
            <a:rect l="l" t="t" r="r" b="b"/>
            <a:pathLst>
              <a:path w="8402983" h="8402983">
                <a:moveTo>
                  <a:pt x="0" y="0"/>
                </a:moveTo>
                <a:lnTo>
                  <a:pt x="8402983" y="0"/>
                </a:lnTo>
                <a:lnTo>
                  <a:pt x="8402983" y="8402984"/>
                </a:lnTo>
                <a:lnTo>
                  <a:pt x="0" y="84029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4">
            <a:extLst>
              <a:ext uri="{FF2B5EF4-FFF2-40B4-BE49-F238E27FC236}">
                <a16:creationId xmlns="" xmlns:a16="http://schemas.microsoft.com/office/drawing/2014/main" id="{A4937814-85F3-489C-9FBA-B11EDDBD9480}"/>
              </a:ext>
            </a:extLst>
          </p:cNvPr>
          <p:cNvSpPr/>
          <p:nvPr/>
        </p:nvSpPr>
        <p:spPr>
          <a:xfrm>
            <a:off x="6098798" y="640728"/>
            <a:ext cx="5572688" cy="5715536"/>
          </a:xfrm>
          <a:custGeom>
            <a:avLst/>
            <a:gdLst/>
            <a:ahLst/>
            <a:cxnLst/>
            <a:rect l="l" t="t" r="r" b="b"/>
            <a:pathLst>
              <a:path w="7474157" h="7474157">
                <a:moveTo>
                  <a:pt x="0" y="0"/>
                </a:moveTo>
                <a:lnTo>
                  <a:pt x="7474157" y="0"/>
                </a:lnTo>
                <a:lnTo>
                  <a:pt x="7474157" y="7474158"/>
                </a:lnTo>
                <a:lnTo>
                  <a:pt x="0" y="7474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5">
            <a:extLst>
              <a:ext uri="{FF2B5EF4-FFF2-40B4-BE49-F238E27FC236}">
                <a16:creationId xmlns="" xmlns:a16="http://schemas.microsoft.com/office/drawing/2014/main" id="{FCF539F1-85DE-421E-82EB-69FE237BABF3}"/>
              </a:ext>
            </a:extLst>
          </p:cNvPr>
          <p:cNvGrpSpPr/>
          <p:nvPr/>
        </p:nvGrpSpPr>
        <p:grpSpPr>
          <a:xfrm>
            <a:off x="6476744" y="937616"/>
            <a:ext cx="4803832" cy="5128438"/>
            <a:chOff x="0" y="0"/>
            <a:chExt cx="812800" cy="812800"/>
          </a:xfrm>
        </p:grpSpPr>
        <p:sp>
          <p:nvSpPr>
            <p:cNvPr id="24" name="Freeform 6">
              <a:extLst>
                <a:ext uri="{FF2B5EF4-FFF2-40B4-BE49-F238E27FC236}">
                  <a16:creationId xmlns="" xmlns:a16="http://schemas.microsoft.com/office/drawing/2014/main" id="{5890D503-B33A-4CBB-8FF3-50427EE831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25" name="TextBox 7">
              <a:extLst>
                <a:ext uri="{FF2B5EF4-FFF2-40B4-BE49-F238E27FC236}">
                  <a16:creationId xmlns="" xmlns:a16="http://schemas.microsoft.com/office/drawing/2014/main" id="{345E6BD1-32C2-4F3D-AE7B-069D825CC42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10">
            <a:extLst>
              <a:ext uri="{FF2B5EF4-FFF2-40B4-BE49-F238E27FC236}">
                <a16:creationId xmlns="" xmlns:a16="http://schemas.microsoft.com/office/drawing/2014/main" id="{28463452-D960-4D7F-A353-3B1F44CB76D1}"/>
              </a:ext>
            </a:extLst>
          </p:cNvPr>
          <p:cNvSpPr/>
          <p:nvPr/>
        </p:nvSpPr>
        <p:spPr>
          <a:xfrm>
            <a:off x="9720159" y="185263"/>
            <a:ext cx="914285" cy="1001074"/>
          </a:xfrm>
          <a:custGeom>
            <a:avLst/>
            <a:gdLst/>
            <a:ahLst/>
            <a:cxnLst/>
            <a:rect l="l" t="t" r="r" b="b"/>
            <a:pathLst>
              <a:path w="1501611" h="1501611">
                <a:moveTo>
                  <a:pt x="0" y="0"/>
                </a:moveTo>
                <a:lnTo>
                  <a:pt x="1501612" y="0"/>
                </a:lnTo>
                <a:lnTo>
                  <a:pt x="1501612" y="1501612"/>
                </a:lnTo>
                <a:lnTo>
                  <a:pt x="0" y="1501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1">
            <a:extLst>
              <a:ext uri="{FF2B5EF4-FFF2-40B4-BE49-F238E27FC236}">
                <a16:creationId xmlns="" xmlns:a16="http://schemas.microsoft.com/office/drawing/2014/main" id="{FDFC66F0-EC56-4BA4-A1D9-64147B81841E}"/>
              </a:ext>
            </a:extLst>
          </p:cNvPr>
          <p:cNvSpPr/>
          <p:nvPr/>
        </p:nvSpPr>
        <p:spPr>
          <a:xfrm>
            <a:off x="5979279" y="5373216"/>
            <a:ext cx="497465" cy="547171"/>
          </a:xfrm>
          <a:custGeom>
            <a:avLst/>
            <a:gdLst/>
            <a:ahLst/>
            <a:cxnLst/>
            <a:rect l="l" t="t" r="r" b="b"/>
            <a:pathLst>
              <a:path w="1259344" h="1259344">
                <a:moveTo>
                  <a:pt x="0" y="0"/>
                </a:moveTo>
                <a:lnTo>
                  <a:pt x="1259343" y="0"/>
                </a:lnTo>
                <a:lnTo>
                  <a:pt x="1259343" y="1259344"/>
                </a:lnTo>
                <a:lnTo>
                  <a:pt x="0" y="1259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5">
            <a:extLst>
              <a:ext uri="{FF2B5EF4-FFF2-40B4-BE49-F238E27FC236}">
                <a16:creationId xmlns="" xmlns:a16="http://schemas.microsoft.com/office/drawing/2014/main" id="{8CE67E90-E75C-453D-82D2-290987AE63D4}"/>
              </a:ext>
            </a:extLst>
          </p:cNvPr>
          <p:cNvSpPr/>
          <p:nvPr/>
        </p:nvSpPr>
        <p:spPr>
          <a:xfrm>
            <a:off x="9780727" y="5332638"/>
            <a:ext cx="853718" cy="839563"/>
          </a:xfrm>
          <a:custGeom>
            <a:avLst/>
            <a:gdLst/>
            <a:ahLst/>
            <a:cxnLst/>
            <a:rect l="l" t="t" r="r" b="b"/>
            <a:pathLst>
              <a:path w="1259344" h="1259344">
                <a:moveTo>
                  <a:pt x="0" y="0"/>
                </a:moveTo>
                <a:lnTo>
                  <a:pt x="1259344" y="0"/>
                </a:lnTo>
                <a:lnTo>
                  <a:pt x="1259344" y="1259344"/>
                </a:lnTo>
                <a:lnTo>
                  <a:pt x="0" y="12593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16">
            <a:extLst>
              <a:ext uri="{FF2B5EF4-FFF2-40B4-BE49-F238E27FC236}">
                <a16:creationId xmlns="" xmlns:a16="http://schemas.microsoft.com/office/drawing/2014/main" id="{CFD94DF2-FAB7-4B27-831C-92FDC4A66D3C}"/>
              </a:ext>
            </a:extLst>
          </p:cNvPr>
          <p:cNvSpPr txBox="1"/>
          <p:nvPr/>
        </p:nvSpPr>
        <p:spPr>
          <a:xfrm>
            <a:off x="2105715" y="937616"/>
            <a:ext cx="3098138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00"/>
              </a:lnSpc>
            </a:pPr>
            <a:r>
              <a:rPr lang="ru-RU" sz="3600" b="1" dirty="0">
                <a:solidFill>
                  <a:srgbClr val="041A22"/>
                </a:solidFill>
                <a:latin typeface="PT Sans" panose="020B0503020203020204" pitchFamily="34" charset="-52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>
                <a:solidFill>
                  <a:srgbClr val="041A22"/>
                </a:solidFill>
                <a:latin typeface="PT Sans" panose="020B0503020203020204" pitchFamily="34" charset="-52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35" name="TextBox 17">
            <a:extLst>
              <a:ext uri="{FF2B5EF4-FFF2-40B4-BE49-F238E27FC236}">
                <a16:creationId xmlns="" xmlns:a16="http://schemas.microsoft.com/office/drawing/2014/main" id="{71B7DBC5-2F91-4444-B97F-C60D13EF462F}"/>
              </a:ext>
            </a:extLst>
          </p:cNvPr>
          <p:cNvSpPr txBox="1"/>
          <p:nvPr/>
        </p:nvSpPr>
        <p:spPr>
          <a:xfrm>
            <a:off x="789947" y="4822677"/>
            <a:ext cx="5189332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94"/>
              </a:lnSpc>
            </a:pPr>
            <a:r>
              <a:rPr lang="ru-RU" b="1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Bold" panose="020B0604020202020204" charset="0"/>
                <a:cs typeface="Times New Roman" panose="02020603050405020304" pitchFamily="18" charset="0"/>
                <a:sym typeface="Open Sans 1 Bold"/>
              </a:rPr>
              <a:t>Копать </a:t>
            </a:r>
            <a:r>
              <a:rPr lang="ru-RU" b="1" dirty="0">
                <a:solidFill>
                  <a:srgbClr val="041A22"/>
                </a:solidFill>
                <a:latin typeface="Times New Roman" panose="02020603050405020304" pitchFamily="18" charset="0"/>
                <a:ea typeface="Open Sans Bold" panose="020B0604020202020204" charset="0"/>
                <a:cs typeface="Times New Roman" panose="02020603050405020304" pitchFamily="18" charset="0"/>
                <a:sym typeface="Open Sans 1 Bold"/>
              </a:rPr>
              <a:t>Валентина Николаевна, </a:t>
            </a:r>
            <a:r>
              <a:rPr lang="ru-RU" b="1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Bold" panose="020B0604020202020204" charset="0"/>
                <a:cs typeface="Times New Roman" panose="02020603050405020304" pitchFamily="18" charset="0"/>
                <a:sym typeface="Open Sans 1 Bold"/>
              </a:rPr>
              <a:t>руководитель методического объединения учителей ЕНД </a:t>
            </a:r>
            <a:r>
              <a:rPr lang="ru-RU" b="1" dirty="0" err="1" smtClean="0">
                <a:solidFill>
                  <a:srgbClr val="041A22"/>
                </a:solidFill>
                <a:latin typeface="Times New Roman" panose="02020603050405020304" pitchFamily="18" charset="0"/>
                <a:ea typeface="Open Sans Bold" panose="020B0604020202020204" charset="0"/>
                <a:cs typeface="Times New Roman" panose="02020603050405020304" pitchFamily="18" charset="0"/>
                <a:sym typeface="Open Sans 1 Bold"/>
              </a:rPr>
              <a:t>Славгородского</a:t>
            </a:r>
            <a:r>
              <a:rPr lang="ru-RU" b="1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Bold" panose="020B0604020202020204" charset="0"/>
                <a:cs typeface="Times New Roman" panose="02020603050405020304" pitchFamily="18" charset="0"/>
                <a:sym typeface="Open Sans 1 Bold"/>
              </a:rPr>
              <a:t> образовательного округа, учитель географии </a:t>
            </a:r>
            <a:r>
              <a:rPr lang="ru-RU" b="1" dirty="0">
                <a:solidFill>
                  <a:srgbClr val="041A22"/>
                </a:solidFill>
                <a:latin typeface="Times New Roman" panose="02020603050405020304" pitchFamily="18" charset="0"/>
                <a:ea typeface="Open Sans Bold" panose="020B0604020202020204" charset="0"/>
                <a:cs typeface="Times New Roman" panose="02020603050405020304" pitchFamily="18" charset="0"/>
                <a:sym typeface="Open Sans 1 Bold"/>
              </a:rPr>
              <a:t>МБОУ «</a:t>
            </a:r>
            <a:r>
              <a:rPr lang="ru-RU" b="1" dirty="0" err="1">
                <a:solidFill>
                  <a:srgbClr val="041A22"/>
                </a:solidFill>
                <a:latin typeface="Times New Roman" panose="02020603050405020304" pitchFamily="18" charset="0"/>
                <a:ea typeface="Open Sans Bold" panose="020B0604020202020204" charset="0"/>
                <a:cs typeface="Times New Roman" panose="02020603050405020304" pitchFamily="18" charset="0"/>
                <a:sym typeface="Open Sans 1 Bold"/>
              </a:rPr>
              <a:t>Хабарская</a:t>
            </a:r>
            <a:r>
              <a:rPr lang="ru-RU" b="1" dirty="0">
                <a:solidFill>
                  <a:srgbClr val="041A22"/>
                </a:solidFill>
                <a:latin typeface="Times New Roman" panose="02020603050405020304" pitchFamily="18" charset="0"/>
                <a:ea typeface="Open Sans Bold" panose="020B0604020202020204" charset="0"/>
                <a:cs typeface="Times New Roman" panose="02020603050405020304" pitchFamily="18" charset="0"/>
                <a:sym typeface="Open Sans 1 Bold"/>
              </a:rPr>
              <a:t> </a:t>
            </a:r>
            <a:r>
              <a:rPr lang="ru-RU" b="1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Bold" panose="020B0604020202020204" charset="0"/>
                <a:cs typeface="Times New Roman" panose="02020603050405020304" pitchFamily="18" charset="0"/>
                <a:sym typeface="Open Sans 1 Bold"/>
              </a:rPr>
              <a:t>СОШ №1» </a:t>
            </a:r>
            <a:r>
              <a:rPr lang="ru-RU" b="1" dirty="0" err="1" smtClean="0">
                <a:solidFill>
                  <a:srgbClr val="041A22"/>
                </a:solidFill>
                <a:latin typeface="Times New Roman" panose="02020603050405020304" pitchFamily="18" charset="0"/>
                <a:ea typeface="Open Sans Bold" panose="020B0604020202020204" charset="0"/>
                <a:cs typeface="Times New Roman" panose="02020603050405020304" pitchFamily="18" charset="0"/>
                <a:sym typeface="Open Sans 1 Bold"/>
              </a:rPr>
              <a:t>Хабарского</a:t>
            </a:r>
            <a:r>
              <a:rPr lang="ru-RU" b="1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Bold" panose="020B0604020202020204" charset="0"/>
                <a:cs typeface="Times New Roman" panose="02020603050405020304" pitchFamily="18" charset="0"/>
                <a:sym typeface="Open Sans 1 Bold"/>
              </a:rPr>
              <a:t> района</a:t>
            </a:r>
            <a:endParaRPr lang="en-US" dirty="0">
              <a:solidFill>
                <a:srgbClr val="041A22"/>
              </a:solidFill>
              <a:latin typeface="Times New Roman" panose="02020603050405020304" pitchFamily="18" charset="0"/>
              <a:ea typeface="Open Sans 1" panose="020B0604020202020204" charset="0"/>
              <a:cs typeface="Times New Roman" panose="02020603050405020304" pitchFamily="18" charset="0"/>
              <a:sym typeface="Open Sans 1"/>
            </a:endParaRPr>
          </a:p>
        </p:txBody>
      </p:sp>
      <p:sp>
        <p:nvSpPr>
          <p:cNvPr id="37" name="Freeform 19">
            <a:extLst>
              <a:ext uri="{FF2B5EF4-FFF2-40B4-BE49-F238E27FC236}">
                <a16:creationId xmlns="" xmlns:a16="http://schemas.microsoft.com/office/drawing/2014/main" id="{461CE8AA-954F-4754-A8F0-976D143984D6}"/>
              </a:ext>
            </a:extLst>
          </p:cNvPr>
          <p:cNvSpPr/>
          <p:nvPr/>
        </p:nvSpPr>
        <p:spPr>
          <a:xfrm>
            <a:off x="214301" y="5578457"/>
            <a:ext cx="492389" cy="487597"/>
          </a:xfrm>
          <a:custGeom>
            <a:avLst/>
            <a:gdLst/>
            <a:ahLst/>
            <a:cxnLst/>
            <a:rect l="l" t="t" r="r" b="b"/>
            <a:pathLst>
              <a:path w="975193" h="975193">
                <a:moveTo>
                  <a:pt x="0" y="0"/>
                </a:moveTo>
                <a:lnTo>
                  <a:pt x="975193" y="0"/>
                </a:lnTo>
                <a:lnTo>
                  <a:pt x="975193" y="975193"/>
                </a:lnTo>
                <a:lnTo>
                  <a:pt x="0" y="9751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0992" y="0"/>
            <a:ext cx="2130421" cy="15211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6553" y="1988840"/>
            <a:ext cx="4587300" cy="1067369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созданию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ЕНД в 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Славгородском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72" y="1801179"/>
            <a:ext cx="2518179" cy="306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kpop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488" y="1129037"/>
            <a:ext cx="10251600" cy="374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>
          <a:xfrm>
            <a:off x="1847528" y="332656"/>
            <a:ext cx="8858250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>
                <a:cs typeface="Times New Roman" pitchFamily="18" charset="0"/>
              </a:rPr>
              <a:t>Страница «Общественно – профессиональная экспертиза»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D805994B-FA2C-4F5B-A0FA-C94055D39481}"/>
              </a:ext>
            </a:extLst>
          </p:cNvPr>
          <p:cNvGrpSpPr/>
          <p:nvPr/>
        </p:nvGrpSpPr>
        <p:grpSpPr>
          <a:xfrm>
            <a:off x="191344" y="-117532"/>
            <a:ext cx="800100" cy="6979145"/>
            <a:chOff x="0" y="0"/>
            <a:chExt cx="923722" cy="3541270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B40DB0B3-0C61-4F58-B45D-1DC00DF00242}"/>
                </a:ext>
              </a:extLst>
            </p:cNvPr>
            <p:cNvSpPr/>
            <p:nvPr/>
          </p:nvSpPr>
          <p:spPr>
            <a:xfrm>
              <a:off x="0" y="0"/>
              <a:ext cx="923722" cy="3541270"/>
            </a:xfrm>
            <a:custGeom>
              <a:avLst/>
              <a:gdLst/>
              <a:ahLst/>
              <a:cxnLst/>
              <a:rect l="l" t="t" r="r" b="b"/>
              <a:pathLst>
                <a:path w="923722" h="3541270">
                  <a:moveTo>
                    <a:pt x="0" y="0"/>
                  </a:moveTo>
                  <a:lnTo>
                    <a:pt x="923722" y="0"/>
                  </a:lnTo>
                  <a:lnTo>
                    <a:pt x="923722" y="3541270"/>
                  </a:lnTo>
                  <a:lnTo>
                    <a:pt x="0" y="35412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</p:spTree>
    <p:extLst>
      <p:ext uri="{BB962C8B-B14F-4D97-AF65-F5344CB8AC3E}">
        <p14:creationId xmlns:p14="http://schemas.microsoft.com/office/powerpoint/2010/main" val="14633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Заинтересуйтесь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4" name="Picture 2" descr="C:\Users\Михаил\Desktop\dzhon_keho_podsoznanie_mozhet_vsjo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88217"/>
            <a:ext cx="2944907" cy="455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Михаил\Desktop\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18" y="2088216"/>
            <a:ext cx="3479006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24" y="2088217"/>
            <a:ext cx="3002477" cy="58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51203"/>
              </p:ext>
            </p:extLst>
          </p:nvPr>
        </p:nvGraphicFramePr>
        <p:xfrm>
          <a:off x="1775521" y="-19678"/>
          <a:ext cx="8496943" cy="714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193"/>
                <a:gridCol w="2563091"/>
                <a:gridCol w="2614257"/>
                <a:gridCol w="2396402"/>
              </a:tblGrid>
              <a:tr h="249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Географии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Биологии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</a:tr>
              <a:tr h="679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Благовещенский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Дедова</a:t>
                      </a:r>
                      <a:r>
                        <a:rPr lang="ru-RU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Марина Федоровна </a:t>
                      </a:r>
                      <a:r>
                        <a:rPr lang="en-US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dedovamf@mail.ru</a:t>
                      </a:r>
                      <a:endParaRPr lang="ru-RU" sz="1400" u="none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89831092054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Варкентин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Светлана Владимировна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79237554645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Гаврилова Е.И.,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gavrilova6709@mail.r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u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89612320585</a:t>
                      </a:r>
                    </a:p>
                  </a:txBody>
                  <a:tcPr marL="36021" marR="36021" marT="0" marB="0"/>
                </a:tc>
              </a:tr>
              <a:tr h="486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Бурлинский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Гергерт Татьяна Николаевна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Скрипник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Лариса Ивановна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Скрипник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Лариса Ивановна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</a:tr>
              <a:tr h="65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Ключевской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Яворская  Светлана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Владимировна 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javors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__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sv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@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mail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ru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Яворская  Светлана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Владимировна 89619807819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javors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__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sv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@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mail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ru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Гронская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Васильевна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</a:tr>
              <a:tr h="599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Кулундинский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Гончарова Елена Викторовна</a:t>
                      </a:r>
                    </a:p>
                    <a:p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Elen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25081969@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yandex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ru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Носовец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Юлия Алексеевна</a:t>
                      </a:r>
                    </a:p>
                    <a:p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yul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nosovetz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@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yandex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ru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Симбирцева Елена Владимировна89293930104</a:t>
                      </a:r>
                    </a:p>
                    <a:p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elen-simbircev@yandex.ru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</a:tr>
              <a:tr h="39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Немецкий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Демчик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Вильгельмовна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Демчик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Вильгельмовн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89237471363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Демчик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Вильгельмовна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</a:tr>
              <a:tr h="63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Родинский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Марина Александровна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marina.matina2016@yandex.ru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89628162251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Лягушкина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Марина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Михайловна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050607.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@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89833991347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Лягушкина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Марина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Михайловна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050607.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@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</a:tr>
              <a:tr h="538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Суетский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Грекова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Т.А.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89635772819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Грекова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Т.А.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89635772819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Федорова Елена Леонидовна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42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Табунский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Гарш Ольга Эрнстовна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2024г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Гарш Ольга Эрнстовна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79293105343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Гарш Ольга Эрнстовна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</a:tr>
              <a:tr h="598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Хабарский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Копать Валентина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Николаевна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kvn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63@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mail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ru</a:t>
                      </a:r>
                      <a:endParaRPr lang="ru-RU" sz="1400" u="sng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89628037286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Мастевная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Елена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Михайловна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mastevnaya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@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mail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ru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Новикова Наталья Ивановна</a:t>
                      </a:r>
                    </a:p>
                    <a:p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lena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91960@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mail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.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ru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</a:tr>
              <a:tr h="486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Г.Славгород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Ягунова Наталья Вячеславовна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2"/>
                        </a:rPr>
                        <a:t>Yagunov67yagunov@yandex.ru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Ягунова Наталья Вячеславовна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89132710849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Ягунова Наталья Вячеславовна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</a:tr>
              <a:tr h="93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Яровое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Кислер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И.В. 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3"/>
                        </a:rPr>
                        <a:t>yas14@mail.ru</a:t>
                      </a:r>
                      <a:endParaRPr lang="ru-RU" sz="1400" u="sng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89237217183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Кислер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И.В. 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3"/>
                        </a:rPr>
                        <a:t>yas14@mail.ru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Алейченко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Ирина Борисовна, учитель химии, биологии высшей категории МБОУ СОШ №12,89833567677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1" marR="36021" marT="0" marB="0"/>
                </a:tc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05994B-FA2C-4F5B-A0FA-C94055D39481}"/>
              </a:ext>
            </a:extLst>
          </p:cNvPr>
          <p:cNvGrpSpPr/>
          <p:nvPr/>
        </p:nvGrpSpPr>
        <p:grpSpPr>
          <a:xfrm>
            <a:off x="407368" y="-37530"/>
            <a:ext cx="800100" cy="6979145"/>
            <a:chOff x="0" y="0"/>
            <a:chExt cx="923722" cy="3541270"/>
          </a:xfrm>
        </p:grpSpPr>
        <p:sp>
          <p:nvSpPr>
            <p:cNvPr id="4" name="Freeform 3">
              <a:extLst>
                <a:ext uri="{FF2B5EF4-FFF2-40B4-BE49-F238E27FC236}">
                  <a16:creationId xmlns="" xmlns:a16="http://schemas.microsoft.com/office/drawing/2014/main" id="{B40DB0B3-0C61-4F58-B45D-1DC00DF00242}"/>
                </a:ext>
              </a:extLst>
            </p:cNvPr>
            <p:cNvSpPr/>
            <p:nvPr/>
          </p:nvSpPr>
          <p:spPr>
            <a:xfrm>
              <a:off x="0" y="0"/>
              <a:ext cx="923722" cy="3541270"/>
            </a:xfrm>
            <a:custGeom>
              <a:avLst/>
              <a:gdLst/>
              <a:ahLst/>
              <a:cxnLst/>
              <a:rect l="l" t="t" r="r" b="b"/>
              <a:pathLst>
                <a:path w="923722" h="3541270">
                  <a:moveTo>
                    <a:pt x="0" y="0"/>
                  </a:moveTo>
                  <a:lnTo>
                    <a:pt x="923722" y="0"/>
                  </a:lnTo>
                  <a:lnTo>
                    <a:pt x="923722" y="3541270"/>
                  </a:lnTo>
                  <a:lnTo>
                    <a:pt x="0" y="35412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</p:spTree>
    <p:extLst>
      <p:ext uri="{BB962C8B-B14F-4D97-AF65-F5344CB8AC3E}">
        <p14:creationId xmlns:p14="http://schemas.microsoft.com/office/powerpoint/2010/main" val="7528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66888" y="3234864"/>
            <a:ext cx="3540369" cy="1355210"/>
            <a:chOff x="0" y="0"/>
            <a:chExt cx="2018387" cy="5794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8387" cy="579461"/>
            </a:xfrm>
            <a:custGeom>
              <a:avLst/>
              <a:gdLst/>
              <a:ahLst/>
              <a:cxnLst/>
              <a:rect l="l" t="t" r="r" b="b"/>
              <a:pathLst>
                <a:path w="2018387" h="579461">
                  <a:moveTo>
                    <a:pt x="31708" y="0"/>
                  </a:moveTo>
                  <a:lnTo>
                    <a:pt x="1986679" y="0"/>
                  </a:lnTo>
                  <a:cubicBezTo>
                    <a:pt x="2004191" y="0"/>
                    <a:pt x="2018387" y="14196"/>
                    <a:pt x="2018387" y="31708"/>
                  </a:cubicBezTo>
                  <a:lnTo>
                    <a:pt x="2018387" y="547753"/>
                  </a:lnTo>
                  <a:cubicBezTo>
                    <a:pt x="2018387" y="565264"/>
                    <a:pt x="2004191" y="579461"/>
                    <a:pt x="1986679" y="579461"/>
                  </a:cubicBezTo>
                  <a:lnTo>
                    <a:pt x="31708" y="579461"/>
                  </a:lnTo>
                  <a:cubicBezTo>
                    <a:pt x="14196" y="579461"/>
                    <a:pt x="0" y="565264"/>
                    <a:pt x="0" y="547753"/>
                  </a:cubicBezTo>
                  <a:lnTo>
                    <a:pt x="0" y="31708"/>
                  </a:lnTo>
                  <a:cubicBezTo>
                    <a:pt x="0" y="14196"/>
                    <a:pt x="14196" y="0"/>
                    <a:pt x="31708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018387" cy="6270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2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66888" y="4927559"/>
            <a:ext cx="3540369" cy="1355210"/>
            <a:chOff x="0" y="0"/>
            <a:chExt cx="2018387" cy="5794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8387" cy="579461"/>
            </a:xfrm>
            <a:custGeom>
              <a:avLst/>
              <a:gdLst/>
              <a:ahLst/>
              <a:cxnLst/>
              <a:rect l="l" t="t" r="r" b="b"/>
              <a:pathLst>
                <a:path w="2018387" h="579461">
                  <a:moveTo>
                    <a:pt x="31708" y="0"/>
                  </a:moveTo>
                  <a:lnTo>
                    <a:pt x="1986679" y="0"/>
                  </a:lnTo>
                  <a:cubicBezTo>
                    <a:pt x="2004191" y="0"/>
                    <a:pt x="2018387" y="14196"/>
                    <a:pt x="2018387" y="31708"/>
                  </a:cubicBezTo>
                  <a:lnTo>
                    <a:pt x="2018387" y="547753"/>
                  </a:lnTo>
                  <a:cubicBezTo>
                    <a:pt x="2018387" y="565264"/>
                    <a:pt x="2004191" y="579461"/>
                    <a:pt x="1986679" y="579461"/>
                  </a:cubicBezTo>
                  <a:lnTo>
                    <a:pt x="31708" y="579461"/>
                  </a:lnTo>
                  <a:cubicBezTo>
                    <a:pt x="14196" y="579461"/>
                    <a:pt x="0" y="565264"/>
                    <a:pt x="0" y="547753"/>
                  </a:cubicBezTo>
                  <a:lnTo>
                    <a:pt x="0" y="31708"/>
                  </a:lnTo>
                  <a:cubicBezTo>
                    <a:pt x="0" y="14196"/>
                    <a:pt x="14196" y="0"/>
                    <a:pt x="31708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018387" cy="6270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2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27713" y="3262925"/>
            <a:ext cx="3684711" cy="1355210"/>
            <a:chOff x="0" y="0"/>
            <a:chExt cx="2018387" cy="5794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18387" cy="579461"/>
            </a:xfrm>
            <a:custGeom>
              <a:avLst/>
              <a:gdLst/>
              <a:ahLst/>
              <a:cxnLst/>
              <a:rect l="l" t="t" r="r" b="b"/>
              <a:pathLst>
                <a:path w="2018387" h="579461">
                  <a:moveTo>
                    <a:pt x="31708" y="0"/>
                  </a:moveTo>
                  <a:lnTo>
                    <a:pt x="1986679" y="0"/>
                  </a:lnTo>
                  <a:cubicBezTo>
                    <a:pt x="2004191" y="0"/>
                    <a:pt x="2018387" y="14196"/>
                    <a:pt x="2018387" y="31708"/>
                  </a:cubicBezTo>
                  <a:lnTo>
                    <a:pt x="2018387" y="547753"/>
                  </a:lnTo>
                  <a:cubicBezTo>
                    <a:pt x="2018387" y="565264"/>
                    <a:pt x="2004191" y="579461"/>
                    <a:pt x="1986679" y="579461"/>
                  </a:cubicBezTo>
                  <a:lnTo>
                    <a:pt x="31708" y="579461"/>
                  </a:lnTo>
                  <a:cubicBezTo>
                    <a:pt x="14196" y="579461"/>
                    <a:pt x="0" y="565264"/>
                    <a:pt x="0" y="547753"/>
                  </a:cubicBezTo>
                  <a:lnTo>
                    <a:pt x="0" y="31708"/>
                  </a:lnTo>
                  <a:cubicBezTo>
                    <a:pt x="0" y="14196"/>
                    <a:pt x="14196" y="0"/>
                    <a:pt x="31708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018387" cy="6270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2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180669" y="4927559"/>
            <a:ext cx="3731755" cy="1355210"/>
            <a:chOff x="0" y="0"/>
            <a:chExt cx="2018387" cy="5794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18387" cy="579461"/>
            </a:xfrm>
            <a:custGeom>
              <a:avLst/>
              <a:gdLst/>
              <a:ahLst/>
              <a:cxnLst/>
              <a:rect l="l" t="t" r="r" b="b"/>
              <a:pathLst>
                <a:path w="2018387" h="579461">
                  <a:moveTo>
                    <a:pt x="31708" y="0"/>
                  </a:moveTo>
                  <a:lnTo>
                    <a:pt x="1986679" y="0"/>
                  </a:lnTo>
                  <a:cubicBezTo>
                    <a:pt x="2004191" y="0"/>
                    <a:pt x="2018387" y="14196"/>
                    <a:pt x="2018387" y="31708"/>
                  </a:cubicBezTo>
                  <a:lnTo>
                    <a:pt x="2018387" y="547753"/>
                  </a:lnTo>
                  <a:cubicBezTo>
                    <a:pt x="2018387" y="565264"/>
                    <a:pt x="2004191" y="579461"/>
                    <a:pt x="1986679" y="579461"/>
                  </a:cubicBezTo>
                  <a:lnTo>
                    <a:pt x="31708" y="579461"/>
                  </a:lnTo>
                  <a:cubicBezTo>
                    <a:pt x="14196" y="579461"/>
                    <a:pt x="0" y="565264"/>
                    <a:pt x="0" y="547753"/>
                  </a:cubicBezTo>
                  <a:lnTo>
                    <a:pt x="0" y="31708"/>
                  </a:lnTo>
                  <a:cubicBezTo>
                    <a:pt x="0" y="14196"/>
                    <a:pt x="14196" y="0"/>
                    <a:pt x="31708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018387" cy="6270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2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2009012" y="3070579"/>
            <a:ext cx="2028060" cy="501484"/>
          </a:xfrm>
          <a:custGeom>
            <a:avLst/>
            <a:gdLst/>
            <a:ahLst/>
            <a:cxnLst/>
            <a:rect l="l" t="t" r="r" b="b"/>
            <a:pathLst>
              <a:path w="4056119" h="752226">
                <a:moveTo>
                  <a:pt x="0" y="0"/>
                </a:moveTo>
                <a:lnTo>
                  <a:pt x="4056119" y="0"/>
                </a:lnTo>
                <a:lnTo>
                  <a:pt x="4056119" y="752226"/>
                </a:lnTo>
                <a:lnTo>
                  <a:pt x="0" y="752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09012" y="4763273"/>
            <a:ext cx="2028060" cy="501484"/>
          </a:xfrm>
          <a:custGeom>
            <a:avLst/>
            <a:gdLst/>
            <a:ahLst/>
            <a:cxnLst/>
            <a:rect l="l" t="t" r="r" b="b"/>
            <a:pathLst>
              <a:path w="4056119" h="752226">
                <a:moveTo>
                  <a:pt x="0" y="0"/>
                </a:moveTo>
                <a:lnTo>
                  <a:pt x="4056119" y="0"/>
                </a:lnTo>
                <a:lnTo>
                  <a:pt x="4056119" y="752225"/>
                </a:lnTo>
                <a:lnTo>
                  <a:pt x="0" y="752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922792" y="3070579"/>
            <a:ext cx="2028060" cy="501484"/>
          </a:xfrm>
          <a:custGeom>
            <a:avLst/>
            <a:gdLst/>
            <a:ahLst/>
            <a:cxnLst/>
            <a:rect l="l" t="t" r="r" b="b"/>
            <a:pathLst>
              <a:path w="4056119" h="752226">
                <a:moveTo>
                  <a:pt x="0" y="0"/>
                </a:moveTo>
                <a:lnTo>
                  <a:pt x="4056119" y="0"/>
                </a:lnTo>
                <a:lnTo>
                  <a:pt x="4056119" y="752226"/>
                </a:lnTo>
                <a:lnTo>
                  <a:pt x="0" y="752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922792" y="4763273"/>
            <a:ext cx="2028060" cy="501484"/>
          </a:xfrm>
          <a:custGeom>
            <a:avLst/>
            <a:gdLst/>
            <a:ahLst/>
            <a:cxnLst/>
            <a:rect l="l" t="t" r="r" b="b"/>
            <a:pathLst>
              <a:path w="4056119" h="752226">
                <a:moveTo>
                  <a:pt x="0" y="0"/>
                </a:moveTo>
                <a:lnTo>
                  <a:pt x="4056119" y="0"/>
                </a:lnTo>
                <a:lnTo>
                  <a:pt x="4056119" y="752225"/>
                </a:lnTo>
                <a:lnTo>
                  <a:pt x="0" y="752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332416" y="3070579"/>
            <a:ext cx="1453476" cy="501484"/>
          </a:xfrm>
          <a:custGeom>
            <a:avLst/>
            <a:gdLst/>
            <a:ahLst/>
            <a:cxnLst/>
            <a:rect l="l" t="t" r="r" b="b"/>
            <a:pathLst>
              <a:path w="2906951" h="752226">
                <a:moveTo>
                  <a:pt x="0" y="0"/>
                </a:moveTo>
                <a:lnTo>
                  <a:pt x="2906951" y="0"/>
                </a:lnTo>
                <a:lnTo>
                  <a:pt x="2906951" y="752226"/>
                </a:lnTo>
                <a:lnTo>
                  <a:pt x="0" y="752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9531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533435" y="3070579"/>
            <a:ext cx="1453476" cy="501484"/>
          </a:xfrm>
          <a:custGeom>
            <a:avLst/>
            <a:gdLst/>
            <a:ahLst/>
            <a:cxnLst/>
            <a:rect l="l" t="t" r="r" b="b"/>
            <a:pathLst>
              <a:path w="2906951" h="752226">
                <a:moveTo>
                  <a:pt x="0" y="0"/>
                </a:moveTo>
                <a:lnTo>
                  <a:pt x="2906951" y="0"/>
                </a:lnTo>
                <a:lnTo>
                  <a:pt x="2906951" y="752226"/>
                </a:lnTo>
                <a:lnTo>
                  <a:pt x="0" y="752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953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332416" y="4763273"/>
            <a:ext cx="1453476" cy="501484"/>
          </a:xfrm>
          <a:custGeom>
            <a:avLst/>
            <a:gdLst/>
            <a:ahLst/>
            <a:cxnLst/>
            <a:rect l="l" t="t" r="r" b="b"/>
            <a:pathLst>
              <a:path w="2906951" h="752226">
                <a:moveTo>
                  <a:pt x="0" y="0"/>
                </a:moveTo>
                <a:lnTo>
                  <a:pt x="2906951" y="0"/>
                </a:lnTo>
                <a:lnTo>
                  <a:pt x="2906951" y="752225"/>
                </a:lnTo>
                <a:lnTo>
                  <a:pt x="0" y="752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953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533435" y="4763273"/>
            <a:ext cx="1453476" cy="501484"/>
          </a:xfrm>
          <a:custGeom>
            <a:avLst/>
            <a:gdLst/>
            <a:ahLst/>
            <a:cxnLst/>
            <a:rect l="l" t="t" r="r" b="b"/>
            <a:pathLst>
              <a:path w="2906951" h="752226">
                <a:moveTo>
                  <a:pt x="0" y="0"/>
                </a:moveTo>
                <a:lnTo>
                  <a:pt x="2906951" y="0"/>
                </a:lnTo>
                <a:lnTo>
                  <a:pt x="2906951" y="752225"/>
                </a:lnTo>
                <a:lnTo>
                  <a:pt x="0" y="752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9531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806697" y="3070579"/>
            <a:ext cx="1453476" cy="501484"/>
          </a:xfrm>
          <a:custGeom>
            <a:avLst/>
            <a:gdLst/>
            <a:ahLst/>
            <a:cxnLst/>
            <a:rect l="l" t="t" r="r" b="b"/>
            <a:pathLst>
              <a:path w="2906951" h="752226">
                <a:moveTo>
                  <a:pt x="0" y="0"/>
                </a:moveTo>
                <a:lnTo>
                  <a:pt x="2906951" y="0"/>
                </a:lnTo>
                <a:lnTo>
                  <a:pt x="2906951" y="752226"/>
                </a:lnTo>
                <a:lnTo>
                  <a:pt x="0" y="7522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39531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806697" y="4763273"/>
            <a:ext cx="1453476" cy="501484"/>
          </a:xfrm>
          <a:custGeom>
            <a:avLst/>
            <a:gdLst/>
            <a:ahLst/>
            <a:cxnLst/>
            <a:rect l="l" t="t" r="r" b="b"/>
            <a:pathLst>
              <a:path w="2906951" h="752226">
                <a:moveTo>
                  <a:pt x="0" y="0"/>
                </a:moveTo>
                <a:lnTo>
                  <a:pt x="2906951" y="0"/>
                </a:lnTo>
                <a:lnTo>
                  <a:pt x="2906951" y="752225"/>
                </a:lnTo>
                <a:lnTo>
                  <a:pt x="0" y="7522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39531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313934" y="3710333"/>
            <a:ext cx="349332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05"/>
              </a:lnSpc>
            </a:pPr>
            <a:r>
              <a:rPr lang="ru-RU" sz="14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консультативно-экспертной поддержки по повышению качества предметного образования</a:t>
            </a:r>
            <a:endParaRPr lang="en-US" sz="2000" b="1" spc="13" dirty="0">
              <a:solidFill>
                <a:srgbClr val="041A22"/>
              </a:solidFill>
              <a:latin typeface="Times New Roman" panose="02020603050405020304" pitchFamily="18" charset="0"/>
              <a:ea typeface="Open Sans 2 Bold"/>
              <a:cs typeface="Times New Roman" panose="02020603050405020304" pitchFamily="18" charset="0"/>
              <a:sym typeface="Open Sans 2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609356" y="4922126"/>
            <a:ext cx="199526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5"/>
              </a:lnSpc>
            </a:pPr>
            <a:endParaRPr lang="en-US" sz="1300" b="1" spc="13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523136" y="3229432"/>
            <a:ext cx="1405714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5"/>
              </a:lnSpc>
            </a:pPr>
            <a:endParaRPr lang="en-US" sz="1300" b="1" spc="13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523137" y="4922126"/>
            <a:ext cx="2401857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5"/>
              </a:lnSpc>
            </a:pPr>
            <a:endParaRPr lang="en-US" sz="1300" b="1" spc="13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101869" y="3185857"/>
            <a:ext cx="21206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"/>
              </a:lnSpc>
            </a:pPr>
            <a:r>
              <a:rPr lang="en-US" sz="1600" b="1" spc="15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101869" y="4878552"/>
            <a:ext cx="21206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"/>
              </a:lnSpc>
            </a:pPr>
            <a:r>
              <a:rPr lang="en-US" sz="1600" b="1" spc="15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15649" y="3185857"/>
            <a:ext cx="21206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"/>
              </a:lnSpc>
            </a:pPr>
            <a:r>
              <a:rPr lang="en-US" sz="1600" b="1" spc="15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15649" y="4878552"/>
            <a:ext cx="21206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"/>
              </a:lnSpc>
            </a:pPr>
            <a:r>
              <a:rPr lang="en-US" sz="1600" b="1" spc="15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313933" y="5264757"/>
            <a:ext cx="338352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24"/>
              </a:lnSpc>
            </a:pPr>
            <a:r>
              <a:rPr lang="en-US" sz="1200" spc="2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Обобщение и распространение опыта инновационной педагогической деятельности</a:t>
            </a:r>
            <a:r>
              <a:rPr lang="en-US" sz="2000" spc="29" dirty="0">
                <a:solidFill>
                  <a:srgbClr val="FFFFFF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227713" y="3605556"/>
            <a:ext cx="3752433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24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Координация повышения эффективности сетевого взаимодействия в решении задач повышения качества образования</a:t>
            </a:r>
            <a:endParaRPr lang="en-US" sz="2000" spc="29" dirty="0">
              <a:solidFill>
                <a:srgbClr val="FFFFFF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516652" y="5474041"/>
            <a:ext cx="291256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4"/>
              </a:lnSpc>
            </a:pPr>
            <a:r>
              <a:rPr lang="ru-RU" sz="1200" dirty="0"/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учителей </a:t>
            </a:r>
            <a:r>
              <a:rPr lang="en-US" sz="2000" spc="29" dirty="0">
                <a:solidFill>
                  <a:srgbClr val="FFFFFF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 </a:t>
            </a:r>
          </a:p>
        </p:txBody>
      </p:sp>
      <p:sp>
        <p:nvSpPr>
          <p:cNvPr id="37" name="Freeform 37"/>
          <p:cNvSpPr/>
          <p:nvPr/>
        </p:nvSpPr>
        <p:spPr>
          <a:xfrm>
            <a:off x="10099233" y="608541"/>
            <a:ext cx="492499" cy="656665"/>
          </a:xfrm>
          <a:custGeom>
            <a:avLst/>
            <a:gdLst/>
            <a:ahLst/>
            <a:cxnLst/>
            <a:rect l="l" t="t" r="r" b="b"/>
            <a:pathLst>
              <a:path w="984997" h="984997">
                <a:moveTo>
                  <a:pt x="0" y="0"/>
                </a:moveTo>
                <a:lnTo>
                  <a:pt x="984997" y="0"/>
                </a:lnTo>
                <a:lnTo>
                  <a:pt x="984997" y="984997"/>
                </a:lnTo>
                <a:lnTo>
                  <a:pt x="0" y="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0369180" y="756440"/>
            <a:ext cx="597642" cy="796855"/>
          </a:xfrm>
          <a:custGeom>
            <a:avLst/>
            <a:gdLst/>
            <a:ahLst/>
            <a:cxnLst/>
            <a:rect l="l" t="t" r="r" b="b"/>
            <a:pathLst>
              <a:path w="1195283" h="1195283">
                <a:moveTo>
                  <a:pt x="0" y="0"/>
                </a:moveTo>
                <a:lnTo>
                  <a:pt x="1195282" y="0"/>
                </a:lnTo>
                <a:lnTo>
                  <a:pt x="1195282" y="1195283"/>
                </a:lnTo>
                <a:lnTo>
                  <a:pt x="0" y="11952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10153651" y="-231342"/>
            <a:ext cx="876161" cy="116821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2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3503713" y="2330734"/>
            <a:ext cx="5421281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1"/>
              </a:lnSpc>
              <a:spcBef>
                <a:spcPct val="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деятельности учителей ЕНД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Славгородского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1719451" y="-203938"/>
            <a:ext cx="492499" cy="656665"/>
          </a:xfrm>
          <a:custGeom>
            <a:avLst/>
            <a:gdLst/>
            <a:ahLst/>
            <a:cxnLst/>
            <a:rect l="l" t="t" r="r" b="b"/>
            <a:pathLst>
              <a:path w="984997" h="984997">
                <a:moveTo>
                  <a:pt x="0" y="0"/>
                </a:moveTo>
                <a:lnTo>
                  <a:pt x="984997" y="0"/>
                </a:lnTo>
                <a:lnTo>
                  <a:pt x="984997" y="984997"/>
                </a:lnTo>
                <a:lnTo>
                  <a:pt x="0" y="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372792" y="294228"/>
            <a:ext cx="346659" cy="462211"/>
          </a:xfrm>
          <a:custGeom>
            <a:avLst/>
            <a:gdLst/>
            <a:ahLst/>
            <a:cxnLst/>
            <a:rect l="l" t="t" r="r" b="b"/>
            <a:pathLst>
              <a:path w="693317" h="693317">
                <a:moveTo>
                  <a:pt x="0" y="0"/>
                </a:moveTo>
                <a:lnTo>
                  <a:pt x="693317" y="0"/>
                </a:lnTo>
                <a:lnTo>
                  <a:pt x="693317" y="693317"/>
                </a:lnTo>
                <a:lnTo>
                  <a:pt x="0" y="6933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2211948" y="-104200"/>
            <a:ext cx="597642" cy="796855"/>
          </a:xfrm>
          <a:custGeom>
            <a:avLst/>
            <a:gdLst/>
            <a:ahLst/>
            <a:cxnLst/>
            <a:rect l="l" t="t" r="r" b="b"/>
            <a:pathLst>
              <a:path w="1195283" h="1195283">
                <a:moveTo>
                  <a:pt x="0" y="0"/>
                </a:moveTo>
                <a:lnTo>
                  <a:pt x="1195282" y="0"/>
                </a:lnTo>
                <a:lnTo>
                  <a:pt x="1195282" y="1195283"/>
                </a:lnTo>
                <a:lnTo>
                  <a:pt x="0" y="11952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" name="Прямоугольник 1"/>
          <p:cNvSpPr/>
          <p:nvPr/>
        </p:nvSpPr>
        <p:spPr>
          <a:xfrm>
            <a:off x="2313934" y="608541"/>
            <a:ext cx="76704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работы учителей ЕНД  посредством диссеминации инновационного опыта работы руководителей районных методических объединений педагогов и установления взаимодействия.</a:t>
            </a:r>
          </a:p>
        </p:txBody>
      </p:sp>
      <p:grpSp>
        <p:nvGrpSpPr>
          <p:cNvPr id="47" name="Group 2">
            <a:extLst>
              <a:ext uri="{FF2B5EF4-FFF2-40B4-BE49-F238E27FC236}">
                <a16:creationId xmlns="" xmlns:a16="http://schemas.microsoft.com/office/drawing/2014/main" id="{D805994B-FA2C-4F5B-A0FA-C94055D39481}"/>
              </a:ext>
            </a:extLst>
          </p:cNvPr>
          <p:cNvGrpSpPr/>
          <p:nvPr/>
        </p:nvGrpSpPr>
        <p:grpSpPr>
          <a:xfrm>
            <a:off x="351427" y="-72884"/>
            <a:ext cx="800100" cy="6979145"/>
            <a:chOff x="0" y="0"/>
            <a:chExt cx="923722" cy="3541270"/>
          </a:xfrm>
        </p:grpSpPr>
        <p:sp>
          <p:nvSpPr>
            <p:cNvPr id="48" name="Freeform 3">
              <a:extLst>
                <a:ext uri="{FF2B5EF4-FFF2-40B4-BE49-F238E27FC236}">
                  <a16:creationId xmlns="" xmlns:a16="http://schemas.microsoft.com/office/drawing/2014/main" id="{B40DB0B3-0C61-4F58-B45D-1DC00DF00242}"/>
                </a:ext>
              </a:extLst>
            </p:cNvPr>
            <p:cNvSpPr/>
            <p:nvPr/>
          </p:nvSpPr>
          <p:spPr>
            <a:xfrm>
              <a:off x="0" y="0"/>
              <a:ext cx="923722" cy="3541270"/>
            </a:xfrm>
            <a:custGeom>
              <a:avLst/>
              <a:gdLst/>
              <a:ahLst/>
              <a:cxnLst/>
              <a:rect l="l" t="t" r="r" b="b"/>
              <a:pathLst>
                <a:path w="923722" h="3541270">
                  <a:moveTo>
                    <a:pt x="0" y="0"/>
                  </a:moveTo>
                  <a:lnTo>
                    <a:pt x="923722" y="0"/>
                  </a:lnTo>
                  <a:lnTo>
                    <a:pt x="923722" y="3541270"/>
                  </a:lnTo>
                  <a:lnTo>
                    <a:pt x="0" y="35412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</p:spTree>
    <p:extLst>
      <p:ext uri="{BB962C8B-B14F-4D97-AF65-F5344CB8AC3E}">
        <p14:creationId xmlns:p14="http://schemas.microsoft.com/office/powerpoint/2010/main" val="20660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20688"/>
          </a:xfrm>
        </p:spPr>
        <p:txBody>
          <a:bodyPr>
            <a:normAutofit/>
          </a:bodyPr>
          <a:lstStyle/>
          <a:p>
            <a:r>
              <a:rPr lang="ru-RU" sz="2400" dirty="0"/>
              <a:t>План работы </a:t>
            </a:r>
            <a:r>
              <a:rPr lang="ru-RU" sz="2400" dirty="0" err="1"/>
              <a:t>Славгородского</a:t>
            </a:r>
            <a:r>
              <a:rPr lang="ru-RU" sz="2400" dirty="0"/>
              <a:t> округа отделения по ЕНД на 2025-2026 учебный год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476672"/>
            <a:ext cx="9475780" cy="7741898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="" xmlns:a16="http://schemas.microsoft.com/office/drawing/2014/main" id="{D805994B-FA2C-4F5B-A0FA-C94055D39481}"/>
              </a:ext>
            </a:extLst>
          </p:cNvPr>
          <p:cNvGrpSpPr/>
          <p:nvPr/>
        </p:nvGrpSpPr>
        <p:grpSpPr>
          <a:xfrm>
            <a:off x="327348" y="-121145"/>
            <a:ext cx="800100" cy="6979145"/>
            <a:chOff x="0" y="0"/>
            <a:chExt cx="923722" cy="3541270"/>
          </a:xfrm>
        </p:grpSpPr>
        <p:sp>
          <p:nvSpPr>
            <p:cNvPr id="6" name="Freeform 3">
              <a:extLst>
                <a:ext uri="{FF2B5EF4-FFF2-40B4-BE49-F238E27FC236}">
                  <a16:creationId xmlns="" xmlns:a16="http://schemas.microsoft.com/office/drawing/2014/main" id="{B40DB0B3-0C61-4F58-B45D-1DC00DF00242}"/>
                </a:ext>
              </a:extLst>
            </p:cNvPr>
            <p:cNvSpPr/>
            <p:nvPr/>
          </p:nvSpPr>
          <p:spPr>
            <a:xfrm>
              <a:off x="0" y="0"/>
              <a:ext cx="923722" cy="3541270"/>
            </a:xfrm>
            <a:custGeom>
              <a:avLst/>
              <a:gdLst/>
              <a:ahLst/>
              <a:cxnLst/>
              <a:rect l="l" t="t" r="r" b="b"/>
              <a:pathLst>
                <a:path w="923722" h="3541270">
                  <a:moveTo>
                    <a:pt x="0" y="0"/>
                  </a:moveTo>
                  <a:lnTo>
                    <a:pt x="923722" y="0"/>
                  </a:lnTo>
                  <a:lnTo>
                    <a:pt x="923722" y="3541270"/>
                  </a:lnTo>
                  <a:lnTo>
                    <a:pt x="0" y="35412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</p:spTree>
    <p:extLst>
      <p:ext uri="{BB962C8B-B14F-4D97-AF65-F5344CB8AC3E}">
        <p14:creationId xmlns:p14="http://schemas.microsoft.com/office/powerpoint/2010/main" val="24365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</a:t>
            </a:r>
            <a:r>
              <a:rPr lang="ru-RU" dirty="0"/>
              <a:t>работы учителей естественно-научного цикла: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48" y="1484784"/>
            <a:ext cx="109728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- Анализ методической деятельности;</a:t>
            </a:r>
          </a:p>
          <a:p>
            <a:r>
              <a:rPr lang="ru-RU" dirty="0"/>
              <a:t>- Изучение направлений деятельности педагогов (методическая тема);</a:t>
            </a:r>
          </a:p>
          <a:p>
            <a:r>
              <a:rPr lang="ru-RU" dirty="0"/>
              <a:t>- Анализ работы педагогов с целью оказания помощи.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1. Информационная деятельность:</a:t>
            </a:r>
          </a:p>
          <a:p>
            <a:pPr marL="0" indent="0" algn="just">
              <a:buNone/>
            </a:pPr>
            <a:r>
              <a:rPr lang="ru-RU" dirty="0"/>
              <a:t> - Изучение новинок в методической литературе в целях совершенствования педагогической деятельности.</a:t>
            </a:r>
          </a:p>
          <a:p>
            <a:pPr algn="just"/>
            <a:r>
              <a:rPr lang="ru-RU" dirty="0"/>
              <a:t>2. Организация методической деятельности:</a:t>
            </a:r>
          </a:p>
          <a:p>
            <a:pPr marL="0" indent="0" algn="just">
              <a:buNone/>
            </a:pPr>
            <a:r>
              <a:rPr lang="ru-RU" dirty="0"/>
              <a:t>- Выявление затруднений, методическое сопровождение и оказание практической помощи педагогам в организации учебной деятельности.</a:t>
            </a:r>
          </a:p>
          <a:p>
            <a:pPr algn="just"/>
            <a:r>
              <a:rPr lang="ru-RU" dirty="0"/>
              <a:t>3. Консультативная деятельность:</a:t>
            </a:r>
          </a:p>
          <a:p>
            <a:pPr marL="0" indent="0" algn="just">
              <a:buNone/>
            </a:pPr>
            <a:r>
              <a:rPr lang="ru-RU" dirty="0"/>
              <a:t>- Консультирование педагогов по разработке рабочих программ и  календарно-тематического планирования;</a:t>
            </a:r>
          </a:p>
          <a:p>
            <a:pPr marL="0" indent="0" algn="just">
              <a:buNone/>
            </a:pPr>
            <a:r>
              <a:rPr lang="ru-RU" dirty="0"/>
              <a:t>- Консультирование педагогов с целью устранения затруднений в педагогической </a:t>
            </a:r>
            <a:r>
              <a:rPr lang="ru-RU" dirty="0" smtClean="0"/>
              <a:t>деятельности</a:t>
            </a:r>
            <a:endParaRPr lang="ru-RU" dirty="0"/>
          </a:p>
          <a:p>
            <a:endParaRPr lang="ru-RU" dirty="0"/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D805994B-FA2C-4F5B-A0FA-C94055D39481}"/>
              </a:ext>
            </a:extLst>
          </p:cNvPr>
          <p:cNvGrpSpPr/>
          <p:nvPr/>
        </p:nvGrpSpPr>
        <p:grpSpPr>
          <a:xfrm>
            <a:off x="327348" y="-121145"/>
            <a:ext cx="800100" cy="6979145"/>
            <a:chOff x="0" y="0"/>
            <a:chExt cx="923722" cy="3541270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B40DB0B3-0C61-4F58-B45D-1DC00DF00242}"/>
                </a:ext>
              </a:extLst>
            </p:cNvPr>
            <p:cNvSpPr/>
            <p:nvPr/>
          </p:nvSpPr>
          <p:spPr>
            <a:xfrm>
              <a:off x="0" y="0"/>
              <a:ext cx="923722" cy="3541270"/>
            </a:xfrm>
            <a:custGeom>
              <a:avLst/>
              <a:gdLst/>
              <a:ahLst/>
              <a:cxnLst/>
              <a:rect l="l" t="t" r="r" b="b"/>
              <a:pathLst>
                <a:path w="923722" h="3541270">
                  <a:moveTo>
                    <a:pt x="0" y="0"/>
                  </a:moveTo>
                  <a:lnTo>
                    <a:pt x="923722" y="0"/>
                  </a:lnTo>
                  <a:lnTo>
                    <a:pt x="923722" y="3541270"/>
                  </a:lnTo>
                  <a:lnTo>
                    <a:pt x="0" y="35412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</p:spTree>
    <p:extLst>
      <p:ext uri="{BB962C8B-B14F-4D97-AF65-F5344CB8AC3E}">
        <p14:creationId xmlns:p14="http://schemas.microsoft.com/office/powerpoint/2010/main" val="9231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5441" y="1739147"/>
            <a:ext cx="4790738" cy="4574257"/>
          </a:xfrm>
          <a:custGeom>
            <a:avLst/>
            <a:gdLst/>
            <a:ahLst/>
            <a:cxnLst/>
            <a:rect l="l" t="t" r="r" b="b"/>
            <a:pathLst>
              <a:path w="6861386" h="6861386">
                <a:moveTo>
                  <a:pt x="0" y="0"/>
                </a:moveTo>
                <a:lnTo>
                  <a:pt x="6861386" y="0"/>
                </a:lnTo>
                <a:lnTo>
                  <a:pt x="6861386" y="6861387"/>
                </a:lnTo>
                <a:lnTo>
                  <a:pt x="0" y="6861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24410" y="1884382"/>
            <a:ext cx="3212842" cy="4283789"/>
          </a:xfrm>
          <a:custGeom>
            <a:avLst/>
            <a:gdLst/>
            <a:ahLst/>
            <a:cxnLst/>
            <a:rect l="l" t="t" r="r" b="b"/>
            <a:pathLst>
              <a:path w="6425683" h="6425683">
                <a:moveTo>
                  <a:pt x="0" y="0"/>
                </a:moveTo>
                <a:lnTo>
                  <a:pt x="6425683" y="0"/>
                </a:lnTo>
                <a:lnTo>
                  <a:pt x="6425683" y="6425683"/>
                </a:lnTo>
                <a:lnTo>
                  <a:pt x="0" y="6425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27934" y="787536"/>
            <a:ext cx="5012681" cy="4700954"/>
          </a:xfrm>
          <a:custGeom>
            <a:avLst/>
            <a:gdLst/>
            <a:ahLst/>
            <a:cxnLst/>
            <a:rect l="l" t="t" r="r" b="b"/>
            <a:pathLst>
              <a:path w="7051431" h="7051431">
                <a:moveTo>
                  <a:pt x="0" y="0"/>
                </a:moveTo>
                <a:lnTo>
                  <a:pt x="7051431" y="0"/>
                </a:lnTo>
                <a:lnTo>
                  <a:pt x="7051431" y="7051431"/>
                </a:lnTo>
                <a:lnTo>
                  <a:pt x="0" y="70514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31846" y="936793"/>
            <a:ext cx="3301830" cy="4402440"/>
          </a:xfrm>
          <a:custGeom>
            <a:avLst/>
            <a:gdLst/>
            <a:ahLst/>
            <a:cxnLst/>
            <a:rect l="l" t="t" r="r" b="b"/>
            <a:pathLst>
              <a:path w="6603660" h="6603660">
                <a:moveTo>
                  <a:pt x="0" y="0"/>
                </a:moveTo>
                <a:lnTo>
                  <a:pt x="6603660" y="0"/>
                </a:lnTo>
                <a:lnTo>
                  <a:pt x="6603660" y="6603660"/>
                </a:lnTo>
                <a:lnTo>
                  <a:pt x="0" y="6603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1464" y="1884381"/>
            <a:ext cx="4392488" cy="4283789"/>
          </a:xfrm>
          <a:custGeom>
            <a:avLst/>
            <a:gdLst/>
            <a:ahLst/>
            <a:cxnLst/>
            <a:rect l="l" t="t" r="r" b="b"/>
            <a:pathLst>
              <a:path w="5641035" h="5641035">
                <a:moveTo>
                  <a:pt x="0" y="0"/>
                </a:moveTo>
                <a:lnTo>
                  <a:pt x="5641035" y="0"/>
                </a:lnTo>
                <a:lnTo>
                  <a:pt x="5641035" y="5641035"/>
                </a:lnTo>
                <a:lnTo>
                  <a:pt x="0" y="5641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941472" y="1056952"/>
            <a:ext cx="4484317" cy="4172248"/>
          </a:xfrm>
          <a:custGeom>
            <a:avLst/>
            <a:gdLst/>
            <a:ahLst/>
            <a:cxnLst/>
            <a:rect l="l" t="t" r="r" b="b"/>
            <a:pathLst>
              <a:path w="5797279" h="5797279">
                <a:moveTo>
                  <a:pt x="0" y="0"/>
                </a:moveTo>
                <a:lnTo>
                  <a:pt x="5797279" y="0"/>
                </a:lnTo>
                <a:lnTo>
                  <a:pt x="5797279" y="5797279"/>
                </a:lnTo>
                <a:lnTo>
                  <a:pt x="0" y="5797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88004" y="2359152"/>
            <a:ext cx="4203939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4"/>
              </a:lnSpc>
            </a:pPr>
            <a:r>
              <a:rPr lang="ru-RU" sz="2400" b="1" spc="-53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 Bold"/>
                <a:cs typeface="Times New Roman" panose="02020603050405020304" pitchFamily="18" charset="0"/>
                <a:sym typeface="Open Sans 2 Bold"/>
              </a:rPr>
              <a:t>Взаимодействия с применением ДОТ</a:t>
            </a:r>
            <a:endParaRPr lang="ru-RU" sz="2400" b="1" spc="-53" dirty="0">
              <a:solidFill>
                <a:srgbClr val="041A22"/>
              </a:solidFill>
              <a:latin typeface="Times New Roman" panose="02020603050405020304" pitchFamily="18" charset="0"/>
              <a:ea typeface="Open Sans 2 Bold"/>
              <a:cs typeface="Times New Roman" panose="02020603050405020304" pitchFamily="18" charset="0"/>
              <a:sym typeface="Open Sans 2 Bold"/>
            </a:endParaRPr>
          </a:p>
          <a:p>
            <a:pPr marL="285750" indent="-285750" algn="just">
              <a:lnSpc>
                <a:spcPts val="2024"/>
              </a:lnSpc>
              <a:buFontTx/>
              <a:buChar char="-"/>
            </a:pPr>
            <a:endParaRPr lang="ru-RU" sz="2000" b="1" spc="-53" dirty="0">
              <a:solidFill>
                <a:srgbClr val="041A22"/>
              </a:solidFill>
              <a:latin typeface="Times New Roman" panose="02020603050405020304" pitchFamily="18" charset="0"/>
              <a:ea typeface="Open Sans 2 Bold"/>
              <a:cs typeface="Times New Roman" panose="02020603050405020304" pitchFamily="18" charset="0"/>
              <a:sym typeface="Open Sans 2 Bold"/>
            </a:endParaRPr>
          </a:p>
          <a:p>
            <a:pPr marL="285750" indent="-285750" algn="just">
              <a:lnSpc>
                <a:spcPts val="2024"/>
              </a:lnSpc>
              <a:buFontTx/>
              <a:buChar char="-"/>
            </a:pPr>
            <a:r>
              <a:rPr lang="ru-RU" b="1" spc="-53" dirty="0">
                <a:solidFill>
                  <a:srgbClr val="041A22"/>
                </a:solidFill>
                <a:latin typeface="Times New Roman" panose="02020603050405020304" pitchFamily="18" charset="0"/>
                <a:ea typeface="Open Sans 2 Bold"/>
                <a:cs typeface="Times New Roman" panose="02020603050405020304" pitchFamily="18" charset="0"/>
                <a:sym typeface="Open Sans 2 Bold"/>
              </a:rPr>
              <a:t>Участие в </a:t>
            </a:r>
            <a:r>
              <a:rPr lang="ru-RU" b="1" spc="-53" dirty="0" err="1">
                <a:solidFill>
                  <a:srgbClr val="041A22"/>
                </a:solidFill>
                <a:latin typeface="Times New Roman" panose="02020603050405020304" pitchFamily="18" charset="0"/>
                <a:ea typeface="Open Sans 2 Bold"/>
                <a:cs typeface="Times New Roman" panose="02020603050405020304" pitchFamily="18" charset="0"/>
                <a:sym typeface="Open Sans 2 Bold"/>
              </a:rPr>
              <a:t>вебинарах</a:t>
            </a:r>
            <a:r>
              <a:rPr lang="ru-RU" b="1" spc="-53" dirty="0">
                <a:solidFill>
                  <a:srgbClr val="041A22"/>
                </a:solidFill>
                <a:latin typeface="Times New Roman" panose="02020603050405020304" pitchFamily="18" charset="0"/>
                <a:ea typeface="Open Sans 2 Bold"/>
                <a:cs typeface="Times New Roman" panose="02020603050405020304" pitchFamily="18" charset="0"/>
                <a:sym typeface="Open Sans 2 Bold"/>
              </a:rPr>
              <a:t>, конференциях</a:t>
            </a:r>
          </a:p>
          <a:p>
            <a:pPr algn="just">
              <a:lnSpc>
                <a:spcPts val="2024"/>
              </a:lnSpc>
            </a:pPr>
            <a:r>
              <a:rPr lang="ru-RU" b="1" spc="-53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 Bold"/>
                <a:cs typeface="Times New Roman" panose="02020603050405020304" pitchFamily="18" charset="0"/>
                <a:sym typeface="Open Sans 2 Bold"/>
              </a:rPr>
              <a:t>-    Использование </a:t>
            </a:r>
            <a:r>
              <a:rPr lang="ru-RU" b="1" spc="-53" dirty="0">
                <a:solidFill>
                  <a:srgbClr val="041A22"/>
                </a:solidFill>
                <a:latin typeface="Times New Roman" panose="02020603050405020304" pitchFamily="18" charset="0"/>
                <a:ea typeface="Open Sans 2 Bold"/>
                <a:cs typeface="Times New Roman" panose="02020603050405020304" pitchFamily="18" charset="0"/>
                <a:sym typeface="Open Sans 2 Bold"/>
              </a:rPr>
              <a:t>мессенджеров</a:t>
            </a:r>
          </a:p>
          <a:p>
            <a:pPr marL="285750" indent="-285750" algn="just">
              <a:lnSpc>
                <a:spcPts val="2024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профессионально-общественной экспертизе</a:t>
            </a:r>
          </a:p>
          <a:p>
            <a:pPr algn="just">
              <a:lnSpc>
                <a:spcPts val="2024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Использование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</a:t>
            </a:r>
          </a:p>
          <a:p>
            <a:pPr algn="just">
              <a:lnSpc>
                <a:spcPts val="2024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сетевых конкурсах и проектах </a:t>
            </a:r>
          </a:p>
          <a:p>
            <a:pPr marL="285750" indent="-285750" algn="ctr">
              <a:lnSpc>
                <a:spcPts val="2024"/>
              </a:lnSpc>
              <a:buFontTx/>
              <a:buChar char="-"/>
            </a:pPr>
            <a:endParaRPr lang="en-US" b="1" spc="-53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9" name="TextBox 9"/>
          <p:cNvSpPr txBox="1"/>
          <p:nvPr/>
        </p:nvSpPr>
        <p:spPr>
          <a:xfrm rot="10800000" flipV="1">
            <a:off x="7895173" y="1428992"/>
            <a:ext cx="2449725" cy="520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5"/>
              </a:lnSpc>
            </a:pPr>
            <a:r>
              <a:rPr lang="ru-RU" sz="2400" b="1" spc="-54" dirty="0">
                <a:latin typeface="Times New Roman" panose="02020603050405020304" pitchFamily="18" charset="0"/>
                <a:ea typeface="Open Sans 2 Bold"/>
                <a:cs typeface="Times New Roman" panose="02020603050405020304" pitchFamily="18" charset="0"/>
                <a:sym typeface="Open Sans 2 Bold"/>
              </a:rPr>
              <a:t>Очного взаимодействия</a:t>
            </a:r>
            <a:endParaRPr lang="en-US" sz="2400" b="1" spc="-54" dirty="0">
              <a:latin typeface="Times New Roman" panose="02020603050405020304" pitchFamily="18" charset="0"/>
              <a:ea typeface="Open Sans 2 Bold"/>
              <a:cs typeface="Times New Roman" panose="02020603050405020304" pitchFamily="18" charset="0"/>
              <a:sym typeface="Open Sans 2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82905" y="2558933"/>
            <a:ext cx="407425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ctr">
              <a:lnSpc>
                <a:spcPts val="1612"/>
              </a:lnSpc>
              <a:spcBef>
                <a:spcPct val="0"/>
              </a:spcBef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Очное обучение</a:t>
            </a:r>
          </a:p>
          <a:p>
            <a:pPr marL="171450" indent="-171450" algn="ctr">
              <a:lnSpc>
                <a:spcPts val="1612"/>
              </a:lnSpc>
              <a:spcBef>
                <a:spcPct val="0"/>
              </a:spcBef>
              <a:buFontTx/>
              <a:buChar char="-"/>
            </a:pPr>
            <a:endParaRPr lang="ru-RU" b="1" dirty="0"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  <a:p>
            <a:pPr marL="171450" indent="-171450" algn="ctr">
              <a:lnSpc>
                <a:spcPts val="1612"/>
              </a:lnSpc>
              <a:spcBef>
                <a:spcPct val="0"/>
              </a:spcBef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Участие  в  работе НПК, семинаров</a:t>
            </a:r>
          </a:p>
          <a:p>
            <a:pPr marL="171450" indent="-171450" algn="ctr">
              <a:lnSpc>
                <a:spcPts val="1612"/>
              </a:lnSpc>
              <a:spcBef>
                <a:spcPct val="0"/>
              </a:spcBef>
              <a:buFontTx/>
              <a:buChar char="-"/>
            </a:pPr>
            <a:endParaRPr lang="ru-RU" b="1" dirty="0"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  <a:p>
            <a:pPr marL="171450" indent="-171450" algn="ctr">
              <a:lnSpc>
                <a:spcPts val="1612"/>
              </a:lnSpc>
              <a:spcBef>
                <a:spcPct val="0"/>
              </a:spcBef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Очных конкурсах, проектах, мероприятиях</a:t>
            </a:r>
            <a:endParaRPr lang="en-US" b="1" dirty="0"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60268" y="3575966"/>
            <a:ext cx="2141129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9"/>
              </a:lnSpc>
              <a:spcBef>
                <a:spcPct val="0"/>
              </a:spcBef>
            </a:pPr>
            <a:r>
              <a:rPr lang="en-US" sz="1100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О </a:t>
            </a:r>
          </a:p>
        </p:txBody>
      </p:sp>
      <p:sp>
        <p:nvSpPr>
          <p:cNvPr id="13" name="Freeform 13"/>
          <p:cNvSpPr/>
          <p:nvPr/>
        </p:nvSpPr>
        <p:spPr>
          <a:xfrm rot="-10800000">
            <a:off x="-8013" y="-20354"/>
            <a:ext cx="947408" cy="1255816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14" name="Freeform 14"/>
          <p:cNvSpPr/>
          <p:nvPr/>
        </p:nvSpPr>
        <p:spPr>
          <a:xfrm rot="-10800000" flipH="1" flipV="1">
            <a:off x="11238786" y="5602184"/>
            <a:ext cx="947408" cy="1255816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1894816" y="1883724"/>
                </a:moveTo>
                <a:lnTo>
                  <a:pt x="0" y="1883724"/>
                </a:lnTo>
                <a:lnTo>
                  <a:pt x="0" y="0"/>
                </a:lnTo>
                <a:lnTo>
                  <a:pt x="1894816" y="0"/>
                </a:lnTo>
                <a:lnTo>
                  <a:pt x="1894816" y="188372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423830" y="323727"/>
            <a:ext cx="616854" cy="608365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319454" y="880247"/>
            <a:ext cx="415961" cy="428215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201266" y="139457"/>
            <a:ext cx="719270" cy="738244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Прямоугольник 17"/>
          <p:cNvSpPr/>
          <p:nvPr/>
        </p:nvSpPr>
        <p:spPr>
          <a:xfrm>
            <a:off x="1997704" y="139456"/>
            <a:ext cx="7426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взаимодействия учителей</a:t>
            </a:r>
          </a:p>
        </p:txBody>
      </p:sp>
    </p:spTree>
    <p:extLst>
      <p:ext uri="{BB962C8B-B14F-4D97-AF65-F5344CB8AC3E}">
        <p14:creationId xmlns:p14="http://schemas.microsoft.com/office/powerpoint/2010/main" val="41216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руководителей ММО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895" y="1844824"/>
            <a:ext cx="9739673" cy="4752528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="" xmlns:a16="http://schemas.microsoft.com/office/drawing/2014/main" id="{D805994B-FA2C-4F5B-A0FA-C94055D39481}"/>
              </a:ext>
            </a:extLst>
          </p:cNvPr>
          <p:cNvGrpSpPr/>
          <p:nvPr/>
        </p:nvGrpSpPr>
        <p:grpSpPr>
          <a:xfrm>
            <a:off x="327348" y="-121145"/>
            <a:ext cx="800100" cy="6979145"/>
            <a:chOff x="0" y="0"/>
            <a:chExt cx="923722" cy="3541270"/>
          </a:xfrm>
        </p:grpSpPr>
        <p:sp>
          <p:nvSpPr>
            <p:cNvPr id="6" name="Freeform 3">
              <a:extLst>
                <a:ext uri="{FF2B5EF4-FFF2-40B4-BE49-F238E27FC236}">
                  <a16:creationId xmlns="" xmlns:a16="http://schemas.microsoft.com/office/drawing/2014/main" id="{B40DB0B3-0C61-4F58-B45D-1DC00DF00242}"/>
                </a:ext>
              </a:extLst>
            </p:cNvPr>
            <p:cNvSpPr/>
            <p:nvPr/>
          </p:nvSpPr>
          <p:spPr>
            <a:xfrm>
              <a:off x="0" y="0"/>
              <a:ext cx="923722" cy="3541270"/>
            </a:xfrm>
            <a:custGeom>
              <a:avLst/>
              <a:gdLst/>
              <a:ahLst/>
              <a:cxnLst/>
              <a:rect l="l" t="t" r="r" b="b"/>
              <a:pathLst>
                <a:path w="923722" h="3541270">
                  <a:moveTo>
                    <a:pt x="0" y="0"/>
                  </a:moveTo>
                  <a:lnTo>
                    <a:pt x="923722" y="0"/>
                  </a:lnTo>
                  <a:lnTo>
                    <a:pt x="923722" y="3541270"/>
                  </a:lnTo>
                  <a:lnTo>
                    <a:pt x="0" y="35412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</p:spTree>
    <p:extLst>
      <p:ext uri="{BB962C8B-B14F-4D97-AF65-F5344CB8AC3E}">
        <p14:creationId xmlns:p14="http://schemas.microsoft.com/office/powerpoint/2010/main" val="21601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42" y="3637547"/>
            <a:ext cx="4445850" cy="33091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42" y="2"/>
            <a:ext cx="4445850" cy="3637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59" y="3258001"/>
            <a:ext cx="4970173" cy="3688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59" y="0"/>
            <a:ext cx="4970173" cy="32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Работа с одаренными детьми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D805994B-FA2C-4F5B-A0FA-C94055D39481}"/>
              </a:ext>
            </a:extLst>
          </p:cNvPr>
          <p:cNvGrpSpPr/>
          <p:nvPr/>
        </p:nvGrpSpPr>
        <p:grpSpPr>
          <a:xfrm>
            <a:off x="327348" y="-121145"/>
            <a:ext cx="800100" cy="6979145"/>
            <a:chOff x="0" y="0"/>
            <a:chExt cx="923722" cy="354127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B40DB0B3-0C61-4F58-B45D-1DC00DF00242}"/>
                </a:ext>
              </a:extLst>
            </p:cNvPr>
            <p:cNvSpPr/>
            <p:nvPr/>
          </p:nvSpPr>
          <p:spPr>
            <a:xfrm>
              <a:off x="0" y="0"/>
              <a:ext cx="923722" cy="3541270"/>
            </a:xfrm>
            <a:custGeom>
              <a:avLst/>
              <a:gdLst/>
              <a:ahLst/>
              <a:cxnLst/>
              <a:rect l="l" t="t" r="r" b="b"/>
              <a:pathLst>
                <a:path w="923722" h="3541270">
                  <a:moveTo>
                    <a:pt x="0" y="0"/>
                  </a:moveTo>
                  <a:lnTo>
                    <a:pt x="923722" y="0"/>
                  </a:lnTo>
                  <a:lnTo>
                    <a:pt x="923722" y="3541270"/>
                  </a:lnTo>
                  <a:lnTo>
                    <a:pt x="0" y="35412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</p:spTree>
    <p:extLst>
      <p:ext uri="{BB962C8B-B14F-4D97-AF65-F5344CB8AC3E}">
        <p14:creationId xmlns:p14="http://schemas.microsoft.com/office/powerpoint/2010/main" val="29623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Общаясь – развивайся!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1690688"/>
            <a:ext cx="3767654" cy="3853006"/>
          </a:xfrm>
          <a:prstGeom prst="rect">
            <a:avLst/>
          </a:prstGeom>
        </p:spPr>
      </p:pic>
      <p:pic>
        <p:nvPicPr>
          <p:cNvPr id="5" name="Picture 4" descr="P6182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80" y="1690688"/>
            <a:ext cx="25384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18" y="4040190"/>
            <a:ext cx="3595672" cy="3850105"/>
          </a:xfrm>
          <a:prstGeom prst="rect">
            <a:avLst/>
          </a:prstGeom>
        </p:spPr>
      </p:pic>
      <p:pic>
        <p:nvPicPr>
          <p:cNvPr id="8" name="Picture 5" descr="P61825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91" y="1764800"/>
            <a:ext cx="24574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00" y="31981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178" y="4040190"/>
            <a:ext cx="3456731" cy="30787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578" y="4950168"/>
            <a:ext cx="3255546" cy="2030144"/>
          </a:xfrm>
          <a:prstGeom prst="rect">
            <a:avLst/>
          </a:prstGeom>
        </p:spPr>
      </p:pic>
      <p:grpSp>
        <p:nvGrpSpPr>
          <p:cNvPr id="10" name="Group 2">
            <a:extLst>
              <a:ext uri="{FF2B5EF4-FFF2-40B4-BE49-F238E27FC236}">
                <a16:creationId xmlns="" xmlns:a16="http://schemas.microsoft.com/office/drawing/2014/main" id="{D805994B-FA2C-4F5B-A0FA-C94055D39481}"/>
              </a:ext>
            </a:extLst>
          </p:cNvPr>
          <p:cNvGrpSpPr/>
          <p:nvPr/>
        </p:nvGrpSpPr>
        <p:grpSpPr>
          <a:xfrm>
            <a:off x="327348" y="-121145"/>
            <a:ext cx="800100" cy="6979145"/>
            <a:chOff x="0" y="0"/>
            <a:chExt cx="923722" cy="3541270"/>
          </a:xfrm>
        </p:grpSpPr>
        <p:sp>
          <p:nvSpPr>
            <p:cNvPr id="12" name="Freeform 3">
              <a:extLst>
                <a:ext uri="{FF2B5EF4-FFF2-40B4-BE49-F238E27FC236}">
                  <a16:creationId xmlns="" xmlns:a16="http://schemas.microsoft.com/office/drawing/2014/main" id="{B40DB0B3-0C61-4F58-B45D-1DC00DF00242}"/>
                </a:ext>
              </a:extLst>
            </p:cNvPr>
            <p:cNvSpPr/>
            <p:nvPr/>
          </p:nvSpPr>
          <p:spPr>
            <a:xfrm>
              <a:off x="0" y="0"/>
              <a:ext cx="923722" cy="3541270"/>
            </a:xfrm>
            <a:custGeom>
              <a:avLst/>
              <a:gdLst/>
              <a:ahLst/>
              <a:cxnLst/>
              <a:rect l="l" t="t" r="r" b="b"/>
              <a:pathLst>
                <a:path w="923722" h="3541270">
                  <a:moveTo>
                    <a:pt x="0" y="0"/>
                  </a:moveTo>
                  <a:lnTo>
                    <a:pt x="923722" y="0"/>
                  </a:lnTo>
                  <a:lnTo>
                    <a:pt x="923722" y="3541270"/>
                  </a:lnTo>
                  <a:lnTo>
                    <a:pt x="0" y="35412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</p:spTree>
    <p:extLst>
      <p:ext uri="{BB962C8B-B14F-4D97-AF65-F5344CB8AC3E}">
        <p14:creationId xmlns:p14="http://schemas.microsoft.com/office/powerpoint/2010/main" val="5537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417</Words>
  <Application>Microsoft Office PowerPoint</Application>
  <PresentationFormat>Широкоэкранный</PresentationFormat>
  <Paragraphs>124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Montserrat Bold</vt:lpstr>
      <vt:lpstr>Open Sans 1</vt:lpstr>
      <vt:lpstr>Open Sans 1 Bold</vt:lpstr>
      <vt:lpstr>Open Sans 2</vt:lpstr>
      <vt:lpstr>Open Sans 2 Bold</vt:lpstr>
      <vt:lpstr>Open Sans Bold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План работы Славгородского округа отделения по ЕНД на 2025-2026 учебный год</vt:lpstr>
      <vt:lpstr>Направления работы учителей естественно-научного цикла:</vt:lpstr>
      <vt:lpstr>Презентация PowerPoint</vt:lpstr>
      <vt:lpstr>Достижения руководителей ММО</vt:lpstr>
      <vt:lpstr>Работа с одаренными детьми</vt:lpstr>
      <vt:lpstr>Общаясь – развивайся!</vt:lpstr>
      <vt:lpstr>Страница «Общественно – профессиональная экспертиза»</vt:lpstr>
      <vt:lpstr>Заинтересуйтесь!!!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Валентина</cp:lastModifiedBy>
  <cp:revision>33</cp:revision>
  <dcterms:created xsi:type="dcterms:W3CDTF">2025-10-21T13:44:03Z</dcterms:created>
  <dcterms:modified xsi:type="dcterms:W3CDTF">2026-02-24T06:28:44Z</dcterms:modified>
</cp:coreProperties>
</file>