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5" r:id="rId4"/>
    <p:sldId id="266" r:id="rId5"/>
    <p:sldId id="268" r:id="rId6"/>
    <p:sldId id="267" r:id="rId7"/>
    <p:sldId id="272" r:id="rId8"/>
    <p:sldId id="273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9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2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4140"/>
            <a:ext cx="4345526" cy="289506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1666" y="151693"/>
            <a:ext cx="842772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395288">
              <a:tabLst>
                <a:tab pos="3767138" algn="l"/>
              </a:tabLst>
            </a:pPr>
            <a:r>
              <a:rPr lang="ru-RU" sz="3600" b="1" dirty="0" err="1">
                <a:ln w="952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Arial" pitchFamily="34" charset="-122"/>
                <a:cs typeface="Arial" pitchFamily="34" charset="-120"/>
              </a:rPr>
              <a:t>Cистема</a:t>
            </a:r>
            <a:r>
              <a:rPr lang="ru-RU" sz="3600" b="1" dirty="0">
                <a:ln w="952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Arial" pitchFamily="34" charset="-122"/>
                <a:cs typeface="Arial" pitchFamily="34" charset="-120"/>
              </a:rPr>
              <a:t> работы объединения учителей ЕНД </a:t>
            </a:r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Arial" pitchFamily="34" charset="-122"/>
                <a:cs typeface="Arial" pitchFamily="34" charset="-120"/>
              </a:rPr>
              <a:t>Барнаульского </a:t>
            </a:r>
            <a:r>
              <a:rPr lang="ru-RU" sz="3600" b="1" dirty="0">
                <a:ln w="952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Arial" pitchFamily="34" charset="-122"/>
                <a:cs typeface="Arial" pitchFamily="34" charset="-120"/>
              </a:rPr>
              <a:t>образовательного </a:t>
            </a:r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Arial" pitchFamily="34" charset="-122"/>
                <a:cs typeface="Arial" pitchFamily="34" charset="-120"/>
              </a:rPr>
              <a:t>округа: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345526" y="3442953"/>
            <a:ext cx="49630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Леенсон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Ирина Валерьевна</a:t>
            </a:r>
          </a:p>
          <a:p>
            <a:r>
              <a:rPr lang="ru-RU" sz="1400" i="1" dirty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у</a:t>
            </a:r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читель географии МБОУ </a:t>
            </a:r>
            <a:r>
              <a:rPr lang="ru-RU" sz="1400" i="1" dirty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Павловская </a:t>
            </a:r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СОШ</a:t>
            </a:r>
          </a:p>
          <a:p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руководитель Барнаульского образовательного </a:t>
            </a:r>
            <a:r>
              <a:rPr lang="ru-RU" sz="1400" i="1" dirty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округа по </a:t>
            </a:r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ЕНД руководитель </a:t>
            </a:r>
            <a:r>
              <a:rPr lang="ru-RU" sz="1400" i="1" dirty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ММО </a:t>
            </a:r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учителей географии </a:t>
            </a:r>
            <a:r>
              <a:rPr lang="ru-RU" sz="1400" i="1" dirty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Павловского </a:t>
            </a:r>
            <a:r>
              <a:rPr lang="ru-RU" sz="1400" i="1" dirty="0" smtClean="0">
                <a:latin typeface="Bookman Old Style" panose="020506040505050202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района</a:t>
            </a:r>
            <a:endParaRPr lang="ru-RU" sz="1400" i="1" dirty="0">
              <a:latin typeface="Bookman Old Style" panose="02050604050505020204" pitchFamily="18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3340" y="2121950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Bookman Old Style" panose="02050604050505020204" pitchFamily="18" charset="0"/>
              </a:rPr>
              <a:t>лючевые аспекты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59206"/>
            <a:ext cx="4960127" cy="4960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7232" y="1585742"/>
            <a:ext cx="2988864" cy="313932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Калманский</a:t>
            </a:r>
            <a:r>
              <a:rPr lang="ru-RU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район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Павловский </a:t>
            </a: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район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Segoe Print" panose="02000600000000000000" pitchFamily="2" charset="0"/>
              </a:rPr>
              <a:t>Первомайский </a:t>
            </a: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район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ЗАТО Сибирский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Segoe Print" panose="02000600000000000000" pitchFamily="2" charset="0"/>
              </a:rPr>
              <a:t>город </a:t>
            </a: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Новоалтайск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Segoe Print" panose="02000600000000000000" pitchFamily="2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ород Барнаул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6398" y="150407"/>
            <a:ext cx="3296875" cy="12673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Барнаульский</a:t>
            </a:r>
          </a:p>
          <a:p>
            <a:pPr algn="ctr"/>
            <a:r>
              <a:rPr lang="ru-RU" sz="2400" b="1" dirty="0">
                <a:latin typeface="Segoe Print" panose="02000600000000000000" pitchFamily="2" charset="0"/>
              </a:rPr>
              <a:t>образовательный</a:t>
            </a:r>
          </a:p>
          <a:p>
            <a:pPr algn="ctr"/>
            <a:r>
              <a:rPr lang="ru-RU" sz="2400" b="1" dirty="0">
                <a:latin typeface="Segoe Print" panose="02000600000000000000" pitchFamily="2" charset="0"/>
              </a:rPr>
              <a:t>округ</a:t>
            </a:r>
          </a:p>
        </p:txBody>
      </p:sp>
    </p:spTree>
    <p:extLst>
      <p:ext uri="{BB962C8B-B14F-4D97-AF65-F5344CB8AC3E}">
        <p14:creationId xmlns:p14="http://schemas.microsoft.com/office/powerpoint/2010/main" val="40356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44" y="1454277"/>
            <a:ext cx="2383743" cy="908383"/>
          </a:xfrm>
          <a:prstGeom prst="rect">
            <a:avLst/>
          </a:prstGeom>
        </p:spPr>
      </p:pic>
      <p:sp>
        <p:nvSpPr>
          <p:cNvPr id="4" name="Text 2"/>
          <p:cNvSpPr txBox="1"/>
          <p:nvPr/>
        </p:nvSpPr>
        <p:spPr>
          <a:xfrm>
            <a:off x="3408449" y="1514257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формированию базовых и профессиональных компетенций учителей и школьников, что обеспечивает соответствие требованиям федеральных государственных образовательных стандартов (ФГОС).
</a:t>
            </a:r>
            <a:endParaRPr lang="en-US" sz="859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91" y="1361689"/>
            <a:ext cx="2365453" cy="957155"/>
          </a:xfrm>
          <a:prstGeom prst="rect">
            <a:avLst/>
          </a:prstGeom>
        </p:spPr>
      </p:pic>
      <p:pic>
        <p:nvPicPr>
          <p:cNvPr id="6" name="Image 6" descr="preencoded.png"/>
          <p:cNvPicPr>
            <a:picLocks noChangeAspect="1"/>
          </p:cNvPicPr>
          <p:nvPr/>
        </p:nvPicPr>
        <p:blipFill rotWithShape="1">
          <a:blip r:embed="rId4"/>
          <a:srcRect b="44960"/>
          <a:stretch/>
        </p:blipFill>
        <p:spPr>
          <a:xfrm>
            <a:off x="14943" y="-347331"/>
            <a:ext cx="9144000" cy="2830982"/>
          </a:xfrm>
          <a:prstGeom prst="rect">
            <a:avLst/>
          </a:prstGeom>
        </p:spPr>
      </p:pic>
      <p:pic>
        <p:nvPicPr>
          <p:cNvPr id="7" name="Image 6" descr="preencoded.png"/>
          <p:cNvPicPr>
            <a:picLocks noChangeAspect="1"/>
          </p:cNvPicPr>
          <p:nvPr/>
        </p:nvPicPr>
        <p:blipFill rotWithShape="1">
          <a:blip r:embed="rId4"/>
          <a:srcRect r="1043" b="47174"/>
          <a:stretch/>
        </p:blipFill>
        <p:spPr>
          <a:xfrm>
            <a:off x="0" y="2326658"/>
            <a:ext cx="9144000" cy="261058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541866" y="774728"/>
            <a:ext cx="2327100" cy="7395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</a:t>
            </a:r>
            <a:r>
              <a:rPr lang="en-US" sz="1102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естественно-научного</a:t>
            </a:r>
            <a:r>
              <a:rPr lang="en-US" sz="1102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2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образования</a:t>
            </a:r>
            <a:endParaRPr lang="en-US" sz="1102" dirty="0"/>
          </a:p>
        </p:txBody>
      </p:sp>
      <p:sp>
        <p:nvSpPr>
          <p:cNvPr id="11" name="Text 1"/>
          <p:cNvSpPr txBox="1"/>
          <p:nvPr/>
        </p:nvSpPr>
        <p:spPr>
          <a:xfrm>
            <a:off x="314000" y="2919841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2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3974" y="807988"/>
            <a:ext cx="286945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компетенций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педагогов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обучающихся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8348" y="830846"/>
            <a:ext cx="27688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условий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творческого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en-US" sz="11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роста</a:t>
            </a:r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4" name="Text 7"/>
          <p:cNvSpPr txBox="1"/>
          <p:nvPr/>
        </p:nvSpPr>
        <p:spPr>
          <a:xfrm>
            <a:off x="541866" y="23432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err="1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Ключевые</a:t>
            </a:r>
            <a:r>
              <a:rPr lang="en-US" sz="2400" b="1" dirty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цели</a:t>
            </a:r>
            <a:endParaRPr lang="ru-RU" sz="2400" b="1" dirty="0" smtClean="0">
              <a:solidFill>
                <a:srgbClr val="FDFFF4"/>
              </a:solidFill>
              <a:latin typeface="Segoe Print" panose="02000600000000000000" pitchFamily="2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объединения</a:t>
            </a:r>
            <a:r>
              <a:rPr lang="en-US" dirty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учителей</a:t>
            </a:r>
            <a:r>
              <a:rPr lang="ru-RU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ЕНД</a:t>
            </a:r>
            <a:r>
              <a:rPr lang="ru-RU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Барнаульского ОО </a:t>
            </a:r>
            <a:r>
              <a:rPr lang="en-US" sz="2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6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19499" y="2677171"/>
            <a:ext cx="394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Задачи деятельности</a:t>
            </a:r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076" y="3440396"/>
            <a:ext cx="28200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Поддержка профессионального роста педагогов через изучение и внедрение современных методик и требований ФГОС в учебный процесс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9272" y="3441798"/>
            <a:ext cx="2659076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Активное использование </a:t>
            </a:r>
            <a:r>
              <a:rPr lang="ru-RU" sz="1100" dirty="0" smtClean="0"/>
              <a:t>инновационных </a:t>
            </a:r>
            <a:r>
              <a:rPr lang="ru-RU" sz="1100" dirty="0"/>
              <a:t>педагогических технологий для повышения эффективности и мотивации учащихся в освоении предметного материала.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3216" y="3443843"/>
            <a:ext cx="266280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Методическая помощь и индивидуальные консультации по вопросам преподавания предметов, организации внеурочной деятельности</a:t>
            </a:r>
            <a:endParaRPr lang="en-US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1866" y="4508302"/>
            <a:ext cx="8398403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Организация работы с одарёнными детьми и обеспечение преемственности в преподавании в рамках перехода на обновлённые стандарты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678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07" y="4124"/>
            <a:ext cx="9144000" cy="261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683" y="353949"/>
            <a:ext cx="793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Информационно-методическая </a:t>
            </a: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деятельность</a:t>
            </a:r>
            <a:endParaRPr lang="ru-RU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2966" y="1152252"/>
            <a:ext cx="2629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опыт </a:t>
            </a:r>
            <a:r>
              <a:rPr lang="ru-RU" dirty="0"/>
              <a:t>лучших практик в обучении по предметам (химии, биологии, географии)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4329" y="2510629"/>
            <a:ext cx="328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эффективные </a:t>
            </a:r>
            <a:r>
              <a:rPr lang="ru-RU" dirty="0">
                <a:ea typeface="Calibri" panose="020F0502020204030204" pitchFamily="34" charset="0"/>
              </a:rPr>
              <a:t>педагогические практики подготовки к ГИА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1060" y="3265707"/>
            <a:ext cx="3039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опыт </a:t>
            </a:r>
            <a:r>
              <a:rPr lang="ru-RU" dirty="0"/>
              <a:t>центров «Точка роста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школьных </a:t>
            </a:r>
            <a:r>
              <a:rPr lang="ru-RU" dirty="0"/>
              <a:t>«</a:t>
            </a:r>
            <a:r>
              <a:rPr lang="ru-RU" dirty="0" err="1"/>
              <a:t>Кванториумов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494" y="3978985"/>
            <a:ext cx="2603598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азмещение </a:t>
            </a:r>
          </a:p>
          <a:p>
            <a:pPr algn="ctr"/>
            <a:r>
              <a:rPr lang="ru-RU" dirty="0" smtClean="0"/>
              <a:t>новостной информации </a:t>
            </a:r>
          </a:p>
          <a:p>
            <a:pPr algn="ctr"/>
            <a:r>
              <a:rPr lang="ru-RU" dirty="0" smtClean="0"/>
              <a:t>на странице КУМО ЕНД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343" y="1198836"/>
            <a:ext cx="2787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изучение </a:t>
            </a:r>
            <a:r>
              <a:rPr lang="ru-RU" dirty="0"/>
              <a:t>новинок </a:t>
            </a:r>
            <a:r>
              <a:rPr lang="ru-RU" dirty="0" smtClean="0"/>
              <a:t>в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методической </a:t>
            </a:r>
            <a:r>
              <a:rPr lang="ru-RU" dirty="0" smtClean="0"/>
              <a:t>литературе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 целях совершенствования </a:t>
            </a:r>
            <a:endParaRPr lang="ru-RU" dirty="0" smtClean="0"/>
          </a:p>
          <a:p>
            <a:pPr algn="ctr"/>
            <a:r>
              <a:rPr lang="ru-RU" dirty="0" smtClean="0"/>
              <a:t>педагогической деятельности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964329" y="4229089"/>
            <a:ext cx="2501798" cy="55285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2800" y="1173450"/>
            <a:ext cx="26389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Выявление затруднений, методическое сопровождение и оказание практической помощи педагогам в организации учебной деятельности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3595" t="8981" r="15282" b="6178"/>
          <a:stretch/>
        </p:blipFill>
        <p:spPr>
          <a:xfrm>
            <a:off x="426720" y="3106984"/>
            <a:ext cx="2098242" cy="17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reencoded.png"/>
          <p:cNvPicPr>
            <a:picLocks noChangeAspect="1"/>
          </p:cNvPicPr>
          <p:nvPr/>
        </p:nvPicPr>
        <p:blipFill rotWithShape="1">
          <a:blip r:embed="rId2"/>
          <a:srcRect r="1043" b="47174"/>
          <a:stretch/>
        </p:blipFill>
        <p:spPr>
          <a:xfrm>
            <a:off x="0" y="0"/>
            <a:ext cx="9144000" cy="2610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795" y="1202342"/>
            <a:ext cx="879040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Массовое участие педагогов округа в секции </a:t>
            </a:r>
            <a:r>
              <a:rPr lang="ru-RU" sz="2400" dirty="0"/>
              <a:t>отделения по ЕНД на региональной конференции КУМО </a:t>
            </a:r>
            <a:r>
              <a:rPr lang="ru-RU" sz="2400" dirty="0" smtClean="0"/>
              <a:t>(</a:t>
            </a:r>
            <a:r>
              <a:rPr lang="ru-RU" sz="2400" dirty="0"/>
              <a:t>в рамках «Дней образования и науки на Алтае»)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795" y="2610550"/>
            <a:ext cx="879040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педагогов округа в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 </a:t>
            </a:r>
            <a:r>
              <a:rPr lang="ru-RU" sz="2400" dirty="0"/>
              <a:t>для учителей </a:t>
            </a:r>
            <a:r>
              <a:rPr lang="ru-RU" sz="2400" dirty="0" smtClean="0"/>
              <a:t>ЕНД по </a:t>
            </a:r>
            <a:r>
              <a:rPr lang="ru-RU" sz="2400" dirty="0"/>
              <a:t>формированию и оценке естественно-научной грамотности обучающихся, </a:t>
            </a:r>
            <a:r>
              <a:rPr lang="ru-RU" sz="2400" dirty="0" smtClean="0"/>
              <a:t>деятельности </a:t>
            </a:r>
            <a:r>
              <a:rPr lang="ru-RU" sz="2400" dirty="0"/>
              <a:t>центров «Точка роста» в </a:t>
            </a:r>
            <a:r>
              <a:rPr lang="ru-RU" sz="2400" dirty="0" smtClean="0"/>
              <a:t>                          Алтайском </a:t>
            </a:r>
            <a:r>
              <a:rPr lang="ru-RU" sz="2400" dirty="0"/>
              <a:t>крае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795" y="4468030"/>
            <a:ext cx="661174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в мероприятиях по </a:t>
            </a:r>
            <a:r>
              <a:rPr lang="ru-RU" sz="2400" dirty="0"/>
              <a:t>подготовке к ГИА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776" y="331208"/>
            <a:ext cx="815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Организационно-методическая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553" t="33049" r="-1023" b="33894"/>
          <a:stretch/>
        </p:blipFill>
        <p:spPr>
          <a:xfrm>
            <a:off x="6788535" y="3395380"/>
            <a:ext cx="2673675" cy="19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reencoded.png"/>
          <p:cNvPicPr>
            <a:picLocks noChangeAspect="1"/>
          </p:cNvPicPr>
          <p:nvPr/>
        </p:nvPicPr>
        <p:blipFill rotWithShape="1">
          <a:blip r:embed="rId2"/>
          <a:srcRect r="1043" b="47174"/>
          <a:stretch/>
        </p:blipFill>
        <p:spPr>
          <a:xfrm>
            <a:off x="0" y="-13998"/>
            <a:ext cx="9144000" cy="2610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3974" y="346939"/>
            <a:ext cx="626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Развитие</a:t>
            </a:r>
            <a:r>
              <a:rPr lang="en-US" sz="2400" b="1" dirty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одарённых</a:t>
            </a:r>
            <a:r>
              <a:rPr lang="en-US" sz="2400" b="1" dirty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b="1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учащихся</a:t>
            </a:r>
            <a:r>
              <a:rPr lang="en-US" sz="2400" b="1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b="1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округа</a:t>
            </a:r>
            <a:endParaRPr lang="ru-RU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80179" y="1871566"/>
            <a:ext cx="2646862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Поддержка участия в олимпиадах и конкурсах</a:t>
            </a:r>
            <a:r>
              <a:rPr lang="en-US" sz="1334" b="1" dirty="0">
                <a:solidFill>
                  <a:srgbClr val="413C58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
</a:t>
            </a:r>
            <a:endParaRPr lang="en-US" sz="1334" dirty="0">
              <a:latin typeface="Segoe Print" panose="020006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8148" y="1363811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Научно-исследовательские</a:t>
            </a: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Segoe Print" panose="02000600000000000000" pitchFamily="2" charset="0"/>
                <a:cs typeface="Arial" panose="020B0604020202020204" pitchFamily="34" charset="0"/>
              </a:rPr>
              <a:t>проекты</a:t>
            </a:r>
          </a:p>
        </p:txBody>
      </p:sp>
      <p:sp>
        <p:nvSpPr>
          <p:cNvPr id="9" name="Text 0"/>
          <p:cNvSpPr txBox="1"/>
          <p:nvPr/>
        </p:nvSpPr>
        <p:spPr>
          <a:xfrm>
            <a:off x="380179" y="2370982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рганиз</a:t>
            </a:r>
            <a:r>
              <a:rPr lang="ru-RU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ация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</a:t>
            </a:r>
            <a:r>
              <a:rPr lang="ru-RU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сопровожд</a:t>
            </a:r>
            <a:r>
              <a:rPr lang="ru-RU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ение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подготовк</a:t>
            </a:r>
            <a:r>
              <a:rPr lang="ru-RU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обучающихся к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предметным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олимпиадам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7041" y="2370982"/>
            <a:ext cx="3134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тимулир</a:t>
            </a:r>
            <a:r>
              <a:rPr lang="ru-RU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ование</a:t>
            </a:r>
            <a:r>
              <a:rPr lang="ru-RU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413C58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участи</a:t>
            </a:r>
            <a:r>
              <a:rPr lang="ru-RU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ю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учеников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исследовательских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проектах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расширяя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их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практические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знания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интерес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естественным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наукам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2728" y="2475747"/>
            <a:ext cx="3185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</a:t>
            </a:r>
            <a:r>
              <a:rPr lang="ru-RU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едение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предметны</a:t>
            </a:r>
            <a:r>
              <a:rPr lang="ru-RU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х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олимпиад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творчески</a:t>
            </a:r>
            <a:r>
              <a:rPr lang="ru-RU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х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конкурс</a:t>
            </a:r>
            <a:r>
              <a:rPr lang="ru-RU" dirty="0" err="1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ов</a:t>
            </a:r>
            <a:r>
              <a:rPr lang="en-US" dirty="0" smtClean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которые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активизируют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проектную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деятельность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способствуют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укреплению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учебной</a:t>
            </a:r>
            <a:r>
              <a:rPr lang="en-US" dirty="0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3C5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мотивации</a:t>
            </a:r>
            <a:r>
              <a:rPr lang="en-US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27225" y="1703432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Внеурочная занятость</a:t>
            </a: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учащихся</a:t>
            </a:r>
            <a:endParaRPr lang="ru-RU" sz="1600" b="1" dirty="0"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822" y="4555949"/>
            <a:ext cx="57583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в</a:t>
            </a:r>
            <a:r>
              <a:rPr lang="ru-RU" dirty="0" smtClean="0">
                <a:latin typeface="Segoe Print" panose="02000600000000000000" pitchFamily="2" charset="0"/>
              </a:rPr>
              <a:t>озможно в рамках сетевого взаимодействия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reencoded.png"/>
          <p:cNvPicPr>
            <a:picLocks noChangeAspect="1"/>
          </p:cNvPicPr>
          <p:nvPr/>
        </p:nvPicPr>
        <p:blipFill rotWithShape="1">
          <a:blip r:embed="rId2"/>
          <a:srcRect r="1043" b="47174"/>
          <a:stretch/>
        </p:blipFill>
        <p:spPr>
          <a:xfrm>
            <a:off x="-1" y="25811"/>
            <a:ext cx="9144000" cy="2610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359" y="365199"/>
            <a:ext cx="7345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DFFF4"/>
                </a:solidFill>
                <a:latin typeface="Segoe Print" panose="02000600000000000000" pitchFamily="2" charset="0"/>
                <a:ea typeface="Arial" pitchFamily="34" charset="-122"/>
                <a:cs typeface="Arial" pitchFamily="34" charset="-120"/>
              </a:rPr>
              <a:t>Экспертная деятельность педагогов округа</a:t>
            </a:r>
            <a:endParaRPr lang="ru-RU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20578" y="1686976"/>
            <a:ext cx="2646862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34" dirty="0"/>
          </a:p>
        </p:txBody>
      </p:sp>
      <p:sp>
        <p:nvSpPr>
          <p:cNvPr id="9" name="Text 0"/>
          <p:cNvSpPr txBox="1"/>
          <p:nvPr/>
        </p:nvSpPr>
        <p:spPr>
          <a:xfrm>
            <a:off x="261003" y="3012250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106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1" y="1792516"/>
            <a:ext cx="8362036" cy="3057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650" y="1146435"/>
            <a:ext cx="603869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Страница «Общественно – профессиональная экспертиза»</a:t>
            </a:r>
          </a:p>
        </p:txBody>
      </p:sp>
    </p:spTree>
    <p:extLst>
      <p:ext uri="{BB962C8B-B14F-4D97-AF65-F5344CB8AC3E}">
        <p14:creationId xmlns:p14="http://schemas.microsoft.com/office/powerpoint/2010/main" val="21283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44873"/>
              </p:ext>
            </p:extLst>
          </p:nvPr>
        </p:nvGraphicFramePr>
        <p:xfrm>
          <a:off x="173370" y="209722"/>
          <a:ext cx="8626680" cy="4813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1206"/>
                <a:gridCol w="2792134"/>
                <a:gridCol w="2156670"/>
                <a:gridCol w="2156670"/>
              </a:tblGrid>
              <a:tr h="6910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Район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География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Химия</a:t>
                      </a:r>
                      <a:endParaRPr lang="ru-RU" sz="2800" dirty="0"/>
                    </a:p>
                  </a:txBody>
                  <a:tcPr/>
                </a:tc>
              </a:tr>
              <a:tr h="7863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Павловский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+mn-lt"/>
                        </a:rPr>
                        <a:t>Леенсон</a:t>
                      </a:r>
                      <a:r>
                        <a:rPr lang="ru-RU" sz="1100" dirty="0" smtClean="0">
                          <a:latin typeface="+mn-lt"/>
                        </a:rPr>
                        <a:t> Ирина Валерьевна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413C58"/>
                          </a:solidFill>
                          <a:latin typeface="+mn-lt"/>
                          <a:cs typeface="Arial" pitchFamily="34" charset="-120"/>
                        </a:rPr>
                        <a:t>irina-leenson@mail.ru</a:t>
                      </a:r>
                      <a:endParaRPr lang="en-US" sz="1100" dirty="0" smtClean="0"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latin typeface="+mn-lt"/>
                        </a:rPr>
                        <a:t>89132453213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54023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Калманский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540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Первомайский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611586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r>
                        <a:rPr lang="ru-RU" sz="1200" dirty="0" smtClean="0">
                          <a:latin typeface="+mn-lt"/>
                        </a:rPr>
                        <a:t>город Барнаул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534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город Новоалтайск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540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ЗАТО Сибирский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</a:tr>
              <a:tr h="540233">
                <a:tc gridSpan="4"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74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0"/>
            <a:ext cx="9144000" cy="51435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2000" b="1" dirty="0" err="1" smtClean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Леенсон</a:t>
            </a:r>
            <a:r>
              <a:rPr lang="ru-RU" sz="2000" b="1" dirty="0" smtClean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Ирина Валерьевна</a:t>
            </a:r>
            <a:endParaRPr lang="en-US" sz="2000" b="1" dirty="0" smtClean="0">
              <a:solidFill>
                <a:srgbClr val="413C5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</a:t>
            </a:r>
            <a:r>
              <a:rPr lang="ru-RU" sz="1600" dirty="0" smtClean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читель географии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dirty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МБОУ «Павловская СОШ»</a:t>
            </a:r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  </a:t>
            </a:r>
            <a:r>
              <a:rPr lang="ru-RU" sz="2000" dirty="0" smtClean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телефон </a:t>
            </a:r>
            <a:r>
              <a:rPr lang="ru-RU" sz="2000" b="1" dirty="0" smtClean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89132453213</a:t>
            </a:r>
            <a:endParaRPr lang="ru-RU" sz="2000" b="1" dirty="0">
              <a:solidFill>
                <a:srgbClr val="413C58"/>
              </a:solidFill>
              <a:latin typeface="Arial" pitchFamily="34" charset="0"/>
              <a:cs typeface="Arial" pitchFamily="34" charset="-120"/>
            </a:endParaRPr>
          </a:p>
          <a:p>
            <a:pPr algn="ctr"/>
            <a:r>
              <a:rPr lang="en-US" sz="2000" dirty="0">
                <a:solidFill>
                  <a:srgbClr val="413C58"/>
                </a:solidFill>
                <a:latin typeface="Arial" pitchFamily="34" charset="0"/>
                <a:cs typeface="Arial" pitchFamily="34" charset="-120"/>
              </a:rPr>
              <a:t>irina-leenson@mail.ru</a:t>
            </a:r>
            <a:endParaRPr lang="en-US" sz="2000" dirty="0"/>
          </a:p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6" y="1231953"/>
            <a:ext cx="3581636" cy="2679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28355" y="4061636"/>
            <a:ext cx="2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Рада сотрудничеству!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392</Words>
  <Application>Microsoft Office PowerPoint</Application>
  <PresentationFormat>Экран (16:9)</PresentationFormat>
  <Paragraphs>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Segoe Print</vt:lpstr>
      <vt:lpstr>Segoe UI Historic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Павловская СОШ</cp:lastModifiedBy>
  <cp:revision>37</cp:revision>
  <dcterms:created xsi:type="dcterms:W3CDTF">2026-02-22T15:07:29Z</dcterms:created>
  <dcterms:modified xsi:type="dcterms:W3CDTF">2026-02-24T16:10:19Z</dcterms:modified>
</cp:coreProperties>
</file>