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81" r:id="rId3"/>
    <p:sldId id="280" r:id="rId4"/>
    <p:sldId id="353" r:id="rId5"/>
    <p:sldId id="341" r:id="rId6"/>
    <p:sldId id="276" r:id="rId7"/>
    <p:sldId id="355" r:id="rId8"/>
    <p:sldId id="356" r:id="rId9"/>
    <p:sldId id="357" r:id="rId10"/>
    <p:sldId id="358" r:id="rId11"/>
    <p:sldId id="364" r:id="rId12"/>
    <p:sldId id="359" r:id="rId13"/>
    <p:sldId id="360" r:id="rId14"/>
    <p:sldId id="354" r:id="rId15"/>
    <p:sldId id="361" r:id="rId16"/>
    <p:sldId id="362" r:id="rId17"/>
    <p:sldId id="284" r:id="rId18"/>
    <p:sldId id="334" r:id="rId19"/>
  </p:sldIdLst>
  <p:sldSz cx="18288000" cy="10287000"/>
  <p:notesSz cx="6858000" cy="9144000"/>
  <p:embeddedFontLst>
    <p:embeddedFont>
      <p:font typeface="Open Sans 2 Bold Italics" panose="020B0604020202020204" charset="0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ucida Sans Unicode" panose="020B0602030504020204" pitchFamily="34" charset="0"/>
      <p:regular r:id="rId27"/>
    </p:embeddedFont>
    <p:embeddedFont>
      <p:font typeface="Open Sans 1 Bold" panose="020B0604020202020204" charset="0"/>
      <p:regular r:id="rId28"/>
    </p:embeddedFont>
    <p:embeddedFont>
      <p:font typeface="Open Sans 2 Bold" panose="020B0604020202020204" charset="0"/>
      <p:regular r:id="rId29"/>
    </p:embeddedFont>
    <p:embeddedFont>
      <p:font typeface="Montserrat 1 Bold" panose="020B0604020202020204" charset="-52"/>
      <p:regular r:id="rId30"/>
    </p:embeddedFont>
    <p:embeddedFont>
      <p:font typeface="Open Sans 1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5" Type="http://schemas.openxmlformats.org/officeDocument/2006/relationships/image" Target="../media/image33.pn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5" Type="http://schemas.openxmlformats.org/officeDocument/2006/relationships/image" Target="../media/image35.pn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17" Type="http://schemas.openxmlformats.org/officeDocument/2006/relationships/image" Target="../media/image42.png"/><Relationship Id="rId2" Type="http://schemas.openxmlformats.org/officeDocument/2006/relationships/image" Target="../media/image1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5" Type="http://schemas.openxmlformats.org/officeDocument/2006/relationships/image" Target="../media/image40.pn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18" Type="http://schemas.openxmlformats.org/officeDocument/2006/relationships/image" Target="../media/image47.jpe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17" Type="http://schemas.openxmlformats.org/officeDocument/2006/relationships/image" Target="../media/image46.jpeg"/><Relationship Id="rId2" Type="http://schemas.openxmlformats.org/officeDocument/2006/relationships/image" Target="../media/image14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5" Type="http://schemas.openxmlformats.org/officeDocument/2006/relationships/image" Target="../media/image44.jpe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sv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12" Type="http://schemas.openxmlformats.org/officeDocument/2006/relationships/image" Target="../media/image5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9.svg"/><Relationship Id="rId11" Type="http://schemas.openxmlformats.org/officeDocument/2006/relationships/image" Target="../media/image52.png"/><Relationship Id="rId10" Type="http://schemas.openxmlformats.org/officeDocument/2006/relationships/image" Target="../media/image553.sv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9.svg"/><Relationship Id="rId18" Type="http://schemas.openxmlformats.org/officeDocument/2006/relationships/image" Target="../media/image12.png"/><Relationship Id="rId3" Type="http://schemas.openxmlformats.org/officeDocument/2006/relationships/image" Target="../media/image159.svg"/><Relationship Id="rId21" Type="http://schemas.openxmlformats.org/officeDocument/2006/relationships/image" Target="../media/image90.svg"/><Relationship Id="rId7" Type="http://schemas.openxmlformats.org/officeDocument/2006/relationships/image" Target="../media/image163.svg"/><Relationship Id="rId12" Type="http://schemas.openxmlformats.org/officeDocument/2006/relationships/image" Target="../media/image9.png"/><Relationship Id="rId17" Type="http://schemas.openxmlformats.org/officeDocument/2006/relationships/image" Target="../media/image53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7.svg"/><Relationship Id="rId5" Type="http://schemas.openxmlformats.org/officeDocument/2006/relationships/image" Target="../media/image161.svg"/><Relationship Id="rId15" Type="http://schemas.openxmlformats.org/officeDocument/2006/relationships/image" Target="../media/image171.svg"/><Relationship Id="rId10" Type="http://schemas.openxmlformats.org/officeDocument/2006/relationships/image" Target="../media/image8.png"/><Relationship Id="rId19" Type="http://schemas.openxmlformats.org/officeDocument/2006/relationships/image" Target="../media/image58.svg"/><Relationship Id="rId4" Type="http://schemas.openxmlformats.org/officeDocument/2006/relationships/image" Target="../media/image5.png"/><Relationship Id="rId9" Type="http://schemas.openxmlformats.org/officeDocument/2006/relationships/image" Target="../media/image165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5" Type="http://schemas.openxmlformats.org/officeDocument/2006/relationships/image" Target="../media/image19.jpe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31.svg"/><Relationship Id="rId4" Type="http://schemas.openxmlformats.org/officeDocument/2006/relationships/image" Target="../media/image25.png"/><Relationship Id="rId9" Type="http://schemas.openxmlformats.org/officeDocument/2006/relationships/image" Target="../media/image1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3.svg"/><Relationship Id="rId7" Type="http://schemas.openxmlformats.org/officeDocument/2006/relationships/image" Target="../media/image187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1.svg"/><Relationship Id="rId10" Type="http://schemas.openxmlformats.org/officeDocument/2006/relationships/image" Target="../media/image16.png"/><Relationship Id="rId9" Type="http://schemas.openxmlformats.org/officeDocument/2006/relationships/image" Target="../media/image189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40693" y="-1708451"/>
            <a:ext cx="7118607" cy="13944166"/>
            <a:chOff x="0" y="0"/>
            <a:chExt cx="9491475" cy="185922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91475" cy="18592221"/>
            </a:xfrm>
            <a:custGeom>
              <a:avLst/>
              <a:gdLst/>
              <a:ahLst/>
              <a:cxnLst/>
              <a:rect l="l" t="t" r="r" b="b"/>
              <a:pathLst>
                <a:path w="9491475" h="18592221">
                  <a:moveTo>
                    <a:pt x="0" y="0"/>
                  </a:moveTo>
                  <a:lnTo>
                    <a:pt x="9491475" y="0"/>
                  </a:lnTo>
                  <a:lnTo>
                    <a:pt x="9491475" y="18592221"/>
                  </a:lnTo>
                  <a:lnTo>
                    <a:pt x="0" y="1859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4492868" y="10934928"/>
              <a:ext cx="1166020" cy="116602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5E0D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4623274" y="5098840"/>
              <a:ext cx="1153451" cy="1153451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5E0D7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827837" y="8301232"/>
              <a:ext cx="1110835" cy="11108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5E0D7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621586" y="5739568"/>
              <a:ext cx="2409312" cy="240931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611474" y="5315226"/>
              <a:ext cx="1231113" cy="1231113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754833" y="7548194"/>
            <a:ext cx="6846773" cy="1751814"/>
            <a:chOff x="0" y="0"/>
            <a:chExt cx="9129030" cy="2335753"/>
          </a:xfrm>
        </p:grpSpPr>
        <p:grpSp>
          <p:nvGrpSpPr>
            <p:cNvPr id="15" name="Group 15"/>
            <p:cNvGrpSpPr/>
            <p:nvPr/>
          </p:nvGrpSpPr>
          <p:grpSpPr>
            <a:xfrm>
              <a:off x="958092" y="0"/>
              <a:ext cx="2335753" cy="2335753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5E0D7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429786"/>
              <a:ext cx="1476180" cy="147618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245548" y="566794"/>
              <a:ext cx="888348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98"/>
                </a:lnSpc>
              </a:pPr>
              <a:r>
                <a:rPr lang="ru-RU" sz="4998" b="1" dirty="0" smtClean="0">
                  <a:solidFill>
                    <a:srgbClr val="000E0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27</a:t>
              </a:r>
              <a:r>
                <a:rPr lang="en-US" sz="4998" b="1" dirty="0" smtClean="0">
                  <a:solidFill>
                    <a:srgbClr val="000E0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</a:t>
              </a:r>
              <a:r>
                <a:rPr lang="ru-RU" sz="4998" b="1" dirty="0" err="1" smtClean="0">
                  <a:solidFill>
                    <a:srgbClr val="000E0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феврал</a:t>
              </a:r>
              <a:r>
                <a:rPr lang="en-US" sz="4998" b="1" dirty="0" smtClean="0">
                  <a:solidFill>
                    <a:srgbClr val="000E0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я 202</a:t>
              </a:r>
              <a:r>
                <a:rPr lang="ru-RU" sz="4998" b="1" dirty="0" smtClean="0">
                  <a:solidFill>
                    <a:srgbClr val="000E0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6</a:t>
              </a:r>
              <a:r>
                <a:rPr lang="en-US" sz="4998" b="1" dirty="0" smtClean="0">
                  <a:solidFill>
                    <a:srgbClr val="000E0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</a:t>
              </a:r>
              <a:r>
                <a:rPr lang="en-US" sz="4998" b="1" dirty="0">
                  <a:solidFill>
                    <a:srgbClr val="000E0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г.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0" y="-330772"/>
            <a:ext cx="1029662" cy="10617772"/>
            <a:chOff x="0" y="0"/>
            <a:chExt cx="415358" cy="42831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5358" cy="4283131"/>
            </a:xfrm>
            <a:custGeom>
              <a:avLst/>
              <a:gdLst/>
              <a:ahLst/>
              <a:cxnLst/>
              <a:rect l="l" t="t" r="r" b="b"/>
              <a:pathLst>
                <a:path w="415358" h="4283131">
                  <a:moveTo>
                    <a:pt x="0" y="0"/>
                  </a:moveTo>
                  <a:lnTo>
                    <a:pt x="415358" y="0"/>
                  </a:lnTo>
                  <a:lnTo>
                    <a:pt x="415358" y="4283131"/>
                  </a:lnTo>
                  <a:lnTo>
                    <a:pt x="0" y="4283131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15358" cy="4311706"/>
            </a:xfrm>
            <a:prstGeom prst="rect">
              <a:avLst/>
            </a:prstGeom>
          </p:spPr>
          <p:txBody>
            <a:bodyPr lIns="33167" tIns="33167" rIns="33167" bIns="33167" rtlCol="0" anchor="ctr"/>
            <a:lstStyle/>
            <a:p>
              <a:pPr algn="ctr">
                <a:lnSpc>
                  <a:spcPts val="173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16258" y="1396176"/>
            <a:ext cx="8496966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44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Опыт проведения </a:t>
            </a:r>
            <a:r>
              <a:rPr lang="ru-RU" sz="4400" b="1" dirty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Осенней школы для учителей Каменского района «Функциональная грамотность. Учим для жизни» </a:t>
            </a:r>
            <a:endParaRPr lang="en-US" sz="44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07844" y="6042994"/>
            <a:ext cx="9144000" cy="1390124"/>
          </a:xfrm>
          <a:prstGeom prst="rect">
            <a:avLst/>
          </a:prstGeom>
        </p:spPr>
        <p:txBody>
          <a:bodyPr>
            <a:spAutoFit/>
          </a:bodyPr>
          <a:lstStyle/>
          <a:p>
            <a:pPr marR="64008" lvl="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700" dirty="0">
                <a:latin typeface="Lucida Sans Unicode"/>
              </a:rPr>
              <a:t>Учитель </a:t>
            </a:r>
            <a:r>
              <a:rPr lang="ru-RU" sz="2700" dirty="0" smtClean="0">
                <a:latin typeface="Lucida Sans Unicode"/>
              </a:rPr>
              <a:t>биологии </a:t>
            </a:r>
            <a:r>
              <a:rPr lang="ru-RU" sz="2700" dirty="0">
                <a:latin typeface="Lucida Sans Unicode"/>
              </a:rPr>
              <a:t>МБОУ  </a:t>
            </a:r>
            <a:r>
              <a:rPr lang="ru-RU" sz="2700" dirty="0" smtClean="0">
                <a:latin typeface="Lucida Sans Unicode"/>
              </a:rPr>
              <a:t>«СОШ №1»</a:t>
            </a:r>
            <a:endParaRPr lang="ru-RU" sz="2700" dirty="0">
              <a:latin typeface="Lucida Sans Unicode"/>
            </a:endParaRPr>
          </a:p>
          <a:p>
            <a:pPr marR="64008" lvl="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700" dirty="0">
                <a:latin typeface="Lucida Sans Unicode"/>
              </a:rPr>
              <a:t>                                                           </a:t>
            </a:r>
            <a:r>
              <a:rPr lang="ru-RU" sz="2700" dirty="0" smtClean="0">
                <a:latin typeface="Lucida Sans Unicode"/>
              </a:rPr>
              <a:t>Николаенко Екатерина Петровна</a:t>
            </a:r>
            <a:endParaRPr lang="ru-RU" sz="2700" dirty="0">
              <a:latin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597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2748" y="941861"/>
            <a:ext cx="6929063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i="1" dirty="0"/>
              <a:t>Гудкова Татьяна Сергеевна</a:t>
            </a:r>
            <a:r>
              <a:rPr lang="ru-RU" sz="4400" b="1" dirty="0"/>
              <a:t>, </a:t>
            </a:r>
            <a:r>
              <a:rPr lang="ru-RU" sz="4400" dirty="0"/>
              <a:t>учитель начальных классов МБОУ «Лицей № 2»,  </a:t>
            </a:r>
            <a:r>
              <a:rPr lang="ru-RU" sz="4400" dirty="0" smtClean="0"/>
              <a:t>провела </a:t>
            </a:r>
            <a:r>
              <a:rPr lang="ru-RU" sz="4400" b="1" i="1" dirty="0" smtClean="0"/>
              <a:t>мастер-класс «</a:t>
            </a:r>
            <a:r>
              <a:rPr lang="ru-RU" sz="4400" b="1" i="1" dirty="0"/>
              <a:t>Работа со сплошным текстом</a:t>
            </a:r>
            <a:r>
              <a:rPr lang="ru-RU" sz="4400" b="1" i="1" dirty="0" smtClean="0"/>
              <a:t>»</a:t>
            </a:r>
            <a:endParaRPr lang="ru-RU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4994" r="16765" b="10677"/>
          <a:stretch/>
        </p:blipFill>
        <p:spPr bwMode="auto">
          <a:xfrm>
            <a:off x="7234445" y="254602"/>
            <a:ext cx="7415289" cy="496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3616" r="23792" b="7292"/>
          <a:stretch/>
        </p:blipFill>
        <p:spPr bwMode="auto">
          <a:xfrm>
            <a:off x="11011467" y="5249904"/>
            <a:ext cx="7276534" cy="50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2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072" y="181116"/>
            <a:ext cx="16993888" cy="970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dirty="0">
                <a:solidFill>
                  <a:srgbClr val="779907"/>
                </a:solidFill>
                <a:latin typeface="Tahoma"/>
                <a:ea typeface="Times New Roman"/>
                <a:cs typeface="Times New Roman"/>
              </a:rPr>
              <a:t>Людмила ПЕТРУШЕВСКАЯ</a:t>
            </a:r>
            <a:r>
              <a:rPr lang="ru-RU" sz="1400" b="1" kern="1800" dirty="0">
                <a:solidFill>
                  <a:srgbClr val="4A4A4A"/>
                </a:solidFill>
                <a:latin typeface="Tahoma"/>
                <a:ea typeface="Times New Roman"/>
                <a:cs typeface="Times New Roman"/>
              </a:rPr>
              <a:t/>
            </a:r>
            <a:br>
              <a:rPr lang="ru-RU" sz="1400" b="1" kern="1800" dirty="0">
                <a:solidFill>
                  <a:srgbClr val="4A4A4A"/>
                </a:solidFill>
                <a:latin typeface="Tahoma"/>
                <a:ea typeface="Times New Roman"/>
                <a:cs typeface="Times New Roman"/>
              </a:rPr>
            </a:br>
            <a:r>
              <a:rPr lang="ru-RU" sz="2800" b="1" kern="1800" dirty="0">
                <a:solidFill>
                  <a:srgbClr val="779907"/>
                </a:solidFill>
                <a:latin typeface="Tahoma"/>
                <a:ea typeface="Times New Roman"/>
                <a:cs typeface="Times New Roman"/>
              </a:rPr>
              <a:t>Будильник</a:t>
            </a:r>
            <a:endParaRPr lang="ru-RU" sz="1200" dirty="0">
              <a:ea typeface="Times New Roman"/>
              <a:cs typeface="Times New Roman"/>
            </a:endParaRPr>
          </a:p>
          <a:p>
            <a:pPr>
              <a:spcAft>
                <a:spcPts val="1125"/>
              </a:spcAft>
            </a:pPr>
            <a:r>
              <a:rPr lang="ru-RU" sz="2400" b="1" dirty="0" smtClean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Жил-был </a:t>
            </a: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будильник.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него были усы, шляпа и сердце.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он решил жениться.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Он решил жениться, когда стукнет без пятнадцати девять. Ровно в восемь он сделал предложение графину с водой.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Графин с водой согласился немедленно, но в пятнадцать минут девятого его унесли и выдали замуж за водопроводный кран. Дело было сделано, и графин вернулся на стол к будильнику уже замужней дамой.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Было двадцать минут девятого.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Времени оставалось мало.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Будильник тогда сделал предложение очкам.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Очки были старые и неоднократно выходили замуж за уши.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Очки подумали пять минут и согласились, но в этот момент их опять выдали замуж за уши.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Было уже восемь часов двадцать пять минут.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Тогда будильник быстро сделал предложение книге.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Книга тут же согласилась, и будильник стал ждать, когда же стукнет без пятнадцати девять. Сердце его очень громко колотилось.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125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Тут его взяли и накрыли подушкой, потому что детей уложили спать.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400" b="1" dirty="0">
                <a:solidFill>
                  <a:srgbClr val="4A4A4A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без пятнадцати девять будильник неожиданно для себя женился на подушке.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597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2748" y="1255068"/>
            <a:ext cx="692906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i="1" dirty="0"/>
              <a:t>Работа в </a:t>
            </a:r>
            <a:r>
              <a:rPr lang="ru-RU" sz="4400" b="1" i="1" dirty="0" err="1" smtClean="0"/>
              <a:t>микрогруппах</a:t>
            </a:r>
            <a:r>
              <a:rPr lang="ru-RU" sz="4400" b="1" i="1" dirty="0" smtClean="0"/>
              <a:t>. Практикум с использованием  киноафиши</a:t>
            </a:r>
            <a:endParaRPr lang="ru-RU" sz="4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4201" r="19719" b="4948"/>
          <a:stretch/>
        </p:blipFill>
        <p:spPr bwMode="auto">
          <a:xfrm>
            <a:off x="9649594" y="39202"/>
            <a:ext cx="8638406" cy="586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3617" r="5492" b="9669"/>
          <a:stretch/>
        </p:blipFill>
        <p:spPr bwMode="auto">
          <a:xfrm>
            <a:off x="6335688" y="5526124"/>
            <a:ext cx="8729145" cy="479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597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r="48493"/>
          <a:stretch/>
        </p:blipFill>
        <p:spPr bwMode="auto">
          <a:xfrm>
            <a:off x="1123102" y="665060"/>
            <a:ext cx="8437394" cy="906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15595" y="967907"/>
            <a:ext cx="6425837" cy="78483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ru-RU" sz="4200" b="1" dirty="0" smtClean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 smtClean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 smtClean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 smtClean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 smtClean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 smtClean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lvl="0"/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16710"/>
              </p:ext>
            </p:extLst>
          </p:nvPr>
        </p:nvGraphicFramePr>
        <p:xfrm>
          <a:off x="10008096" y="1143370"/>
          <a:ext cx="7560839" cy="7658657"/>
        </p:xfrm>
        <a:graphic>
          <a:graphicData uri="http://schemas.openxmlformats.org/drawingml/2006/table">
            <a:tbl>
              <a:tblPr firstRow="1" firstCol="1" bandRow="1"/>
              <a:tblGrid>
                <a:gridCol w="2690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69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11679">
                <a:tc>
                  <a:txBody>
                    <a:bodyPr/>
                    <a:lstStyle/>
                    <a:p>
                      <a:pPr marL="57150"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Arial"/>
                        </a:rPr>
                        <a:t>Название задания</a:t>
                      </a:r>
                      <a:endParaRPr lang="ru-RU" sz="2400" b="1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107950"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Arial"/>
                        </a:rPr>
                        <a:t>Отражает либо основное содержание ситуации, либо проблему</a:t>
                      </a:r>
                      <a:endParaRPr lang="ru-RU" sz="2400" b="1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5572">
                <a:tc>
                  <a:txBody>
                    <a:bodyPr/>
                    <a:lstStyle/>
                    <a:p>
                      <a:pPr marL="57150"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Arial"/>
                        </a:rPr>
                        <a:t>Фабула (сюжет)</a:t>
                      </a:r>
                      <a:endParaRPr lang="ru-RU" sz="2400" b="1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107950"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Arial"/>
                        </a:rPr>
                        <a:t>Описывает совокупность взаимосвязанных событий, факторов и явлений, задающих контекст задания</a:t>
                      </a:r>
                      <a:endParaRPr lang="ru-RU" sz="2400" b="1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8704">
                <a:tc>
                  <a:txBody>
                    <a:bodyPr/>
                    <a:lstStyle/>
                    <a:p>
                      <a:pPr marL="57150"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Arial"/>
                        </a:rPr>
                        <a:t>Стимул (проблемная ситуация)</a:t>
                      </a:r>
                      <a:endParaRPr lang="ru-RU" sz="2400" b="1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107950" algn="just">
                        <a:lnSpc>
                          <a:spcPct val="10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Arial"/>
                        </a:rPr>
                        <a:t>Ориентирует учащегося в контексте задания и мотивирует на его выполнение</a:t>
                      </a:r>
                      <a:endParaRPr lang="ru-RU" sz="2400" b="1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96351">
                <a:tc>
                  <a:txBody>
                    <a:bodyPr/>
                    <a:lstStyle/>
                    <a:p>
                      <a:pPr marL="57150"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Arial"/>
                        </a:rPr>
                        <a:t>Формулировка</a:t>
                      </a:r>
                      <a:endParaRPr lang="ru-RU" sz="2400" b="1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107950"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Arial"/>
                        </a:rPr>
                        <a:t>Указывает глаголом на деятельность учащегося, необходимую для выполнения задания</a:t>
                      </a:r>
                      <a:endParaRPr lang="ru-RU" sz="2400" b="1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6351">
                <a:tc>
                  <a:txBody>
                    <a:bodyPr/>
                    <a:lstStyle/>
                    <a:p>
                      <a:pPr marL="57150"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Arial"/>
                        </a:rPr>
                        <a:t>Оценка</a:t>
                      </a:r>
                      <a:endParaRPr lang="ru-RU" sz="2400" b="1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107950"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Arial"/>
                        </a:rPr>
                        <a:t>Содержит предполагаемый ответ и указывает на количество баллов оценки ответа</a:t>
                      </a:r>
                      <a:endParaRPr lang="ru-RU" sz="2400" b="1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108787" y="301561"/>
            <a:ext cx="316835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Структура задания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28646" r="25868" b="10938"/>
          <a:stretch/>
        </p:blipFill>
        <p:spPr bwMode="auto">
          <a:xfrm>
            <a:off x="9504040" y="4120814"/>
            <a:ext cx="8764860" cy="6165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26042" r="25109" b="17187"/>
          <a:stretch/>
        </p:blipFill>
        <p:spPr bwMode="auto">
          <a:xfrm>
            <a:off x="19100" y="174948"/>
            <a:ext cx="9848252" cy="640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1072" y="7519764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Создание заданий по формированию функциональной грамотности с использованием программы мероприятия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597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4948" r="5703" b="7813"/>
          <a:stretch/>
        </p:blipFill>
        <p:spPr bwMode="auto">
          <a:xfrm>
            <a:off x="223478" y="167959"/>
            <a:ext cx="8244080" cy="469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4427" r="10998" b="6771"/>
          <a:stretch/>
        </p:blipFill>
        <p:spPr bwMode="auto">
          <a:xfrm>
            <a:off x="223478" y="4943559"/>
            <a:ext cx="8244080" cy="507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t="4427" r="2708" b="6771"/>
          <a:stretch/>
        </p:blipFill>
        <p:spPr bwMode="auto">
          <a:xfrm>
            <a:off x="9996147" y="167959"/>
            <a:ext cx="7393632" cy="47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4687" r="11492" b="6510"/>
          <a:stretch/>
        </p:blipFill>
        <p:spPr bwMode="auto">
          <a:xfrm>
            <a:off x="10023852" y="4994800"/>
            <a:ext cx="7393633" cy="49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7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074" name="Picture 2" descr="E:\0 ОМО\27,02\ar3tnj0aF5d868rDazAwZuQbB16eeon_Qv0tKDQhWCSU7r4srAx-m9aLn_PFwm-SUxhcoTQ9viZh4rXv7ztzxToj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9319" r="6812" b="4329"/>
          <a:stretch/>
        </p:blipFill>
        <p:spPr bwMode="auto">
          <a:xfrm>
            <a:off x="3123084" y="4850575"/>
            <a:ext cx="4204698" cy="53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 ОМО\27,02\HnlcTxPOuNCef-rHFjMUBc9dQdZorzqlEtb5nQojGO0zNmOE9SE57AvGA5jJxSYJAXhSacC0jVOgBBfdVUuMy0SQ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r="2272" b="5801"/>
          <a:stretch/>
        </p:blipFill>
        <p:spPr bwMode="auto">
          <a:xfrm>
            <a:off x="0" y="-257100"/>
            <a:ext cx="7167366" cy="49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0 ОМО\27,02\If7-TYd3XN0fERAiAGSiiMnRTeyO_ppDPSgPGQCsryyNlTI8x2Ct5pvoK2kzsAOYXpDDEoyUZ3Ky5_nJf7pzdr5X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"/>
          <a:stretch/>
        </p:blipFill>
        <p:spPr bwMode="auto">
          <a:xfrm>
            <a:off x="12456369" y="-1"/>
            <a:ext cx="4176464" cy="54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0 ОМО\27,02\QedmM_YgZbf_H6NEjJfk0O0dUGATys5z3js4eKHGbtQToxJmjjtP1an18YnZcQAc1YFDP9rejjJF8GQFZN83f5hL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b="4134"/>
          <a:stretch/>
        </p:blipFill>
        <p:spPr bwMode="auto">
          <a:xfrm>
            <a:off x="7508333" y="1111053"/>
            <a:ext cx="4506774" cy="63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0 ОМО\27,02\zP36lDIaPxirxPDIH1GtBZlmdCjp4qa4ZTTbcKlGrpnSxFy368Z9n6dfIMUpffHjVgbhQZLHbVOzULuWHLR-WKsS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 r="4612"/>
          <a:stretch/>
        </p:blipFill>
        <p:spPr bwMode="auto">
          <a:xfrm>
            <a:off x="12240344" y="5677729"/>
            <a:ext cx="6047656" cy="460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" y="1866900"/>
            <a:ext cx="18288001" cy="6934200"/>
            <a:chOff x="0" y="0"/>
            <a:chExt cx="19698761" cy="5339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98762" cy="5339192"/>
            </a:xfrm>
            <a:custGeom>
              <a:avLst/>
              <a:gdLst/>
              <a:ahLst/>
              <a:cxnLst/>
              <a:rect l="l" t="t" r="r" b="b"/>
              <a:pathLst>
                <a:path w="19698762" h="5339192">
                  <a:moveTo>
                    <a:pt x="0" y="0"/>
                  </a:moveTo>
                  <a:lnTo>
                    <a:pt x="19698762" y="0"/>
                  </a:lnTo>
                  <a:lnTo>
                    <a:pt x="19698762" y="5339192"/>
                  </a:lnTo>
                  <a:lnTo>
                    <a:pt x="0" y="5339192"/>
                  </a:lnTo>
                  <a:close/>
                </a:path>
              </a:pathLst>
            </a:custGeom>
            <a:solidFill>
              <a:srgbClr val="009692">
                <a:alpha val="89804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054897" y="3718173"/>
            <a:ext cx="1217820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ru-RU" sz="4499" b="1" i="1" dirty="0" smtClean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«Функциональная грамотность сегодня – это базовое образование личности…»</a:t>
            </a:r>
            <a:r>
              <a:rPr lang="ru-RU" sz="4499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/>
            </a:r>
            <a:br>
              <a:rPr lang="ru-RU" sz="4499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</a:br>
            <a:r>
              <a:rPr lang="ru-RU" sz="4499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/>
            </a:r>
            <a:br>
              <a:rPr lang="ru-RU" sz="4499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</a:br>
            <a:r>
              <a:rPr lang="ru-RU" sz="4499" b="1" i="1" dirty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		</a:t>
            </a:r>
            <a:r>
              <a:rPr lang="ru-RU" sz="4499" b="1" i="1" dirty="0" smtClean="0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                                 Н. Ф. Виноградова </a:t>
            </a:r>
            <a:endParaRPr lang="en-US" sz="4499" b="1" i="1" dirty="0">
              <a:solidFill>
                <a:srgbClr val="FFFFFF"/>
              </a:solidFill>
              <a:latin typeface="Open Sans 2 Bold Italics"/>
              <a:ea typeface="Open Sans 2 Bold Italics"/>
              <a:cs typeface="Open Sans 2 Bold Italics"/>
              <a:sym typeface="Open Sans 2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995393"/>
            <a:ext cx="1881939" cy="153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«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77361" y="5672464"/>
            <a:ext cx="1881939" cy="153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b="1" i="1">
                <a:solidFill>
                  <a:srgbClr val="FFFFFF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3747" y="2221165"/>
            <a:ext cx="4999754" cy="499975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3099" y="-131987"/>
            <a:ext cx="7990901" cy="10550973"/>
            <a:chOff x="0" y="0"/>
            <a:chExt cx="1449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9507" cy="1913890"/>
            </a:xfrm>
            <a:custGeom>
              <a:avLst/>
              <a:gdLst/>
              <a:ahLst/>
              <a:cxnLst/>
              <a:rect l="l" t="t" r="r" b="b"/>
              <a:pathLst>
                <a:path w="1449507" h="1913890">
                  <a:moveTo>
                    <a:pt x="0" y="0"/>
                  </a:moveTo>
                  <a:lnTo>
                    <a:pt x="1449507" y="0"/>
                  </a:lnTo>
                  <a:lnTo>
                    <a:pt x="144950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84512" y="6817121"/>
            <a:ext cx="6019342" cy="601934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14932" y="3381303"/>
            <a:ext cx="7467235" cy="26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 b="1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Спасибо </a:t>
            </a:r>
          </a:p>
          <a:p>
            <a:pPr algn="l">
              <a:lnSpc>
                <a:spcPts val="10400"/>
              </a:lnSpc>
            </a:pPr>
            <a:r>
              <a:rPr lang="en-US" sz="8000" b="1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за внимание!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203977" y="9549156"/>
            <a:ext cx="4999754" cy="499975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792921" y="-2169198"/>
            <a:ext cx="7466379" cy="14625395"/>
            <a:chOff x="0" y="0"/>
            <a:chExt cx="9955173" cy="195005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55173" cy="19500527"/>
            </a:xfrm>
            <a:custGeom>
              <a:avLst/>
              <a:gdLst/>
              <a:ahLst/>
              <a:cxnLst/>
              <a:rect l="l" t="t" r="r" b="b"/>
              <a:pathLst>
                <a:path w="9955173" h="19500527">
                  <a:moveTo>
                    <a:pt x="0" y="0"/>
                  </a:moveTo>
                  <a:lnTo>
                    <a:pt x="9955173" y="0"/>
                  </a:lnTo>
                  <a:lnTo>
                    <a:pt x="9955173" y="19500527"/>
                  </a:lnTo>
                  <a:lnTo>
                    <a:pt x="0" y="1950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712363" y="11469143"/>
              <a:ext cx="1222985" cy="122298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4849140" y="5347939"/>
              <a:ext cx="1209802" cy="12098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68280" y="8706781"/>
              <a:ext cx="1165104" cy="116510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700807" y="6019969"/>
              <a:ext cx="2527017" cy="252701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641347" y="5574896"/>
              <a:ext cx="1291258" cy="12912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7259300" y="-410919"/>
            <a:ext cx="2302723" cy="230272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697599" y="-635114"/>
            <a:ext cx="1006254" cy="100625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486398" y="8371771"/>
            <a:ext cx="2910041" cy="291004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flipH="1">
            <a:off x="-653319" y="-1186711"/>
            <a:ext cx="2109449" cy="2109449"/>
          </a:xfrm>
          <a:custGeom>
            <a:avLst/>
            <a:gdLst/>
            <a:ahLst/>
            <a:cxnLst/>
            <a:rect l="l" t="t" r="r" b="b"/>
            <a:pathLst>
              <a:path w="2109449" h="2109449">
                <a:moveTo>
                  <a:pt x="2109449" y="0"/>
                </a:moveTo>
                <a:lnTo>
                  <a:pt x="0" y="0"/>
                </a:lnTo>
                <a:lnTo>
                  <a:pt x="0" y="2109449"/>
                </a:lnTo>
                <a:lnTo>
                  <a:pt x="2109449" y="2109449"/>
                </a:lnTo>
                <a:lnTo>
                  <a:pt x="210944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556583" y="9030432"/>
            <a:ext cx="1585283" cy="1592720"/>
            <a:chOff x="0" y="0"/>
            <a:chExt cx="2113711" cy="2123627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1061814" y="0"/>
              <a:ext cx="1051898" cy="2123627"/>
            </a:xfrm>
            <a:custGeom>
              <a:avLst/>
              <a:gdLst/>
              <a:ahLst/>
              <a:cxnLst/>
              <a:rect l="l" t="t" r="r" b="b"/>
              <a:pathLst>
                <a:path w="1051898" h="2123627">
                  <a:moveTo>
                    <a:pt x="0" y="0"/>
                  </a:moveTo>
                  <a:lnTo>
                    <a:pt x="1051897" y="0"/>
                  </a:lnTo>
                  <a:lnTo>
                    <a:pt x="1051897" y="2123627"/>
                  </a:lnTo>
                  <a:lnTo>
                    <a:pt x="0" y="212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r="-101885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5400000">
              <a:off x="-530907" y="530907"/>
              <a:ext cx="2123627" cy="1061814"/>
            </a:xfrm>
            <a:custGeom>
              <a:avLst/>
              <a:gdLst/>
              <a:ahLst/>
              <a:cxnLst/>
              <a:rect l="l" t="t" r="r" b="b"/>
              <a:pathLst>
                <a:path w="2123627" h="1061814">
                  <a:moveTo>
                    <a:pt x="0" y="0"/>
                  </a:moveTo>
                  <a:lnTo>
                    <a:pt x="2123627" y="0"/>
                  </a:lnTo>
                  <a:lnTo>
                    <a:pt x="2123627" y="1061813"/>
                  </a:lnTo>
                  <a:lnTo>
                    <a:pt x="0" y="1061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16080864" y="2252568"/>
            <a:ext cx="3157311" cy="3157311"/>
          </a:xfrm>
          <a:custGeom>
            <a:avLst/>
            <a:gdLst/>
            <a:ahLst/>
            <a:cxnLst/>
            <a:rect l="l" t="t" r="r" b="b"/>
            <a:pathLst>
              <a:path w="3157311" h="3157311">
                <a:moveTo>
                  <a:pt x="0" y="0"/>
                </a:moveTo>
                <a:lnTo>
                  <a:pt x="3157310" y="0"/>
                </a:lnTo>
                <a:lnTo>
                  <a:pt x="3157310" y="3157311"/>
                </a:lnTo>
                <a:lnTo>
                  <a:pt x="0" y="3157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5350267" y="3100627"/>
            <a:ext cx="1461193" cy="1461193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20000">
            <a:off x="-558677" y="-1076034"/>
            <a:ext cx="19405354" cy="12439069"/>
          </a:xfrm>
          <a:custGeom>
            <a:avLst/>
            <a:gdLst/>
            <a:ahLst/>
            <a:cxnLst/>
            <a:rect l="l" t="t" r="r" b="b"/>
            <a:pathLst>
              <a:path w="19405354" h="12439069">
                <a:moveTo>
                  <a:pt x="1253670" y="0"/>
                </a:moveTo>
                <a:lnTo>
                  <a:pt x="19405354" y="2228746"/>
                </a:lnTo>
                <a:lnTo>
                  <a:pt x="18151684" y="12439068"/>
                </a:lnTo>
                <a:lnTo>
                  <a:pt x="0" y="10210322"/>
                </a:lnTo>
                <a:lnTo>
                  <a:pt x="1253670" y="0"/>
                </a:lnTo>
                <a:close/>
              </a:path>
            </a:pathLst>
          </a:custGeom>
          <a:blipFill>
            <a:blip r:embed="rId2"/>
            <a:stretch>
              <a:fillRect l="-4531" t="-29691" r="-6806" b="-7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14400" y="997527"/>
            <a:ext cx="14743284" cy="8229600"/>
            <a:chOff x="0" y="0"/>
            <a:chExt cx="3610264" cy="20152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0264" cy="2015225"/>
            </a:xfrm>
            <a:custGeom>
              <a:avLst/>
              <a:gdLst/>
              <a:ahLst/>
              <a:cxnLst/>
              <a:rect l="l" t="t" r="r" b="b"/>
              <a:pathLst>
                <a:path w="3610264" h="2015225">
                  <a:moveTo>
                    <a:pt x="3485804" y="2015225"/>
                  </a:moveTo>
                  <a:lnTo>
                    <a:pt x="124460" y="2015225"/>
                  </a:lnTo>
                  <a:cubicBezTo>
                    <a:pt x="55880" y="2015225"/>
                    <a:pt x="0" y="1959345"/>
                    <a:pt x="0" y="18907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85804" y="0"/>
                  </a:lnTo>
                  <a:cubicBezTo>
                    <a:pt x="3554384" y="0"/>
                    <a:pt x="3610264" y="55880"/>
                    <a:pt x="3610264" y="124460"/>
                  </a:cubicBezTo>
                  <a:lnTo>
                    <a:pt x="3610264" y="1890765"/>
                  </a:lnTo>
                  <a:cubicBezTo>
                    <a:pt x="3610264" y="1959345"/>
                    <a:pt x="3554384" y="2015225"/>
                    <a:pt x="3485804" y="2015225"/>
                  </a:cubicBezTo>
                  <a:close/>
                </a:path>
              </a:pathLst>
            </a:custGeom>
            <a:solidFill>
              <a:srgbClr val="56CCC3">
                <a:alpha val="6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028700" y="2379790"/>
            <a:ext cx="1344678" cy="1390174"/>
          </a:xfrm>
          <a:custGeom>
            <a:avLst/>
            <a:gdLst/>
            <a:ahLst/>
            <a:cxnLst/>
            <a:rect l="l" t="t" r="r" b="b"/>
            <a:pathLst>
              <a:path w="1344678" h="1390174">
                <a:moveTo>
                  <a:pt x="0" y="0"/>
                </a:moveTo>
                <a:lnTo>
                  <a:pt x="1344678" y="0"/>
                </a:lnTo>
                <a:lnTo>
                  <a:pt x="1344678" y="1390174"/>
                </a:lnTo>
                <a:lnTo>
                  <a:pt x="0" y="1390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09596" y="2047156"/>
            <a:ext cx="10649965" cy="680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ru-RU" sz="4200" b="1" dirty="0" smtClean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Осенняя школа </a:t>
            </a:r>
            <a:r>
              <a:rPr lang="ru-RU" sz="4200" b="1" dirty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для учителей Каменского </a:t>
            </a:r>
            <a:r>
              <a:rPr lang="ru-RU" sz="4200" b="1" dirty="0" smtClean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района «</a:t>
            </a:r>
            <a:r>
              <a:rPr lang="ru-RU" sz="4200" b="1" dirty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Функциональная грамотность. Учим для жизни</a:t>
            </a:r>
            <a:r>
              <a:rPr lang="ru-RU" sz="4200" b="1" dirty="0" smtClean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» проводилась с целью организации системы работы по формированию и оценке функциональной грамотности и организации практической работы с учителями предметниками</a:t>
            </a:r>
            <a:endParaRPr lang="en-US" sz="4200" b="1" dirty="0">
              <a:solidFill>
                <a:srgbClr val="FFFFFF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9653" flipH="1">
            <a:off x="-762874" y="907351"/>
            <a:ext cx="19254707" cy="4572993"/>
          </a:xfrm>
          <a:custGeom>
            <a:avLst/>
            <a:gdLst/>
            <a:ahLst/>
            <a:cxnLst/>
            <a:rect l="l" t="t" r="r" b="b"/>
            <a:pathLst>
              <a:path w="19254707" h="4572993">
                <a:moveTo>
                  <a:pt x="19254707" y="0"/>
                </a:moveTo>
                <a:lnTo>
                  <a:pt x="0" y="0"/>
                </a:lnTo>
                <a:lnTo>
                  <a:pt x="0" y="4572992"/>
                </a:lnTo>
                <a:lnTo>
                  <a:pt x="19254707" y="4572992"/>
                </a:lnTo>
                <a:lnTo>
                  <a:pt x="1925470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8134" y="3347861"/>
            <a:ext cx="1618211" cy="1949652"/>
            <a:chOff x="0" y="0"/>
            <a:chExt cx="2157615" cy="2599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7615" cy="2599536"/>
            </a:xfrm>
            <a:custGeom>
              <a:avLst/>
              <a:gdLst/>
              <a:ahLst/>
              <a:cxnLst/>
              <a:rect l="l" t="t" r="r" b="b"/>
              <a:pathLst>
                <a:path w="2157615" h="2599536">
                  <a:moveTo>
                    <a:pt x="0" y="0"/>
                  </a:moveTo>
                  <a:lnTo>
                    <a:pt x="2157615" y="0"/>
                  </a:lnTo>
                  <a:lnTo>
                    <a:pt x="2157615" y="2599536"/>
                  </a:lnTo>
                  <a:lnTo>
                    <a:pt x="0" y="259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4192" y="83205"/>
              <a:ext cx="1989232" cy="1989232"/>
            </a:xfrm>
            <a:custGeom>
              <a:avLst/>
              <a:gdLst/>
              <a:ahLst/>
              <a:cxnLst/>
              <a:rect l="l" t="t" r="r" b="b"/>
              <a:pathLst>
                <a:path w="1989232" h="1989232">
                  <a:moveTo>
                    <a:pt x="0" y="0"/>
                  </a:moveTo>
                  <a:lnTo>
                    <a:pt x="1989231" y="0"/>
                  </a:lnTo>
                  <a:lnTo>
                    <a:pt x="1989231" y="1989232"/>
                  </a:lnTo>
                  <a:lnTo>
                    <a:pt x="0" y="1989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0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356223" y="355236"/>
              <a:ext cx="1445170" cy="144517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C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6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36425" y="605316"/>
              <a:ext cx="884766" cy="945010"/>
            </a:xfrm>
            <a:custGeom>
              <a:avLst/>
              <a:gdLst/>
              <a:ahLst/>
              <a:cxnLst/>
              <a:rect l="l" t="t" r="r" b="b"/>
              <a:pathLst>
                <a:path w="884766" h="945010">
                  <a:moveTo>
                    <a:pt x="0" y="0"/>
                  </a:moveTo>
                  <a:lnTo>
                    <a:pt x="884765" y="0"/>
                  </a:lnTo>
                  <a:lnTo>
                    <a:pt x="884765" y="945010"/>
                  </a:lnTo>
                  <a:lnTo>
                    <a:pt x="0" y="94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709254" y="3193848"/>
            <a:ext cx="1618211" cy="1949652"/>
            <a:chOff x="0" y="0"/>
            <a:chExt cx="2157615" cy="25995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615" cy="2599536"/>
            </a:xfrm>
            <a:custGeom>
              <a:avLst/>
              <a:gdLst/>
              <a:ahLst/>
              <a:cxnLst/>
              <a:rect l="l" t="t" r="r" b="b"/>
              <a:pathLst>
                <a:path w="2157615" h="2599536">
                  <a:moveTo>
                    <a:pt x="0" y="0"/>
                  </a:moveTo>
                  <a:lnTo>
                    <a:pt x="2157615" y="0"/>
                  </a:lnTo>
                  <a:lnTo>
                    <a:pt x="2157615" y="2599536"/>
                  </a:lnTo>
                  <a:lnTo>
                    <a:pt x="0" y="259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84192" y="87059"/>
              <a:ext cx="1989232" cy="1989232"/>
            </a:xfrm>
            <a:custGeom>
              <a:avLst/>
              <a:gdLst/>
              <a:ahLst/>
              <a:cxnLst/>
              <a:rect l="l" t="t" r="r" b="b"/>
              <a:pathLst>
                <a:path w="1989232" h="1989232">
                  <a:moveTo>
                    <a:pt x="0" y="0"/>
                  </a:moveTo>
                  <a:lnTo>
                    <a:pt x="1989231" y="0"/>
                  </a:lnTo>
                  <a:lnTo>
                    <a:pt x="1989231" y="1989232"/>
                  </a:lnTo>
                  <a:lnTo>
                    <a:pt x="0" y="1989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0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356223" y="359090"/>
              <a:ext cx="1445170" cy="144517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6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592265" y="670840"/>
              <a:ext cx="973084" cy="839285"/>
            </a:xfrm>
            <a:custGeom>
              <a:avLst/>
              <a:gdLst/>
              <a:ahLst/>
              <a:cxnLst/>
              <a:rect l="l" t="t" r="r" b="b"/>
              <a:pathLst>
                <a:path w="973084" h="839285">
                  <a:moveTo>
                    <a:pt x="0" y="0"/>
                  </a:moveTo>
                  <a:lnTo>
                    <a:pt x="973085" y="0"/>
                  </a:lnTo>
                  <a:lnTo>
                    <a:pt x="973085" y="839285"/>
                  </a:lnTo>
                  <a:lnTo>
                    <a:pt x="0" y="839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0566376" y="3289733"/>
            <a:ext cx="1618211" cy="1949652"/>
            <a:chOff x="0" y="0"/>
            <a:chExt cx="2157615" cy="25995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57615" cy="2599536"/>
            </a:xfrm>
            <a:custGeom>
              <a:avLst/>
              <a:gdLst/>
              <a:ahLst/>
              <a:cxnLst/>
              <a:rect l="l" t="t" r="r" b="b"/>
              <a:pathLst>
                <a:path w="2157615" h="2599536">
                  <a:moveTo>
                    <a:pt x="0" y="0"/>
                  </a:moveTo>
                  <a:lnTo>
                    <a:pt x="2157615" y="0"/>
                  </a:lnTo>
                  <a:lnTo>
                    <a:pt x="2157615" y="2599536"/>
                  </a:lnTo>
                  <a:lnTo>
                    <a:pt x="0" y="259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4192" y="100623"/>
              <a:ext cx="1989232" cy="1989232"/>
            </a:xfrm>
            <a:custGeom>
              <a:avLst/>
              <a:gdLst/>
              <a:ahLst/>
              <a:cxnLst/>
              <a:rect l="l" t="t" r="r" b="b"/>
              <a:pathLst>
                <a:path w="1989232" h="1989232">
                  <a:moveTo>
                    <a:pt x="0" y="0"/>
                  </a:moveTo>
                  <a:lnTo>
                    <a:pt x="1989231" y="0"/>
                  </a:lnTo>
                  <a:lnTo>
                    <a:pt x="1989231" y="1989232"/>
                  </a:lnTo>
                  <a:lnTo>
                    <a:pt x="0" y="1989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0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356223" y="352315"/>
              <a:ext cx="1445170" cy="144517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C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6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663658" y="619252"/>
              <a:ext cx="830298" cy="935548"/>
            </a:xfrm>
            <a:custGeom>
              <a:avLst/>
              <a:gdLst/>
              <a:ahLst/>
              <a:cxnLst/>
              <a:rect l="l" t="t" r="r" b="b"/>
              <a:pathLst>
                <a:path w="830298" h="935548">
                  <a:moveTo>
                    <a:pt x="0" y="0"/>
                  </a:moveTo>
                  <a:lnTo>
                    <a:pt x="830299" y="0"/>
                  </a:lnTo>
                  <a:lnTo>
                    <a:pt x="830299" y="935548"/>
                  </a:lnTo>
                  <a:lnTo>
                    <a:pt x="0" y="935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4490120" y="2495778"/>
            <a:ext cx="1618211" cy="1949652"/>
            <a:chOff x="0" y="0"/>
            <a:chExt cx="2157615" cy="25995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57615" cy="2599536"/>
            </a:xfrm>
            <a:custGeom>
              <a:avLst/>
              <a:gdLst/>
              <a:ahLst/>
              <a:cxnLst/>
              <a:rect l="l" t="t" r="r" b="b"/>
              <a:pathLst>
                <a:path w="2157615" h="2599536">
                  <a:moveTo>
                    <a:pt x="0" y="0"/>
                  </a:moveTo>
                  <a:lnTo>
                    <a:pt x="2157615" y="0"/>
                  </a:lnTo>
                  <a:lnTo>
                    <a:pt x="2157615" y="2599536"/>
                  </a:lnTo>
                  <a:lnTo>
                    <a:pt x="0" y="259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84192" y="142679"/>
              <a:ext cx="1989232" cy="1989232"/>
            </a:xfrm>
            <a:custGeom>
              <a:avLst/>
              <a:gdLst/>
              <a:ahLst/>
              <a:cxnLst/>
              <a:rect l="l" t="t" r="r" b="b"/>
              <a:pathLst>
                <a:path w="1989232" h="1989232">
                  <a:moveTo>
                    <a:pt x="0" y="0"/>
                  </a:moveTo>
                  <a:lnTo>
                    <a:pt x="1989231" y="0"/>
                  </a:lnTo>
                  <a:lnTo>
                    <a:pt x="1989231" y="1989232"/>
                  </a:lnTo>
                  <a:lnTo>
                    <a:pt x="0" y="1989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0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7"/>
            <p:cNvGrpSpPr/>
            <p:nvPr/>
          </p:nvGrpSpPr>
          <p:grpSpPr>
            <a:xfrm>
              <a:off x="356223" y="352957"/>
              <a:ext cx="1445170" cy="1445170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C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6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693171" y="671750"/>
              <a:ext cx="771272" cy="739457"/>
            </a:xfrm>
            <a:custGeom>
              <a:avLst/>
              <a:gdLst/>
              <a:ahLst/>
              <a:cxnLst/>
              <a:rect l="l" t="t" r="r" b="b"/>
              <a:pathLst>
                <a:path w="771272" h="739457">
                  <a:moveTo>
                    <a:pt x="0" y="0"/>
                  </a:moveTo>
                  <a:lnTo>
                    <a:pt x="771273" y="0"/>
                  </a:lnTo>
                  <a:lnTo>
                    <a:pt x="771273" y="739457"/>
                  </a:lnTo>
                  <a:lnTo>
                    <a:pt x="0" y="739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 rot="-741444">
            <a:off x="-4150859" y="-2869402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alphaModFix amt="12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438373" y="8863256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alphaModFix amt="12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400000" flipH="1">
            <a:off x="17018073" y="-116698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2304785" y="0"/>
                </a:moveTo>
                <a:lnTo>
                  <a:pt x="0" y="0"/>
                </a:lnTo>
                <a:lnTo>
                  <a:pt x="0" y="2333960"/>
                </a:lnTo>
                <a:lnTo>
                  <a:pt x="2304785" y="2333960"/>
                </a:lnTo>
                <a:lnTo>
                  <a:pt x="2304785" y="0"/>
                </a:lnTo>
                <a:close/>
              </a:path>
            </a:pathLst>
          </a:custGeom>
          <a:blipFill>
            <a:blip r:embed="rId18">
              <a:alphaModFix amt="12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973065" y="5764810"/>
            <a:ext cx="275208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Создание рабочей группы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569298" y="6453259"/>
            <a:ext cx="3822174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endParaRPr lang="ru-RU" b="1" dirty="0" smtClean="0">
              <a:solidFill>
                <a:srgbClr val="25385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2700"/>
              </a:lnSpc>
            </a:pPr>
            <a:r>
              <a:rPr lang="ru-RU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1 - 6 октября.</a:t>
            </a:r>
          </a:p>
          <a:p>
            <a:pPr algn="ctr">
              <a:lnSpc>
                <a:spcPts val="2700"/>
              </a:lnSpc>
            </a:pPr>
            <a:r>
              <a:rPr lang="ru-RU" b="1" dirty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Создание рабочей </a:t>
            </a:r>
            <a:r>
              <a:rPr lang="ru-RU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группы, состоящей из педагогов входящих </a:t>
            </a:r>
            <a:r>
              <a:rPr lang="ru-RU" b="1" dirty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в </a:t>
            </a:r>
            <a:r>
              <a:rPr lang="ru-RU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методический актив </a:t>
            </a:r>
            <a:r>
              <a:rPr lang="ru-RU" b="1" dirty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учителей Алтайского кря по формированию функциональной грамотности обучающихся </a:t>
            </a:r>
            <a:r>
              <a:rPr lang="ru-RU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 и активных педагогов района</a:t>
            </a:r>
            <a:endParaRPr lang="ru-RU" b="1" dirty="0">
              <a:solidFill>
                <a:srgbClr val="25385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2700"/>
              </a:lnSpc>
            </a:pPr>
            <a:endParaRPr lang="en-US" sz="1800" b="1" dirty="0">
              <a:solidFill>
                <a:srgbClr val="25385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4684858" y="5778700"/>
            <a:ext cx="40386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Подготовительный этап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648200" y="6659789"/>
            <a:ext cx="388620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1800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10-30 октября.</a:t>
            </a:r>
            <a:endParaRPr lang="ru-RU" b="1" dirty="0" smtClean="0">
              <a:solidFill>
                <a:srgbClr val="25385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2700"/>
              </a:lnSpc>
            </a:pPr>
            <a:r>
              <a:rPr lang="ru-RU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Разработка сценария, плана мероприятия.</a:t>
            </a:r>
          </a:p>
          <a:p>
            <a:pPr algn="ctr">
              <a:lnSpc>
                <a:spcPts val="2700"/>
              </a:lnSpc>
            </a:pPr>
            <a:r>
              <a:rPr lang="ru-RU" sz="1800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Подготовка раздаточного и наградного материала</a:t>
            </a:r>
            <a:endParaRPr lang="en-US" sz="1800" b="1" dirty="0">
              <a:solidFill>
                <a:srgbClr val="25385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829859" y="5789993"/>
            <a:ext cx="310848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Рефлексия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001140" y="6659789"/>
            <a:ext cx="2781770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1800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1 </a:t>
            </a:r>
            <a:r>
              <a:rPr lang="ru-RU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но</a:t>
            </a:r>
            <a:r>
              <a:rPr lang="ru-RU" sz="1800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ября.</a:t>
            </a:r>
          </a:p>
          <a:p>
            <a:pPr algn="ctr">
              <a:lnSpc>
                <a:spcPts val="2700"/>
              </a:lnSpc>
            </a:pPr>
            <a:r>
              <a:rPr lang="ru-RU" sz="1800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 Анализ и оценка результатов деятельности, направленные на корректировку работы в будущем</a:t>
            </a:r>
            <a:endParaRPr lang="en-US" sz="1800" b="1" dirty="0">
              <a:solidFill>
                <a:srgbClr val="25385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127277" y="5789993"/>
            <a:ext cx="2496405" cy="36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Основной этап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360024" y="6612918"/>
            <a:ext cx="383161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b="1" dirty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1</a:t>
            </a:r>
            <a:r>
              <a:rPr lang="ru-RU" sz="1800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 ноября.</a:t>
            </a:r>
          </a:p>
          <a:p>
            <a:pPr algn="ctr">
              <a:lnSpc>
                <a:spcPts val="2700"/>
              </a:lnSpc>
            </a:pPr>
            <a:r>
              <a:rPr lang="ru-RU" b="1" dirty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Проведение Осенней школы для учителей Каменского района «Функциональная грамотность. Учим для жизни</a:t>
            </a:r>
            <a:r>
              <a:rPr lang="ru-RU" b="1" dirty="0" smtClean="0">
                <a:solidFill>
                  <a:srgbClr val="253850"/>
                </a:solidFill>
                <a:latin typeface="Open Sans 1"/>
                <a:ea typeface="Open Sans 1"/>
                <a:cs typeface="Open Sans 1"/>
                <a:sym typeface="Open Sans 1"/>
              </a:rPr>
              <a:t>».  Участие в мероприятии 75 педагогических работников из 15 школ Каменского района</a:t>
            </a:r>
            <a:endParaRPr lang="en-US" sz="1800" b="1" dirty="0">
              <a:solidFill>
                <a:srgbClr val="25385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284514" y="551858"/>
            <a:ext cx="5743418" cy="60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en-US" sz="4200" b="1" dirty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ДОРОЖНАЯ КАРТА</a:t>
            </a:r>
          </a:p>
        </p:txBody>
      </p:sp>
      <p:sp>
        <p:nvSpPr>
          <p:cNvPr id="44" name="Freeform 44"/>
          <p:cNvSpPr/>
          <p:nvPr/>
        </p:nvSpPr>
        <p:spPr>
          <a:xfrm>
            <a:off x="-1049445" y="-428492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4"/>
                </a:lnTo>
                <a:lnTo>
                  <a:pt x="0" y="2914384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17037536" y="9167196"/>
            <a:ext cx="1419554" cy="1563662"/>
            <a:chOff x="0" y="0"/>
            <a:chExt cx="5764777" cy="635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764777" cy="6350000"/>
            </a:xfrm>
            <a:custGeom>
              <a:avLst/>
              <a:gdLst/>
              <a:ahLst/>
              <a:cxnLst/>
              <a:rect l="l" t="t" r="r" b="b"/>
              <a:pathLst>
                <a:path w="5764777" h="6350000">
                  <a:moveTo>
                    <a:pt x="2882389" y="0"/>
                  </a:moveTo>
                  <a:cubicBezTo>
                    <a:pt x="1290489" y="0"/>
                    <a:pt x="0" y="1421496"/>
                    <a:pt x="0" y="3175000"/>
                  </a:cubicBezTo>
                  <a:cubicBezTo>
                    <a:pt x="0" y="4928504"/>
                    <a:pt x="1290489" y="6350000"/>
                    <a:pt x="2882389" y="6350000"/>
                  </a:cubicBezTo>
                  <a:cubicBezTo>
                    <a:pt x="4474288" y="6350000"/>
                    <a:pt x="5764777" y="4928504"/>
                    <a:pt x="5764777" y="3175000"/>
                  </a:cubicBezTo>
                  <a:cubicBezTo>
                    <a:pt x="5764777" y="1421496"/>
                    <a:pt x="4474288" y="0"/>
                    <a:pt x="2882389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7259300" y="8025184"/>
            <a:ext cx="1389518" cy="1530578"/>
            <a:chOff x="0" y="0"/>
            <a:chExt cx="5764777" cy="6350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764777" cy="6350000"/>
            </a:xfrm>
            <a:custGeom>
              <a:avLst/>
              <a:gdLst/>
              <a:ahLst/>
              <a:cxnLst/>
              <a:rect l="l" t="t" r="r" b="b"/>
              <a:pathLst>
                <a:path w="5764777" h="6350000">
                  <a:moveTo>
                    <a:pt x="2882389" y="0"/>
                  </a:moveTo>
                  <a:cubicBezTo>
                    <a:pt x="1290489" y="0"/>
                    <a:pt x="0" y="1421496"/>
                    <a:pt x="0" y="3175000"/>
                  </a:cubicBezTo>
                  <a:cubicBezTo>
                    <a:pt x="0" y="4928504"/>
                    <a:pt x="1290489" y="6350000"/>
                    <a:pt x="2882389" y="6350000"/>
                  </a:cubicBezTo>
                  <a:cubicBezTo>
                    <a:pt x="4474288" y="6350000"/>
                    <a:pt x="5764777" y="4928504"/>
                    <a:pt x="5764777" y="3175000"/>
                  </a:cubicBezTo>
                  <a:cubicBezTo>
                    <a:pt x="5764777" y="1421496"/>
                    <a:pt x="4474288" y="0"/>
                    <a:pt x="2882389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-760835" y="8025184"/>
            <a:ext cx="1330133" cy="1465164"/>
            <a:chOff x="0" y="0"/>
            <a:chExt cx="5764777" cy="6350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5764777" cy="6350000"/>
            </a:xfrm>
            <a:custGeom>
              <a:avLst/>
              <a:gdLst/>
              <a:ahLst/>
              <a:cxnLst/>
              <a:rect l="l" t="t" r="r" b="b"/>
              <a:pathLst>
                <a:path w="5764777" h="6350000">
                  <a:moveTo>
                    <a:pt x="2882389" y="0"/>
                  </a:moveTo>
                  <a:cubicBezTo>
                    <a:pt x="1290489" y="0"/>
                    <a:pt x="0" y="1421496"/>
                    <a:pt x="0" y="3175000"/>
                  </a:cubicBezTo>
                  <a:cubicBezTo>
                    <a:pt x="0" y="4928504"/>
                    <a:pt x="1290489" y="6350000"/>
                    <a:pt x="2882389" y="6350000"/>
                  </a:cubicBezTo>
                  <a:cubicBezTo>
                    <a:pt x="4474288" y="6350000"/>
                    <a:pt x="5764777" y="4928504"/>
                    <a:pt x="5764777" y="3175000"/>
                  </a:cubicBezTo>
                  <a:cubicBezTo>
                    <a:pt x="5764777" y="1421496"/>
                    <a:pt x="4474288" y="0"/>
                    <a:pt x="2882389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38542" y="3594398"/>
            <a:ext cx="5398982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399" b="1" dirty="0">
              <a:solidFill>
                <a:srgbClr val="009692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19483" y="680252"/>
            <a:ext cx="688024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788"/>
              </a:lnSpc>
            </a:pPr>
            <a:r>
              <a:rPr lang="ru-RU" sz="4200" b="1" dirty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Создание рабочей группы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9" t="23360" r="11613" b="27604"/>
          <a:stretch/>
        </p:blipFill>
        <p:spPr bwMode="auto">
          <a:xfrm>
            <a:off x="107753" y="2307108"/>
            <a:ext cx="10217348" cy="570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9224" y="2307108"/>
            <a:ext cx="417646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E:\0 ОМО\27,02\QFgHlyVY0hb1Hq78uW9c0RDElH_Fsb9b_qYQHHmamlYgTrARyngjEjeH5eaVNmg6UmCrUDqFyeneB-M2oCJXJapS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/>
          <a:stretch/>
        </p:blipFill>
        <p:spPr bwMode="auto">
          <a:xfrm>
            <a:off x="10823703" y="187036"/>
            <a:ext cx="7177281" cy="521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03" y="5771277"/>
            <a:ext cx="7177281" cy="442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6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90358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77951" y="5144364"/>
            <a:ext cx="539898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ru-RU" sz="2399" b="1" dirty="0" smtClean="0">
                <a:solidFill>
                  <a:srgbClr val="00969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Целью проведения ЛПШ являлось создание методического актива учителей Алтайского кря по формированию функциональной грамотности обучающихся </a:t>
            </a:r>
            <a:endParaRPr lang="en-US" sz="2399" b="1" dirty="0">
              <a:solidFill>
                <a:srgbClr val="009692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98322" y="922984"/>
            <a:ext cx="688024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2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Летняя педагогическая школа по функциональной грамотности «Учим для жизни»</a:t>
            </a:r>
            <a:endParaRPr lang="en-US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pic>
        <p:nvPicPr>
          <p:cNvPr id="3074" name="Picture 2" descr="E:\0 ОМО\27,02\1771657041688147867986142186880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530" y="203354"/>
            <a:ext cx="7504389" cy="54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55" y="5935588"/>
            <a:ext cx="5521170" cy="377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307"/>
          <a:stretch/>
        </p:blipFill>
        <p:spPr bwMode="auto">
          <a:xfrm>
            <a:off x="13359391" y="5935587"/>
            <a:ext cx="5087188" cy="374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6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9655" y="1873121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78070" y="1776413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29482" y="1747708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91073" y="2967029"/>
            <a:ext cx="1926983" cy="192698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79487" y="2870321"/>
            <a:ext cx="1926983" cy="192698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230900" y="2803205"/>
            <a:ext cx="1926983" cy="192698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-1159104" y="0"/>
            <a:ext cx="2676802" cy="10287000"/>
            <a:chOff x="0" y="0"/>
            <a:chExt cx="905486" cy="3479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5486" cy="3479800"/>
            </a:xfrm>
            <a:custGeom>
              <a:avLst/>
              <a:gdLst/>
              <a:ahLst/>
              <a:cxnLst/>
              <a:rect l="l" t="t" r="r" b="b"/>
              <a:pathLst>
                <a:path w="905486" h="3479800">
                  <a:moveTo>
                    <a:pt x="0" y="0"/>
                  </a:moveTo>
                  <a:lnTo>
                    <a:pt x="905486" y="0"/>
                  </a:lnTo>
                  <a:lnTo>
                    <a:pt x="90548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66518" y="9452539"/>
            <a:ext cx="1765655" cy="176565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-584126" y="9147028"/>
            <a:ext cx="2376677" cy="237667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3717400" y="3372312"/>
            <a:ext cx="1451608" cy="1116418"/>
          </a:xfrm>
          <a:custGeom>
            <a:avLst/>
            <a:gdLst/>
            <a:ahLst/>
            <a:cxnLst/>
            <a:rect l="l" t="t" r="r" b="b"/>
            <a:pathLst>
              <a:path w="1451608" h="1116418">
                <a:moveTo>
                  <a:pt x="0" y="0"/>
                </a:moveTo>
                <a:lnTo>
                  <a:pt x="1451607" y="0"/>
                </a:lnTo>
                <a:lnTo>
                  <a:pt x="1451607" y="1116418"/>
                </a:lnTo>
                <a:lnTo>
                  <a:pt x="0" y="1116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184769" y="3246899"/>
            <a:ext cx="1116418" cy="1116418"/>
          </a:xfrm>
          <a:custGeom>
            <a:avLst/>
            <a:gdLst/>
            <a:ahLst/>
            <a:cxnLst/>
            <a:rect l="l" t="t" r="r" b="b"/>
            <a:pathLst>
              <a:path w="1116418" h="1116418">
                <a:moveTo>
                  <a:pt x="0" y="0"/>
                </a:moveTo>
                <a:lnTo>
                  <a:pt x="1116418" y="0"/>
                </a:lnTo>
                <a:lnTo>
                  <a:pt x="1116418" y="1116418"/>
                </a:lnTo>
                <a:lnTo>
                  <a:pt x="0" y="111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506017" y="3208487"/>
            <a:ext cx="1376749" cy="1116418"/>
          </a:xfrm>
          <a:custGeom>
            <a:avLst/>
            <a:gdLst/>
            <a:ahLst/>
            <a:cxnLst/>
            <a:rect l="l" t="t" r="r" b="b"/>
            <a:pathLst>
              <a:path w="1376749" h="1116418">
                <a:moveTo>
                  <a:pt x="0" y="0"/>
                </a:moveTo>
                <a:lnTo>
                  <a:pt x="1376749" y="0"/>
                </a:lnTo>
                <a:lnTo>
                  <a:pt x="1376749" y="1116418"/>
                </a:lnTo>
                <a:lnTo>
                  <a:pt x="0" y="111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78070" y="5955679"/>
            <a:ext cx="412981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ru-RU" sz="2799" b="1" dirty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Проблемы, связанные с поиском места заданий по ФГ  в учебном процессе, с методикой организации деятельности  учащихся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27624" y="5955679"/>
            <a:ext cx="3733534" cy="410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ru-RU" sz="2799" b="1" dirty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Проблемы, связанные с особенностями </a:t>
            </a:r>
            <a:r>
              <a:rPr lang="ru-RU" sz="2799" b="1" dirty="0" err="1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критериально</a:t>
            </a:r>
            <a:r>
              <a:rPr lang="ru-RU" sz="2799" b="1" dirty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-уровневого подхода к оценке  результатов выполнения учащимися заданий по ФГ</a:t>
            </a:r>
            <a:endParaRPr lang="en-US" sz="2799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7" name="TextBox 21"/>
          <p:cNvSpPr txBox="1"/>
          <p:nvPr/>
        </p:nvSpPr>
        <p:spPr>
          <a:xfrm>
            <a:off x="2389657" y="6108079"/>
            <a:ext cx="4378080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ru-RU" sz="2799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Проблемы, связанные с пониманием педагогами природы и особенностей заданий для формирования функциональной грамотности</a:t>
            </a:r>
            <a:endParaRPr lang="en-US" sz="2799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2552" y="-11043"/>
            <a:ext cx="1592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788"/>
              </a:lnSpc>
            </a:pPr>
            <a:r>
              <a:rPr lang="ru-RU" sz="40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Трудности педагогов, которые они испытывают при формировании и оценке функциональной грамотности</a:t>
            </a:r>
            <a:endParaRPr lang="ru-RU" sz="40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597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12434" y="1268171"/>
            <a:ext cx="688024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ru-RU" sz="42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Регистрация и жеребьевка с использованием цветных жетонов </a:t>
            </a:r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8042" r="3880" b="4688"/>
          <a:stretch/>
        </p:blipFill>
        <p:spPr bwMode="auto">
          <a:xfrm>
            <a:off x="8061608" y="2335188"/>
            <a:ext cx="9722336" cy="533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7061" y="4698342"/>
            <a:ext cx="65147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Общее  количество  участников -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15 образовательных организаций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Каменского района.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каждой школы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приняло участие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 человек: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заместитель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директора по УВР, учителя начальных классов, 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предметники основного общего и среднего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8684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597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77160" y="1268171"/>
            <a:ext cx="548651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ru-RU" sz="4400" b="1" i="1" dirty="0"/>
              <a:t>Хохлова Наталья Викторовна,</a:t>
            </a:r>
            <a:r>
              <a:rPr lang="ru-RU" sz="4400" dirty="0"/>
              <a:t> педагог-психолог МБОУ «Лицей № 4</a:t>
            </a:r>
            <a:r>
              <a:rPr lang="ru-RU" sz="4400" dirty="0" smtClean="0"/>
              <a:t>», продемонстрировала приёмы </a:t>
            </a:r>
            <a:r>
              <a:rPr lang="ru-RU" sz="4400" b="1" i="1" dirty="0" smtClean="0"/>
              <a:t>активизации </a:t>
            </a:r>
            <a:r>
              <a:rPr lang="ru-RU" sz="4400" b="1" i="1" dirty="0"/>
              <a:t>группового взаимодействия</a:t>
            </a:r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1718" r="4173" b="5208"/>
          <a:stretch/>
        </p:blipFill>
        <p:spPr bwMode="auto">
          <a:xfrm>
            <a:off x="7360096" y="174948"/>
            <a:ext cx="9321041" cy="474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3126" r="4319" b="4948"/>
          <a:stretch/>
        </p:blipFill>
        <p:spPr bwMode="auto">
          <a:xfrm>
            <a:off x="9576048" y="5277851"/>
            <a:ext cx="8711952" cy="49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0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597" y="0"/>
            <a:ext cx="4354733" cy="10320015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8542" y="88020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7161" y="967769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0205" y="909099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2748" y="941861"/>
            <a:ext cx="6929063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i="1" dirty="0"/>
              <a:t>Цыганкова Юлия Геннадьевна,</a:t>
            </a:r>
            <a:r>
              <a:rPr lang="ru-RU" sz="4400" dirty="0"/>
              <a:t> учитель начальных классов и  географии МБОУ «</a:t>
            </a:r>
            <a:r>
              <a:rPr lang="ru-RU" sz="4400" dirty="0" err="1"/>
              <a:t>Новоярковская</a:t>
            </a:r>
            <a:r>
              <a:rPr lang="ru-RU" sz="4400" dirty="0"/>
              <a:t> </a:t>
            </a:r>
            <a:r>
              <a:rPr lang="ru-RU" sz="4400" dirty="0" smtClean="0"/>
              <a:t>СОШ» рассказала о </a:t>
            </a:r>
            <a:r>
              <a:rPr lang="ru-RU" sz="4400" b="1" i="1" dirty="0" smtClean="0"/>
              <a:t>методических подходах </a:t>
            </a:r>
            <a:r>
              <a:rPr lang="ru-RU" sz="4400" b="1" i="1" dirty="0"/>
              <a:t>к конструированию заданий на формирование функциональной </a:t>
            </a:r>
            <a:r>
              <a:rPr lang="ru-RU" sz="4400" b="1" i="1" dirty="0" smtClean="0"/>
              <a:t>грамотности</a:t>
            </a:r>
            <a:endParaRPr lang="ru-RU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/>
          <a:stretch/>
        </p:blipFill>
        <p:spPr bwMode="auto">
          <a:xfrm>
            <a:off x="8357076" y="1698559"/>
            <a:ext cx="9930924" cy="667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4263</TotalTime>
  <Words>462</Words>
  <Application>Microsoft Office PowerPoint</Application>
  <PresentationFormat>Произвольный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Open Sans 2 Bold Italics</vt:lpstr>
      <vt:lpstr>Tahoma</vt:lpstr>
      <vt:lpstr>Calibri</vt:lpstr>
      <vt:lpstr>Lucida Sans Unicode</vt:lpstr>
      <vt:lpstr>Open Sans 1 Bold</vt:lpstr>
      <vt:lpstr>Open Sans 2 Bold</vt:lpstr>
      <vt:lpstr>Montserrat 1 Bold</vt:lpstr>
      <vt:lpstr>Open Sans 1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2025_шаблон презентации</dc:title>
  <dc:creator>MaxSpade83</dc:creator>
  <cp:lastModifiedBy>Горбатова О.Н.</cp:lastModifiedBy>
  <cp:revision>103</cp:revision>
  <dcterms:created xsi:type="dcterms:W3CDTF">2006-08-16T00:00:00Z</dcterms:created>
  <dcterms:modified xsi:type="dcterms:W3CDTF">2026-02-27T10:03:52Z</dcterms:modified>
  <dc:identifier>DAGz_oanm6Q</dc:identifier>
</cp:coreProperties>
</file>