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11.jpg" ContentType="image/jpg"/>
  <Override PartName="/ppt/media/image12.jpg" ContentType="image/jpg"/>
  <Override PartName="/ppt/media/image16.jpg" ContentType="image/jpg"/>
  <Override PartName="/ppt/media/image17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90" r:id="rId3"/>
    <p:sldId id="391" r:id="rId4"/>
    <p:sldId id="392" r:id="rId5"/>
    <p:sldId id="291" r:id="rId6"/>
    <p:sldId id="292" r:id="rId7"/>
    <p:sldId id="293" r:id="rId8"/>
    <p:sldId id="294" r:id="rId9"/>
    <p:sldId id="295" r:id="rId10"/>
    <p:sldId id="305" r:id="rId11"/>
    <p:sldId id="387" r:id="rId12"/>
    <p:sldId id="385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138" y="1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76040" y="481406"/>
            <a:ext cx="605472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7136" y="0"/>
            <a:ext cx="11485245" cy="6858000"/>
          </a:xfrm>
          <a:custGeom>
            <a:avLst/>
            <a:gdLst/>
            <a:ahLst/>
            <a:cxnLst/>
            <a:rect l="l" t="t" r="r" b="b"/>
            <a:pathLst>
              <a:path w="11485245" h="6858000">
                <a:moveTo>
                  <a:pt x="0" y="6858000"/>
                </a:moveTo>
                <a:lnTo>
                  <a:pt x="11484864" y="6858000"/>
                </a:lnTo>
                <a:lnTo>
                  <a:pt x="114848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478790" cy="6858000"/>
          </a:xfrm>
          <a:custGeom>
            <a:avLst/>
            <a:gdLst/>
            <a:ahLst/>
            <a:cxnLst/>
            <a:rect l="l" t="t" r="r" b="b"/>
            <a:pathLst>
              <a:path w="478790" h="6858000">
                <a:moveTo>
                  <a:pt x="0" y="6858000"/>
                </a:moveTo>
                <a:lnTo>
                  <a:pt x="478536" y="6858000"/>
                </a:lnTo>
                <a:lnTo>
                  <a:pt x="47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8536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0"/>
                </a:ln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139" y="248157"/>
            <a:ext cx="1020572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2800" y="1520469"/>
            <a:ext cx="10766399" cy="3354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swetaz77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1876" y="1685289"/>
            <a:ext cx="3275329" cy="4410710"/>
          </a:xfrm>
          <a:custGeom>
            <a:avLst/>
            <a:gdLst/>
            <a:ahLst/>
            <a:cxnLst/>
            <a:rect l="l" t="t" r="r" b="b"/>
            <a:pathLst>
              <a:path w="3275329" h="4410710">
                <a:moveTo>
                  <a:pt x="3274822" y="0"/>
                </a:moveTo>
                <a:lnTo>
                  <a:pt x="2869057" y="0"/>
                </a:lnTo>
                <a:lnTo>
                  <a:pt x="2869057" y="4023360"/>
                </a:lnTo>
                <a:lnTo>
                  <a:pt x="2869057" y="4024630"/>
                </a:lnTo>
                <a:lnTo>
                  <a:pt x="2623185" y="4024630"/>
                </a:lnTo>
                <a:lnTo>
                  <a:pt x="2623185" y="4023360"/>
                </a:lnTo>
                <a:lnTo>
                  <a:pt x="0" y="4023360"/>
                </a:lnTo>
                <a:lnTo>
                  <a:pt x="0" y="4024630"/>
                </a:lnTo>
                <a:lnTo>
                  <a:pt x="0" y="4410710"/>
                </a:lnTo>
                <a:lnTo>
                  <a:pt x="3274822" y="4410710"/>
                </a:lnTo>
                <a:lnTo>
                  <a:pt x="3274822" y="4024630"/>
                </a:lnTo>
                <a:lnTo>
                  <a:pt x="3274822" y="4023360"/>
                </a:lnTo>
                <a:lnTo>
                  <a:pt x="3274822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2855" y="743712"/>
            <a:ext cx="3275329" cy="4408805"/>
          </a:xfrm>
          <a:custGeom>
            <a:avLst/>
            <a:gdLst/>
            <a:ahLst/>
            <a:cxnLst/>
            <a:rect l="l" t="t" r="r" b="b"/>
            <a:pathLst>
              <a:path w="3275329" h="4408805">
                <a:moveTo>
                  <a:pt x="3274186" y="0"/>
                </a:moveTo>
                <a:lnTo>
                  <a:pt x="0" y="0"/>
                </a:lnTo>
                <a:lnTo>
                  <a:pt x="0" y="4408424"/>
                </a:lnTo>
                <a:lnTo>
                  <a:pt x="405663" y="4408424"/>
                </a:lnTo>
                <a:lnTo>
                  <a:pt x="405663" y="384428"/>
                </a:lnTo>
                <a:lnTo>
                  <a:pt x="3274822" y="385699"/>
                </a:lnTo>
                <a:lnTo>
                  <a:pt x="3274314" y="288036"/>
                </a:lnTo>
                <a:lnTo>
                  <a:pt x="3274695" y="97662"/>
                </a:lnTo>
                <a:lnTo>
                  <a:pt x="3274186" y="0"/>
                </a:lnTo>
                <a:close/>
              </a:path>
            </a:pathLst>
          </a:custGeom>
          <a:solidFill>
            <a:srgbClr val="181B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07438" y="2131898"/>
            <a:ext cx="8358505" cy="2180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368300" algn="ctr">
              <a:spcBef>
                <a:spcPts val="100"/>
              </a:spcBef>
            </a:pPr>
            <a:r>
              <a:rPr lang="ru-RU" sz="2800" b="1" i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применения программы Компас 3</a:t>
            </a:r>
            <a:r>
              <a:rPr lang="en-US" sz="2800" b="1" i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800" b="1" i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изучения модулей:</a:t>
            </a:r>
            <a:r>
              <a:rPr lang="ru-RU" sz="2800" b="1" i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2800" b="1" i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</a:t>
            </a:r>
            <a:r>
              <a:rPr sz="2800" b="1" i="1" spc="-1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графика.</a:t>
            </a:r>
            <a:r>
              <a:rPr sz="2800" b="1" i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Черчение</a:t>
            </a:r>
            <a:r>
              <a:rPr sz="2800" b="1" i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r>
              <a:rPr lang="ru-RU" sz="2800" b="1" i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-моделирование,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макетирование»</a:t>
            </a:r>
          </a:p>
          <a:p>
            <a:pPr marL="378460" marR="368300" algn="ctr">
              <a:lnSpc>
                <a:spcPct val="100000"/>
              </a:lnSpc>
              <a:spcBef>
                <a:spcPts val="100"/>
              </a:spcBef>
            </a:pPr>
            <a:r>
              <a:rPr sz="2800" b="1" i="1" spc="-10" dirty="0" smtClean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на</a:t>
            </a:r>
            <a:r>
              <a:rPr sz="2800" b="1" i="1" spc="-110" dirty="0">
                <a:latin typeface="Times New Roman"/>
                <a:cs typeface="Times New Roman"/>
              </a:rPr>
              <a:t> </a:t>
            </a:r>
            <a:r>
              <a:rPr sz="2800" b="1" i="1" spc="-10" dirty="0" err="1">
                <a:latin typeface="Times New Roman"/>
                <a:cs typeface="Times New Roman"/>
              </a:rPr>
              <a:t>уроках</a:t>
            </a:r>
            <a:r>
              <a:rPr sz="2800" b="1" i="1" spc="-120" dirty="0">
                <a:latin typeface="Times New Roman"/>
                <a:cs typeface="Times New Roman"/>
              </a:rPr>
              <a:t> </a:t>
            </a:r>
            <a:r>
              <a:rPr lang="ru-RU" sz="2800" b="1" i="1" spc="-120" dirty="0" smtClean="0">
                <a:latin typeface="Times New Roman"/>
                <a:cs typeface="Times New Roman"/>
              </a:rPr>
              <a:t>труда (</a:t>
            </a:r>
            <a:r>
              <a:rPr sz="2800" b="1" i="1" spc="-10" dirty="0" err="1" smtClean="0">
                <a:latin typeface="Times New Roman"/>
                <a:cs typeface="Times New Roman"/>
              </a:rPr>
              <a:t>технологии</a:t>
            </a:r>
            <a:r>
              <a:rPr lang="ru-RU" sz="2800" b="1" i="1" spc="-10" dirty="0" smtClean="0"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0525" y="589533"/>
            <a:ext cx="40278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5" dirty="0">
                <a:solidFill>
                  <a:srgbClr val="181B0D"/>
                </a:solidFill>
                <a:latin typeface="Times New Roman"/>
                <a:cs typeface="Times New Roman"/>
              </a:rPr>
              <a:t>МКОУ</a:t>
            </a:r>
            <a:r>
              <a:rPr sz="2000" b="1" spc="-10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 smtClean="0">
                <a:solidFill>
                  <a:srgbClr val="181B0D"/>
                </a:solidFill>
                <a:latin typeface="Times New Roman"/>
                <a:cs typeface="Times New Roman"/>
              </a:rPr>
              <a:t>«</a:t>
            </a:r>
            <a:r>
              <a:rPr sz="2000" b="1" spc="-90" dirty="0" smtClean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90" dirty="0" err="1" smtClean="0">
                <a:solidFill>
                  <a:srgbClr val="181B0D"/>
                </a:solidFill>
                <a:latin typeface="Times New Roman"/>
                <a:cs typeface="Times New Roman"/>
              </a:rPr>
              <a:t>Волчихинская</a:t>
            </a:r>
            <a:r>
              <a:rPr lang="ru-RU" sz="2000" b="1" spc="-90" dirty="0" smtClean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 smtClean="0">
                <a:solidFill>
                  <a:srgbClr val="181B0D"/>
                </a:solidFill>
                <a:latin typeface="Times New Roman"/>
                <a:cs typeface="Times New Roman"/>
              </a:rPr>
              <a:t>СОШ</a:t>
            </a:r>
            <a:r>
              <a:rPr sz="2000" b="1" spc="-100" dirty="0" smtClean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 smtClean="0">
                <a:solidFill>
                  <a:srgbClr val="181B0D"/>
                </a:solidFill>
                <a:latin typeface="Times New Roman"/>
                <a:cs typeface="Times New Roman"/>
              </a:rPr>
              <a:t>№</a:t>
            </a:r>
            <a:r>
              <a:rPr lang="ru-RU" sz="2000" b="1" spc="-25" dirty="0" smtClean="0">
                <a:solidFill>
                  <a:srgbClr val="181B0D"/>
                </a:solidFill>
                <a:latin typeface="Times New Roman"/>
                <a:cs typeface="Times New Roman"/>
              </a:rPr>
              <a:t>1</a:t>
            </a:r>
            <a:r>
              <a:rPr sz="2000" b="1" spc="-25" dirty="0" smtClean="0">
                <a:solidFill>
                  <a:srgbClr val="181B0D"/>
                </a:solidFill>
                <a:latin typeface="Times New Roman"/>
                <a:cs typeface="Times New Roman"/>
              </a:rPr>
              <a:t>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0519" y="4569216"/>
            <a:ext cx="7249159" cy="1166601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582035" marR="5080" indent="-64135">
              <a:lnSpc>
                <a:spcPct val="104099"/>
              </a:lnSpc>
              <a:spcBef>
                <a:spcPts val="5"/>
              </a:spcBef>
            </a:pPr>
            <a:r>
              <a:rPr lang="ru-RU" sz="2000" b="1" i="1" dirty="0" smtClean="0">
                <a:solidFill>
                  <a:srgbClr val="181B0D"/>
                </a:solidFill>
                <a:latin typeface="Times New Roman"/>
                <a:cs typeface="Times New Roman"/>
              </a:rPr>
              <a:t>Новиков Павел Владимирович</a:t>
            </a:r>
          </a:p>
          <a:p>
            <a:pPr marL="3582035" marR="5080" indent="-64135">
              <a:lnSpc>
                <a:spcPct val="104099"/>
              </a:lnSpc>
              <a:spcBef>
                <a:spcPts val="5"/>
              </a:spcBef>
            </a:pPr>
            <a:r>
              <a:rPr sz="2000" b="1" i="1" dirty="0" err="1" smtClean="0">
                <a:solidFill>
                  <a:srgbClr val="181B0D"/>
                </a:solidFill>
                <a:latin typeface="Times New Roman"/>
                <a:cs typeface="Times New Roman"/>
              </a:rPr>
              <a:t>учитель</a:t>
            </a:r>
            <a:r>
              <a:rPr sz="2000" b="1" i="1" spc="-110" dirty="0" smtClean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spc="-110" dirty="0" smtClean="0">
                <a:solidFill>
                  <a:srgbClr val="181B0D"/>
                </a:solidFill>
                <a:latin typeface="Times New Roman"/>
                <a:cs typeface="Times New Roman"/>
              </a:rPr>
              <a:t>труда (</a:t>
            </a:r>
            <a:r>
              <a:rPr sz="2000" b="1" i="1" spc="-10" dirty="0" err="1" smtClean="0">
                <a:solidFill>
                  <a:srgbClr val="181B0D"/>
                </a:solidFill>
                <a:latin typeface="Times New Roman"/>
                <a:cs typeface="Times New Roman"/>
              </a:rPr>
              <a:t>технологии</a:t>
            </a:r>
            <a:r>
              <a:rPr lang="ru-RU" sz="2000" b="1" i="1" spc="-10" dirty="0" smtClean="0">
                <a:solidFill>
                  <a:srgbClr val="181B0D"/>
                </a:solidFill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lang="ru-RU" sz="2000" b="1" i="1" dirty="0" smtClean="0">
                <a:solidFill>
                  <a:srgbClr val="181B0D"/>
                </a:solidFill>
                <a:latin typeface="Times New Roman"/>
                <a:cs typeface="Times New Roman"/>
              </a:rPr>
              <a:t>24</a:t>
            </a:r>
            <a:r>
              <a:rPr sz="2000" b="1" i="1" spc="-85" dirty="0" smtClean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spc="-40" dirty="0" smtClean="0">
                <a:solidFill>
                  <a:srgbClr val="181B0D"/>
                </a:solidFill>
                <a:latin typeface="Times New Roman"/>
                <a:cs typeface="Times New Roman"/>
              </a:rPr>
              <a:t>марта</a:t>
            </a:r>
            <a:r>
              <a:rPr sz="2000" b="1" i="1" spc="-135" dirty="0" smtClean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 smtClean="0">
                <a:solidFill>
                  <a:srgbClr val="181B0D"/>
                </a:solidFill>
                <a:latin typeface="Times New Roman"/>
                <a:cs typeface="Times New Roman"/>
              </a:rPr>
              <a:t>202</a:t>
            </a:r>
            <a:r>
              <a:rPr lang="ru-RU" sz="2000" b="1" i="1" spc="-10" dirty="0" smtClean="0">
                <a:solidFill>
                  <a:srgbClr val="181B0D"/>
                </a:solidFill>
                <a:latin typeface="Times New Roman"/>
                <a:cs typeface="Times New Roman"/>
              </a:rPr>
              <a:t>6</a:t>
            </a:r>
            <a:r>
              <a:rPr sz="2000" b="1" i="1" spc="-110" dirty="0" smtClean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181B0D"/>
                </a:solidFill>
                <a:latin typeface="Times New Roman"/>
                <a:cs typeface="Times New Roman"/>
              </a:rPr>
              <a:t>года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0450" y="230835"/>
            <a:ext cx="5530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181B0D"/>
                </a:solidFill>
              </a:rPr>
              <a:t>Практическая</a:t>
            </a:r>
            <a:r>
              <a:rPr sz="4400" spc="-75" dirty="0">
                <a:solidFill>
                  <a:srgbClr val="181B0D"/>
                </a:solidFill>
              </a:rPr>
              <a:t> </a:t>
            </a:r>
            <a:r>
              <a:rPr sz="4400" spc="-10" dirty="0">
                <a:solidFill>
                  <a:srgbClr val="181B0D"/>
                </a:solidFill>
              </a:rPr>
              <a:t>работа</a:t>
            </a:r>
            <a:endParaRPr sz="4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325" b="4651"/>
          <a:stretch/>
        </p:blipFill>
        <p:spPr>
          <a:xfrm>
            <a:off x="838200" y="1143000"/>
            <a:ext cx="5825066" cy="304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12800" y="1520469"/>
            <a:ext cx="10766399" cy="517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6095" marR="5080">
              <a:lnSpc>
                <a:spcPct val="130000"/>
              </a:lnSpc>
              <a:spcBef>
                <a:spcPts val="100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310" b="5339"/>
          <a:stretch/>
        </p:blipFill>
        <p:spPr>
          <a:xfrm>
            <a:off x="6095999" y="3581401"/>
            <a:ext cx="5867401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4082"/>
          <a:stretch/>
        </p:blipFill>
        <p:spPr>
          <a:xfrm>
            <a:off x="110067" y="304800"/>
            <a:ext cx="6637867" cy="3581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6819"/>
          <a:stretch/>
        </p:blipFill>
        <p:spPr>
          <a:xfrm>
            <a:off x="5940986" y="3352800"/>
            <a:ext cx="5960533" cy="31242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5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0145" y="1044651"/>
            <a:ext cx="33743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5" dirty="0">
                <a:solidFill>
                  <a:srgbClr val="181B0D"/>
                </a:solidFill>
              </a:rPr>
              <a:t>Контакты: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413375" y="3907916"/>
            <a:ext cx="5896610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Контакты: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dirty="0" err="1">
                <a:latin typeface="Times New Roman"/>
                <a:cs typeface="Times New Roman"/>
              </a:rPr>
              <a:t>e.mail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lang="en-US" sz="2800" b="1" u="sng" spc="-105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pvnovi</a:t>
            </a:r>
            <a:r>
              <a:rPr sz="2800" b="1" u="sng" spc="-10" dirty="0" smtClean="0">
                <a:solidFill>
                  <a:schemeClr val="accent1"/>
                </a:solidFill>
                <a:uFill>
                  <a:solidFill>
                    <a:srgbClr val="77A1BA"/>
                  </a:solidFill>
                </a:uFill>
                <a:latin typeface="Times New Roman"/>
                <a:cs typeface="Times New Roman"/>
                <a:hlinkClick r:id="rId2"/>
              </a:rPr>
              <a:t>@mail.ru</a:t>
            </a:r>
            <a:endParaRPr sz="2800" u="sng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1967864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latin typeface="Times New Roman"/>
                <a:cs typeface="Times New Roman"/>
              </a:rPr>
              <a:t>тел.:</a:t>
            </a:r>
            <a:r>
              <a:rPr sz="2800" b="1" spc="-30" dirty="0">
                <a:latin typeface="Times New Roman"/>
                <a:cs typeface="Times New Roman"/>
              </a:rPr>
              <a:t> </a:t>
            </a:r>
            <a:r>
              <a:rPr sz="2800" b="1" spc="-10" dirty="0" smtClean="0">
                <a:latin typeface="Times New Roman"/>
                <a:cs typeface="Times New Roman"/>
              </a:rPr>
              <a:t>890</a:t>
            </a:r>
            <a:r>
              <a:rPr lang="en-US" sz="2800" b="1" spc="-10" dirty="0" smtClean="0">
                <a:latin typeface="Times New Roman"/>
                <a:cs typeface="Times New Roman"/>
              </a:rPr>
              <a:t>6</a:t>
            </a:r>
            <a:r>
              <a:rPr sz="2800" b="1" spc="-10" dirty="0" smtClean="0">
                <a:latin typeface="Times New Roman"/>
                <a:cs typeface="Times New Roman"/>
              </a:rPr>
              <a:t>9</a:t>
            </a:r>
            <a:r>
              <a:rPr lang="en-US" sz="2800" b="1" spc="-10" dirty="0" smtClean="0">
                <a:latin typeface="Times New Roman"/>
                <a:cs typeface="Times New Roman"/>
              </a:rPr>
              <a:t>630606</a:t>
            </a:r>
            <a:endParaRPr sz="2800" dirty="0">
              <a:latin typeface="Times New Roman"/>
              <a:cs typeface="Times New Roman"/>
            </a:endParaRPr>
          </a:p>
          <a:p>
            <a:pPr marL="12700" marR="484505">
              <a:lnSpc>
                <a:spcPct val="100000"/>
              </a:lnSpc>
            </a:pPr>
            <a:r>
              <a:rPr lang="ru-RU" sz="2800" b="1" spc="-10" dirty="0" smtClean="0">
                <a:latin typeface="Times New Roman"/>
                <a:cs typeface="Times New Roman"/>
              </a:rPr>
              <a:t>Новиков Павел Владимирович </a:t>
            </a:r>
            <a:r>
              <a:rPr sz="2800" b="1" dirty="0" err="1" smtClean="0">
                <a:latin typeface="Times New Roman"/>
                <a:cs typeface="Times New Roman"/>
              </a:rPr>
              <a:t>учитель</a:t>
            </a:r>
            <a:r>
              <a:rPr sz="2800" b="1" spc="-45" dirty="0" smtClean="0">
                <a:latin typeface="Times New Roman"/>
                <a:cs typeface="Times New Roman"/>
              </a:rPr>
              <a:t> </a:t>
            </a:r>
            <a:r>
              <a:rPr lang="ru-RU" sz="2800" b="1" spc="-45" dirty="0" smtClean="0">
                <a:latin typeface="Times New Roman"/>
                <a:cs typeface="Times New Roman"/>
              </a:rPr>
              <a:t>труда(</a:t>
            </a:r>
            <a:r>
              <a:rPr sz="2800" b="1" spc="-10" dirty="0" err="1" smtClean="0">
                <a:latin typeface="Times New Roman"/>
                <a:cs typeface="Times New Roman"/>
              </a:rPr>
              <a:t>технологии</a:t>
            </a:r>
            <a:r>
              <a:rPr lang="ru-RU" sz="2800" b="1" spc="-10" dirty="0" smtClean="0"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800" b="1" spc="-30" dirty="0">
                <a:latin typeface="Times New Roman"/>
                <a:cs typeface="Times New Roman"/>
              </a:rPr>
              <a:t>МКОУ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spc="-10" dirty="0" smtClean="0">
                <a:latin typeface="Times New Roman"/>
                <a:cs typeface="Times New Roman"/>
              </a:rPr>
              <a:t>«</a:t>
            </a:r>
            <a:r>
              <a:rPr lang="ru-RU" sz="2800" b="1" spc="-10" dirty="0" err="1" smtClean="0">
                <a:latin typeface="Times New Roman"/>
                <a:cs typeface="Times New Roman"/>
              </a:rPr>
              <a:t>Волчихинская</a:t>
            </a:r>
            <a:r>
              <a:rPr sz="2800" b="1" spc="-80" dirty="0" smtClean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СОШ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25" dirty="0" smtClean="0">
                <a:latin typeface="Times New Roman"/>
                <a:cs typeface="Times New Roman"/>
              </a:rPr>
              <a:t>№</a:t>
            </a:r>
            <a:r>
              <a:rPr lang="ru-RU" sz="2800" b="1" spc="-25" dirty="0" smtClean="0">
                <a:latin typeface="Times New Roman"/>
                <a:cs typeface="Times New Roman"/>
              </a:rPr>
              <a:t>1</a:t>
            </a:r>
            <a:r>
              <a:rPr sz="2800" b="1" spc="-25" dirty="0" smtClean="0">
                <a:latin typeface="Times New Roman"/>
                <a:cs typeface="Times New Roman"/>
              </a:rPr>
              <a:t>»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48000"/>
            <a:ext cx="2667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0450" y="230835"/>
            <a:ext cx="5530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181B0D"/>
                </a:solidFill>
              </a:rPr>
              <a:t>Практическая</a:t>
            </a:r>
            <a:r>
              <a:rPr sz="4400" spc="-75" dirty="0">
                <a:solidFill>
                  <a:srgbClr val="181B0D"/>
                </a:solidFill>
              </a:rPr>
              <a:t> </a:t>
            </a:r>
            <a:r>
              <a:rPr sz="4400" spc="-10" dirty="0">
                <a:solidFill>
                  <a:srgbClr val="181B0D"/>
                </a:solidFill>
              </a:rPr>
              <a:t>работа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12800" y="1520469"/>
            <a:ext cx="10766399" cy="517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6095" marR="5080">
              <a:lnSpc>
                <a:spcPct val="130000"/>
              </a:lnSpc>
              <a:spcBef>
                <a:spcPts val="100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9601200" cy="685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83" t="7142" r="4327" b="7142"/>
          <a:stretch/>
        </p:blipFill>
        <p:spPr>
          <a:xfrm>
            <a:off x="755436" y="0"/>
            <a:ext cx="11436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217" t="19331" r="4552" b="6991"/>
          <a:stretch/>
        </p:blipFill>
        <p:spPr>
          <a:xfrm>
            <a:off x="712800" y="0"/>
            <a:ext cx="11698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9935" y="1328420"/>
            <a:ext cx="27559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181B0D"/>
                </a:solidFill>
                <a:latin typeface="Franklin Gothic Medium"/>
                <a:cs typeface="Franklin Gothic Medium"/>
              </a:rPr>
              <a:t>Компас</a:t>
            </a:r>
            <a:r>
              <a:rPr sz="4400" b="0" spc="-25" dirty="0">
                <a:solidFill>
                  <a:srgbClr val="181B0D"/>
                </a:solidFill>
                <a:latin typeface="Franklin Gothic Medium"/>
                <a:cs typeface="Franklin Gothic Medium"/>
              </a:rPr>
              <a:t> 3D</a:t>
            </a:r>
            <a:endParaRPr sz="4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6804" y="2831414"/>
            <a:ext cx="1096645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67765" indent="8826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это</a:t>
            </a:r>
            <a:r>
              <a:rPr sz="3200" b="1" spc="-6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графический</a:t>
            </a:r>
            <a:r>
              <a:rPr sz="3200" b="1" spc="-8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редактор</a:t>
            </a:r>
            <a:r>
              <a:rPr sz="3200" b="1" spc="-8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позволяющий</a:t>
            </a:r>
            <a:r>
              <a:rPr sz="3200" b="1" spc="-6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81B0D"/>
                </a:solidFill>
                <a:latin typeface="Times New Roman"/>
                <a:cs typeface="Times New Roman"/>
              </a:rPr>
              <a:t>создавать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чертежи</a:t>
            </a:r>
            <a:r>
              <a:rPr sz="3200" b="1" spc="-6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деталей,</a:t>
            </a:r>
            <a:r>
              <a:rPr sz="3200" b="1" spc="-4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в</a:t>
            </a:r>
            <a:r>
              <a:rPr sz="3200" b="1" spc="-5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том</a:t>
            </a:r>
            <a:r>
              <a:rPr sz="3200" b="1" spc="-6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числе</a:t>
            </a:r>
            <a:r>
              <a:rPr sz="3200" b="1" spc="-4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трехмерные.</a:t>
            </a:r>
            <a:r>
              <a:rPr sz="3200" b="1" spc="-7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81B0D"/>
                </a:solidFill>
                <a:latin typeface="Times New Roman"/>
                <a:cs typeface="Times New Roman"/>
              </a:rPr>
              <a:t>Грамотно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оформить</a:t>
            </a:r>
            <a:r>
              <a:rPr sz="3200" b="1" spc="-5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чертеж:</a:t>
            </a:r>
            <a:r>
              <a:rPr sz="3200" b="1" spc="-3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обозначить</a:t>
            </a:r>
            <a:r>
              <a:rPr sz="3200" b="1" spc="-5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на</a:t>
            </a:r>
            <a:r>
              <a:rPr sz="3200" b="1" spc="-1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чертеже</a:t>
            </a:r>
            <a:r>
              <a:rPr sz="3200" b="1" spc="-3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размеры</a:t>
            </a:r>
            <a:r>
              <a:rPr sz="3200" b="1" spc="-3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81B0D"/>
                </a:solidFill>
                <a:latin typeface="Times New Roman"/>
                <a:cs typeface="Times New Roman"/>
              </a:rPr>
              <a:t>деталей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и</a:t>
            </a:r>
            <a:r>
              <a:rPr sz="3200" b="1" spc="-5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сделать</a:t>
            </a:r>
            <a:r>
              <a:rPr sz="3200" b="1" spc="-6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надписи</a:t>
            </a:r>
            <a:r>
              <a:rPr sz="3200" b="1" spc="-5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в</a:t>
            </a:r>
            <a:r>
              <a:rPr sz="3200" b="1" spc="-6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81B0D"/>
                </a:solidFill>
                <a:latin typeface="Times New Roman"/>
                <a:cs typeface="Times New Roman"/>
              </a:rPr>
              <a:t>соответствии</a:t>
            </a:r>
            <a:r>
              <a:rPr sz="3200" b="1" spc="-7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181B0D"/>
                </a:solidFill>
                <a:latin typeface="Times New Roman"/>
                <a:cs typeface="Times New Roman"/>
              </a:rPr>
              <a:t>с</a:t>
            </a:r>
            <a:r>
              <a:rPr sz="3200" b="1" spc="-5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181B0D"/>
                </a:solidFill>
                <a:latin typeface="Times New Roman"/>
                <a:cs typeface="Times New Roman"/>
              </a:rPr>
              <a:t>существующими стандартами.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783" y="858011"/>
            <a:ext cx="3808476" cy="197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8198" y="501141"/>
            <a:ext cx="35756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latin typeface="Times New Roman"/>
                <a:cs typeface="Times New Roman"/>
              </a:rPr>
              <a:t>Преимущества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8126" y="1188465"/>
            <a:ext cx="1047242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5575" indent="-151130">
              <a:lnSpc>
                <a:spcPct val="100000"/>
              </a:lnSpc>
              <a:spcBef>
                <a:spcPts val="105"/>
              </a:spcBef>
              <a:buSzPct val="96875"/>
              <a:buChar char="•"/>
              <a:tabLst>
                <a:tab pos="155575" algn="l"/>
              </a:tabLst>
            </a:pP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программа</a:t>
            </a:r>
            <a:r>
              <a:rPr sz="3200" spc="-6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легка</a:t>
            </a:r>
            <a:r>
              <a:rPr sz="3200" spc="-4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в</a:t>
            </a:r>
            <a:r>
              <a:rPr sz="3200" spc="-3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освоении</a:t>
            </a:r>
            <a:r>
              <a:rPr sz="3200" spc="-5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и</a:t>
            </a:r>
            <a:r>
              <a:rPr sz="3200" spc="-2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181B0D"/>
                </a:solidFill>
                <a:latin typeface="Times New Roman"/>
                <a:cs typeface="Times New Roman"/>
              </a:rPr>
              <a:t>использовании;</a:t>
            </a:r>
            <a:endParaRPr sz="3200">
              <a:latin typeface="Times New Roman"/>
              <a:cs typeface="Times New Roman"/>
            </a:endParaRPr>
          </a:p>
          <a:p>
            <a:pPr marL="155575" indent="-151130">
              <a:lnSpc>
                <a:spcPct val="100000"/>
              </a:lnSpc>
              <a:buSzPct val="96875"/>
              <a:buChar char="•"/>
              <a:tabLst>
                <a:tab pos="155575" algn="l"/>
              </a:tabLst>
            </a:pP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хорошо</a:t>
            </a:r>
            <a:r>
              <a:rPr sz="3200" spc="-4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развиваются</a:t>
            </a:r>
            <a:r>
              <a:rPr sz="3200" spc="-3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навыки</a:t>
            </a:r>
            <a:r>
              <a:rPr sz="3200" spc="-1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точного</a:t>
            </a:r>
            <a:r>
              <a:rPr sz="3200" spc="-4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181B0D"/>
                </a:solidFill>
                <a:latin typeface="Times New Roman"/>
                <a:cs typeface="Times New Roman"/>
              </a:rPr>
              <a:t>черчения;</a:t>
            </a:r>
            <a:endParaRPr sz="3200">
              <a:latin typeface="Times New Roman"/>
              <a:cs typeface="Times New Roman"/>
            </a:endParaRPr>
          </a:p>
          <a:p>
            <a:pPr marL="12700" marR="5080" indent="-7620">
              <a:lnSpc>
                <a:spcPct val="100000"/>
              </a:lnSpc>
              <a:buSzPct val="96875"/>
              <a:buChar char="•"/>
              <a:tabLst>
                <a:tab pos="155575" algn="l"/>
              </a:tabLst>
            </a:pP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	легкость</a:t>
            </a:r>
            <a:r>
              <a:rPr sz="3200" spc="-3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и</a:t>
            </a:r>
            <a:r>
              <a:rPr sz="3200" spc="-1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удобство</a:t>
            </a:r>
            <a:r>
              <a:rPr sz="3200" spc="-5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управления</a:t>
            </a:r>
            <a:r>
              <a:rPr sz="3200" spc="-2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программой,</a:t>
            </a:r>
            <a:r>
              <a:rPr sz="3200" spc="-6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181B0D"/>
                </a:solidFill>
                <a:latin typeface="Times New Roman"/>
                <a:cs typeface="Times New Roman"/>
              </a:rPr>
              <a:t>возможности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редактирования</a:t>
            </a:r>
            <a:r>
              <a:rPr sz="3200" spc="-6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ошибок,</a:t>
            </a:r>
            <a:r>
              <a:rPr sz="3200" spc="-5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наглядный</a:t>
            </a:r>
            <a:r>
              <a:rPr sz="3200" spc="-4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результат</a:t>
            </a:r>
            <a:r>
              <a:rPr sz="3200" spc="-5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181B0D"/>
                </a:solidFill>
                <a:latin typeface="Times New Roman"/>
                <a:cs typeface="Times New Roman"/>
              </a:rPr>
              <a:t>работы;</a:t>
            </a:r>
            <a:endParaRPr sz="3200">
              <a:latin typeface="Times New Roman"/>
              <a:cs typeface="Times New Roman"/>
            </a:endParaRPr>
          </a:p>
          <a:p>
            <a:pPr marL="12700" marR="772160" indent="-8255">
              <a:lnSpc>
                <a:spcPct val="100000"/>
              </a:lnSpc>
              <a:buSzPct val="96875"/>
              <a:buChar char="•"/>
              <a:tabLst>
                <a:tab pos="155575" algn="l"/>
              </a:tabLst>
            </a:pP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	возможность</a:t>
            </a:r>
            <a:r>
              <a:rPr sz="3200" spc="-4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пользоваться</a:t>
            </a:r>
            <a:r>
              <a:rPr sz="3200" spc="-3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этим</a:t>
            </a:r>
            <a:r>
              <a:rPr sz="3200" spc="-3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инструментом</a:t>
            </a:r>
            <a:r>
              <a:rPr sz="3200" spc="-5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в</a:t>
            </a:r>
            <a:r>
              <a:rPr sz="3200" spc="-1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181B0D"/>
                </a:solidFill>
                <a:latin typeface="Times New Roman"/>
                <a:cs typeface="Times New Roman"/>
              </a:rPr>
              <a:t>своей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будущей</a:t>
            </a:r>
            <a:r>
              <a:rPr sz="3200" spc="-7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учебной</a:t>
            </a:r>
            <a:r>
              <a:rPr sz="3200" spc="-6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и</a:t>
            </a:r>
            <a:r>
              <a:rPr sz="3200" spc="-30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181B0D"/>
                </a:solidFill>
                <a:latin typeface="Times New Roman"/>
                <a:cs typeface="Times New Roman"/>
              </a:rPr>
              <a:t>профессиональной</a:t>
            </a:r>
            <a:r>
              <a:rPr sz="3200" spc="-75" dirty="0">
                <a:solidFill>
                  <a:srgbClr val="181B0D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181B0D"/>
                </a:solidFill>
                <a:latin typeface="Times New Roman"/>
                <a:cs typeface="Times New Roman"/>
              </a:rPr>
              <a:t>деятельности.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7695" y="5356859"/>
            <a:ext cx="2634996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136" y="0"/>
            <a:ext cx="11485245" cy="6858000"/>
          </a:xfrm>
          <a:custGeom>
            <a:avLst/>
            <a:gdLst/>
            <a:ahLst/>
            <a:cxnLst/>
            <a:rect l="l" t="t" r="r" b="b"/>
            <a:pathLst>
              <a:path w="11485245" h="6858000">
                <a:moveTo>
                  <a:pt x="0" y="6858000"/>
                </a:moveTo>
                <a:lnTo>
                  <a:pt x="11484864" y="6858000"/>
                </a:lnTo>
                <a:lnTo>
                  <a:pt x="114848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42010" y="152400"/>
            <a:ext cx="6944995" cy="6858000"/>
            <a:chOff x="0" y="0"/>
            <a:chExt cx="6944995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78790" cy="6858000"/>
            </a:xfrm>
            <a:custGeom>
              <a:avLst/>
              <a:gdLst/>
              <a:ahLst/>
              <a:cxnLst/>
              <a:rect l="l" t="t" r="r" b="b"/>
              <a:pathLst>
                <a:path w="478790" h="6858000">
                  <a:moveTo>
                    <a:pt x="0" y="6858000"/>
                  </a:moveTo>
                  <a:lnTo>
                    <a:pt x="478536" y="6858000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EE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8536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28600" y="6858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81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012" y="356615"/>
              <a:ext cx="3214116" cy="33588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5511" y="1499616"/>
              <a:ext cx="3229356" cy="350062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87511" y="1071372"/>
            <a:ext cx="3267455" cy="350062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485259" y="344297"/>
            <a:ext cx="4562475" cy="935355"/>
            <a:chOff x="4485259" y="344297"/>
            <a:chExt cx="4562475" cy="93535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2266" y="344297"/>
              <a:ext cx="3560826" cy="4464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85259" y="830706"/>
              <a:ext cx="4562348" cy="448563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9011" y="3072383"/>
            <a:ext cx="3332988" cy="353263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73011" y="3285743"/>
            <a:ext cx="3381755" cy="3572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0292" y="951230"/>
              <a:ext cx="5998972" cy="4032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2643" y="914400"/>
              <a:ext cx="3229355" cy="34701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0" y="1752600"/>
              <a:ext cx="3575304" cy="3928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" y="2895600"/>
              <a:ext cx="3284220" cy="35006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8400" y="2819400"/>
              <a:ext cx="3345179" cy="362712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751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81B0D"/>
                </a:solidFill>
              </a:rPr>
              <a:t>Аксонометрическое</a:t>
            </a:r>
            <a:r>
              <a:rPr sz="3600" spc="-70" dirty="0">
                <a:solidFill>
                  <a:srgbClr val="181B0D"/>
                </a:solidFill>
              </a:rPr>
              <a:t> </a:t>
            </a:r>
            <a:r>
              <a:rPr sz="3600" spc="-10" dirty="0">
                <a:solidFill>
                  <a:srgbClr val="181B0D"/>
                </a:solidFill>
              </a:rPr>
              <a:t>проецирование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136" y="0"/>
            <a:ext cx="11485245" cy="6858000"/>
          </a:xfrm>
          <a:custGeom>
            <a:avLst/>
            <a:gdLst/>
            <a:ahLst/>
            <a:cxnLst/>
            <a:rect l="l" t="t" r="r" b="b"/>
            <a:pathLst>
              <a:path w="11485245" h="6858000">
                <a:moveTo>
                  <a:pt x="0" y="6858000"/>
                </a:moveTo>
                <a:lnTo>
                  <a:pt x="11484864" y="6858000"/>
                </a:lnTo>
                <a:lnTo>
                  <a:pt x="1148486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07390" cy="6858000"/>
            <a:chOff x="0" y="0"/>
            <a:chExt cx="70739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78790" cy="6858000"/>
            </a:xfrm>
            <a:custGeom>
              <a:avLst/>
              <a:gdLst/>
              <a:ahLst/>
              <a:cxnLst/>
              <a:rect l="l" t="t" r="r" b="b"/>
              <a:pathLst>
                <a:path w="478790" h="6858000">
                  <a:moveTo>
                    <a:pt x="0" y="6858000"/>
                  </a:moveTo>
                  <a:lnTo>
                    <a:pt x="478536" y="6858000"/>
                  </a:lnTo>
                  <a:lnTo>
                    <a:pt x="47853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EEC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8536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28600" y="6858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81B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1072" y="321945"/>
            <a:ext cx="7228713" cy="5358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7640" y="1214627"/>
            <a:ext cx="4404359" cy="264261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1071372"/>
            <a:ext cx="12192000" cy="5591810"/>
            <a:chOff x="0" y="1071372"/>
            <a:chExt cx="12192000" cy="55918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71372"/>
              <a:ext cx="4523232" cy="27142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37303" y="1357884"/>
              <a:ext cx="4643628" cy="27858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4695" y="3785616"/>
              <a:ext cx="4337304" cy="27157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5696" y="4143755"/>
              <a:ext cx="4198620" cy="25191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785616"/>
              <a:ext cx="4764024" cy="28575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7A1B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134</Words>
  <Application>Microsoft Office PowerPoint</Application>
  <PresentationFormat>Широкоэкранный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Franklin Gothic Medium</vt:lpstr>
      <vt:lpstr>Times New Roman</vt:lpstr>
      <vt:lpstr>Office Theme</vt:lpstr>
      <vt:lpstr>Презентация PowerPoint</vt:lpstr>
      <vt:lpstr>Практическая работа</vt:lpstr>
      <vt:lpstr>Презентация PowerPoint</vt:lpstr>
      <vt:lpstr>Презентация PowerPoint</vt:lpstr>
      <vt:lpstr>Компас 3D</vt:lpstr>
      <vt:lpstr>Преимущества</vt:lpstr>
      <vt:lpstr>Презентация PowerPoint</vt:lpstr>
      <vt:lpstr>Аксонометрическое проецирование</vt:lpstr>
      <vt:lpstr>Презентация PowerPoint</vt:lpstr>
      <vt:lpstr>Практическая работа</vt:lpstr>
      <vt:lpstr>Презентация PowerPoint</vt:lpstr>
      <vt:lpstr>Контакты: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Завгородняя СС</dc:creator>
  <cp:lastModifiedBy>user</cp:lastModifiedBy>
  <cp:revision>8</cp:revision>
  <dcterms:created xsi:type="dcterms:W3CDTF">2026-03-23T10:00:34Z</dcterms:created>
  <dcterms:modified xsi:type="dcterms:W3CDTF">2026-03-23T11:44:28Z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2026-03-23T00:00:00Z</vt:filetime>
  </property>
  <property fmtid="{D5CDD505-2E9C-101B-9397-08002B2CF9AE}" pid="5" name="Producer">
    <vt:lpwstr>3-Heights(TM) PDF Security Shell 4.8.25.2 (http://www.pdf-tools.com)</vt:lpwstr>
  </property>
</Properties>
</file>