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260" y="1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7892B18-E098-4FBC-BC89-189AEA79510C}" type="datetimeFigureOut">
              <a:rPr lang="ru-RU" smtClean="0"/>
              <a:t>24.02.2026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58DC807-507C-4CC9-A688-0D8F7FD24669}" type="slidenum">
              <a:rPr lang="ru-RU" smtClean="0"/>
              <a:t>‹#›</a:t>
            </a:fld>
            <a:endParaRPr lang="ru-RU"/>
          </a:p>
        </p:txBody>
      </p:sp>
    </p:spTree>
    <p:extLst>
      <p:ext uri="{BB962C8B-B14F-4D97-AF65-F5344CB8AC3E}">
        <p14:creationId xmlns:p14="http://schemas.microsoft.com/office/powerpoint/2010/main" val="1094846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7892B18-E098-4FBC-BC89-189AEA79510C}" type="datetimeFigureOut">
              <a:rPr lang="ru-RU" smtClean="0"/>
              <a:t>24.02.2026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58DC807-507C-4CC9-A688-0D8F7FD24669}" type="slidenum">
              <a:rPr lang="ru-RU" smtClean="0"/>
              <a:t>‹#›</a:t>
            </a:fld>
            <a:endParaRPr lang="ru-RU"/>
          </a:p>
        </p:txBody>
      </p:sp>
    </p:spTree>
    <p:extLst>
      <p:ext uri="{BB962C8B-B14F-4D97-AF65-F5344CB8AC3E}">
        <p14:creationId xmlns:p14="http://schemas.microsoft.com/office/powerpoint/2010/main" val="48208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7892B18-E098-4FBC-BC89-189AEA79510C}" type="datetimeFigureOut">
              <a:rPr lang="ru-RU" smtClean="0"/>
              <a:t>24.02.2026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58DC807-507C-4CC9-A688-0D8F7FD24669}" type="slidenum">
              <a:rPr lang="ru-RU" smtClean="0"/>
              <a:t>‹#›</a:t>
            </a:fld>
            <a:endParaRPr lang="ru-RU"/>
          </a:p>
        </p:txBody>
      </p:sp>
    </p:spTree>
    <p:extLst>
      <p:ext uri="{BB962C8B-B14F-4D97-AF65-F5344CB8AC3E}">
        <p14:creationId xmlns:p14="http://schemas.microsoft.com/office/powerpoint/2010/main" val="2949823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7892B18-E098-4FBC-BC89-189AEA79510C}" type="datetimeFigureOut">
              <a:rPr lang="ru-RU" smtClean="0"/>
              <a:t>24.02.2026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58DC807-507C-4CC9-A688-0D8F7FD24669}" type="slidenum">
              <a:rPr lang="ru-RU" smtClean="0"/>
              <a:t>‹#›</a:t>
            </a:fld>
            <a:endParaRPr lang="ru-RU"/>
          </a:p>
        </p:txBody>
      </p:sp>
    </p:spTree>
    <p:extLst>
      <p:ext uri="{BB962C8B-B14F-4D97-AF65-F5344CB8AC3E}">
        <p14:creationId xmlns:p14="http://schemas.microsoft.com/office/powerpoint/2010/main" val="4082921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7892B18-E098-4FBC-BC89-189AEA79510C}" type="datetimeFigureOut">
              <a:rPr lang="ru-RU" smtClean="0"/>
              <a:t>24.02.2026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58DC807-507C-4CC9-A688-0D8F7FD24669}" type="slidenum">
              <a:rPr lang="ru-RU" smtClean="0"/>
              <a:t>‹#›</a:t>
            </a:fld>
            <a:endParaRPr lang="ru-RU"/>
          </a:p>
        </p:txBody>
      </p:sp>
    </p:spTree>
    <p:extLst>
      <p:ext uri="{BB962C8B-B14F-4D97-AF65-F5344CB8AC3E}">
        <p14:creationId xmlns:p14="http://schemas.microsoft.com/office/powerpoint/2010/main" val="3247624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7892B18-E098-4FBC-BC89-189AEA79510C}" type="datetimeFigureOut">
              <a:rPr lang="ru-RU" smtClean="0"/>
              <a:t>24.02.2026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58DC807-507C-4CC9-A688-0D8F7FD24669}" type="slidenum">
              <a:rPr lang="ru-RU" smtClean="0"/>
              <a:t>‹#›</a:t>
            </a:fld>
            <a:endParaRPr lang="ru-RU"/>
          </a:p>
        </p:txBody>
      </p:sp>
    </p:spTree>
    <p:extLst>
      <p:ext uri="{BB962C8B-B14F-4D97-AF65-F5344CB8AC3E}">
        <p14:creationId xmlns:p14="http://schemas.microsoft.com/office/powerpoint/2010/main" val="1637655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7892B18-E098-4FBC-BC89-189AEA79510C}" type="datetimeFigureOut">
              <a:rPr lang="ru-RU" smtClean="0"/>
              <a:t>24.02.2026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58DC807-507C-4CC9-A688-0D8F7FD24669}" type="slidenum">
              <a:rPr lang="ru-RU" smtClean="0"/>
              <a:t>‹#›</a:t>
            </a:fld>
            <a:endParaRPr lang="ru-RU"/>
          </a:p>
        </p:txBody>
      </p:sp>
    </p:spTree>
    <p:extLst>
      <p:ext uri="{BB962C8B-B14F-4D97-AF65-F5344CB8AC3E}">
        <p14:creationId xmlns:p14="http://schemas.microsoft.com/office/powerpoint/2010/main" val="3852742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7892B18-E098-4FBC-BC89-189AEA79510C}" type="datetimeFigureOut">
              <a:rPr lang="ru-RU" smtClean="0"/>
              <a:t>24.02.2026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58DC807-507C-4CC9-A688-0D8F7FD24669}" type="slidenum">
              <a:rPr lang="ru-RU" smtClean="0"/>
              <a:t>‹#›</a:t>
            </a:fld>
            <a:endParaRPr lang="ru-RU"/>
          </a:p>
        </p:txBody>
      </p:sp>
    </p:spTree>
    <p:extLst>
      <p:ext uri="{BB962C8B-B14F-4D97-AF65-F5344CB8AC3E}">
        <p14:creationId xmlns:p14="http://schemas.microsoft.com/office/powerpoint/2010/main" val="353376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7892B18-E098-4FBC-BC89-189AEA79510C}" type="datetimeFigureOut">
              <a:rPr lang="ru-RU" smtClean="0"/>
              <a:t>24.02.2026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58DC807-507C-4CC9-A688-0D8F7FD24669}" type="slidenum">
              <a:rPr lang="ru-RU" smtClean="0"/>
              <a:t>‹#›</a:t>
            </a:fld>
            <a:endParaRPr lang="ru-RU"/>
          </a:p>
        </p:txBody>
      </p:sp>
    </p:spTree>
    <p:extLst>
      <p:ext uri="{BB962C8B-B14F-4D97-AF65-F5344CB8AC3E}">
        <p14:creationId xmlns:p14="http://schemas.microsoft.com/office/powerpoint/2010/main" val="3008817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7892B18-E098-4FBC-BC89-189AEA79510C}" type="datetimeFigureOut">
              <a:rPr lang="ru-RU" smtClean="0"/>
              <a:t>24.02.2026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58DC807-507C-4CC9-A688-0D8F7FD24669}" type="slidenum">
              <a:rPr lang="ru-RU" smtClean="0"/>
              <a:t>‹#›</a:t>
            </a:fld>
            <a:endParaRPr lang="ru-RU"/>
          </a:p>
        </p:txBody>
      </p:sp>
    </p:spTree>
    <p:extLst>
      <p:ext uri="{BB962C8B-B14F-4D97-AF65-F5344CB8AC3E}">
        <p14:creationId xmlns:p14="http://schemas.microsoft.com/office/powerpoint/2010/main" val="2197783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7892B18-E098-4FBC-BC89-189AEA79510C}" type="datetimeFigureOut">
              <a:rPr lang="ru-RU" smtClean="0"/>
              <a:t>24.02.2026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58DC807-507C-4CC9-A688-0D8F7FD24669}" type="slidenum">
              <a:rPr lang="ru-RU" smtClean="0"/>
              <a:t>‹#›</a:t>
            </a:fld>
            <a:endParaRPr lang="ru-RU"/>
          </a:p>
        </p:txBody>
      </p:sp>
    </p:spTree>
    <p:extLst>
      <p:ext uri="{BB962C8B-B14F-4D97-AF65-F5344CB8AC3E}">
        <p14:creationId xmlns:p14="http://schemas.microsoft.com/office/powerpoint/2010/main" val="1921815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892B18-E098-4FBC-BC89-189AEA79510C}" type="datetimeFigureOut">
              <a:rPr lang="ru-RU" smtClean="0"/>
              <a:t>24.02.2026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8DC807-507C-4CC9-A688-0D8F7FD24669}" type="slidenum">
              <a:rPr lang="ru-RU" smtClean="0"/>
              <a:t>‹#›</a:t>
            </a:fld>
            <a:endParaRPr lang="ru-RU"/>
          </a:p>
        </p:txBody>
      </p:sp>
    </p:spTree>
    <p:extLst>
      <p:ext uri="{BB962C8B-B14F-4D97-AF65-F5344CB8AC3E}">
        <p14:creationId xmlns:p14="http://schemas.microsoft.com/office/powerpoint/2010/main" val="22677021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93.svg"/><Relationship Id="rId18" Type="http://schemas.openxmlformats.org/officeDocument/2006/relationships/image" Target="../media/image41.png"/><Relationship Id="rId7" Type="http://schemas.openxmlformats.org/officeDocument/2006/relationships/image" Target="../media/image187.svg"/><Relationship Id="rId12" Type="http://schemas.openxmlformats.org/officeDocument/2006/relationships/image" Target="../media/image33.png"/><Relationship Id="rId17" Type="http://schemas.openxmlformats.org/officeDocument/2006/relationships/image" Target="../media/image40.png"/><Relationship Id="rId2" Type="http://schemas.openxmlformats.org/officeDocument/2006/relationships/image" Target="../media/image34.png"/><Relationship Id="rId16" Type="http://schemas.openxmlformats.org/officeDocument/2006/relationships/image" Target="../media/image39.png"/><Relationship Id="rId1" Type="http://schemas.openxmlformats.org/officeDocument/2006/relationships/slideLayout" Target="../slideLayouts/slideLayout7.xml"/><Relationship Id="rId11" Type="http://schemas.openxmlformats.org/officeDocument/2006/relationships/image" Target="../media/image191.svg"/><Relationship Id="rId15" Type="http://schemas.openxmlformats.org/officeDocument/2006/relationships/image" Target="../media/image38.png"/><Relationship Id="rId10" Type="http://schemas.openxmlformats.org/officeDocument/2006/relationships/image" Target="../media/image32.png"/><Relationship Id="rId9" Type="http://schemas.openxmlformats.org/officeDocument/2006/relationships/image" Target="../media/image189.svg"/><Relationship Id="rId1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91.svg"/><Relationship Id="rId3" Type="http://schemas.openxmlformats.org/officeDocument/2006/relationships/image" Target="../media/image291.svg"/><Relationship Id="rId7" Type="http://schemas.openxmlformats.org/officeDocument/2006/relationships/image" Target="../media/image295.svg"/><Relationship Id="rId12" Type="http://schemas.openxmlformats.org/officeDocument/2006/relationships/image" Target="../media/image32.png"/><Relationship Id="rId2" Type="http://schemas.openxmlformats.org/officeDocument/2006/relationships/image" Target="../media/image42.png"/><Relationship Id="rId1" Type="http://schemas.openxmlformats.org/officeDocument/2006/relationships/slideLayout" Target="../slideLayouts/slideLayout7.xml"/><Relationship Id="rId11" Type="http://schemas.openxmlformats.org/officeDocument/2006/relationships/image" Target="../media/image189.svg"/><Relationship Id="rId15" Type="http://schemas.openxmlformats.org/officeDocument/2006/relationships/image" Target="../media/image193.svg"/><Relationship Id="rId4" Type="http://schemas.openxmlformats.org/officeDocument/2006/relationships/image" Target="../media/image43.png"/><Relationship Id="rId1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90.svg"/><Relationship Id="rId18" Type="http://schemas.openxmlformats.org/officeDocument/2006/relationships/image" Target="../media/image538.svg"/><Relationship Id="rId3" Type="http://schemas.openxmlformats.org/officeDocument/2006/relationships/image" Target="../media/image513.svg"/><Relationship Id="rId21" Type="http://schemas.openxmlformats.org/officeDocument/2006/relationships/image" Target="../media/image51.png"/><Relationship Id="rId7" Type="http://schemas.openxmlformats.org/officeDocument/2006/relationships/image" Target="../media/image506.svg"/><Relationship Id="rId12" Type="http://schemas.openxmlformats.org/officeDocument/2006/relationships/image" Target="../media/image47.png"/><Relationship Id="rId17" Type="http://schemas.openxmlformats.org/officeDocument/2006/relationships/image" Target="../media/image49.png"/><Relationship Id="rId25" Type="http://schemas.openxmlformats.org/officeDocument/2006/relationships/image" Target="../media/image52.png"/><Relationship Id="rId2" Type="http://schemas.openxmlformats.org/officeDocument/2006/relationships/image" Target="../media/image44.png"/><Relationship Id="rId16" Type="http://schemas.openxmlformats.org/officeDocument/2006/relationships/image" Target="../media/image78.svg"/><Relationship Id="rId20" Type="http://schemas.openxmlformats.org/officeDocument/2006/relationships/image" Target="../media/image540.sv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43.svg"/><Relationship Id="rId24" Type="http://schemas.openxmlformats.org/officeDocument/2006/relationships/image" Target="../media/image544.svg"/><Relationship Id="rId5" Type="http://schemas.openxmlformats.org/officeDocument/2006/relationships/image" Target="../media/image53.svg"/><Relationship Id="rId15" Type="http://schemas.openxmlformats.org/officeDocument/2006/relationships/image" Target="../media/image24.png"/><Relationship Id="rId10" Type="http://schemas.openxmlformats.org/officeDocument/2006/relationships/image" Target="../media/image20.png"/><Relationship Id="rId19" Type="http://schemas.openxmlformats.org/officeDocument/2006/relationships/image" Target="../media/image50.png"/><Relationship Id="rId4" Type="http://schemas.openxmlformats.org/officeDocument/2006/relationships/image" Target="../media/image18.png"/><Relationship Id="rId9" Type="http://schemas.openxmlformats.org/officeDocument/2006/relationships/image" Target="../media/image51.svg"/><Relationship Id="rId14"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571.svg"/><Relationship Id="rId3" Type="http://schemas.openxmlformats.org/officeDocument/2006/relationships/image" Target="../media/image566.sv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69.svg"/><Relationship Id="rId5" Type="http://schemas.openxmlformats.org/officeDocument/2006/relationships/image" Target="../media/image55.png"/><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sv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9.svg"/><Relationship Id="rId4" Type="http://schemas.openxmlformats.org/officeDocument/2006/relationships/image" Target="../media/image7.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7.svg"/><Relationship Id="rId12"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5.svg"/><Relationship Id="rId5" Type="http://schemas.openxmlformats.org/officeDocument/2006/relationships/image" Target="../media/image10.svg"/><Relationship Id="rId10" Type="http://schemas.openxmlformats.org/officeDocument/2006/relationships/image" Target="../media/image3.png"/><Relationship Id="rId9" Type="http://schemas.openxmlformats.org/officeDocument/2006/relationships/image" Target="../media/image19.svg"/><Relationship Id="rId1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74.sv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67.svg"/><Relationship Id="rId3" Type="http://schemas.openxmlformats.org/officeDocument/2006/relationships/image" Target="../media/image53.svg"/><Relationship Id="rId7" Type="http://schemas.openxmlformats.org/officeDocument/2006/relationships/image" Target="../media/image73.svg"/><Relationship Id="rId12" Type="http://schemas.openxmlformats.org/officeDocument/2006/relationships/image" Target="../media/image22.png"/><Relationship Id="rId2" Type="http://schemas.openxmlformats.org/officeDocument/2006/relationships/image" Target="../media/image18.png"/><Relationship Id="rId16" Type="http://schemas.openxmlformats.org/officeDocument/2006/relationships/image" Target="../media/image78.svg"/><Relationship Id="rId1" Type="http://schemas.openxmlformats.org/officeDocument/2006/relationships/slideLayout" Target="../slideLayouts/slideLayout7.xml"/><Relationship Id="rId11" Type="http://schemas.openxmlformats.org/officeDocument/2006/relationships/image" Target="../media/image75.svg"/><Relationship Id="rId15" Type="http://schemas.openxmlformats.org/officeDocument/2006/relationships/image" Target="../media/image24.png"/><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43.svg"/><Relationship Id="rId14" Type="http://schemas.openxmlformats.org/officeDocument/2006/relationships/image" Target="../media/image2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12"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98.svg"/><Relationship Id="rId5" Type="http://schemas.openxmlformats.org/officeDocument/2006/relationships/image" Target="../media/image92.svg"/><Relationship Id="rId15" Type="http://schemas.openxmlformats.org/officeDocument/2006/relationships/image" Target="../media/image30.jpeg"/><Relationship Id="rId10" Type="http://schemas.openxmlformats.org/officeDocument/2006/relationships/image" Target="../media/image28.png"/><Relationship Id="rId4" Type="http://schemas.openxmlformats.org/officeDocument/2006/relationships/image" Target="../media/image26.png"/><Relationship Id="rId9" Type="http://schemas.openxmlformats.org/officeDocument/2006/relationships/image" Target="../media/image96.svg"/><Relationship Id="rId14" Type="http://schemas.openxmlformats.org/officeDocument/2006/relationships/image" Target="../media/image101.svg"/></Relationships>
</file>

<file path=ppt/slides/_rels/slide9.xml.rels><?xml version="1.0" encoding="UTF-8" standalone="yes"?>
<Relationships xmlns="http://schemas.openxmlformats.org/package/2006/relationships"><Relationship Id="rId8" Type="http://schemas.openxmlformats.org/officeDocument/2006/relationships/image" Target="../media/image193.svg"/><Relationship Id="rId13" Type="http://schemas.openxmlformats.org/officeDocument/2006/relationships/image" Target="../media/image36.png"/><Relationship Id="rId7" Type="http://schemas.openxmlformats.org/officeDocument/2006/relationships/image" Target="../media/image33.png"/><Relationship Id="rId12" Type="http://schemas.openxmlformats.org/officeDocument/2006/relationships/image" Target="../media/image210.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91.svg"/><Relationship Id="rId11" Type="http://schemas.openxmlformats.org/officeDocument/2006/relationships/image" Target="../media/image35.png"/><Relationship Id="rId5" Type="http://schemas.openxmlformats.org/officeDocument/2006/relationships/image" Target="../media/image32.png"/><Relationship Id="rId10" Type="http://schemas.openxmlformats.org/officeDocument/2006/relationships/image" Target="../media/image187.svg"/><Relationship Id="rId4" Type="http://schemas.openxmlformats.org/officeDocument/2006/relationships/image" Target="../media/image189.sv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484452" y="5962961"/>
            <a:ext cx="145198" cy="196455"/>
          </a:xfrm>
          <a:custGeom>
            <a:avLst/>
            <a:gdLst/>
            <a:ahLst/>
            <a:cxnLst/>
            <a:rect l="l" t="t" r="r" b="b"/>
            <a:pathLst>
              <a:path w="290396" h="294682">
                <a:moveTo>
                  <a:pt x="0" y="0"/>
                </a:moveTo>
                <a:lnTo>
                  <a:pt x="290396" y="0"/>
                </a:lnTo>
                <a:lnTo>
                  <a:pt x="290396" y="294682"/>
                </a:lnTo>
                <a:lnTo>
                  <a:pt x="0" y="29468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AutoShape 3"/>
          <p:cNvSpPr/>
          <p:nvPr/>
        </p:nvSpPr>
        <p:spPr>
          <a:xfrm>
            <a:off x="-133350" y="1866390"/>
            <a:ext cx="5398198" cy="3397633"/>
          </a:xfrm>
          <a:prstGeom prst="rect">
            <a:avLst/>
          </a:prstGeom>
          <a:solidFill>
            <a:srgbClr val="56CCC3"/>
          </a:solidFill>
        </p:spPr>
        <p:txBody>
          <a:bodyPr lIns="51206" tIns="25603" rIns="51206" bIns="25603"/>
          <a:lstStyle/>
          <a:p>
            <a:pPr lvl="0" algn="ctr" fontAlgn="base">
              <a:spcBef>
                <a:spcPct val="0"/>
              </a:spcBef>
              <a:spcAft>
                <a:spcPct val="0"/>
              </a:spcAft>
            </a:pPr>
            <a:r>
              <a:rPr lang="ru-RU" altLang="ru-RU" sz="3600" dirty="0" smtClean="0">
                <a:latin typeface="Times New Roman" pitchFamily="18" charset="0"/>
                <a:ea typeface="Calibri" pitchFamily="34" charset="0"/>
                <a:cs typeface="Times New Roman" pitchFamily="18" charset="0"/>
              </a:rPr>
              <a:t>Совещание </a:t>
            </a:r>
            <a:r>
              <a:rPr lang="ru-RU" altLang="ru-RU" sz="3600" dirty="0">
                <a:latin typeface="Times New Roman" pitchFamily="18" charset="0"/>
                <a:ea typeface="Calibri" pitchFamily="34" charset="0"/>
                <a:cs typeface="Times New Roman" pitchFamily="18" charset="0"/>
              </a:rPr>
              <a:t>отделения по ЕНД КУМО</a:t>
            </a:r>
            <a:endParaRPr lang="ru-RU" altLang="ru-RU" sz="3600" dirty="0">
              <a:latin typeface="Arial" pitchFamily="34" charset="0"/>
              <a:cs typeface="Arial" pitchFamily="34" charset="0"/>
            </a:endParaRPr>
          </a:p>
          <a:p>
            <a:pPr lvl="0" algn="ctr" eaLnBrk="0" fontAlgn="base" hangingPunct="0">
              <a:spcBef>
                <a:spcPct val="0"/>
              </a:spcBef>
              <a:spcAft>
                <a:spcPct val="0"/>
              </a:spcAft>
            </a:pPr>
            <a:r>
              <a:rPr lang="ru-RU" altLang="ru-RU" sz="3600" b="1" dirty="0">
                <a:latin typeface="Calibri" pitchFamily="34" charset="0"/>
                <a:ea typeface="Calibri" pitchFamily="34" charset="0"/>
                <a:cs typeface="Times New Roman" pitchFamily="18" charset="0"/>
              </a:rPr>
              <a:t>«День отделения»</a:t>
            </a:r>
            <a:endParaRPr lang="ru-RU" altLang="ru-RU" sz="3600" dirty="0">
              <a:latin typeface="Arial" pitchFamily="34" charset="0"/>
              <a:cs typeface="Arial" pitchFamily="34" charset="0"/>
            </a:endParaRPr>
          </a:p>
          <a:p>
            <a:endParaRPr lang="ru-RU" sz="3600" dirty="0"/>
          </a:p>
        </p:txBody>
      </p:sp>
      <p:grpSp>
        <p:nvGrpSpPr>
          <p:cNvPr id="4" name="Group 4"/>
          <p:cNvGrpSpPr/>
          <p:nvPr/>
        </p:nvGrpSpPr>
        <p:grpSpPr>
          <a:xfrm>
            <a:off x="4949272" y="-1478170"/>
            <a:ext cx="7360757" cy="9814342"/>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6CCC3"/>
            </a:solidFill>
          </p:spPr>
        </p:sp>
      </p:grpSp>
      <p:grpSp>
        <p:nvGrpSpPr>
          <p:cNvPr id="6" name="Group 6"/>
          <p:cNvGrpSpPr/>
          <p:nvPr/>
        </p:nvGrpSpPr>
        <p:grpSpPr>
          <a:xfrm>
            <a:off x="5264848" y="-923571"/>
            <a:ext cx="5872181" cy="8705141"/>
            <a:chOff x="0" y="0"/>
            <a:chExt cx="812800" cy="903694"/>
          </a:xfrm>
        </p:grpSpPr>
        <p:sp>
          <p:nvSpPr>
            <p:cNvPr id="7" name="Freeform 7"/>
            <p:cNvSpPr/>
            <p:nvPr/>
          </p:nvSpPr>
          <p:spPr>
            <a:xfrm>
              <a:off x="0" y="0"/>
              <a:ext cx="812800" cy="903694"/>
            </a:xfrm>
            <a:custGeom>
              <a:avLst/>
              <a:gdLst/>
              <a:ahLst/>
              <a:cxnLst/>
              <a:rect l="l" t="t" r="r" b="b"/>
              <a:pathLst>
                <a:path w="812800" h="903694">
                  <a:moveTo>
                    <a:pt x="406400" y="0"/>
                  </a:moveTo>
                  <a:cubicBezTo>
                    <a:pt x="181951" y="0"/>
                    <a:pt x="0" y="202299"/>
                    <a:pt x="0" y="451847"/>
                  </a:cubicBezTo>
                  <a:cubicBezTo>
                    <a:pt x="0" y="701395"/>
                    <a:pt x="181951" y="903694"/>
                    <a:pt x="406400" y="903694"/>
                  </a:cubicBezTo>
                  <a:cubicBezTo>
                    <a:pt x="630849" y="903694"/>
                    <a:pt x="812800" y="701395"/>
                    <a:pt x="812800" y="451847"/>
                  </a:cubicBezTo>
                  <a:cubicBezTo>
                    <a:pt x="812800" y="202299"/>
                    <a:pt x="630849" y="0"/>
                    <a:pt x="406400" y="0"/>
                  </a:cubicBezTo>
                  <a:close/>
                </a:path>
              </a:pathLst>
            </a:custGeom>
            <a:blipFill>
              <a:blip r:embed="rId4"/>
              <a:stretch>
                <a:fillRect l="-35374" r="-31191"/>
              </a:stretch>
            </a:blipFill>
          </p:spPr>
        </p:sp>
      </p:grpSp>
      <p:sp>
        <p:nvSpPr>
          <p:cNvPr id="8" name="TextBox 8"/>
          <p:cNvSpPr txBox="1"/>
          <p:nvPr/>
        </p:nvSpPr>
        <p:spPr>
          <a:xfrm>
            <a:off x="514350" y="2233493"/>
            <a:ext cx="4517360" cy="936154"/>
          </a:xfrm>
          <a:prstGeom prst="rect">
            <a:avLst/>
          </a:prstGeom>
        </p:spPr>
        <p:txBody>
          <a:bodyPr lIns="0" tIns="0" rIns="0" bIns="0" rtlCol="0" anchor="t">
            <a:spAutoFit/>
          </a:bodyPr>
          <a:lstStyle/>
          <a:p>
            <a:r>
              <a:rPr lang="ru-RU" sz="2000" dirty="0" smtClean="0">
                <a:solidFill>
                  <a:srgbClr val="333333"/>
                </a:solidFill>
                <a:latin typeface="Arial Black"/>
              </a:rPr>
              <a:t> </a:t>
            </a:r>
            <a:endParaRPr lang="ru-RU" sz="2000" dirty="0">
              <a:solidFill>
                <a:srgbClr val="333333"/>
              </a:solidFill>
              <a:latin typeface="Arial Black"/>
            </a:endParaRPr>
          </a:p>
          <a:p>
            <a:pPr>
              <a:lnSpc>
                <a:spcPts val="4928"/>
              </a:lnSpc>
            </a:pPr>
            <a:r>
              <a:rPr lang="ru-RU" sz="4500" b="1" dirty="0">
                <a:solidFill>
                  <a:srgbClr val="FFFFFF"/>
                </a:solidFill>
                <a:latin typeface="Montserrat 1 Bold"/>
                <a:ea typeface="Montserrat 1 Bold"/>
                <a:cs typeface="Montserrat 1 Bold"/>
                <a:sym typeface="Montserrat 1 Bold"/>
              </a:rPr>
              <a:t> </a:t>
            </a:r>
            <a:endParaRPr lang="en-US" sz="4500" b="1" dirty="0">
              <a:solidFill>
                <a:srgbClr val="FFFFFF"/>
              </a:solidFill>
              <a:latin typeface="Montserrat 1 Bold"/>
              <a:ea typeface="Montserrat 1 Bold"/>
              <a:cs typeface="Montserrat 1 Bold"/>
              <a:sym typeface="Montserrat 1 Bold"/>
            </a:endParaRPr>
          </a:p>
        </p:txBody>
      </p:sp>
      <p:sp>
        <p:nvSpPr>
          <p:cNvPr id="9" name="TextBox 9"/>
          <p:cNvSpPr txBox="1"/>
          <p:nvPr/>
        </p:nvSpPr>
        <p:spPr>
          <a:xfrm>
            <a:off x="514350" y="4453487"/>
            <a:ext cx="4354627" cy="461665"/>
          </a:xfrm>
          <a:prstGeom prst="rect">
            <a:avLst/>
          </a:prstGeom>
        </p:spPr>
        <p:txBody>
          <a:bodyPr lIns="0" tIns="0" rIns="0" bIns="0" rtlCol="0" anchor="t">
            <a:spAutoFit/>
          </a:bodyPr>
          <a:lstStyle/>
          <a:p>
            <a:pPr>
              <a:lnSpc>
                <a:spcPts val="3583"/>
              </a:lnSpc>
            </a:pPr>
            <a:r>
              <a:rPr lang="ru-RU" sz="2800" dirty="0">
                <a:solidFill>
                  <a:srgbClr val="FFFFFF"/>
                </a:solidFill>
                <a:latin typeface="Open Sans 1"/>
                <a:ea typeface="Open Sans 1"/>
                <a:cs typeface="Open Sans 1"/>
                <a:sym typeface="Open Sans 1"/>
              </a:rPr>
              <a:t> </a:t>
            </a:r>
            <a:r>
              <a:rPr lang="ru-RU" dirty="0" smtClean="0">
                <a:latin typeface="Arial Black" panose="020B0A04020102020204" pitchFamily="34" charset="0"/>
                <a:ea typeface="Open Sans 1"/>
                <a:cs typeface="Open Sans 1"/>
                <a:sym typeface="Open Sans 1"/>
              </a:rPr>
              <a:t>27</a:t>
            </a:r>
            <a:r>
              <a:rPr lang="en-US" dirty="0" smtClean="0">
                <a:latin typeface="Arial Black" panose="020B0A04020102020204" pitchFamily="34" charset="0"/>
                <a:ea typeface="Open Sans 1"/>
                <a:cs typeface="Open Sans 1"/>
                <a:sym typeface="Open Sans 1"/>
              </a:rPr>
              <a:t> </a:t>
            </a:r>
            <a:r>
              <a:rPr lang="ru-RU" dirty="0" smtClean="0">
                <a:latin typeface="Arial Black" panose="020B0A04020102020204" pitchFamily="34" charset="0"/>
                <a:ea typeface="Open Sans 1"/>
                <a:cs typeface="Open Sans 1"/>
                <a:sym typeface="Open Sans 1"/>
              </a:rPr>
              <a:t>февраля</a:t>
            </a:r>
            <a:r>
              <a:rPr lang="en-US" dirty="0" smtClean="0">
                <a:latin typeface="Arial Black" panose="020B0A04020102020204" pitchFamily="34" charset="0"/>
                <a:ea typeface="Open Sans 1"/>
                <a:cs typeface="Open Sans 1"/>
                <a:sym typeface="Open Sans 1"/>
              </a:rPr>
              <a:t> 202</a:t>
            </a:r>
            <a:r>
              <a:rPr lang="ru-RU" dirty="0" smtClean="0">
                <a:latin typeface="Arial Black" panose="020B0A04020102020204" pitchFamily="34" charset="0"/>
                <a:ea typeface="Open Sans 1"/>
                <a:cs typeface="Open Sans 1"/>
                <a:sym typeface="Open Sans 1"/>
              </a:rPr>
              <a:t>6</a:t>
            </a:r>
            <a:r>
              <a:rPr lang="en-US" dirty="0" smtClean="0">
                <a:latin typeface="Arial Black" panose="020B0A04020102020204" pitchFamily="34" charset="0"/>
                <a:ea typeface="Open Sans 1"/>
                <a:cs typeface="Open Sans 1"/>
                <a:sym typeface="Open Sans 1"/>
              </a:rPr>
              <a:t> </a:t>
            </a:r>
            <a:r>
              <a:rPr lang="en-US" dirty="0">
                <a:latin typeface="Arial Black" panose="020B0A04020102020204" pitchFamily="34" charset="0"/>
                <a:ea typeface="Open Sans 1"/>
                <a:cs typeface="Open Sans 1"/>
                <a:sym typeface="Open Sans 1"/>
              </a:rPr>
              <a:t>г.</a:t>
            </a:r>
          </a:p>
        </p:txBody>
      </p:sp>
      <p:sp>
        <p:nvSpPr>
          <p:cNvPr id="11" name="Freeform 11"/>
          <p:cNvSpPr/>
          <p:nvPr/>
        </p:nvSpPr>
        <p:spPr>
          <a:xfrm>
            <a:off x="514350" y="5671819"/>
            <a:ext cx="365697" cy="487597"/>
          </a:xfrm>
          <a:custGeom>
            <a:avLst/>
            <a:gdLst/>
            <a:ahLst/>
            <a:cxnLst/>
            <a:rect l="l" t="t" r="r" b="b"/>
            <a:pathLst>
              <a:path w="975193" h="975193">
                <a:moveTo>
                  <a:pt x="0" y="0"/>
                </a:moveTo>
                <a:lnTo>
                  <a:pt x="975193" y="0"/>
                </a:lnTo>
                <a:lnTo>
                  <a:pt x="975193" y="975193"/>
                </a:lnTo>
                <a:lnTo>
                  <a:pt x="0" y="97519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3" name="Freeform 13"/>
          <p:cNvSpPr/>
          <p:nvPr/>
        </p:nvSpPr>
        <p:spPr>
          <a:xfrm>
            <a:off x="270267" y="227196"/>
            <a:ext cx="2461544" cy="751732"/>
          </a:xfrm>
          <a:custGeom>
            <a:avLst/>
            <a:gdLst/>
            <a:ahLst/>
            <a:cxnLst/>
            <a:rect l="l" t="t" r="r" b="b"/>
            <a:pathLst>
              <a:path w="4923087" h="1127598">
                <a:moveTo>
                  <a:pt x="0" y="0"/>
                </a:moveTo>
                <a:lnTo>
                  <a:pt x="4923087" y="0"/>
                </a:lnTo>
                <a:lnTo>
                  <a:pt x="4923087" y="1127598"/>
                </a:lnTo>
                <a:lnTo>
                  <a:pt x="0" y="1127598"/>
                </a:lnTo>
                <a:lnTo>
                  <a:pt x="0" y="0"/>
                </a:lnTo>
                <a:close/>
              </a:path>
            </a:pathLst>
          </a:custGeom>
          <a:blipFill>
            <a:blip r:embed="rId7"/>
            <a:stretch>
              <a:fillRect l="-4906" t="-38495" r="-3110" b="-45991"/>
            </a:stretch>
          </a:blipFill>
        </p:spPr>
      </p:sp>
      <p:sp>
        <p:nvSpPr>
          <p:cNvPr id="15" name="Freeform 15"/>
          <p:cNvSpPr/>
          <p:nvPr/>
        </p:nvSpPr>
        <p:spPr>
          <a:xfrm>
            <a:off x="3394913" y="186927"/>
            <a:ext cx="1281362" cy="751732"/>
          </a:xfrm>
          <a:custGeom>
            <a:avLst/>
            <a:gdLst/>
            <a:ahLst/>
            <a:cxnLst/>
            <a:rect l="l" t="t" r="r" b="b"/>
            <a:pathLst>
              <a:path w="2562723" h="1127598">
                <a:moveTo>
                  <a:pt x="0" y="0"/>
                </a:moveTo>
                <a:lnTo>
                  <a:pt x="2562723" y="0"/>
                </a:lnTo>
                <a:lnTo>
                  <a:pt x="2562723" y="1127598"/>
                </a:lnTo>
                <a:lnTo>
                  <a:pt x="0" y="1127598"/>
                </a:lnTo>
                <a:lnTo>
                  <a:pt x="0" y="0"/>
                </a:lnTo>
                <a:close/>
              </a:path>
            </a:pathLst>
          </a:custGeom>
          <a:blipFill>
            <a:blip r:embed="rId8"/>
            <a:stretch>
              <a:fillRect/>
            </a:stretch>
          </a:blipFill>
        </p:spPr>
      </p:sp>
    </p:spTree>
    <p:extLst>
      <p:ext uri="{BB962C8B-B14F-4D97-AF65-F5344CB8AC3E}">
        <p14:creationId xmlns:p14="http://schemas.microsoft.com/office/powerpoint/2010/main" val="3833559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4"/>
          <p:cNvSpPr txBox="1"/>
          <p:nvPr/>
        </p:nvSpPr>
        <p:spPr>
          <a:xfrm>
            <a:off x="576265" y="260648"/>
            <a:ext cx="7818721" cy="1038746"/>
          </a:xfrm>
          <a:prstGeom prst="rect">
            <a:avLst/>
          </a:prstGeom>
        </p:spPr>
        <p:txBody>
          <a:bodyPr lIns="0" tIns="0" rIns="0" bIns="0" rtlCol="0" anchor="t">
            <a:spAutoFit/>
          </a:bodyPr>
          <a:lstStyle/>
          <a:p>
            <a:pPr algn="ctr">
              <a:lnSpc>
                <a:spcPts val="2681"/>
              </a:lnSpc>
            </a:pPr>
            <a:r>
              <a:rPr lang="ru-RU" sz="2400" b="1" dirty="0" smtClean="0">
                <a:solidFill>
                  <a:srgbClr val="041A22"/>
                </a:solidFill>
                <a:latin typeface="Montserrat 1 Bold"/>
                <a:ea typeface="Montserrat 1 Bold"/>
                <a:cs typeface="Montserrat 1 Bold"/>
                <a:sym typeface="Montserrat 1 Bold"/>
              </a:rPr>
              <a:t>  I Муниципальный фестиваль</a:t>
            </a:r>
          </a:p>
          <a:p>
            <a:pPr algn="ctr">
              <a:lnSpc>
                <a:spcPts val="2681"/>
              </a:lnSpc>
            </a:pPr>
            <a:r>
              <a:rPr lang="ru-RU" sz="2400" b="1" dirty="0" smtClean="0">
                <a:solidFill>
                  <a:srgbClr val="041A22"/>
                </a:solidFill>
                <a:latin typeface="Montserrat 1 Bold"/>
                <a:ea typeface="Montserrat 1 Bold"/>
                <a:cs typeface="Montserrat 1 Bold"/>
                <a:sym typeface="Montserrat 1 Bold"/>
              </a:rPr>
              <a:t>Центров «Точка роста»: «Точка роста – территория</a:t>
            </a:r>
          </a:p>
          <a:p>
            <a:pPr algn="ctr">
              <a:lnSpc>
                <a:spcPts val="2681"/>
              </a:lnSpc>
            </a:pPr>
            <a:r>
              <a:rPr lang="ru-RU" sz="2400" b="1" dirty="0" smtClean="0">
                <a:solidFill>
                  <a:srgbClr val="041A22"/>
                </a:solidFill>
                <a:latin typeface="Montserrat 1 Bold"/>
                <a:ea typeface="Montserrat 1 Bold"/>
                <a:cs typeface="Montserrat 1 Bold"/>
                <a:sym typeface="Montserrat 1 Bold"/>
              </a:rPr>
              <a:t>успеха».  Тальменский район</a:t>
            </a:r>
            <a:endParaRPr lang="en-US" sz="2400" b="1" dirty="0">
              <a:solidFill>
                <a:srgbClr val="041A22"/>
              </a:solidFill>
              <a:latin typeface="Montserrat 1 Bold"/>
              <a:ea typeface="Montserrat 1 Bold"/>
              <a:cs typeface="Montserrat 1 Bold"/>
              <a:sym typeface="Montserrat 1 Bold"/>
            </a:endParaRPr>
          </a:p>
        </p:txBody>
      </p:sp>
      <p:sp>
        <p:nvSpPr>
          <p:cNvPr id="15" name="Freeform 15"/>
          <p:cNvSpPr/>
          <p:nvPr/>
        </p:nvSpPr>
        <p:spPr>
          <a:xfrm rot="-10800000">
            <a:off x="0" y="0"/>
            <a:ext cx="947408" cy="1255816"/>
          </a:xfrm>
          <a:custGeom>
            <a:avLst/>
            <a:gdLst/>
            <a:ahLst/>
            <a:cxnLst/>
            <a:rect l="l" t="t" r="r" b="b"/>
            <a:pathLst>
              <a:path w="1894816" h="1883724">
                <a:moveTo>
                  <a:pt x="0" y="0"/>
                </a:moveTo>
                <a:lnTo>
                  <a:pt x="1894816" y="0"/>
                </a:lnTo>
                <a:lnTo>
                  <a:pt x="1894816" y="1883724"/>
                </a:lnTo>
                <a:lnTo>
                  <a:pt x="0" y="1883724"/>
                </a:lnTo>
                <a:lnTo>
                  <a:pt x="0" y="0"/>
                </a:lnTo>
                <a:close/>
              </a:path>
            </a:pathLst>
          </a:custGeom>
          <a:blipFill>
            <a:blip r:embed="rId2">
              <a:extLst>
                <a:ext uri="{96DAC541-7B7A-43D3-8B79-37D633B846F1}">
                  <asvg:svgBlip xmlns:asvg="http://schemas.microsoft.com/office/drawing/2016/SVG/main" xmlns="" r:embed="rId7"/>
                </a:ext>
              </a:extLst>
            </a:blip>
            <a:stretch>
              <a:fillRect r="-99085" b="-100258"/>
            </a:stretch>
          </a:blipFill>
        </p:spPr>
      </p:sp>
      <p:sp>
        <p:nvSpPr>
          <p:cNvPr id="16" name="Freeform 16"/>
          <p:cNvSpPr/>
          <p:nvPr/>
        </p:nvSpPr>
        <p:spPr>
          <a:xfrm>
            <a:off x="8695411" y="-132650"/>
            <a:ext cx="456274" cy="608365"/>
          </a:xfrm>
          <a:custGeom>
            <a:avLst/>
            <a:gdLst/>
            <a:ahLst/>
            <a:cxnLst/>
            <a:rect l="l" t="t" r="r" b="b"/>
            <a:pathLst>
              <a:path w="912548" h="912548">
                <a:moveTo>
                  <a:pt x="0" y="0"/>
                </a:moveTo>
                <a:lnTo>
                  <a:pt x="912547" y="0"/>
                </a:lnTo>
                <a:lnTo>
                  <a:pt x="912547" y="912548"/>
                </a:lnTo>
                <a:lnTo>
                  <a:pt x="0" y="91254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7" name="Freeform 17"/>
          <p:cNvSpPr/>
          <p:nvPr/>
        </p:nvSpPr>
        <p:spPr>
          <a:xfrm>
            <a:off x="8364720" y="451128"/>
            <a:ext cx="321161" cy="428215"/>
          </a:xfrm>
          <a:custGeom>
            <a:avLst/>
            <a:gdLst/>
            <a:ahLst/>
            <a:cxnLst/>
            <a:rect l="l" t="t" r="r" b="b"/>
            <a:pathLst>
              <a:path w="642322" h="642322">
                <a:moveTo>
                  <a:pt x="0" y="0"/>
                </a:moveTo>
                <a:lnTo>
                  <a:pt x="642321" y="0"/>
                </a:lnTo>
                <a:lnTo>
                  <a:pt x="642321" y="642322"/>
                </a:lnTo>
                <a:lnTo>
                  <a:pt x="0" y="64232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8" name="Freeform 18"/>
          <p:cNvSpPr/>
          <p:nvPr/>
        </p:nvSpPr>
        <p:spPr>
          <a:xfrm>
            <a:off x="7811037" y="59996"/>
            <a:ext cx="553683" cy="738244"/>
          </a:xfrm>
          <a:custGeom>
            <a:avLst/>
            <a:gdLst/>
            <a:ahLst/>
            <a:cxnLst/>
            <a:rect l="l" t="t" r="r" b="b"/>
            <a:pathLst>
              <a:path w="1107366" h="1107366">
                <a:moveTo>
                  <a:pt x="0" y="0"/>
                </a:moveTo>
                <a:lnTo>
                  <a:pt x="1107367" y="0"/>
                </a:lnTo>
                <a:lnTo>
                  <a:pt x="1107367" y="1107366"/>
                </a:lnTo>
                <a:lnTo>
                  <a:pt x="0" y="110736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9" name="TextBox 19"/>
          <p:cNvSpPr txBox="1"/>
          <p:nvPr/>
        </p:nvSpPr>
        <p:spPr>
          <a:xfrm>
            <a:off x="3523043" y="5140790"/>
            <a:ext cx="2033124" cy="538609"/>
          </a:xfrm>
          <a:prstGeom prst="rect">
            <a:avLst/>
          </a:prstGeom>
        </p:spPr>
        <p:txBody>
          <a:bodyPr lIns="0" tIns="0" rIns="0" bIns="0" rtlCol="0" anchor="t">
            <a:spAutoFit/>
          </a:bodyPr>
          <a:lstStyle/>
          <a:p>
            <a:pPr algn="ctr">
              <a:lnSpc>
                <a:spcPts val="2083"/>
              </a:lnSpc>
              <a:spcBef>
                <a:spcPct val="0"/>
              </a:spcBef>
            </a:pPr>
            <a:r>
              <a:rPr lang="en-US" sz="1500">
                <a:solidFill>
                  <a:srgbClr val="FFFFFF"/>
                </a:solidFill>
                <a:latin typeface="Open Sans 2"/>
                <a:ea typeface="Open Sans 2"/>
                <a:cs typeface="Open Sans 2"/>
                <a:sym typeface="Open Sans 2"/>
              </a:rPr>
              <a:t>Описание Описание Описание Описание</a:t>
            </a:r>
          </a:p>
        </p:txBody>
      </p:sp>
      <p:sp>
        <p:nvSpPr>
          <p:cNvPr id="20" name="TextBox 20"/>
          <p:cNvSpPr txBox="1"/>
          <p:nvPr/>
        </p:nvSpPr>
        <p:spPr>
          <a:xfrm>
            <a:off x="3221819" y="4673085"/>
            <a:ext cx="2635573" cy="269304"/>
          </a:xfrm>
          <a:prstGeom prst="rect">
            <a:avLst/>
          </a:prstGeom>
        </p:spPr>
        <p:txBody>
          <a:bodyPr lIns="0" tIns="0" rIns="0" bIns="0" rtlCol="0" anchor="t">
            <a:spAutoFit/>
          </a:bodyPr>
          <a:lstStyle/>
          <a:p>
            <a:pPr algn="ctr">
              <a:lnSpc>
                <a:spcPts val="2083"/>
              </a:lnSpc>
              <a:spcBef>
                <a:spcPct val="0"/>
              </a:spcBef>
            </a:pPr>
            <a:r>
              <a:rPr lang="en-US" sz="1500" b="1">
                <a:solidFill>
                  <a:srgbClr val="FFFFFF"/>
                </a:solidFill>
                <a:latin typeface="Open Sans 2 Bold"/>
                <a:ea typeface="Open Sans 2 Bold"/>
                <a:cs typeface="Open Sans 2 Bold"/>
                <a:sym typeface="Open Sans 2 Bold"/>
              </a:rPr>
              <a:t>Тезис</a:t>
            </a:r>
          </a:p>
        </p:txBody>
      </p:sp>
      <p:sp>
        <p:nvSpPr>
          <p:cNvPr id="21" name="TextBox 21"/>
          <p:cNvSpPr txBox="1"/>
          <p:nvPr/>
        </p:nvSpPr>
        <p:spPr>
          <a:xfrm>
            <a:off x="6295302" y="3068636"/>
            <a:ext cx="2033124" cy="538609"/>
          </a:xfrm>
          <a:prstGeom prst="rect">
            <a:avLst/>
          </a:prstGeom>
        </p:spPr>
        <p:txBody>
          <a:bodyPr lIns="0" tIns="0" rIns="0" bIns="0" rtlCol="0" anchor="t">
            <a:spAutoFit/>
          </a:bodyPr>
          <a:lstStyle/>
          <a:p>
            <a:pPr algn="ctr">
              <a:lnSpc>
                <a:spcPts val="2083"/>
              </a:lnSpc>
              <a:spcBef>
                <a:spcPct val="0"/>
              </a:spcBef>
            </a:pPr>
            <a:r>
              <a:rPr lang="en-US" sz="1500" dirty="0" err="1">
                <a:solidFill>
                  <a:srgbClr val="FFFFFF"/>
                </a:solidFill>
                <a:latin typeface="Open Sans 2"/>
                <a:ea typeface="Open Sans 2"/>
                <a:cs typeface="Open Sans 2"/>
                <a:sym typeface="Open Sans 2"/>
              </a:rPr>
              <a:t>Описание</a:t>
            </a:r>
            <a:r>
              <a:rPr lang="en-US" sz="1500" dirty="0">
                <a:solidFill>
                  <a:srgbClr val="FFFFFF"/>
                </a:solidFill>
                <a:latin typeface="Open Sans 2"/>
                <a:ea typeface="Open Sans 2"/>
                <a:cs typeface="Open Sans 2"/>
                <a:sym typeface="Open Sans 2"/>
              </a:rPr>
              <a:t> </a:t>
            </a:r>
            <a:r>
              <a:rPr lang="en-US" sz="1500" dirty="0" err="1">
                <a:solidFill>
                  <a:srgbClr val="FFFFFF"/>
                </a:solidFill>
                <a:latin typeface="Open Sans 2"/>
                <a:ea typeface="Open Sans 2"/>
                <a:cs typeface="Open Sans 2"/>
                <a:sym typeface="Open Sans 2"/>
              </a:rPr>
              <a:t>Описание</a:t>
            </a:r>
            <a:r>
              <a:rPr lang="en-US" sz="1500" dirty="0">
                <a:solidFill>
                  <a:srgbClr val="FFFFFF"/>
                </a:solidFill>
                <a:latin typeface="Open Sans 2"/>
                <a:ea typeface="Open Sans 2"/>
                <a:cs typeface="Open Sans 2"/>
                <a:sym typeface="Open Sans 2"/>
              </a:rPr>
              <a:t> </a:t>
            </a:r>
            <a:r>
              <a:rPr lang="en-US" sz="1500" dirty="0" err="1">
                <a:solidFill>
                  <a:srgbClr val="FFFFFF"/>
                </a:solidFill>
                <a:latin typeface="Open Sans 2"/>
                <a:ea typeface="Open Sans 2"/>
                <a:cs typeface="Open Sans 2"/>
                <a:sym typeface="Open Sans 2"/>
              </a:rPr>
              <a:t>Описание</a:t>
            </a:r>
            <a:r>
              <a:rPr lang="en-US" sz="1500" dirty="0">
                <a:solidFill>
                  <a:srgbClr val="FFFFFF"/>
                </a:solidFill>
                <a:latin typeface="Open Sans 2"/>
                <a:ea typeface="Open Sans 2"/>
                <a:cs typeface="Open Sans 2"/>
                <a:sym typeface="Open Sans 2"/>
              </a:rPr>
              <a:t> </a:t>
            </a:r>
            <a:r>
              <a:rPr lang="en-US" sz="1500" dirty="0" err="1">
                <a:solidFill>
                  <a:srgbClr val="FFFFFF"/>
                </a:solidFill>
                <a:latin typeface="Open Sans 2"/>
                <a:ea typeface="Open Sans 2"/>
                <a:cs typeface="Open Sans 2"/>
                <a:sym typeface="Open Sans 2"/>
              </a:rPr>
              <a:t>Описание</a:t>
            </a:r>
            <a:endParaRPr lang="en-US" sz="1500" dirty="0">
              <a:solidFill>
                <a:srgbClr val="FFFFFF"/>
              </a:solidFill>
              <a:latin typeface="Open Sans 2"/>
              <a:ea typeface="Open Sans 2"/>
              <a:cs typeface="Open Sans 2"/>
              <a:sym typeface="Open Sans 2"/>
            </a:endParaRPr>
          </a:p>
        </p:txBody>
      </p:sp>
      <p:sp>
        <p:nvSpPr>
          <p:cNvPr id="22" name="TextBox 22"/>
          <p:cNvSpPr txBox="1"/>
          <p:nvPr/>
        </p:nvSpPr>
        <p:spPr>
          <a:xfrm>
            <a:off x="5994078" y="2600931"/>
            <a:ext cx="2635573" cy="269304"/>
          </a:xfrm>
          <a:prstGeom prst="rect">
            <a:avLst/>
          </a:prstGeom>
        </p:spPr>
        <p:txBody>
          <a:bodyPr lIns="0" tIns="0" rIns="0" bIns="0" rtlCol="0" anchor="t">
            <a:spAutoFit/>
          </a:bodyPr>
          <a:lstStyle/>
          <a:p>
            <a:pPr algn="ctr">
              <a:lnSpc>
                <a:spcPts val="2083"/>
              </a:lnSpc>
              <a:spcBef>
                <a:spcPct val="0"/>
              </a:spcBef>
            </a:pPr>
            <a:r>
              <a:rPr lang="en-US" sz="1500" b="1">
                <a:solidFill>
                  <a:srgbClr val="FFFFFF"/>
                </a:solidFill>
                <a:latin typeface="Open Sans 2 Bold"/>
                <a:ea typeface="Open Sans 2 Bold"/>
                <a:cs typeface="Open Sans 2 Bold"/>
                <a:sym typeface="Open Sans 2 Bold"/>
              </a:rPr>
              <a:t>Тезис</a:t>
            </a:r>
          </a:p>
        </p:txBody>
      </p:sp>
      <p:pic>
        <p:nvPicPr>
          <p:cNvPr id="5122"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3724" y="2267666"/>
            <a:ext cx="3058095" cy="2019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26934" y="2287554"/>
            <a:ext cx="2769702" cy="1951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62982" y="2281498"/>
            <a:ext cx="2929470" cy="1957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25018" y="4442176"/>
            <a:ext cx="3105420" cy="206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11785" y="4317636"/>
            <a:ext cx="3253907" cy="2184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7941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flipH="1" flipV="1">
            <a:off x="3747751" y="2088555"/>
            <a:ext cx="0" cy="4083645"/>
          </a:xfrm>
          <a:prstGeom prst="line">
            <a:avLst/>
          </a:prstGeom>
          <a:ln w="47625" cap="flat">
            <a:solidFill>
              <a:srgbClr val="56CCC3"/>
            </a:solidFill>
            <a:prstDash val="solid"/>
            <a:headEnd type="none" w="sm" len="sm"/>
            <a:tailEnd type="none" w="sm" len="sm"/>
          </a:ln>
        </p:spPr>
      </p:sp>
      <p:grpSp>
        <p:nvGrpSpPr>
          <p:cNvPr id="4" name="Group 4"/>
          <p:cNvGrpSpPr/>
          <p:nvPr/>
        </p:nvGrpSpPr>
        <p:grpSpPr>
          <a:xfrm>
            <a:off x="683175" y="1886900"/>
            <a:ext cx="589104" cy="785472"/>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4BAEB2">
                    <a:alpha val="100000"/>
                  </a:srgbClr>
                </a:gs>
                <a:gs pos="50000">
                  <a:srgbClr val="0FBDB8">
                    <a:alpha val="100000"/>
                  </a:srgbClr>
                </a:gs>
                <a:gs pos="100000">
                  <a:srgbClr val="46EBE7">
                    <a:alpha val="100000"/>
                  </a:srgbClr>
                </a:gs>
              </a:gsLst>
              <a:path path="circle">
                <a:fillToRect l="50000" t="50000" r="50000" b="50000"/>
              </a:path>
            </a:gra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1489"/>
                </a:lnSpc>
              </a:pPr>
              <a:endParaRPr/>
            </a:p>
          </p:txBody>
        </p:sp>
      </p:grpSp>
      <p:grpSp>
        <p:nvGrpSpPr>
          <p:cNvPr id="7" name="Group 7"/>
          <p:cNvGrpSpPr/>
          <p:nvPr/>
        </p:nvGrpSpPr>
        <p:grpSpPr>
          <a:xfrm>
            <a:off x="4337655" y="1886900"/>
            <a:ext cx="589104" cy="785472"/>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4BAEB2">
                    <a:alpha val="100000"/>
                  </a:srgbClr>
                </a:gs>
                <a:gs pos="50000">
                  <a:srgbClr val="0FBDB8">
                    <a:alpha val="100000"/>
                  </a:srgbClr>
                </a:gs>
                <a:gs pos="100000">
                  <a:srgbClr val="46EBE7">
                    <a:alpha val="100000"/>
                  </a:srgbClr>
                </a:gs>
              </a:gsLst>
              <a:path path="circle">
                <a:fillToRect l="50000" t="50000" r="50000" b="50000"/>
              </a:path>
            </a:gra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1489"/>
                </a:lnSpc>
              </a:pPr>
              <a:endParaRPr/>
            </a:p>
          </p:txBody>
        </p:sp>
      </p:grpSp>
      <p:grpSp>
        <p:nvGrpSpPr>
          <p:cNvPr id="16" name="Group 16"/>
          <p:cNvGrpSpPr/>
          <p:nvPr/>
        </p:nvGrpSpPr>
        <p:grpSpPr>
          <a:xfrm>
            <a:off x="755409" y="1987335"/>
            <a:ext cx="444635" cy="592847"/>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FFFFFF"/>
              </a:solidFill>
              <a:prstDash val="solid"/>
              <a:miter/>
            </a:ln>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1489"/>
                </a:lnSpc>
              </a:pPr>
              <a:endParaRPr/>
            </a:p>
          </p:txBody>
        </p:sp>
      </p:grpSp>
      <p:grpSp>
        <p:nvGrpSpPr>
          <p:cNvPr id="19" name="Group 19"/>
          <p:cNvGrpSpPr/>
          <p:nvPr/>
        </p:nvGrpSpPr>
        <p:grpSpPr>
          <a:xfrm>
            <a:off x="4409889" y="1987335"/>
            <a:ext cx="444635" cy="592847"/>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FFFFFF"/>
              </a:solidFill>
              <a:prstDash val="solid"/>
              <a:miter/>
            </a:ln>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1489"/>
                </a:lnSpc>
              </a:pPr>
              <a:endParaRPr/>
            </a:p>
          </p:txBody>
        </p:sp>
      </p:grpSp>
      <p:sp>
        <p:nvSpPr>
          <p:cNvPr id="28" name="Freeform 28"/>
          <p:cNvSpPr/>
          <p:nvPr/>
        </p:nvSpPr>
        <p:spPr>
          <a:xfrm>
            <a:off x="833398" y="2088555"/>
            <a:ext cx="267572" cy="356763"/>
          </a:xfrm>
          <a:custGeom>
            <a:avLst/>
            <a:gdLst/>
            <a:ahLst/>
            <a:cxnLst/>
            <a:rect l="l" t="t" r="r" b="b"/>
            <a:pathLst>
              <a:path w="535144" h="535144">
                <a:moveTo>
                  <a:pt x="0" y="0"/>
                </a:moveTo>
                <a:lnTo>
                  <a:pt x="535144" y="0"/>
                </a:lnTo>
                <a:lnTo>
                  <a:pt x="535144" y="535144"/>
                </a:lnTo>
                <a:lnTo>
                  <a:pt x="0" y="5351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0" name="Freeform 30"/>
          <p:cNvSpPr/>
          <p:nvPr/>
        </p:nvSpPr>
        <p:spPr>
          <a:xfrm>
            <a:off x="4484163" y="2076845"/>
            <a:ext cx="296089" cy="387876"/>
          </a:xfrm>
          <a:custGeom>
            <a:avLst/>
            <a:gdLst/>
            <a:ahLst/>
            <a:cxnLst/>
            <a:rect l="l" t="t" r="r" b="b"/>
            <a:pathLst>
              <a:path w="592177" h="581814">
                <a:moveTo>
                  <a:pt x="0" y="0"/>
                </a:moveTo>
                <a:lnTo>
                  <a:pt x="592176" y="0"/>
                </a:lnTo>
                <a:lnTo>
                  <a:pt x="592176" y="581814"/>
                </a:lnTo>
                <a:lnTo>
                  <a:pt x="0" y="581814"/>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32" name="TextBox 32"/>
          <p:cNvSpPr txBox="1"/>
          <p:nvPr/>
        </p:nvSpPr>
        <p:spPr>
          <a:xfrm>
            <a:off x="1387789" y="2176130"/>
            <a:ext cx="1728544" cy="512961"/>
          </a:xfrm>
          <a:prstGeom prst="rect">
            <a:avLst/>
          </a:prstGeom>
        </p:spPr>
        <p:txBody>
          <a:bodyPr lIns="0" tIns="0" rIns="0" bIns="0" rtlCol="0" anchor="t">
            <a:spAutoFit/>
          </a:bodyPr>
          <a:lstStyle/>
          <a:p>
            <a:pPr>
              <a:lnSpc>
                <a:spcPts val="2038"/>
              </a:lnSpc>
            </a:pPr>
            <a:r>
              <a:rPr lang="ru-RU" sz="1500" b="1" dirty="0" smtClean="0">
                <a:solidFill>
                  <a:srgbClr val="009692"/>
                </a:solidFill>
                <a:latin typeface="Open Sans 1 Bold"/>
                <a:ea typeface="Open Sans 1 Bold"/>
                <a:cs typeface="Open Sans 1 Bold"/>
                <a:sym typeface="Open Sans 1 Bold"/>
              </a:rPr>
              <a:t>ЦЕЛИ ФЕСТИВАЛЯ:</a:t>
            </a:r>
            <a:endParaRPr lang="en-US" sz="1500" b="1" dirty="0">
              <a:solidFill>
                <a:srgbClr val="009692"/>
              </a:solidFill>
              <a:latin typeface="Open Sans 1 Bold"/>
              <a:ea typeface="Open Sans 1 Bold"/>
              <a:cs typeface="Open Sans 1 Bold"/>
              <a:sym typeface="Open Sans 1 Bold"/>
            </a:endParaRPr>
          </a:p>
        </p:txBody>
      </p:sp>
      <p:sp>
        <p:nvSpPr>
          <p:cNvPr id="33" name="TextBox 33"/>
          <p:cNvSpPr txBox="1"/>
          <p:nvPr/>
        </p:nvSpPr>
        <p:spPr>
          <a:xfrm>
            <a:off x="5042269" y="2176130"/>
            <a:ext cx="1602438" cy="492635"/>
          </a:xfrm>
          <a:prstGeom prst="rect">
            <a:avLst/>
          </a:prstGeom>
        </p:spPr>
        <p:txBody>
          <a:bodyPr lIns="0" tIns="0" rIns="0" bIns="0" rtlCol="0" anchor="t">
            <a:spAutoFit/>
          </a:bodyPr>
          <a:lstStyle/>
          <a:p>
            <a:pPr>
              <a:lnSpc>
                <a:spcPts val="2038"/>
              </a:lnSpc>
            </a:pPr>
            <a:r>
              <a:rPr lang="ru-RU" sz="1500" b="1" dirty="0" smtClean="0">
                <a:solidFill>
                  <a:srgbClr val="009692"/>
                </a:solidFill>
                <a:latin typeface="Open Sans 1 Bold"/>
                <a:ea typeface="Open Sans 1 Bold"/>
                <a:cs typeface="Open Sans 1 Bold"/>
                <a:sym typeface="Open Sans 1 Bold"/>
              </a:rPr>
              <a:t>Тематические секции</a:t>
            </a:r>
            <a:endParaRPr lang="en-US" sz="1500" b="1" dirty="0">
              <a:solidFill>
                <a:srgbClr val="009692"/>
              </a:solidFill>
              <a:latin typeface="Open Sans 1 Bold"/>
              <a:ea typeface="Open Sans 1 Bold"/>
              <a:cs typeface="Open Sans 1 Bold"/>
              <a:sym typeface="Open Sans 1 Bold"/>
            </a:endParaRPr>
          </a:p>
        </p:txBody>
      </p:sp>
      <p:sp>
        <p:nvSpPr>
          <p:cNvPr id="36" name="TextBox 36"/>
          <p:cNvSpPr txBox="1"/>
          <p:nvPr/>
        </p:nvSpPr>
        <p:spPr>
          <a:xfrm>
            <a:off x="131857" y="767191"/>
            <a:ext cx="8497794" cy="1384995"/>
          </a:xfrm>
          <a:prstGeom prst="rect">
            <a:avLst/>
          </a:prstGeom>
        </p:spPr>
        <p:txBody>
          <a:bodyPr wrap="square" lIns="0" tIns="0" rIns="0" bIns="0" rtlCol="0" anchor="t">
            <a:spAutoFit/>
          </a:bodyPr>
          <a:lstStyle/>
          <a:p>
            <a:pPr>
              <a:lnSpc>
                <a:spcPts val="2681"/>
              </a:lnSpc>
            </a:pPr>
            <a:r>
              <a:rPr lang="ru-RU" sz="2400" b="1" dirty="0" smtClean="0">
                <a:solidFill>
                  <a:srgbClr val="041A22"/>
                </a:solidFill>
                <a:latin typeface="Montserrat 1 Bold"/>
                <a:ea typeface="Montserrat 1 Bold"/>
                <a:cs typeface="Montserrat 1 Bold"/>
                <a:sym typeface="Montserrat 1 Bold"/>
              </a:rPr>
              <a:t> 5 марта 2026 года, в 9.20 часов, на базе МКОУ «Тальменская СОШ №6» состоится II Муниципальный фестиваль Центров «Точка роста»: «Точка роста – территория успеха». </a:t>
            </a:r>
            <a:endParaRPr lang="en-US" sz="2400" b="1" dirty="0">
              <a:solidFill>
                <a:srgbClr val="041A22"/>
              </a:solidFill>
              <a:latin typeface="Montserrat 1 Bold"/>
              <a:ea typeface="Montserrat 1 Bold"/>
              <a:cs typeface="Montserrat 1 Bold"/>
              <a:sym typeface="Montserrat 1 Bold"/>
            </a:endParaRPr>
          </a:p>
        </p:txBody>
      </p:sp>
      <p:sp>
        <p:nvSpPr>
          <p:cNvPr id="37" name="TextBox 37"/>
          <p:cNvSpPr txBox="1"/>
          <p:nvPr/>
        </p:nvSpPr>
        <p:spPr>
          <a:xfrm>
            <a:off x="4337655" y="2844210"/>
            <a:ext cx="3140876" cy="3282950"/>
          </a:xfrm>
          <a:prstGeom prst="rect">
            <a:avLst/>
          </a:prstGeom>
        </p:spPr>
        <p:txBody>
          <a:bodyPr lIns="0" tIns="0" rIns="0" bIns="0" rtlCol="0" anchor="t">
            <a:spAutoFit/>
          </a:bodyPr>
          <a:lstStyle/>
          <a:p>
            <a:pPr>
              <a:lnSpc>
                <a:spcPts val="1567"/>
              </a:lnSpc>
              <a:spcBef>
                <a:spcPct val="0"/>
              </a:spcBef>
            </a:pPr>
            <a:r>
              <a:rPr lang="ru-RU" dirty="0" smtClean="0">
                <a:solidFill>
                  <a:srgbClr val="041A22"/>
                </a:solidFill>
                <a:latin typeface="Open Sans 2"/>
                <a:ea typeface="Open Sans 2"/>
                <a:cs typeface="Open Sans 2"/>
                <a:sym typeface="Open Sans 2"/>
              </a:rPr>
              <a:t>«Экспериментальная технология»; </a:t>
            </a:r>
          </a:p>
          <a:p>
            <a:pPr>
              <a:lnSpc>
                <a:spcPts val="1567"/>
              </a:lnSpc>
              <a:spcBef>
                <a:spcPct val="0"/>
              </a:spcBef>
            </a:pPr>
            <a:r>
              <a:rPr lang="ru-RU" dirty="0" smtClean="0">
                <a:solidFill>
                  <a:srgbClr val="041A22"/>
                </a:solidFill>
                <a:latin typeface="Open Sans 2"/>
                <a:ea typeface="Open Sans 2"/>
                <a:cs typeface="Open Sans 2"/>
                <a:sym typeface="Open Sans 2"/>
              </a:rPr>
              <a:t>«Робототехника»; </a:t>
            </a:r>
          </a:p>
          <a:p>
            <a:pPr>
              <a:lnSpc>
                <a:spcPts val="1567"/>
              </a:lnSpc>
              <a:spcBef>
                <a:spcPct val="0"/>
              </a:spcBef>
            </a:pPr>
            <a:r>
              <a:rPr lang="ru-RU" dirty="0" smtClean="0">
                <a:solidFill>
                  <a:srgbClr val="041A22"/>
                </a:solidFill>
                <a:latin typeface="Open Sans 2"/>
                <a:ea typeface="Open Sans 2"/>
                <a:cs typeface="Open Sans 2"/>
                <a:sym typeface="Open Sans 2"/>
              </a:rPr>
              <a:t>«Естественно - научное образование сегодня»;</a:t>
            </a:r>
          </a:p>
          <a:p>
            <a:pPr>
              <a:lnSpc>
                <a:spcPts val="1567"/>
              </a:lnSpc>
              <a:spcBef>
                <a:spcPct val="0"/>
              </a:spcBef>
            </a:pPr>
            <a:r>
              <a:rPr lang="ru-RU" dirty="0" smtClean="0">
                <a:solidFill>
                  <a:srgbClr val="041A22"/>
                </a:solidFill>
                <a:latin typeface="Open Sans 2"/>
                <a:ea typeface="Open Sans 2"/>
                <a:cs typeface="Open Sans 2"/>
                <a:sym typeface="Open Sans 2"/>
              </a:rPr>
              <a:t>«Историческое просвещение молодого поколения»; </a:t>
            </a:r>
          </a:p>
          <a:p>
            <a:pPr>
              <a:lnSpc>
                <a:spcPts val="1567"/>
              </a:lnSpc>
              <a:spcBef>
                <a:spcPct val="0"/>
              </a:spcBef>
            </a:pPr>
            <a:r>
              <a:rPr lang="ru-RU" dirty="0" smtClean="0">
                <a:solidFill>
                  <a:srgbClr val="041A22"/>
                </a:solidFill>
                <a:latin typeface="Open Sans 2"/>
                <a:ea typeface="Open Sans 2"/>
                <a:cs typeface="Open Sans 2"/>
                <a:sym typeface="Open Sans 2"/>
              </a:rPr>
              <a:t>«Педагогическое сопровождение индивидуальной проектной деятельности»</a:t>
            </a:r>
          </a:p>
          <a:p>
            <a:pPr>
              <a:lnSpc>
                <a:spcPts val="1567"/>
              </a:lnSpc>
              <a:spcBef>
                <a:spcPct val="0"/>
              </a:spcBef>
            </a:pPr>
            <a:r>
              <a:rPr lang="ru-RU" dirty="0" smtClean="0">
                <a:solidFill>
                  <a:srgbClr val="041A22"/>
                </a:solidFill>
                <a:latin typeface="Open Sans 2"/>
                <a:ea typeface="Open Sans 2"/>
                <a:cs typeface="Open Sans 2"/>
                <a:sym typeface="Open Sans 2"/>
              </a:rPr>
              <a:t>«Организация проектной и исследовательской деятельности младших школьников».</a:t>
            </a:r>
            <a:endParaRPr lang="en-US" dirty="0">
              <a:solidFill>
                <a:srgbClr val="041A22"/>
              </a:solidFill>
              <a:latin typeface="Open Sans 2"/>
              <a:ea typeface="Open Sans 2"/>
              <a:cs typeface="Open Sans 2"/>
              <a:sym typeface="Open Sans 2"/>
            </a:endParaRPr>
          </a:p>
        </p:txBody>
      </p:sp>
      <p:sp>
        <p:nvSpPr>
          <p:cNvPr id="38" name="TextBox 38"/>
          <p:cNvSpPr txBox="1"/>
          <p:nvPr/>
        </p:nvSpPr>
        <p:spPr>
          <a:xfrm>
            <a:off x="308570" y="2987634"/>
            <a:ext cx="3298389" cy="3077766"/>
          </a:xfrm>
          <a:prstGeom prst="rect">
            <a:avLst/>
          </a:prstGeom>
        </p:spPr>
        <p:txBody>
          <a:bodyPr wrap="square" lIns="0" tIns="0" rIns="0" bIns="0" rtlCol="0" anchor="t">
            <a:spAutoFit/>
          </a:bodyPr>
          <a:lstStyle/>
          <a:p>
            <a:pPr>
              <a:lnSpc>
                <a:spcPts val="1567"/>
              </a:lnSpc>
              <a:spcBef>
                <a:spcPct val="0"/>
              </a:spcBef>
            </a:pPr>
            <a:r>
              <a:rPr lang="ru-RU" sz="1100" dirty="0" smtClean="0">
                <a:solidFill>
                  <a:srgbClr val="041A22"/>
                </a:solidFill>
                <a:latin typeface="Open Sans 2"/>
                <a:ea typeface="Open Sans 2"/>
                <a:cs typeface="Open Sans 2"/>
                <a:sym typeface="Open Sans 2"/>
              </a:rPr>
              <a:t> </a:t>
            </a:r>
            <a:r>
              <a:rPr lang="ru-RU" dirty="0" smtClean="0">
                <a:solidFill>
                  <a:srgbClr val="041A22"/>
                </a:solidFill>
                <a:latin typeface="Open Sans 2"/>
                <a:ea typeface="Open Sans 2"/>
                <a:cs typeface="Open Sans 2"/>
                <a:sym typeface="Open Sans 2"/>
              </a:rPr>
              <a:t>- выявление лучших практик Центров «Точка роста»  Тальменского  района Алтайского края; </a:t>
            </a:r>
          </a:p>
          <a:p>
            <a:pPr>
              <a:lnSpc>
                <a:spcPts val="1567"/>
              </a:lnSpc>
              <a:spcBef>
                <a:spcPct val="0"/>
              </a:spcBef>
            </a:pPr>
            <a:r>
              <a:rPr lang="ru-RU" dirty="0" smtClean="0">
                <a:solidFill>
                  <a:srgbClr val="041A22"/>
                </a:solidFill>
                <a:latin typeface="Open Sans 2"/>
                <a:ea typeface="Open Sans 2"/>
                <a:cs typeface="Open Sans 2"/>
                <a:sym typeface="Open Sans 2"/>
              </a:rPr>
              <a:t>- мотивация педагогов к </a:t>
            </a:r>
          </a:p>
          <a:p>
            <a:pPr>
              <a:lnSpc>
                <a:spcPts val="1567"/>
              </a:lnSpc>
              <a:spcBef>
                <a:spcPct val="0"/>
              </a:spcBef>
            </a:pPr>
            <a:r>
              <a:rPr lang="ru-RU" dirty="0" smtClean="0">
                <a:solidFill>
                  <a:srgbClr val="041A22"/>
                </a:solidFill>
                <a:latin typeface="Open Sans 2"/>
                <a:ea typeface="Open Sans 2"/>
                <a:cs typeface="Open Sans 2"/>
                <a:sym typeface="Open Sans 2"/>
              </a:rPr>
              <a:t>научно-методической и инновационной деятельности; </a:t>
            </a:r>
          </a:p>
          <a:p>
            <a:pPr>
              <a:lnSpc>
                <a:spcPts val="1567"/>
              </a:lnSpc>
              <a:spcBef>
                <a:spcPct val="0"/>
              </a:spcBef>
            </a:pPr>
            <a:r>
              <a:rPr lang="ru-RU" dirty="0" smtClean="0">
                <a:solidFill>
                  <a:srgbClr val="041A22"/>
                </a:solidFill>
                <a:latin typeface="Open Sans 2"/>
                <a:ea typeface="Open Sans 2"/>
                <a:cs typeface="Open Sans 2"/>
                <a:sym typeface="Open Sans 2"/>
              </a:rPr>
              <a:t>- развитие творческих связей между педагогами Центров «Точка роста» образовательных учреждений Тальменского района; </a:t>
            </a:r>
          </a:p>
          <a:p>
            <a:pPr>
              <a:lnSpc>
                <a:spcPts val="1567"/>
              </a:lnSpc>
              <a:spcBef>
                <a:spcPct val="0"/>
              </a:spcBef>
            </a:pPr>
            <a:r>
              <a:rPr lang="ru-RU" dirty="0" smtClean="0">
                <a:solidFill>
                  <a:srgbClr val="041A22"/>
                </a:solidFill>
                <a:latin typeface="Open Sans 2"/>
                <a:ea typeface="Open Sans 2"/>
                <a:cs typeface="Open Sans 2"/>
                <a:sym typeface="Open Sans 2"/>
              </a:rPr>
              <a:t>- создание условий для развития профессиональных компетенций педагогов. </a:t>
            </a:r>
            <a:endParaRPr lang="en-US" dirty="0">
              <a:solidFill>
                <a:srgbClr val="041A22"/>
              </a:solidFill>
              <a:latin typeface="Open Sans 2"/>
              <a:ea typeface="Open Sans 2"/>
              <a:cs typeface="Open Sans 2"/>
              <a:sym typeface="Open Sans 2"/>
            </a:endParaRPr>
          </a:p>
        </p:txBody>
      </p:sp>
      <p:grpSp>
        <p:nvGrpSpPr>
          <p:cNvPr id="41" name="Group 41"/>
          <p:cNvGrpSpPr/>
          <p:nvPr/>
        </p:nvGrpSpPr>
        <p:grpSpPr>
          <a:xfrm>
            <a:off x="8629650" y="0"/>
            <a:ext cx="1338401" cy="6858000"/>
            <a:chOff x="0" y="0"/>
            <a:chExt cx="905486" cy="3479800"/>
          </a:xfrm>
        </p:grpSpPr>
        <p:sp>
          <p:nvSpPr>
            <p:cNvPr id="42" name="Freeform 42"/>
            <p:cNvSpPr/>
            <p:nvPr/>
          </p:nvSpPr>
          <p:spPr>
            <a:xfrm>
              <a:off x="0" y="0"/>
              <a:ext cx="905486" cy="3479800"/>
            </a:xfrm>
            <a:custGeom>
              <a:avLst/>
              <a:gdLst/>
              <a:ahLst/>
              <a:cxnLst/>
              <a:rect l="l" t="t" r="r" b="b"/>
              <a:pathLst>
                <a:path w="905486" h="3479800">
                  <a:moveTo>
                    <a:pt x="0" y="0"/>
                  </a:moveTo>
                  <a:lnTo>
                    <a:pt x="905486" y="0"/>
                  </a:lnTo>
                  <a:lnTo>
                    <a:pt x="905486" y="3479800"/>
                  </a:lnTo>
                  <a:lnTo>
                    <a:pt x="0" y="3479800"/>
                  </a:lnTo>
                  <a:close/>
                </a:path>
              </a:pathLst>
            </a:custGeom>
            <a:solidFill>
              <a:srgbClr val="56CCC3"/>
            </a:solidFill>
          </p:spPr>
        </p:sp>
      </p:grpSp>
      <p:sp>
        <p:nvSpPr>
          <p:cNvPr id="43" name="Freeform 43"/>
          <p:cNvSpPr/>
          <p:nvPr/>
        </p:nvSpPr>
        <p:spPr>
          <a:xfrm>
            <a:off x="7683619" y="6193297"/>
            <a:ext cx="1132400" cy="1509866"/>
          </a:xfrm>
          <a:custGeom>
            <a:avLst/>
            <a:gdLst/>
            <a:ahLst/>
            <a:cxnLst/>
            <a:rect l="l" t="t" r="r" b="b"/>
            <a:pathLst>
              <a:path w="2264799" h="2264799">
                <a:moveTo>
                  <a:pt x="0" y="0"/>
                </a:moveTo>
                <a:lnTo>
                  <a:pt x="2264800" y="0"/>
                </a:lnTo>
                <a:lnTo>
                  <a:pt x="2264800" y="2264799"/>
                </a:lnTo>
                <a:lnTo>
                  <a:pt x="0" y="2264799"/>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
        <p:nvSpPr>
          <p:cNvPr id="44" name="Freeform 44"/>
          <p:cNvSpPr/>
          <p:nvPr/>
        </p:nvSpPr>
        <p:spPr>
          <a:xfrm>
            <a:off x="8388647" y="5424305"/>
            <a:ext cx="650300" cy="867066"/>
          </a:xfrm>
          <a:custGeom>
            <a:avLst/>
            <a:gdLst/>
            <a:ahLst/>
            <a:cxnLst/>
            <a:rect l="l" t="t" r="r" b="b"/>
            <a:pathLst>
              <a:path w="1300599" h="1300599">
                <a:moveTo>
                  <a:pt x="0" y="0"/>
                </a:moveTo>
                <a:lnTo>
                  <a:pt x="1300599" y="0"/>
                </a:lnTo>
                <a:lnTo>
                  <a:pt x="1300599" y="1300599"/>
                </a:lnTo>
                <a:lnTo>
                  <a:pt x="0" y="130059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45" name="Freeform 45"/>
          <p:cNvSpPr/>
          <p:nvPr/>
        </p:nvSpPr>
        <p:spPr>
          <a:xfrm>
            <a:off x="-144985" y="-210823"/>
            <a:ext cx="553683" cy="738244"/>
          </a:xfrm>
          <a:custGeom>
            <a:avLst/>
            <a:gdLst/>
            <a:ahLst/>
            <a:cxnLst/>
            <a:rect l="l" t="t" r="r" b="b"/>
            <a:pathLst>
              <a:path w="1107366" h="1107366">
                <a:moveTo>
                  <a:pt x="0" y="0"/>
                </a:moveTo>
                <a:lnTo>
                  <a:pt x="1107366" y="0"/>
                </a:lnTo>
                <a:lnTo>
                  <a:pt x="1107366" y="1107366"/>
                </a:lnTo>
                <a:lnTo>
                  <a:pt x="0" y="110736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46" name="Freeform 46"/>
          <p:cNvSpPr/>
          <p:nvPr/>
        </p:nvSpPr>
        <p:spPr>
          <a:xfrm>
            <a:off x="8175897" y="-31400"/>
            <a:ext cx="537900" cy="717200"/>
          </a:xfrm>
          <a:custGeom>
            <a:avLst/>
            <a:gdLst/>
            <a:ahLst/>
            <a:cxnLst/>
            <a:rect l="l" t="t" r="r" b="b"/>
            <a:pathLst>
              <a:path w="1075800" h="1075800">
                <a:moveTo>
                  <a:pt x="0" y="0"/>
                </a:moveTo>
                <a:lnTo>
                  <a:pt x="1075800" y="0"/>
                </a:lnTo>
                <a:lnTo>
                  <a:pt x="1075800" y="1075800"/>
                </a:lnTo>
                <a:lnTo>
                  <a:pt x="0" y="1075800"/>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
        <p:nvSpPr>
          <p:cNvPr id="47" name="Freeform 47"/>
          <p:cNvSpPr/>
          <p:nvPr/>
        </p:nvSpPr>
        <p:spPr>
          <a:xfrm>
            <a:off x="8493701" y="-433533"/>
            <a:ext cx="886255" cy="1181673"/>
          </a:xfrm>
          <a:custGeom>
            <a:avLst/>
            <a:gdLst/>
            <a:ahLst/>
            <a:cxnLst/>
            <a:rect l="l" t="t" r="r" b="b"/>
            <a:pathLst>
              <a:path w="1772510" h="1772510">
                <a:moveTo>
                  <a:pt x="0" y="0"/>
                </a:moveTo>
                <a:lnTo>
                  <a:pt x="1772511" y="0"/>
                </a:lnTo>
                <a:lnTo>
                  <a:pt x="1772511" y="1772510"/>
                </a:lnTo>
                <a:lnTo>
                  <a:pt x="0" y="177251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extLst>
      <p:ext uri="{BB962C8B-B14F-4D97-AF65-F5344CB8AC3E}">
        <p14:creationId xmlns:p14="http://schemas.microsoft.com/office/powerpoint/2010/main" val="1879601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6881" y="1642328"/>
            <a:ext cx="4444795" cy="1380270"/>
            <a:chOff x="0" y="0"/>
            <a:chExt cx="1492382" cy="347579"/>
          </a:xfrm>
        </p:grpSpPr>
        <p:sp>
          <p:nvSpPr>
            <p:cNvPr id="3" name="Freeform 3"/>
            <p:cNvSpPr/>
            <p:nvPr/>
          </p:nvSpPr>
          <p:spPr>
            <a:xfrm>
              <a:off x="0" y="0"/>
              <a:ext cx="1492382" cy="347579"/>
            </a:xfrm>
            <a:custGeom>
              <a:avLst/>
              <a:gdLst/>
              <a:ahLst/>
              <a:cxnLst/>
              <a:rect l="l" t="t" r="r" b="b"/>
              <a:pathLst>
                <a:path w="1492382" h="347579">
                  <a:moveTo>
                    <a:pt x="8709" y="0"/>
                  </a:moveTo>
                  <a:lnTo>
                    <a:pt x="1483673" y="0"/>
                  </a:lnTo>
                  <a:cubicBezTo>
                    <a:pt x="1488483" y="0"/>
                    <a:pt x="1492382" y="3899"/>
                    <a:pt x="1492382" y="8709"/>
                  </a:cubicBezTo>
                  <a:lnTo>
                    <a:pt x="1492382" y="338870"/>
                  </a:lnTo>
                  <a:cubicBezTo>
                    <a:pt x="1492382" y="341180"/>
                    <a:pt x="1491465" y="343395"/>
                    <a:pt x="1489831" y="345028"/>
                  </a:cubicBezTo>
                  <a:cubicBezTo>
                    <a:pt x="1488198" y="346661"/>
                    <a:pt x="1485983" y="347579"/>
                    <a:pt x="1483673" y="347579"/>
                  </a:cubicBezTo>
                  <a:lnTo>
                    <a:pt x="8709" y="347579"/>
                  </a:lnTo>
                  <a:cubicBezTo>
                    <a:pt x="6399" y="347579"/>
                    <a:pt x="4184" y="346661"/>
                    <a:pt x="2551" y="345028"/>
                  </a:cubicBezTo>
                  <a:cubicBezTo>
                    <a:pt x="918" y="343395"/>
                    <a:pt x="0" y="341180"/>
                    <a:pt x="0" y="338870"/>
                  </a:cubicBezTo>
                  <a:lnTo>
                    <a:pt x="0" y="8709"/>
                  </a:lnTo>
                  <a:cubicBezTo>
                    <a:pt x="0" y="6399"/>
                    <a:pt x="918" y="4184"/>
                    <a:pt x="2551" y="2551"/>
                  </a:cubicBezTo>
                  <a:cubicBezTo>
                    <a:pt x="4184" y="918"/>
                    <a:pt x="6399" y="0"/>
                    <a:pt x="8709" y="0"/>
                  </a:cubicBezTo>
                  <a:close/>
                </a:path>
              </a:pathLst>
            </a:custGeom>
            <a:solidFill>
              <a:srgbClr val="56CCC3"/>
            </a:solidFill>
          </p:spPr>
        </p:sp>
        <p:sp>
          <p:nvSpPr>
            <p:cNvPr id="4" name="TextBox 4"/>
            <p:cNvSpPr txBox="1"/>
            <p:nvPr/>
          </p:nvSpPr>
          <p:spPr>
            <a:xfrm>
              <a:off x="0" y="-200025"/>
              <a:ext cx="1492382" cy="547604"/>
            </a:xfrm>
            <a:prstGeom prst="rect">
              <a:avLst/>
            </a:prstGeom>
          </p:spPr>
          <p:txBody>
            <a:bodyPr lIns="50800" tIns="50800" rIns="50800" bIns="50800" rtlCol="0" anchor="ctr"/>
            <a:lstStyle/>
            <a:p>
              <a:pPr algn="ctr">
                <a:lnSpc>
                  <a:spcPts val="2822"/>
                </a:lnSpc>
              </a:pPr>
              <a:endParaRPr/>
            </a:p>
          </p:txBody>
        </p:sp>
      </p:grpSp>
      <p:sp>
        <p:nvSpPr>
          <p:cNvPr id="5" name="Freeform 5"/>
          <p:cNvSpPr/>
          <p:nvPr/>
        </p:nvSpPr>
        <p:spPr>
          <a:xfrm>
            <a:off x="6574972" y="-443381"/>
            <a:ext cx="2710862" cy="1293161"/>
          </a:xfrm>
          <a:custGeom>
            <a:avLst/>
            <a:gdLst/>
            <a:ahLst/>
            <a:cxnLst/>
            <a:rect l="l" t="t" r="r" b="b"/>
            <a:pathLst>
              <a:path w="5421724" h="1939742">
                <a:moveTo>
                  <a:pt x="0" y="0"/>
                </a:moveTo>
                <a:lnTo>
                  <a:pt x="5421724" y="0"/>
                </a:lnTo>
                <a:lnTo>
                  <a:pt x="5421724" y="1939742"/>
                </a:lnTo>
                <a:lnTo>
                  <a:pt x="0" y="1939742"/>
                </a:lnTo>
                <a:lnTo>
                  <a:pt x="0" y="0"/>
                </a:lnTo>
                <a:close/>
              </a:path>
            </a:pathLst>
          </a:custGeom>
          <a:blipFill>
            <a:blip r:embed="rId2">
              <a:extLst>
                <a:ext uri="{96DAC541-7B7A-43D3-8B79-37D633B846F1}">
                  <asvg:svgBlip xmlns="" xmlns:asvg="http://schemas.microsoft.com/office/drawing/2016/SVG/main" r:embed="rId3"/>
                </a:ext>
              </a:extLst>
            </a:blip>
            <a:stretch>
              <a:fillRect t="-112131" r="-26228"/>
            </a:stretch>
          </a:blipFill>
        </p:spPr>
      </p:sp>
      <p:sp>
        <p:nvSpPr>
          <p:cNvPr id="6" name="Freeform 6"/>
          <p:cNvSpPr/>
          <p:nvPr/>
        </p:nvSpPr>
        <p:spPr>
          <a:xfrm rot="-741444" flipH="1" flipV="1">
            <a:off x="-2533619" y="-2461437"/>
            <a:ext cx="3628327" cy="3825869"/>
          </a:xfrm>
          <a:custGeom>
            <a:avLst/>
            <a:gdLst/>
            <a:ahLst/>
            <a:cxnLst/>
            <a:rect l="l" t="t" r="r" b="b"/>
            <a:pathLst>
              <a:path w="7256654" h="5738804">
                <a:moveTo>
                  <a:pt x="7256654" y="5738804"/>
                </a:moveTo>
                <a:lnTo>
                  <a:pt x="0" y="5738804"/>
                </a:lnTo>
                <a:lnTo>
                  <a:pt x="0" y="0"/>
                </a:lnTo>
                <a:lnTo>
                  <a:pt x="7256654" y="0"/>
                </a:lnTo>
                <a:lnTo>
                  <a:pt x="7256654" y="5738804"/>
                </a:lnTo>
                <a:close/>
              </a:path>
            </a:pathLst>
          </a:custGeom>
          <a:blipFill>
            <a:blip r:embed="rId4">
              <a:alphaModFix amt="12000"/>
              <a:extLst>
                <a:ext uri="{96DAC541-7B7A-43D3-8B79-37D633B846F1}">
                  <asvg:svgBlip xmlns="" xmlns:asvg="http://schemas.microsoft.com/office/drawing/2016/SVG/main" r:embed="rId5"/>
                </a:ext>
              </a:extLst>
            </a:blip>
            <a:stretch>
              <a:fillRect/>
            </a:stretch>
          </a:blipFill>
        </p:spPr>
      </p:sp>
      <p:sp>
        <p:nvSpPr>
          <p:cNvPr id="7" name="Freeform 7"/>
          <p:cNvSpPr/>
          <p:nvPr/>
        </p:nvSpPr>
        <p:spPr>
          <a:xfrm rot="5400000">
            <a:off x="2966582" y="6603037"/>
            <a:ext cx="3582748" cy="2721075"/>
          </a:xfrm>
          <a:custGeom>
            <a:avLst/>
            <a:gdLst/>
            <a:ahLst/>
            <a:cxnLst/>
            <a:rect l="l" t="t" r="r" b="b"/>
            <a:pathLst>
              <a:path w="5374122" h="5442149">
                <a:moveTo>
                  <a:pt x="0" y="0"/>
                </a:moveTo>
                <a:lnTo>
                  <a:pt x="5374122" y="0"/>
                </a:lnTo>
                <a:lnTo>
                  <a:pt x="5374122" y="5442149"/>
                </a:lnTo>
                <a:lnTo>
                  <a:pt x="0" y="544214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111766" y="-88725"/>
            <a:ext cx="338766" cy="368125"/>
          </a:xfrm>
          <a:custGeom>
            <a:avLst/>
            <a:gdLst/>
            <a:ahLst/>
            <a:cxnLst/>
            <a:rect l="l" t="t" r="r" b="b"/>
            <a:pathLst>
              <a:path w="677531" h="552187">
                <a:moveTo>
                  <a:pt x="0" y="0"/>
                </a:moveTo>
                <a:lnTo>
                  <a:pt x="677531" y="0"/>
                </a:lnTo>
                <a:lnTo>
                  <a:pt x="677531" y="552187"/>
                </a:lnTo>
                <a:lnTo>
                  <a:pt x="0" y="55218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rot="5400000">
            <a:off x="8324599" y="3343732"/>
            <a:ext cx="1800395" cy="538838"/>
          </a:xfrm>
          <a:custGeom>
            <a:avLst/>
            <a:gdLst/>
            <a:ahLst/>
            <a:cxnLst/>
            <a:rect l="l" t="t" r="r" b="b"/>
            <a:pathLst>
              <a:path w="2700592" h="1077675">
                <a:moveTo>
                  <a:pt x="0" y="0"/>
                </a:moveTo>
                <a:lnTo>
                  <a:pt x="2700592" y="0"/>
                </a:lnTo>
                <a:lnTo>
                  <a:pt x="2700592" y="1077674"/>
                </a:lnTo>
                <a:lnTo>
                  <a:pt x="0" y="1077674"/>
                </a:lnTo>
                <a:lnTo>
                  <a:pt x="0" y="0"/>
                </a:lnTo>
                <a:close/>
              </a:path>
            </a:pathLst>
          </a:custGeom>
          <a:blipFill>
            <a:blip r:embed="rId10">
              <a:extLst>
                <a:ext uri="{96DAC541-7B7A-43D3-8B79-37D633B846F1}">
                  <asvg:svgBlip xmlns="" xmlns:asvg="http://schemas.microsoft.com/office/drawing/2016/SVG/main" r:embed="rId11"/>
                </a:ext>
              </a:extLst>
            </a:blip>
            <a:stretch>
              <a:fillRect r="-33573"/>
            </a:stretch>
          </a:blipFill>
        </p:spPr>
      </p:sp>
      <p:sp>
        <p:nvSpPr>
          <p:cNvPr id="10" name="Freeform 10"/>
          <p:cNvSpPr/>
          <p:nvPr/>
        </p:nvSpPr>
        <p:spPr>
          <a:xfrm>
            <a:off x="-2137321" y="5890725"/>
            <a:ext cx="3628327" cy="3825869"/>
          </a:xfrm>
          <a:custGeom>
            <a:avLst/>
            <a:gdLst/>
            <a:ahLst/>
            <a:cxnLst/>
            <a:rect l="l" t="t" r="r" b="b"/>
            <a:pathLst>
              <a:path w="7256654" h="5738804">
                <a:moveTo>
                  <a:pt x="0" y="0"/>
                </a:moveTo>
                <a:lnTo>
                  <a:pt x="7256654" y="0"/>
                </a:lnTo>
                <a:lnTo>
                  <a:pt x="7256654" y="5738804"/>
                </a:lnTo>
                <a:lnTo>
                  <a:pt x="0" y="5738804"/>
                </a:lnTo>
                <a:lnTo>
                  <a:pt x="0" y="0"/>
                </a:lnTo>
                <a:close/>
              </a:path>
            </a:pathLst>
          </a:custGeom>
          <a:blipFill>
            <a:blip r:embed="rId4">
              <a:alphaModFix amt="12000"/>
              <a:extLst>
                <a:ext uri="{96DAC541-7B7A-43D3-8B79-37D633B846F1}">
                  <asvg:svgBlip xmlns="" xmlns:asvg="http://schemas.microsoft.com/office/drawing/2016/SVG/main" r:embed="rId5"/>
                </a:ext>
              </a:extLst>
            </a:blip>
            <a:stretch>
              <a:fillRect/>
            </a:stretch>
          </a:blipFill>
        </p:spPr>
      </p:sp>
      <p:sp>
        <p:nvSpPr>
          <p:cNvPr id="11" name="Freeform 11"/>
          <p:cNvSpPr/>
          <p:nvPr/>
        </p:nvSpPr>
        <p:spPr>
          <a:xfrm>
            <a:off x="8912267" y="-1657344"/>
            <a:ext cx="705524" cy="1942923"/>
          </a:xfrm>
          <a:custGeom>
            <a:avLst/>
            <a:gdLst/>
            <a:ahLst/>
            <a:cxnLst/>
            <a:rect l="l" t="t" r="r" b="b"/>
            <a:pathLst>
              <a:path w="1411048" h="2914385">
                <a:moveTo>
                  <a:pt x="0" y="0"/>
                </a:moveTo>
                <a:lnTo>
                  <a:pt x="1411048" y="0"/>
                </a:lnTo>
                <a:lnTo>
                  <a:pt x="1411048" y="2914385"/>
                </a:lnTo>
                <a:lnTo>
                  <a:pt x="0" y="291438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2" name="Freeform 12"/>
          <p:cNvSpPr/>
          <p:nvPr/>
        </p:nvSpPr>
        <p:spPr>
          <a:xfrm>
            <a:off x="5545976" y="279401"/>
            <a:ext cx="3083674" cy="6740271"/>
          </a:xfrm>
          <a:custGeom>
            <a:avLst/>
            <a:gdLst/>
            <a:ahLst/>
            <a:cxnLst/>
            <a:rect l="l" t="t" r="r" b="b"/>
            <a:pathLst>
              <a:path w="6167348" h="10110407">
                <a:moveTo>
                  <a:pt x="0" y="0"/>
                </a:moveTo>
                <a:lnTo>
                  <a:pt x="6167348" y="0"/>
                </a:lnTo>
                <a:lnTo>
                  <a:pt x="6167348" y="10110407"/>
                </a:lnTo>
                <a:lnTo>
                  <a:pt x="0" y="10110407"/>
                </a:lnTo>
                <a:lnTo>
                  <a:pt x="0" y="0"/>
                </a:lnTo>
                <a:close/>
              </a:path>
            </a:pathLst>
          </a:custGeom>
          <a:blipFill>
            <a:blip r:embed="rId14"/>
            <a:stretch>
              <a:fillRect/>
            </a:stretch>
          </a:blipFill>
        </p:spPr>
      </p:sp>
      <p:sp>
        <p:nvSpPr>
          <p:cNvPr id="13" name="Freeform 13"/>
          <p:cNvSpPr/>
          <p:nvPr/>
        </p:nvSpPr>
        <p:spPr>
          <a:xfrm rot="-5400000" flipH="1" flipV="1">
            <a:off x="-135328" y="6691525"/>
            <a:ext cx="2238075" cy="1699804"/>
          </a:xfrm>
          <a:custGeom>
            <a:avLst/>
            <a:gdLst/>
            <a:ahLst/>
            <a:cxnLst/>
            <a:rect l="l" t="t" r="r" b="b"/>
            <a:pathLst>
              <a:path w="3357113" h="3399608">
                <a:moveTo>
                  <a:pt x="3357113" y="3399609"/>
                </a:moveTo>
                <a:lnTo>
                  <a:pt x="0" y="3399609"/>
                </a:lnTo>
                <a:lnTo>
                  <a:pt x="0" y="0"/>
                </a:lnTo>
                <a:lnTo>
                  <a:pt x="3357113" y="0"/>
                </a:lnTo>
                <a:lnTo>
                  <a:pt x="3357113" y="3399609"/>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4" name="Freeform 14"/>
          <p:cNvSpPr/>
          <p:nvPr/>
        </p:nvSpPr>
        <p:spPr>
          <a:xfrm rot="-5400000" flipH="1" flipV="1">
            <a:off x="-1794693" y="6405363"/>
            <a:ext cx="2624667" cy="1993418"/>
          </a:xfrm>
          <a:custGeom>
            <a:avLst/>
            <a:gdLst/>
            <a:ahLst/>
            <a:cxnLst/>
            <a:rect l="l" t="t" r="r" b="b"/>
            <a:pathLst>
              <a:path w="3937000" h="3986836">
                <a:moveTo>
                  <a:pt x="3937000" y="3986836"/>
                </a:moveTo>
                <a:lnTo>
                  <a:pt x="0" y="3986836"/>
                </a:lnTo>
                <a:lnTo>
                  <a:pt x="0" y="0"/>
                </a:lnTo>
                <a:lnTo>
                  <a:pt x="3937000" y="0"/>
                </a:lnTo>
                <a:lnTo>
                  <a:pt x="3937000" y="3986836"/>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5" name="Freeform 15"/>
          <p:cNvSpPr/>
          <p:nvPr/>
        </p:nvSpPr>
        <p:spPr>
          <a:xfrm flipH="1">
            <a:off x="525709" y="4775950"/>
            <a:ext cx="233096" cy="310795"/>
          </a:xfrm>
          <a:custGeom>
            <a:avLst/>
            <a:gdLst/>
            <a:ahLst/>
            <a:cxnLst/>
            <a:rect l="l" t="t" r="r" b="b"/>
            <a:pathLst>
              <a:path w="466192" h="466192">
                <a:moveTo>
                  <a:pt x="466192" y="0"/>
                </a:moveTo>
                <a:lnTo>
                  <a:pt x="0" y="0"/>
                </a:lnTo>
                <a:lnTo>
                  <a:pt x="0" y="466192"/>
                </a:lnTo>
                <a:lnTo>
                  <a:pt x="466192" y="466192"/>
                </a:lnTo>
                <a:lnTo>
                  <a:pt x="466192"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17" name="Freeform 17"/>
          <p:cNvSpPr/>
          <p:nvPr/>
        </p:nvSpPr>
        <p:spPr>
          <a:xfrm>
            <a:off x="514350" y="4141407"/>
            <a:ext cx="244455" cy="345367"/>
          </a:xfrm>
          <a:custGeom>
            <a:avLst/>
            <a:gdLst/>
            <a:ahLst/>
            <a:cxnLst/>
            <a:rect l="l" t="t" r="r" b="b"/>
            <a:pathLst>
              <a:path w="488910" h="518051">
                <a:moveTo>
                  <a:pt x="0" y="0"/>
                </a:moveTo>
                <a:lnTo>
                  <a:pt x="488910" y="0"/>
                </a:lnTo>
                <a:lnTo>
                  <a:pt x="488910" y="518050"/>
                </a:lnTo>
                <a:lnTo>
                  <a:pt x="0" y="518050"/>
                </a:lnTo>
                <a:lnTo>
                  <a:pt x="0" y="0"/>
                </a:lnTo>
                <a:close/>
              </a:path>
            </a:pathLst>
          </a:custGeom>
          <a:blipFill>
            <a:blip r:embed="rId21">
              <a:extLst>
                <a:ext uri="{96DAC541-7B7A-43D3-8B79-37D633B846F1}">
                  <asvg:svgBlip xmlns="" xmlns:asvg="http://schemas.microsoft.com/office/drawing/2016/SVG/main" r:embed="rId24"/>
                </a:ext>
              </a:extLst>
            </a:blip>
            <a:stretch>
              <a:fillRect/>
            </a:stretch>
          </a:blipFill>
        </p:spPr>
      </p:sp>
      <p:sp>
        <p:nvSpPr>
          <p:cNvPr id="18" name="TextBox 18"/>
          <p:cNvSpPr txBox="1"/>
          <p:nvPr/>
        </p:nvSpPr>
        <p:spPr>
          <a:xfrm>
            <a:off x="1024229" y="4179433"/>
            <a:ext cx="3363686" cy="269304"/>
          </a:xfrm>
          <a:prstGeom prst="rect">
            <a:avLst/>
          </a:prstGeom>
        </p:spPr>
        <p:txBody>
          <a:bodyPr lIns="0" tIns="0" rIns="0" bIns="0" rtlCol="0" anchor="t">
            <a:spAutoFit/>
          </a:bodyPr>
          <a:lstStyle/>
          <a:p>
            <a:pPr>
              <a:lnSpc>
                <a:spcPts val="2116"/>
              </a:lnSpc>
            </a:pPr>
            <a:r>
              <a:rPr lang="en-US" sz="1600" spc="15" dirty="0">
                <a:solidFill>
                  <a:srgbClr val="041A22"/>
                </a:solidFill>
                <a:latin typeface="Open Sans 1"/>
                <a:ea typeface="Open Sans 1"/>
                <a:cs typeface="Open Sans 1"/>
                <a:sym typeface="Open Sans 1"/>
              </a:rPr>
              <a:t>larena1970@mail.ru</a:t>
            </a:r>
          </a:p>
        </p:txBody>
      </p:sp>
      <p:sp>
        <p:nvSpPr>
          <p:cNvPr id="19" name="TextBox 19"/>
          <p:cNvSpPr txBox="1"/>
          <p:nvPr/>
        </p:nvSpPr>
        <p:spPr>
          <a:xfrm>
            <a:off x="227000" y="1647641"/>
            <a:ext cx="4160915" cy="346249"/>
          </a:xfrm>
          <a:prstGeom prst="rect">
            <a:avLst/>
          </a:prstGeom>
        </p:spPr>
        <p:txBody>
          <a:bodyPr wrap="square" lIns="0" tIns="0" rIns="0" bIns="0" rtlCol="0" anchor="t">
            <a:spAutoFit/>
          </a:bodyPr>
          <a:lstStyle/>
          <a:p>
            <a:pPr>
              <a:lnSpc>
                <a:spcPts val="2687"/>
              </a:lnSpc>
            </a:pPr>
            <a:r>
              <a:rPr lang="ru-RU" sz="2200" b="1" dirty="0">
                <a:solidFill>
                  <a:srgbClr val="FFFFFF"/>
                </a:solidFill>
                <a:latin typeface="Open Sans 1 Bold"/>
                <a:ea typeface="Open Sans 1 Bold"/>
                <a:cs typeface="Open Sans 1 Bold"/>
                <a:sym typeface="Open Sans 1 Bold"/>
              </a:rPr>
              <a:t>  </a:t>
            </a:r>
            <a:endParaRPr lang="en-US" sz="2200" b="1" dirty="0">
              <a:solidFill>
                <a:srgbClr val="FFFFFF"/>
              </a:solidFill>
              <a:latin typeface="Open Sans 1 Bold"/>
              <a:ea typeface="Open Sans 1 Bold"/>
              <a:cs typeface="Open Sans 1 Bold"/>
              <a:sym typeface="Open Sans 1 Bold"/>
            </a:endParaRPr>
          </a:p>
        </p:txBody>
      </p:sp>
      <p:sp>
        <p:nvSpPr>
          <p:cNvPr id="20" name="TextBox 20"/>
          <p:cNvSpPr txBox="1"/>
          <p:nvPr/>
        </p:nvSpPr>
        <p:spPr>
          <a:xfrm>
            <a:off x="525709" y="757467"/>
            <a:ext cx="2871709" cy="346249"/>
          </a:xfrm>
          <a:prstGeom prst="rect">
            <a:avLst/>
          </a:prstGeom>
        </p:spPr>
        <p:txBody>
          <a:bodyPr lIns="0" tIns="0" rIns="0" bIns="0" rtlCol="0" anchor="t">
            <a:spAutoFit/>
          </a:bodyPr>
          <a:lstStyle/>
          <a:p>
            <a:pPr>
              <a:lnSpc>
                <a:spcPts val="2681"/>
              </a:lnSpc>
            </a:pPr>
            <a:r>
              <a:rPr lang="en-US" sz="2400" b="1">
                <a:solidFill>
                  <a:srgbClr val="041A22"/>
                </a:solidFill>
                <a:latin typeface="Montserrat 1 Bold"/>
                <a:ea typeface="Montserrat 1 Bold"/>
                <a:cs typeface="Montserrat 1 Bold"/>
                <a:sym typeface="Montserrat 1 Bold"/>
              </a:rPr>
              <a:t>КОНТАКТЫ</a:t>
            </a:r>
          </a:p>
        </p:txBody>
      </p:sp>
      <p:sp>
        <p:nvSpPr>
          <p:cNvPr id="21" name="TextBox 21"/>
          <p:cNvSpPr txBox="1"/>
          <p:nvPr/>
        </p:nvSpPr>
        <p:spPr>
          <a:xfrm>
            <a:off x="1024229" y="4779405"/>
            <a:ext cx="3363686" cy="269304"/>
          </a:xfrm>
          <a:prstGeom prst="rect">
            <a:avLst/>
          </a:prstGeom>
        </p:spPr>
        <p:txBody>
          <a:bodyPr lIns="0" tIns="0" rIns="0" bIns="0" rtlCol="0" anchor="t">
            <a:spAutoFit/>
          </a:bodyPr>
          <a:lstStyle/>
          <a:p>
            <a:pPr>
              <a:lnSpc>
                <a:spcPts val="2116"/>
              </a:lnSpc>
            </a:pPr>
            <a:r>
              <a:rPr lang="en-US" sz="1600" spc="15" dirty="0">
                <a:solidFill>
                  <a:srgbClr val="041A22"/>
                </a:solidFill>
                <a:latin typeface="Open Sans 1"/>
                <a:ea typeface="Open Sans 1"/>
                <a:cs typeface="Open Sans 1"/>
                <a:sym typeface="Open Sans 1"/>
              </a:rPr>
              <a:t>+7 9237505705</a:t>
            </a:r>
          </a:p>
        </p:txBody>
      </p:sp>
      <p:pic>
        <p:nvPicPr>
          <p:cNvPr id="8195" name="Picture 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4188" y="1682748"/>
            <a:ext cx="3477212" cy="2051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3980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721612">
            <a:off x="626206" y="1680584"/>
            <a:ext cx="9542813" cy="2496042"/>
          </a:xfrm>
          <a:custGeom>
            <a:avLst/>
            <a:gdLst/>
            <a:ahLst/>
            <a:cxnLst/>
            <a:rect l="l" t="t" r="r" b="b"/>
            <a:pathLst>
              <a:path w="14314219" h="4992084">
                <a:moveTo>
                  <a:pt x="0" y="0"/>
                </a:moveTo>
                <a:lnTo>
                  <a:pt x="14314219" y="0"/>
                </a:lnTo>
                <a:lnTo>
                  <a:pt x="14314219" y="4992084"/>
                </a:lnTo>
                <a:lnTo>
                  <a:pt x="0" y="499208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a:grpSpLocks noChangeAspect="1"/>
          </p:cNvGrpSpPr>
          <p:nvPr/>
        </p:nvGrpSpPr>
        <p:grpSpPr>
          <a:xfrm>
            <a:off x="4976801" y="4"/>
            <a:ext cx="4356863" cy="6859490"/>
            <a:chOff x="0" y="0"/>
            <a:chExt cx="21042033" cy="24846598"/>
          </a:xfrm>
        </p:grpSpPr>
        <p:sp>
          <p:nvSpPr>
            <p:cNvPr id="4" name="Freeform 4"/>
            <p:cNvSpPr/>
            <p:nvPr/>
          </p:nvSpPr>
          <p:spPr>
            <a:xfrm>
              <a:off x="-658495" y="0"/>
              <a:ext cx="21700490" cy="24846662"/>
            </a:xfrm>
            <a:custGeom>
              <a:avLst/>
              <a:gdLst/>
              <a:ahLst/>
              <a:cxnLst/>
              <a:rect l="l" t="t" r="r" b="b"/>
              <a:pathLst>
                <a:path w="21700490" h="24846662">
                  <a:moveTo>
                    <a:pt x="9113774" y="0"/>
                  </a:moveTo>
                  <a:cubicBezTo>
                    <a:pt x="9113774" y="0"/>
                    <a:pt x="10028936" y="4543806"/>
                    <a:pt x="4926584" y="12121388"/>
                  </a:cubicBezTo>
                  <a:cubicBezTo>
                    <a:pt x="0" y="19437986"/>
                    <a:pt x="691769" y="24846662"/>
                    <a:pt x="691769" y="24846662"/>
                  </a:cubicBezTo>
                  <a:lnTo>
                    <a:pt x="21700490" y="24846662"/>
                  </a:lnTo>
                  <a:lnTo>
                    <a:pt x="21700490" y="0"/>
                  </a:lnTo>
                  <a:close/>
                </a:path>
              </a:pathLst>
            </a:custGeom>
            <a:blipFill>
              <a:blip r:embed="rId4"/>
              <a:stretch>
                <a:fillRect l="-50132" r="-26989"/>
              </a:stretch>
            </a:blipFill>
          </p:spPr>
        </p:sp>
      </p:grpSp>
      <p:sp>
        <p:nvSpPr>
          <p:cNvPr id="5" name="Freeform 5"/>
          <p:cNvSpPr/>
          <p:nvPr/>
        </p:nvSpPr>
        <p:spPr>
          <a:xfrm rot="-2967198" flipH="1">
            <a:off x="5507562" y="4325274"/>
            <a:ext cx="7272876" cy="1854584"/>
          </a:xfrm>
          <a:custGeom>
            <a:avLst/>
            <a:gdLst/>
            <a:ahLst/>
            <a:cxnLst/>
            <a:rect l="l" t="t" r="r" b="b"/>
            <a:pathLst>
              <a:path w="10909314" h="3709167">
                <a:moveTo>
                  <a:pt x="10909314" y="0"/>
                </a:moveTo>
                <a:lnTo>
                  <a:pt x="0" y="0"/>
                </a:lnTo>
                <a:lnTo>
                  <a:pt x="0" y="3709167"/>
                </a:lnTo>
                <a:lnTo>
                  <a:pt x="10909314" y="3709167"/>
                </a:lnTo>
                <a:lnTo>
                  <a:pt x="10909314" y="0"/>
                </a:lnTo>
                <a:close/>
              </a:path>
            </a:pathLst>
          </a:custGeom>
          <a:blipFill>
            <a:blip r:embed="rId5">
              <a:alphaModFix amt="86000"/>
              <a:extLst>
                <a:ext uri="{96DAC541-7B7A-43D3-8B79-37D633B846F1}">
                  <asvg:svgBlip xmlns="" xmlns:asvg="http://schemas.microsoft.com/office/drawing/2016/SVG/main" r:embed="rId6"/>
                </a:ext>
              </a:extLst>
            </a:blip>
            <a:stretch>
              <a:fillRect/>
            </a:stretch>
          </a:blipFill>
        </p:spPr>
      </p:sp>
      <p:grpSp>
        <p:nvGrpSpPr>
          <p:cNvPr id="6" name="Group 6"/>
          <p:cNvGrpSpPr/>
          <p:nvPr/>
        </p:nvGrpSpPr>
        <p:grpSpPr>
          <a:xfrm>
            <a:off x="5082717" y="630931"/>
            <a:ext cx="428934" cy="57191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75D9"/>
            </a:solidFill>
          </p:spPr>
        </p:sp>
        <p:sp>
          <p:nvSpPr>
            <p:cNvPr id="8" name="TextBox 8"/>
            <p:cNvSpPr txBox="1"/>
            <p:nvPr/>
          </p:nvSpPr>
          <p:spPr>
            <a:xfrm>
              <a:off x="76200" y="85725"/>
              <a:ext cx="660400" cy="650875"/>
            </a:xfrm>
            <a:prstGeom prst="rect">
              <a:avLst/>
            </a:prstGeom>
          </p:spPr>
          <p:txBody>
            <a:bodyPr lIns="50800" tIns="50800" rIns="50800" bIns="50800" rtlCol="0" anchor="ctr"/>
            <a:lstStyle/>
            <a:p>
              <a:pPr algn="ctr">
                <a:lnSpc>
                  <a:spcPts val="1039"/>
                </a:lnSpc>
              </a:pPr>
              <a:endParaRPr/>
            </a:p>
          </p:txBody>
        </p:sp>
      </p:grpSp>
      <p:grpSp>
        <p:nvGrpSpPr>
          <p:cNvPr id="9" name="Group 9"/>
          <p:cNvGrpSpPr/>
          <p:nvPr/>
        </p:nvGrpSpPr>
        <p:grpSpPr>
          <a:xfrm>
            <a:off x="4825659" y="1484064"/>
            <a:ext cx="302283" cy="40304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6CCC3"/>
            </a:solidFill>
          </p:spPr>
        </p:sp>
        <p:sp>
          <p:nvSpPr>
            <p:cNvPr id="11" name="TextBox 11"/>
            <p:cNvSpPr txBox="1"/>
            <p:nvPr/>
          </p:nvSpPr>
          <p:spPr>
            <a:xfrm>
              <a:off x="76200" y="85725"/>
              <a:ext cx="660400" cy="650875"/>
            </a:xfrm>
            <a:prstGeom prst="rect">
              <a:avLst/>
            </a:prstGeom>
          </p:spPr>
          <p:txBody>
            <a:bodyPr lIns="50800" tIns="50800" rIns="50800" bIns="50800" rtlCol="0" anchor="ctr"/>
            <a:lstStyle/>
            <a:p>
              <a:pPr algn="ctr">
                <a:lnSpc>
                  <a:spcPts val="1039"/>
                </a:lnSpc>
              </a:pPr>
              <a:endParaRPr/>
            </a:p>
          </p:txBody>
        </p:sp>
      </p:grpSp>
      <p:grpSp>
        <p:nvGrpSpPr>
          <p:cNvPr id="12" name="Group 12"/>
          <p:cNvGrpSpPr/>
          <p:nvPr/>
        </p:nvGrpSpPr>
        <p:grpSpPr>
          <a:xfrm>
            <a:off x="5238204" y="454609"/>
            <a:ext cx="318817" cy="42508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DC300"/>
              </a:solidFill>
              <a:prstDash val="solid"/>
              <a:miter/>
            </a:ln>
          </p:spPr>
        </p:sp>
        <p:sp>
          <p:nvSpPr>
            <p:cNvPr id="14" name="TextBox 14"/>
            <p:cNvSpPr txBox="1"/>
            <p:nvPr/>
          </p:nvSpPr>
          <p:spPr>
            <a:xfrm>
              <a:off x="76200" y="85725"/>
              <a:ext cx="660400" cy="650875"/>
            </a:xfrm>
            <a:prstGeom prst="rect">
              <a:avLst/>
            </a:prstGeom>
          </p:spPr>
          <p:txBody>
            <a:bodyPr lIns="50800" tIns="50800" rIns="50800" bIns="50800" rtlCol="0" anchor="ctr"/>
            <a:lstStyle/>
            <a:p>
              <a:pPr algn="ctr">
                <a:lnSpc>
                  <a:spcPts val="1039"/>
                </a:lnSpc>
              </a:pPr>
              <a:endParaRPr/>
            </a:p>
          </p:txBody>
        </p:sp>
      </p:grpSp>
      <p:sp>
        <p:nvSpPr>
          <p:cNvPr id="15" name="Freeform 15"/>
          <p:cNvSpPr/>
          <p:nvPr/>
        </p:nvSpPr>
        <p:spPr>
          <a:xfrm>
            <a:off x="517365" y="5543341"/>
            <a:ext cx="471645" cy="628859"/>
          </a:xfrm>
          <a:custGeom>
            <a:avLst/>
            <a:gdLst/>
            <a:ahLst/>
            <a:cxnLst/>
            <a:rect l="l" t="t" r="r" b="b"/>
            <a:pathLst>
              <a:path w="943289" h="943289">
                <a:moveTo>
                  <a:pt x="0" y="0"/>
                </a:moveTo>
                <a:lnTo>
                  <a:pt x="943289" y="0"/>
                </a:lnTo>
                <a:lnTo>
                  <a:pt x="943289" y="943289"/>
                </a:lnTo>
                <a:lnTo>
                  <a:pt x="0" y="94328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6" name="TextBox 16"/>
          <p:cNvSpPr txBox="1"/>
          <p:nvPr/>
        </p:nvSpPr>
        <p:spPr>
          <a:xfrm>
            <a:off x="1100129" y="5669802"/>
            <a:ext cx="2502496" cy="333425"/>
          </a:xfrm>
          <a:prstGeom prst="rect">
            <a:avLst/>
          </a:prstGeom>
        </p:spPr>
        <p:txBody>
          <a:bodyPr lIns="0" tIns="0" rIns="0" bIns="0" rtlCol="0" anchor="t">
            <a:spAutoFit/>
          </a:bodyPr>
          <a:lstStyle/>
          <a:p>
            <a:pPr>
              <a:lnSpc>
                <a:spcPts val="2555"/>
              </a:lnSpc>
            </a:pPr>
            <a:r>
              <a:rPr lang="en-US" sz="2200" b="1">
                <a:solidFill>
                  <a:srgbClr val="041A22"/>
                </a:solidFill>
                <a:latin typeface="Open Sans 2 Bold"/>
                <a:ea typeface="Open Sans 2 Bold"/>
                <a:cs typeface="Open Sans 2 Bold"/>
                <a:sym typeface="Open Sans 2 Bold"/>
              </a:rPr>
              <a:t>dayseducaltai.ru</a:t>
            </a:r>
          </a:p>
        </p:txBody>
      </p:sp>
      <p:sp>
        <p:nvSpPr>
          <p:cNvPr id="17" name="TextBox 17"/>
          <p:cNvSpPr txBox="1"/>
          <p:nvPr/>
        </p:nvSpPr>
        <p:spPr>
          <a:xfrm>
            <a:off x="517365" y="2254202"/>
            <a:ext cx="4459436" cy="1487587"/>
          </a:xfrm>
          <a:prstGeom prst="rect">
            <a:avLst/>
          </a:prstGeom>
        </p:spPr>
        <p:txBody>
          <a:bodyPr lIns="0" tIns="0" rIns="0" bIns="0" rtlCol="0" anchor="t">
            <a:spAutoFit/>
          </a:bodyPr>
          <a:lstStyle/>
          <a:p>
            <a:pPr>
              <a:lnSpc>
                <a:spcPts val="5824"/>
              </a:lnSpc>
            </a:pPr>
            <a:r>
              <a:rPr lang="en-US" sz="4500" b="1">
                <a:solidFill>
                  <a:srgbClr val="041A22"/>
                </a:solidFill>
                <a:latin typeface="Montserrat 1 Bold"/>
                <a:ea typeface="Montserrat 1 Bold"/>
                <a:cs typeface="Montserrat 1 Bold"/>
                <a:sym typeface="Montserrat 1 Bold"/>
              </a:rPr>
              <a:t>Спасибо </a:t>
            </a:r>
          </a:p>
          <a:p>
            <a:pPr>
              <a:lnSpc>
                <a:spcPts val="5824"/>
              </a:lnSpc>
            </a:pPr>
            <a:r>
              <a:rPr lang="en-US" sz="4500" b="1">
                <a:solidFill>
                  <a:srgbClr val="041A22"/>
                </a:solidFill>
                <a:latin typeface="Montserrat 1 Bold"/>
                <a:ea typeface="Montserrat 1 Bold"/>
                <a:cs typeface="Montserrat 1 Bold"/>
                <a:sym typeface="Montserrat 1 Bold"/>
              </a:rPr>
              <a:t>за внимание!</a:t>
            </a:r>
          </a:p>
        </p:txBody>
      </p:sp>
    </p:spTree>
    <p:extLst>
      <p:ext uri="{BB962C8B-B14F-4D97-AF65-F5344CB8AC3E}">
        <p14:creationId xmlns:p14="http://schemas.microsoft.com/office/powerpoint/2010/main" val="69501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721612">
            <a:off x="626206" y="1680584"/>
            <a:ext cx="9542813" cy="2496042"/>
          </a:xfrm>
          <a:custGeom>
            <a:avLst/>
            <a:gdLst/>
            <a:ahLst/>
            <a:cxnLst/>
            <a:rect l="l" t="t" r="r" b="b"/>
            <a:pathLst>
              <a:path w="14314219" h="4992084">
                <a:moveTo>
                  <a:pt x="0" y="0"/>
                </a:moveTo>
                <a:lnTo>
                  <a:pt x="14314219" y="0"/>
                </a:lnTo>
                <a:lnTo>
                  <a:pt x="14314219" y="4992084"/>
                </a:lnTo>
                <a:lnTo>
                  <a:pt x="0" y="499208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rot="-2967198" flipH="1">
            <a:off x="5507562" y="4325274"/>
            <a:ext cx="7272876" cy="1854584"/>
          </a:xfrm>
          <a:custGeom>
            <a:avLst/>
            <a:gdLst/>
            <a:ahLst/>
            <a:cxnLst/>
            <a:rect l="l" t="t" r="r" b="b"/>
            <a:pathLst>
              <a:path w="10909314" h="3709167">
                <a:moveTo>
                  <a:pt x="10909314" y="0"/>
                </a:moveTo>
                <a:lnTo>
                  <a:pt x="0" y="0"/>
                </a:lnTo>
                <a:lnTo>
                  <a:pt x="0" y="3709167"/>
                </a:lnTo>
                <a:lnTo>
                  <a:pt x="10909314" y="3709167"/>
                </a:lnTo>
                <a:lnTo>
                  <a:pt x="10909314" y="0"/>
                </a:lnTo>
                <a:close/>
              </a:path>
            </a:pathLst>
          </a:custGeom>
          <a:blipFill>
            <a:blip r:embed="rId4">
              <a:alphaModFix amt="77000"/>
              <a:extLst>
                <a:ext uri="{96DAC541-7B7A-43D3-8B79-37D633B846F1}">
                  <asvg:svgBlip xmlns="" xmlns:asvg="http://schemas.microsoft.com/office/drawing/2016/SVG/main" r:embed="rId6"/>
                </a:ext>
              </a:extLst>
            </a:blip>
            <a:stretch>
              <a:fillRect/>
            </a:stretch>
          </a:blipFill>
        </p:spPr>
      </p:sp>
      <p:grpSp>
        <p:nvGrpSpPr>
          <p:cNvPr id="6" name="Group 6"/>
          <p:cNvGrpSpPr/>
          <p:nvPr/>
        </p:nvGrpSpPr>
        <p:grpSpPr>
          <a:xfrm>
            <a:off x="5286975" y="488006"/>
            <a:ext cx="428934" cy="57191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6CCC3"/>
            </a:solidFill>
          </p:spPr>
        </p:sp>
        <p:sp>
          <p:nvSpPr>
            <p:cNvPr id="8" name="TextBox 8"/>
            <p:cNvSpPr txBox="1"/>
            <p:nvPr/>
          </p:nvSpPr>
          <p:spPr>
            <a:xfrm>
              <a:off x="76200" y="85725"/>
              <a:ext cx="660400" cy="650875"/>
            </a:xfrm>
            <a:prstGeom prst="rect">
              <a:avLst/>
            </a:prstGeom>
          </p:spPr>
          <p:txBody>
            <a:bodyPr lIns="50800" tIns="50800" rIns="50800" bIns="50800" rtlCol="0" anchor="ctr"/>
            <a:lstStyle/>
            <a:p>
              <a:pPr algn="ctr">
                <a:lnSpc>
                  <a:spcPts val="1039"/>
                </a:lnSpc>
              </a:pPr>
              <a:endParaRPr/>
            </a:p>
          </p:txBody>
        </p:sp>
      </p:grpSp>
      <p:grpSp>
        <p:nvGrpSpPr>
          <p:cNvPr id="9" name="Group 9"/>
          <p:cNvGrpSpPr/>
          <p:nvPr/>
        </p:nvGrpSpPr>
        <p:grpSpPr>
          <a:xfrm>
            <a:off x="4728921" y="1759245"/>
            <a:ext cx="302283" cy="40304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75D9"/>
            </a:solidFill>
          </p:spPr>
        </p:sp>
        <p:sp>
          <p:nvSpPr>
            <p:cNvPr id="11" name="TextBox 11"/>
            <p:cNvSpPr txBox="1"/>
            <p:nvPr/>
          </p:nvSpPr>
          <p:spPr>
            <a:xfrm>
              <a:off x="76200" y="85725"/>
              <a:ext cx="660400" cy="650875"/>
            </a:xfrm>
            <a:prstGeom prst="rect">
              <a:avLst/>
            </a:prstGeom>
          </p:spPr>
          <p:txBody>
            <a:bodyPr lIns="50800" tIns="50800" rIns="50800" bIns="50800" rtlCol="0" anchor="ctr"/>
            <a:lstStyle/>
            <a:p>
              <a:pPr algn="ctr">
                <a:lnSpc>
                  <a:spcPts val="1039"/>
                </a:lnSpc>
              </a:pPr>
              <a:endParaRPr/>
            </a:p>
          </p:txBody>
        </p:sp>
      </p:grpSp>
      <p:grpSp>
        <p:nvGrpSpPr>
          <p:cNvPr id="12" name="Group 12"/>
          <p:cNvGrpSpPr/>
          <p:nvPr/>
        </p:nvGrpSpPr>
        <p:grpSpPr>
          <a:xfrm>
            <a:off x="5442463" y="311684"/>
            <a:ext cx="318817" cy="42508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DC300"/>
              </a:solidFill>
              <a:prstDash val="solid"/>
              <a:miter/>
            </a:ln>
          </p:spPr>
        </p:sp>
        <p:sp>
          <p:nvSpPr>
            <p:cNvPr id="14" name="TextBox 14"/>
            <p:cNvSpPr txBox="1"/>
            <p:nvPr/>
          </p:nvSpPr>
          <p:spPr>
            <a:xfrm>
              <a:off x="76200" y="85725"/>
              <a:ext cx="660400" cy="650875"/>
            </a:xfrm>
            <a:prstGeom prst="rect">
              <a:avLst/>
            </a:prstGeom>
          </p:spPr>
          <p:txBody>
            <a:bodyPr lIns="50800" tIns="50800" rIns="50800" bIns="50800" rtlCol="0" anchor="ctr"/>
            <a:lstStyle/>
            <a:p>
              <a:pPr algn="ctr">
                <a:lnSpc>
                  <a:spcPts val="1039"/>
                </a:lnSpc>
              </a:pPr>
              <a:endParaRPr/>
            </a:p>
          </p:txBody>
        </p:sp>
      </p:grpSp>
      <p:grpSp>
        <p:nvGrpSpPr>
          <p:cNvPr id="15" name="Group 15"/>
          <p:cNvGrpSpPr/>
          <p:nvPr/>
        </p:nvGrpSpPr>
        <p:grpSpPr>
          <a:xfrm>
            <a:off x="514350" y="5543341"/>
            <a:ext cx="3061636" cy="628859"/>
            <a:chOff x="0" y="0"/>
            <a:chExt cx="8164361" cy="1257718"/>
          </a:xfrm>
        </p:grpSpPr>
        <p:sp>
          <p:nvSpPr>
            <p:cNvPr id="16" name="Freeform 16"/>
            <p:cNvSpPr/>
            <p:nvPr/>
          </p:nvSpPr>
          <p:spPr>
            <a:xfrm>
              <a:off x="0" y="0"/>
              <a:ext cx="1257718" cy="1257718"/>
            </a:xfrm>
            <a:custGeom>
              <a:avLst/>
              <a:gdLst/>
              <a:ahLst/>
              <a:cxnLst/>
              <a:rect l="l" t="t" r="r" b="b"/>
              <a:pathLst>
                <a:path w="1257718" h="1257718">
                  <a:moveTo>
                    <a:pt x="0" y="0"/>
                  </a:moveTo>
                  <a:lnTo>
                    <a:pt x="1257718" y="0"/>
                  </a:lnTo>
                  <a:lnTo>
                    <a:pt x="1257718" y="1257718"/>
                  </a:lnTo>
                  <a:lnTo>
                    <a:pt x="0" y="125771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7" name="TextBox 17"/>
            <p:cNvSpPr txBox="1"/>
            <p:nvPr/>
          </p:nvSpPr>
          <p:spPr>
            <a:xfrm>
              <a:off x="1749146" y="197744"/>
              <a:ext cx="6415215" cy="718146"/>
            </a:xfrm>
            <a:prstGeom prst="rect">
              <a:avLst/>
            </a:prstGeom>
          </p:spPr>
          <p:txBody>
            <a:bodyPr lIns="0" tIns="0" rIns="0" bIns="0" rtlCol="0" anchor="t">
              <a:spAutoFit/>
            </a:bodyPr>
            <a:lstStyle/>
            <a:p>
              <a:pPr>
                <a:lnSpc>
                  <a:spcPts val="2822"/>
                </a:lnSpc>
                <a:spcBef>
                  <a:spcPct val="0"/>
                </a:spcBef>
              </a:pPr>
              <a:r>
                <a:rPr lang="en-US" sz="2000" b="1">
                  <a:solidFill>
                    <a:srgbClr val="041A22"/>
                  </a:solidFill>
                  <a:latin typeface="Open Sans 1 Bold"/>
                  <a:ea typeface="Open Sans 1 Bold"/>
                  <a:cs typeface="Open Sans 1 Bold"/>
                  <a:sym typeface="Open Sans 1 Bold"/>
                </a:rPr>
                <a:t>dayseducaltai.ru</a:t>
              </a:r>
            </a:p>
          </p:txBody>
        </p:sp>
      </p:grpSp>
      <p:sp>
        <p:nvSpPr>
          <p:cNvPr id="19" name="TextBox 19"/>
          <p:cNvSpPr txBox="1"/>
          <p:nvPr/>
        </p:nvSpPr>
        <p:spPr>
          <a:xfrm>
            <a:off x="514350" y="2162289"/>
            <a:ext cx="4214571" cy="1654299"/>
          </a:xfrm>
          <a:prstGeom prst="rect">
            <a:avLst/>
          </a:prstGeom>
        </p:spPr>
        <p:txBody>
          <a:bodyPr wrap="square" lIns="0" tIns="0" rIns="0" bIns="0" rtlCol="0" anchor="t">
            <a:spAutoFit/>
          </a:bodyPr>
          <a:lstStyle/>
          <a:p>
            <a:pPr>
              <a:lnSpc>
                <a:spcPts val="4300"/>
              </a:lnSpc>
            </a:pPr>
            <a:r>
              <a:rPr lang="ru-RU" sz="3600" b="1" dirty="0" err="1">
                <a:solidFill>
                  <a:srgbClr val="041A22"/>
                </a:solidFill>
                <a:latin typeface="Montserrat 1 Bold"/>
                <a:ea typeface="Montserrat 1 Bold"/>
                <a:cs typeface="Montserrat 1 Bold"/>
                <a:sym typeface="Montserrat 1 Bold"/>
              </a:rPr>
              <a:t>Заринский</a:t>
            </a:r>
            <a:r>
              <a:rPr lang="ru-RU" sz="3600" b="1" dirty="0">
                <a:solidFill>
                  <a:srgbClr val="041A22"/>
                </a:solidFill>
                <a:latin typeface="Montserrat 1 Bold"/>
                <a:ea typeface="Montserrat 1 Bold"/>
                <a:cs typeface="Montserrat 1 Bold"/>
                <a:sym typeface="Montserrat 1 Bold"/>
              </a:rPr>
              <a:t> образовательный округ</a:t>
            </a:r>
            <a:endParaRPr lang="en-US" sz="3600" b="1" dirty="0">
              <a:solidFill>
                <a:srgbClr val="041A22"/>
              </a:solidFill>
              <a:latin typeface="Montserrat 1 Bold"/>
              <a:ea typeface="Montserrat 1 Bold"/>
              <a:cs typeface="Montserrat 1 Bold"/>
              <a:sym typeface="Montserrat 1 Bold"/>
            </a:endParaRPr>
          </a:p>
        </p:txBody>
      </p:sp>
      <p:pic>
        <p:nvPicPr>
          <p:cNvPr id="1026"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50000" b="61818"/>
          <a:stretch/>
        </p:blipFill>
        <p:spPr bwMode="auto">
          <a:xfrm>
            <a:off x="4728921" y="1555731"/>
            <a:ext cx="4288300" cy="303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65477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9144000" cy="6858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13668" b="-13668"/>
            </a:stretch>
          </a:blipFill>
        </p:spPr>
      </p:sp>
      <p:sp>
        <p:nvSpPr>
          <p:cNvPr id="4" name="Freeform 4"/>
          <p:cNvSpPr/>
          <p:nvPr/>
        </p:nvSpPr>
        <p:spPr>
          <a:xfrm>
            <a:off x="7915858" y="270384"/>
            <a:ext cx="777461" cy="1036614"/>
          </a:xfrm>
          <a:custGeom>
            <a:avLst/>
            <a:gdLst/>
            <a:ahLst/>
            <a:cxnLst/>
            <a:rect l="l" t="t" r="r" b="b"/>
            <a:pathLst>
              <a:path w="1554921" h="1554921">
                <a:moveTo>
                  <a:pt x="0" y="0"/>
                </a:moveTo>
                <a:lnTo>
                  <a:pt x="1554921" y="0"/>
                </a:lnTo>
                <a:lnTo>
                  <a:pt x="1554921" y="1554921"/>
                </a:lnTo>
                <a:lnTo>
                  <a:pt x="0" y="1554921"/>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7004113" y="685800"/>
            <a:ext cx="633754" cy="845005"/>
          </a:xfrm>
          <a:custGeom>
            <a:avLst/>
            <a:gdLst/>
            <a:ahLst/>
            <a:cxnLst/>
            <a:rect l="l" t="t" r="r" b="b"/>
            <a:pathLst>
              <a:path w="1267508" h="1267508">
                <a:moveTo>
                  <a:pt x="0" y="0"/>
                </a:moveTo>
                <a:lnTo>
                  <a:pt x="1267508" y="0"/>
                </a:lnTo>
                <a:lnTo>
                  <a:pt x="1267508" y="1267508"/>
                </a:lnTo>
                <a:lnTo>
                  <a:pt x="0" y="126750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4310705" y="6370081"/>
            <a:ext cx="522591" cy="696788"/>
          </a:xfrm>
          <a:custGeom>
            <a:avLst/>
            <a:gdLst/>
            <a:ahLst/>
            <a:cxnLst/>
            <a:rect l="l" t="t" r="r" b="b"/>
            <a:pathLst>
              <a:path w="1045182" h="1045182">
                <a:moveTo>
                  <a:pt x="0" y="0"/>
                </a:moveTo>
                <a:lnTo>
                  <a:pt x="1045182" y="0"/>
                </a:lnTo>
                <a:lnTo>
                  <a:pt x="1045182" y="1045182"/>
                </a:lnTo>
                <a:lnTo>
                  <a:pt x="0" y="104518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TextBox 7"/>
          <p:cNvSpPr txBox="1"/>
          <p:nvPr/>
        </p:nvSpPr>
        <p:spPr>
          <a:xfrm>
            <a:off x="514350" y="2017188"/>
            <a:ext cx="4318946" cy="3046988"/>
          </a:xfrm>
          <a:prstGeom prst="rect">
            <a:avLst/>
          </a:prstGeom>
        </p:spPr>
        <p:txBody>
          <a:bodyPr lIns="0" tIns="0" rIns="0" bIns="0" rtlCol="0" anchor="t">
            <a:spAutoFit/>
          </a:bodyPr>
          <a:lstStyle/>
          <a:p>
            <a:pPr>
              <a:lnSpc>
                <a:spcPct val="150000"/>
              </a:lnSpc>
            </a:pPr>
            <a:r>
              <a:rPr lang="ru-RU" sz="2200" b="1" dirty="0" smtClean="0">
                <a:solidFill>
                  <a:srgbClr val="041A22"/>
                </a:solidFill>
                <a:latin typeface="Montserrat 1 Bold"/>
                <a:ea typeface="Montserrat 1 Bold"/>
                <a:cs typeface="Montserrat 1 Bold"/>
                <a:sym typeface="Montserrat 1 Bold"/>
              </a:rPr>
              <a:t>Центр «Точка роста» как пространство для развития и самореализации обучающихся и педагогов </a:t>
            </a:r>
            <a:r>
              <a:rPr lang="ru-RU" sz="2200" b="1" dirty="0" err="1" smtClean="0">
                <a:solidFill>
                  <a:srgbClr val="041A22"/>
                </a:solidFill>
                <a:latin typeface="Montserrat 1 Bold"/>
                <a:ea typeface="Montserrat 1 Bold"/>
                <a:cs typeface="Montserrat 1 Bold"/>
                <a:sym typeface="Montserrat 1 Bold"/>
              </a:rPr>
              <a:t>Заринского</a:t>
            </a:r>
            <a:r>
              <a:rPr lang="ru-RU" sz="2200" b="1" dirty="0" smtClean="0">
                <a:solidFill>
                  <a:srgbClr val="041A22"/>
                </a:solidFill>
                <a:latin typeface="Montserrat 1 Bold"/>
                <a:ea typeface="Montserrat 1 Bold"/>
                <a:cs typeface="Montserrat 1 Bold"/>
                <a:sym typeface="Montserrat 1 Bold"/>
              </a:rPr>
              <a:t> образовательного округа</a:t>
            </a:r>
            <a:endParaRPr lang="en-US" sz="2200" b="1" dirty="0">
              <a:solidFill>
                <a:srgbClr val="041A22"/>
              </a:solidFill>
              <a:latin typeface="Montserrat 1 Bold"/>
              <a:ea typeface="Montserrat 1 Bold"/>
              <a:cs typeface="Montserrat 1 Bold"/>
              <a:sym typeface="Montserrat 1 Bold"/>
            </a:endParaRPr>
          </a:p>
        </p:txBody>
      </p:sp>
      <p:sp>
        <p:nvSpPr>
          <p:cNvPr id="8" name="Freeform 8"/>
          <p:cNvSpPr/>
          <p:nvPr/>
        </p:nvSpPr>
        <p:spPr>
          <a:xfrm>
            <a:off x="514350" y="5700244"/>
            <a:ext cx="353967" cy="471956"/>
          </a:xfrm>
          <a:custGeom>
            <a:avLst/>
            <a:gdLst/>
            <a:ahLst/>
            <a:cxnLst/>
            <a:rect l="l" t="t" r="r" b="b"/>
            <a:pathLst>
              <a:path w="707934" h="707934">
                <a:moveTo>
                  <a:pt x="0" y="0"/>
                </a:moveTo>
                <a:lnTo>
                  <a:pt x="707934" y="0"/>
                </a:lnTo>
                <a:lnTo>
                  <a:pt x="707934" y="707934"/>
                </a:lnTo>
                <a:lnTo>
                  <a:pt x="0" y="70793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TextBox 10"/>
          <p:cNvSpPr txBox="1"/>
          <p:nvPr/>
        </p:nvSpPr>
        <p:spPr>
          <a:xfrm>
            <a:off x="4871290" y="4076258"/>
            <a:ext cx="3433298" cy="2667397"/>
          </a:xfrm>
          <a:prstGeom prst="rect">
            <a:avLst/>
          </a:prstGeom>
        </p:spPr>
        <p:txBody>
          <a:bodyPr lIns="0" tIns="0" rIns="0" bIns="0" rtlCol="0" anchor="t">
            <a:spAutoFit/>
          </a:bodyPr>
          <a:lstStyle/>
          <a:p>
            <a:pPr>
              <a:lnSpc>
                <a:spcPts val="2894"/>
              </a:lnSpc>
            </a:pPr>
            <a:r>
              <a:rPr lang="ru-RU" sz="1900" dirty="0">
                <a:solidFill>
                  <a:srgbClr val="041A22"/>
                </a:solidFill>
                <a:ea typeface="Open Sans 1 Bold"/>
                <a:cs typeface="Open Sans 1 Bold"/>
                <a:sym typeface="Open Sans 1 Bold"/>
              </a:rPr>
              <a:t>Шалофастова Елена Владимировна, </a:t>
            </a:r>
          </a:p>
          <a:p>
            <a:pPr>
              <a:lnSpc>
                <a:spcPts val="2894"/>
              </a:lnSpc>
            </a:pPr>
            <a:r>
              <a:rPr lang="ru-RU" sz="1900" dirty="0">
                <a:solidFill>
                  <a:srgbClr val="041A22"/>
                </a:solidFill>
                <a:ea typeface="Open Sans 1 Bold"/>
                <a:cs typeface="Open Sans 1 Bold"/>
                <a:sym typeface="Open Sans 1 Bold"/>
              </a:rPr>
              <a:t>руководитель </a:t>
            </a:r>
            <a:r>
              <a:rPr lang="ru-RU" sz="1900" dirty="0" err="1">
                <a:solidFill>
                  <a:srgbClr val="041A22"/>
                </a:solidFill>
                <a:ea typeface="Open Sans 1 Bold"/>
                <a:cs typeface="Open Sans 1 Bold"/>
                <a:sym typeface="Open Sans 1 Bold"/>
              </a:rPr>
              <a:t>Заринского</a:t>
            </a:r>
            <a:endParaRPr lang="ru-RU" sz="1900" dirty="0">
              <a:solidFill>
                <a:srgbClr val="041A22"/>
              </a:solidFill>
              <a:ea typeface="Open Sans 1 Bold"/>
              <a:cs typeface="Open Sans 1 Bold"/>
              <a:sym typeface="Open Sans 1 Bold"/>
            </a:endParaRPr>
          </a:p>
          <a:p>
            <a:pPr>
              <a:lnSpc>
                <a:spcPts val="2894"/>
              </a:lnSpc>
            </a:pPr>
            <a:r>
              <a:rPr lang="ru-RU" sz="1900" dirty="0">
                <a:solidFill>
                  <a:srgbClr val="041A22"/>
                </a:solidFill>
                <a:ea typeface="Open Sans 1 Bold"/>
                <a:cs typeface="Open Sans 1 Bold"/>
                <a:sym typeface="Open Sans 1 Bold"/>
              </a:rPr>
              <a:t>образовательного округа по ЕНД, учитель географии и химии МКОУ «Ларичихинская СОШ» Тальменского района</a:t>
            </a:r>
            <a:endParaRPr lang="en-US" sz="1900" dirty="0">
              <a:solidFill>
                <a:srgbClr val="041A22"/>
              </a:solidFill>
              <a:ea typeface="Open Sans 1"/>
              <a:cs typeface="Open Sans 1"/>
              <a:sym typeface="Open Sans 1"/>
            </a:endParaRPr>
          </a:p>
        </p:txBody>
      </p:sp>
      <p:grpSp>
        <p:nvGrpSpPr>
          <p:cNvPr id="11" name="Group 11"/>
          <p:cNvGrpSpPr/>
          <p:nvPr/>
        </p:nvGrpSpPr>
        <p:grpSpPr>
          <a:xfrm>
            <a:off x="452380" y="416731"/>
            <a:ext cx="4658234" cy="1383143"/>
            <a:chOff x="0" y="0"/>
            <a:chExt cx="12421958" cy="2766286"/>
          </a:xfrm>
        </p:grpSpPr>
        <p:sp>
          <p:nvSpPr>
            <p:cNvPr id="12" name="Freeform 12"/>
            <p:cNvSpPr/>
            <p:nvPr/>
          </p:nvSpPr>
          <p:spPr>
            <a:xfrm>
              <a:off x="2194843" y="631411"/>
              <a:ext cx="6564116" cy="1503464"/>
            </a:xfrm>
            <a:custGeom>
              <a:avLst/>
              <a:gdLst/>
              <a:ahLst/>
              <a:cxnLst/>
              <a:rect l="l" t="t" r="r" b="b"/>
              <a:pathLst>
                <a:path w="6564116" h="1503464">
                  <a:moveTo>
                    <a:pt x="0" y="0"/>
                  </a:moveTo>
                  <a:lnTo>
                    <a:pt x="6564116" y="0"/>
                  </a:lnTo>
                  <a:lnTo>
                    <a:pt x="6564116" y="1503464"/>
                  </a:lnTo>
                  <a:lnTo>
                    <a:pt x="0" y="1503464"/>
                  </a:lnTo>
                  <a:lnTo>
                    <a:pt x="0" y="0"/>
                  </a:lnTo>
                  <a:close/>
                </a:path>
              </a:pathLst>
            </a:custGeom>
            <a:blipFill>
              <a:blip r:embed="rId12"/>
              <a:stretch>
                <a:fillRect l="-4906" t="-38495" r="-3110" b="-45991"/>
              </a:stretch>
            </a:blipFill>
          </p:spPr>
        </p:sp>
        <p:sp>
          <p:nvSpPr>
            <p:cNvPr id="13" name="Freeform 13"/>
            <p:cNvSpPr/>
            <p:nvPr/>
          </p:nvSpPr>
          <p:spPr>
            <a:xfrm>
              <a:off x="0" y="0"/>
              <a:ext cx="1637390" cy="2766286"/>
            </a:xfrm>
            <a:custGeom>
              <a:avLst/>
              <a:gdLst/>
              <a:ahLst/>
              <a:cxnLst/>
              <a:rect l="l" t="t" r="r" b="b"/>
              <a:pathLst>
                <a:path w="1637390" h="2766286">
                  <a:moveTo>
                    <a:pt x="0" y="0"/>
                  </a:moveTo>
                  <a:lnTo>
                    <a:pt x="1637390" y="0"/>
                  </a:lnTo>
                  <a:lnTo>
                    <a:pt x="1637390" y="2766286"/>
                  </a:lnTo>
                  <a:lnTo>
                    <a:pt x="0" y="2766286"/>
                  </a:lnTo>
                  <a:lnTo>
                    <a:pt x="0" y="0"/>
                  </a:lnTo>
                  <a:close/>
                </a:path>
              </a:pathLst>
            </a:custGeom>
            <a:blipFill>
              <a:blip r:embed="rId13"/>
              <a:stretch>
                <a:fillRect t="-5852"/>
              </a:stretch>
            </a:blipFill>
          </p:spPr>
        </p:sp>
        <p:sp>
          <p:nvSpPr>
            <p:cNvPr id="14" name="Freeform 14"/>
            <p:cNvSpPr/>
            <p:nvPr/>
          </p:nvSpPr>
          <p:spPr>
            <a:xfrm>
              <a:off x="9004994" y="631411"/>
              <a:ext cx="3416964" cy="1503464"/>
            </a:xfrm>
            <a:custGeom>
              <a:avLst/>
              <a:gdLst/>
              <a:ahLst/>
              <a:cxnLst/>
              <a:rect l="l" t="t" r="r" b="b"/>
              <a:pathLst>
                <a:path w="3416964" h="1503464">
                  <a:moveTo>
                    <a:pt x="0" y="0"/>
                  </a:moveTo>
                  <a:lnTo>
                    <a:pt x="3416964" y="0"/>
                  </a:lnTo>
                  <a:lnTo>
                    <a:pt x="3416964" y="1503464"/>
                  </a:lnTo>
                  <a:lnTo>
                    <a:pt x="0" y="1503464"/>
                  </a:lnTo>
                  <a:lnTo>
                    <a:pt x="0" y="0"/>
                  </a:lnTo>
                  <a:close/>
                </a:path>
              </a:pathLst>
            </a:custGeom>
            <a:blipFill>
              <a:blip r:embed="rId14"/>
              <a:stretch>
                <a:fillRect/>
              </a:stretch>
            </a:blipFill>
          </p:spPr>
        </p:sp>
      </p:grpSp>
    </p:spTree>
    <p:extLst>
      <p:ext uri="{BB962C8B-B14F-4D97-AF65-F5344CB8AC3E}">
        <p14:creationId xmlns:p14="http://schemas.microsoft.com/office/powerpoint/2010/main" val="7046550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2553057" y="1800131"/>
            <a:ext cx="2474042" cy="3298722"/>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DC300"/>
            </a:solidFill>
          </p:spPr>
        </p:sp>
      </p:grpSp>
      <p:grpSp>
        <p:nvGrpSpPr>
          <p:cNvPr id="6" name="Group 6"/>
          <p:cNvGrpSpPr/>
          <p:nvPr/>
        </p:nvGrpSpPr>
        <p:grpSpPr>
          <a:xfrm>
            <a:off x="1138335" y="3326473"/>
            <a:ext cx="2474042" cy="3298722"/>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F75D9"/>
            </a:solidFill>
          </p:spPr>
        </p:sp>
      </p:grpSp>
      <p:sp>
        <p:nvSpPr>
          <p:cNvPr id="11" name="TextBox 11"/>
          <p:cNvSpPr txBox="1"/>
          <p:nvPr/>
        </p:nvSpPr>
        <p:spPr>
          <a:xfrm>
            <a:off x="5676358" y="1819181"/>
            <a:ext cx="2871709" cy="1038746"/>
          </a:xfrm>
          <a:prstGeom prst="rect">
            <a:avLst/>
          </a:prstGeom>
        </p:spPr>
        <p:txBody>
          <a:bodyPr lIns="0" tIns="0" rIns="0" bIns="0" rtlCol="0" anchor="t">
            <a:spAutoFit/>
          </a:bodyPr>
          <a:lstStyle/>
          <a:p>
            <a:pPr>
              <a:lnSpc>
                <a:spcPts val="2681"/>
              </a:lnSpc>
            </a:pPr>
            <a:r>
              <a:rPr lang="en-US" sz="2400" b="1">
                <a:solidFill>
                  <a:srgbClr val="041A22"/>
                </a:solidFill>
                <a:latin typeface="Montserrat 1 Bold"/>
                <a:ea typeface="Montserrat 1 Bold"/>
                <a:cs typeface="Montserrat 1 Bold"/>
                <a:sym typeface="Montserrat 1 Bold"/>
              </a:rPr>
              <a:t>ТЕКСТ ЗАГОЛОВКА (ИНФОГРАФИКА)</a:t>
            </a:r>
          </a:p>
        </p:txBody>
      </p:sp>
      <p:sp>
        <p:nvSpPr>
          <p:cNvPr id="12" name="TextBox 12"/>
          <p:cNvSpPr txBox="1"/>
          <p:nvPr/>
        </p:nvSpPr>
        <p:spPr>
          <a:xfrm>
            <a:off x="3350612" y="3345523"/>
            <a:ext cx="1379135" cy="346249"/>
          </a:xfrm>
          <a:prstGeom prst="rect">
            <a:avLst/>
          </a:prstGeom>
        </p:spPr>
        <p:txBody>
          <a:bodyPr lIns="0" tIns="0" rIns="0" bIns="0" rtlCol="0" anchor="t">
            <a:spAutoFit/>
          </a:bodyPr>
          <a:lstStyle/>
          <a:p>
            <a:pPr algn="ctr">
              <a:lnSpc>
                <a:spcPts val="2681"/>
              </a:lnSpc>
            </a:pPr>
            <a:r>
              <a:rPr lang="en-US" sz="2400" b="1">
                <a:solidFill>
                  <a:srgbClr val="FFFFFF"/>
                </a:solidFill>
                <a:latin typeface="Open Sans 1 Bold"/>
                <a:ea typeface="Open Sans 1 Bold"/>
                <a:cs typeface="Open Sans 1 Bold"/>
                <a:sym typeface="Open Sans 1 Bold"/>
              </a:rPr>
              <a:t>45%</a:t>
            </a:r>
          </a:p>
        </p:txBody>
      </p:sp>
      <p:sp>
        <p:nvSpPr>
          <p:cNvPr id="13" name="TextBox 13"/>
          <p:cNvSpPr txBox="1"/>
          <p:nvPr/>
        </p:nvSpPr>
        <p:spPr>
          <a:xfrm>
            <a:off x="1173921" y="2429812"/>
            <a:ext cx="1379135" cy="346249"/>
          </a:xfrm>
          <a:prstGeom prst="rect">
            <a:avLst/>
          </a:prstGeom>
        </p:spPr>
        <p:txBody>
          <a:bodyPr lIns="0" tIns="0" rIns="0" bIns="0" rtlCol="0" anchor="t">
            <a:spAutoFit/>
          </a:bodyPr>
          <a:lstStyle/>
          <a:p>
            <a:pPr algn="ctr">
              <a:lnSpc>
                <a:spcPts val="2681"/>
              </a:lnSpc>
            </a:pPr>
            <a:r>
              <a:rPr lang="en-US" sz="2400" b="1">
                <a:solidFill>
                  <a:srgbClr val="FFFFFF"/>
                </a:solidFill>
                <a:latin typeface="Open Sans 1 Bold"/>
                <a:ea typeface="Open Sans 1 Bold"/>
                <a:cs typeface="Open Sans 1 Bold"/>
                <a:sym typeface="Open Sans 1 Bold"/>
              </a:rPr>
              <a:t>35%</a:t>
            </a:r>
          </a:p>
        </p:txBody>
      </p:sp>
      <p:sp>
        <p:nvSpPr>
          <p:cNvPr id="14" name="TextBox 14"/>
          <p:cNvSpPr txBox="1"/>
          <p:nvPr/>
        </p:nvSpPr>
        <p:spPr>
          <a:xfrm>
            <a:off x="1685788" y="4994884"/>
            <a:ext cx="1379135" cy="346249"/>
          </a:xfrm>
          <a:prstGeom prst="rect">
            <a:avLst/>
          </a:prstGeom>
        </p:spPr>
        <p:txBody>
          <a:bodyPr lIns="0" tIns="0" rIns="0" bIns="0" rtlCol="0" anchor="t">
            <a:spAutoFit/>
          </a:bodyPr>
          <a:lstStyle/>
          <a:p>
            <a:pPr algn="ctr">
              <a:lnSpc>
                <a:spcPts val="2681"/>
              </a:lnSpc>
            </a:pPr>
            <a:r>
              <a:rPr lang="en-US" sz="2400" b="1">
                <a:solidFill>
                  <a:srgbClr val="FFFFFF"/>
                </a:solidFill>
                <a:latin typeface="Open Sans 1 Bold"/>
                <a:ea typeface="Open Sans 1 Bold"/>
                <a:cs typeface="Open Sans 1 Bold"/>
                <a:sym typeface="Open Sans 1 Bold"/>
              </a:rPr>
              <a:t>20%</a:t>
            </a:r>
          </a:p>
        </p:txBody>
      </p:sp>
      <p:sp>
        <p:nvSpPr>
          <p:cNvPr id="15" name="TextBox 15"/>
          <p:cNvSpPr txBox="1"/>
          <p:nvPr/>
        </p:nvSpPr>
        <p:spPr>
          <a:xfrm>
            <a:off x="5676358" y="2947527"/>
            <a:ext cx="2582017" cy="2462213"/>
          </a:xfrm>
          <a:prstGeom prst="rect">
            <a:avLst/>
          </a:prstGeom>
        </p:spPr>
        <p:txBody>
          <a:bodyPr lIns="0" tIns="0" rIns="0" bIns="0" rtlCol="0" anchor="t">
            <a:spAutoFit/>
          </a:bodyPr>
          <a:lstStyle/>
          <a:p>
            <a:pPr>
              <a:lnSpc>
                <a:spcPts val="1646"/>
              </a:lnSpc>
            </a:pPr>
            <a:r>
              <a:rPr lang="en-US" sz="1200">
                <a:solidFill>
                  <a:srgbClr val="041A22"/>
                </a:solidFill>
                <a:latin typeface="Open Sans 1"/>
                <a:ea typeface="Open Sans 1"/>
                <a:cs typeface="Open Sans 1"/>
                <a:sym typeface="Open Sans 1"/>
              </a:rPr>
              <a:t>Описание Описание Описание Описание Описание Описание Описание Описание Описание Описание Описание Описание Описание Описание Описание Описание Описание Описание Описание Описание Описание Описание Описание Описание Описание Описание Описание Описание Описание Описание Описание Описание Описание Описание Описание Описание </a:t>
            </a:r>
          </a:p>
        </p:txBody>
      </p:sp>
      <p:grpSp>
        <p:nvGrpSpPr>
          <p:cNvPr id="16" name="Group 16"/>
          <p:cNvGrpSpPr/>
          <p:nvPr/>
        </p:nvGrpSpPr>
        <p:grpSpPr>
          <a:xfrm rot="-5400000">
            <a:off x="3319547" y="-5302693"/>
            <a:ext cx="1824595" cy="10152392"/>
            <a:chOff x="0" y="0"/>
            <a:chExt cx="925813" cy="6868531"/>
          </a:xfrm>
        </p:grpSpPr>
        <p:sp>
          <p:nvSpPr>
            <p:cNvPr id="17" name="Freeform 17"/>
            <p:cNvSpPr/>
            <p:nvPr/>
          </p:nvSpPr>
          <p:spPr>
            <a:xfrm>
              <a:off x="0" y="0"/>
              <a:ext cx="925813" cy="6868531"/>
            </a:xfrm>
            <a:custGeom>
              <a:avLst/>
              <a:gdLst/>
              <a:ahLst/>
              <a:cxnLst/>
              <a:rect l="l" t="t" r="r" b="b"/>
              <a:pathLst>
                <a:path w="925813" h="6868531">
                  <a:moveTo>
                    <a:pt x="0" y="0"/>
                  </a:moveTo>
                  <a:lnTo>
                    <a:pt x="925813" y="0"/>
                  </a:lnTo>
                  <a:lnTo>
                    <a:pt x="925813" y="6868531"/>
                  </a:lnTo>
                  <a:lnTo>
                    <a:pt x="0" y="6868531"/>
                  </a:lnTo>
                  <a:close/>
                </a:path>
              </a:pathLst>
            </a:custGeom>
            <a:solidFill>
              <a:srgbClr val="56CCC3"/>
            </a:solidFill>
          </p:spPr>
        </p:sp>
      </p:grpSp>
      <p:grpSp>
        <p:nvGrpSpPr>
          <p:cNvPr id="18" name="Group 18"/>
          <p:cNvGrpSpPr/>
          <p:nvPr/>
        </p:nvGrpSpPr>
        <p:grpSpPr>
          <a:xfrm>
            <a:off x="95314" y="281865"/>
            <a:ext cx="605904" cy="807871"/>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DC300"/>
            </a:solidFill>
          </p:spPr>
        </p:sp>
      </p:grpSp>
      <p:grpSp>
        <p:nvGrpSpPr>
          <p:cNvPr id="20" name="Group 20"/>
          <p:cNvGrpSpPr/>
          <p:nvPr/>
        </p:nvGrpSpPr>
        <p:grpSpPr>
          <a:xfrm>
            <a:off x="-323723" y="127086"/>
            <a:ext cx="838073" cy="1117430"/>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F75D9"/>
            </a:solidFill>
          </p:spPr>
        </p:sp>
      </p:grpSp>
      <p:sp>
        <p:nvSpPr>
          <p:cNvPr id="22" name="TextBox 22"/>
          <p:cNvSpPr txBox="1"/>
          <p:nvPr/>
        </p:nvSpPr>
        <p:spPr>
          <a:xfrm>
            <a:off x="1173921" y="1894601"/>
            <a:ext cx="1379135" cy="333425"/>
          </a:xfrm>
          <a:prstGeom prst="rect">
            <a:avLst/>
          </a:prstGeom>
        </p:spPr>
        <p:txBody>
          <a:bodyPr lIns="0" tIns="0" rIns="0" bIns="0" rtlCol="0" anchor="t">
            <a:spAutoFit/>
          </a:bodyPr>
          <a:lstStyle/>
          <a:p>
            <a:pPr algn="ctr">
              <a:lnSpc>
                <a:spcPts val="2553"/>
              </a:lnSpc>
            </a:pPr>
            <a:r>
              <a:rPr lang="en-US" sz="2200" dirty="0" err="1">
                <a:solidFill>
                  <a:srgbClr val="FFFFFF"/>
                </a:solidFill>
                <a:latin typeface="Open Sans 1"/>
                <a:ea typeface="Open Sans 1"/>
                <a:cs typeface="Open Sans 1"/>
                <a:sym typeface="Open Sans 1"/>
              </a:rPr>
              <a:t>Описание</a:t>
            </a:r>
            <a:endParaRPr lang="en-US" sz="2200" dirty="0">
              <a:solidFill>
                <a:srgbClr val="FFFFFF"/>
              </a:solidFill>
              <a:latin typeface="Open Sans 1"/>
              <a:ea typeface="Open Sans 1"/>
              <a:cs typeface="Open Sans 1"/>
              <a:sym typeface="Open Sans 1"/>
            </a:endParaRPr>
          </a:p>
        </p:txBody>
      </p:sp>
      <p:sp>
        <p:nvSpPr>
          <p:cNvPr id="23" name="TextBox 23"/>
          <p:cNvSpPr txBox="1"/>
          <p:nvPr/>
        </p:nvSpPr>
        <p:spPr>
          <a:xfrm>
            <a:off x="3350612" y="2800856"/>
            <a:ext cx="1379135" cy="333425"/>
          </a:xfrm>
          <a:prstGeom prst="rect">
            <a:avLst/>
          </a:prstGeom>
        </p:spPr>
        <p:txBody>
          <a:bodyPr lIns="0" tIns="0" rIns="0" bIns="0" rtlCol="0" anchor="t">
            <a:spAutoFit/>
          </a:bodyPr>
          <a:lstStyle/>
          <a:p>
            <a:pPr algn="ctr">
              <a:lnSpc>
                <a:spcPts val="2553"/>
              </a:lnSpc>
            </a:pPr>
            <a:r>
              <a:rPr lang="en-US" sz="2200" dirty="0" err="1">
                <a:solidFill>
                  <a:srgbClr val="FFFFFF"/>
                </a:solidFill>
                <a:latin typeface="Open Sans 1"/>
                <a:ea typeface="Open Sans 1"/>
                <a:cs typeface="Open Sans 1"/>
                <a:sym typeface="Open Sans 1"/>
              </a:rPr>
              <a:t>Описание</a:t>
            </a:r>
            <a:endParaRPr lang="en-US" sz="2200" dirty="0">
              <a:solidFill>
                <a:srgbClr val="FFFFFF"/>
              </a:solidFill>
              <a:latin typeface="Open Sans 1"/>
              <a:ea typeface="Open Sans 1"/>
              <a:cs typeface="Open Sans 1"/>
              <a:sym typeface="Open Sans 1"/>
            </a:endParaRPr>
          </a:p>
        </p:txBody>
      </p:sp>
      <p:sp>
        <p:nvSpPr>
          <p:cNvPr id="24" name="TextBox 24"/>
          <p:cNvSpPr txBox="1"/>
          <p:nvPr/>
        </p:nvSpPr>
        <p:spPr>
          <a:xfrm>
            <a:off x="1685788" y="5505095"/>
            <a:ext cx="1379135" cy="333425"/>
          </a:xfrm>
          <a:prstGeom prst="rect">
            <a:avLst/>
          </a:prstGeom>
        </p:spPr>
        <p:txBody>
          <a:bodyPr lIns="0" tIns="0" rIns="0" bIns="0" rtlCol="0" anchor="t">
            <a:spAutoFit/>
          </a:bodyPr>
          <a:lstStyle/>
          <a:p>
            <a:pPr algn="ctr">
              <a:lnSpc>
                <a:spcPts val="2553"/>
              </a:lnSpc>
            </a:pPr>
            <a:r>
              <a:rPr lang="en-US" sz="2200">
                <a:solidFill>
                  <a:srgbClr val="FFFFFF"/>
                </a:solidFill>
                <a:latin typeface="Open Sans 1"/>
                <a:ea typeface="Open Sans 1"/>
                <a:cs typeface="Open Sans 1"/>
                <a:sym typeface="Open Sans 1"/>
              </a:rPr>
              <a:t>Описание</a:t>
            </a:r>
          </a:p>
        </p:txBody>
      </p:sp>
      <p:pic>
        <p:nvPicPr>
          <p:cNvPr id="3074" name="Picture 2" descr="D:\мои документы\заринский ОО\karta - копия.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365" y="1631235"/>
            <a:ext cx="8106702" cy="4993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20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20000">
            <a:off x="-279339" y="-717356"/>
            <a:ext cx="9702677" cy="8292713"/>
          </a:xfrm>
          <a:custGeom>
            <a:avLst/>
            <a:gdLst/>
            <a:ahLst/>
            <a:cxnLst/>
            <a:rect l="l" t="t" r="r" b="b"/>
            <a:pathLst>
              <a:path w="19405354" h="12439069">
                <a:moveTo>
                  <a:pt x="1253670" y="0"/>
                </a:moveTo>
                <a:lnTo>
                  <a:pt x="19405354" y="2228746"/>
                </a:lnTo>
                <a:lnTo>
                  <a:pt x="18151684" y="12439068"/>
                </a:lnTo>
                <a:lnTo>
                  <a:pt x="0" y="10210322"/>
                </a:lnTo>
                <a:lnTo>
                  <a:pt x="1253670" y="0"/>
                </a:lnTo>
                <a:close/>
              </a:path>
            </a:pathLst>
          </a:custGeom>
          <a:blipFill>
            <a:blip r:embed="rId2"/>
            <a:stretch>
              <a:fillRect l="-4531" t="-29691" r="-6806" b="-793"/>
            </a:stretch>
          </a:blipFill>
        </p:spPr>
      </p:sp>
      <p:grpSp>
        <p:nvGrpSpPr>
          <p:cNvPr id="3" name="Group 3"/>
          <p:cNvGrpSpPr/>
          <p:nvPr/>
        </p:nvGrpSpPr>
        <p:grpSpPr>
          <a:xfrm>
            <a:off x="-670009" y="676850"/>
            <a:ext cx="7371642" cy="5486400"/>
            <a:chOff x="0" y="0"/>
            <a:chExt cx="3610264" cy="2015225"/>
          </a:xfrm>
        </p:grpSpPr>
        <p:sp>
          <p:nvSpPr>
            <p:cNvPr id="4" name="Freeform 4"/>
            <p:cNvSpPr/>
            <p:nvPr/>
          </p:nvSpPr>
          <p:spPr>
            <a:xfrm>
              <a:off x="0" y="0"/>
              <a:ext cx="3610264" cy="2015225"/>
            </a:xfrm>
            <a:custGeom>
              <a:avLst/>
              <a:gdLst/>
              <a:ahLst/>
              <a:cxnLst/>
              <a:rect l="l" t="t" r="r" b="b"/>
              <a:pathLst>
                <a:path w="3610264" h="2015225">
                  <a:moveTo>
                    <a:pt x="3485804" y="2015225"/>
                  </a:moveTo>
                  <a:lnTo>
                    <a:pt x="124460" y="2015225"/>
                  </a:lnTo>
                  <a:cubicBezTo>
                    <a:pt x="55880" y="2015225"/>
                    <a:pt x="0" y="1959345"/>
                    <a:pt x="0" y="1890765"/>
                  </a:cubicBezTo>
                  <a:lnTo>
                    <a:pt x="0" y="124460"/>
                  </a:lnTo>
                  <a:cubicBezTo>
                    <a:pt x="0" y="55880"/>
                    <a:pt x="55880" y="0"/>
                    <a:pt x="124460" y="0"/>
                  </a:cubicBezTo>
                  <a:lnTo>
                    <a:pt x="3485804" y="0"/>
                  </a:lnTo>
                  <a:cubicBezTo>
                    <a:pt x="3554384" y="0"/>
                    <a:pt x="3610264" y="55880"/>
                    <a:pt x="3610264" y="124460"/>
                  </a:cubicBezTo>
                  <a:lnTo>
                    <a:pt x="3610264" y="1890765"/>
                  </a:lnTo>
                  <a:cubicBezTo>
                    <a:pt x="3610264" y="1959345"/>
                    <a:pt x="3554384" y="2015225"/>
                    <a:pt x="3485804" y="2015225"/>
                  </a:cubicBezTo>
                  <a:close/>
                </a:path>
              </a:pathLst>
            </a:custGeom>
            <a:solidFill>
              <a:srgbClr val="56CCC3">
                <a:alpha val="69804"/>
              </a:srgbClr>
            </a:solidFill>
          </p:spPr>
        </p:sp>
      </p:grpSp>
      <p:sp>
        <p:nvSpPr>
          <p:cNvPr id="5" name="Freeform 5"/>
          <p:cNvSpPr/>
          <p:nvPr/>
        </p:nvSpPr>
        <p:spPr>
          <a:xfrm>
            <a:off x="514350" y="1586526"/>
            <a:ext cx="672339" cy="926783"/>
          </a:xfrm>
          <a:custGeom>
            <a:avLst/>
            <a:gdLst/>
            <a:ahLst/>
            <a:cxnLst/>
            <a:rect l="l" t="t" r="r" b="b"/>
            <a:pathLst>
              <a:path w="1344678" h="1390174">
                <a:moveTo>
                  <a:pt x="0" y="0"/>
                </a:moveTo>
                <a:lnTo>
                  <a:pt x="1344678" y="0"/>
                </a:lnTo>
                <a:lnTo>
                  <a:pt x="1344678" y="1390174"/>
                </a:lnTo>
                <a:lnTo>
                  <a:pt x="0" y="139017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TextBox 6"/>
          <p:cNvSpPr txBox="1"/>
          <p:nvPr/>
        </p:nvSpPr>
        <p:spPr>
          <a:xfrm>
            <a:off x="1186689" y="940679"/>
            <a:ext cx="5324983" cy="810735"/>
          </a:xfrm>
          <a:prstGeom prst="rect">
            <a:avLst/>
          </a:prstGeom>
        </p:spPr>
        <p:txBody>
          <a:bodyPr lIns="0" tIns="0" rIns="0" bIns="0" rtlCol="0" anchor="t">
            <a:spAutoFit/>
          </a:bodyPr>
          <a:lstStyle/>
          <a:p>
            <a:pPr>
              <a:lnSpc>
                <a:spcPts val="3293"/>
              </a:lnSpc>
              <a:spcBef>
                <a:spcPct val="0"/>
              </a:spcBef>
            </a:pPr>
            <a:r>
              <a:rPr lang="ru-RU" sz="2400" b="1" dirty="0" smtClean="0">
                <a:solidFill>
                  <a:srgbClr val="FFFFFF"/>
                </a:solidFill>
                <a:latin typeface="Montserrat 1 Bold"/>
                <a:ea typeface="Montserrat 1 Bold"/>
                <a:cs typeface="Montserrat 1 Bold"/>
                <a:sym typeface="Montserrat 1 Bold"/>
              </a:rPr>
              <a:t>Задачи и функции Центров «Точка роста»</a:t>
            </a:r>
            <a:endParaRPr lang="en-US" sz="2400" b="1" dirty="0">
              <a:solidFill>
                <a:srgbClr val="FFFFFF"/>
              </a:solidFill>
              <a:latin typeface="Montserrat 1 Bold"/>
              <a:ea typeface="Montserrat 1 Bold"/>
              <a:cs typeface="Montserrat 1 Bold"/>
              <a:sym typeface="Montserrat 1 Bold"/>
            </a:endParaRPr>
          </a:p>
        </p:txBody>
      </p:sp>
      <p:sp>
        <p:nvSpPr>
          <p:cNvPr id="7" name="TextBox 7"/>
          <p:cNvSpPr txBox="1"/>
          <p:nvPr/>
        </p:nvSpPr>
        <p:spPr>
          <a:xfrm>
            <a:off x="1198160" y="2025424"/>
            <a:ext cx="5313512" cy="3505575"/>
          </a:xfrm>
          <a:prstGeom prst="rect">
            <a:avLst/>
          </a:prstGeom>
        </p:spPr>
        <p:txBody>
          <a:bodyPr wrap="square" lIns="0" tIns="0" rIns="0" bIns="0" rtlCol="0" anchor="t">
            <a:spAutoFit/>
          </a:bodyPr>
          <a:lstStyle/>
          <a:p>
            <a:pPr>
              <a:lnSpc>
                <a:spcPts val="2508"/>
              </a:lnSpc>
              <a:spcBef>
                <a:spcPct val="0"/>
              </a:spcBef>
            </a:pPr>
            <a:r>
              <a:rPr lang="ru-RU" b="1" dirty="0" smtClean="0"/>
              <a:t>совершенствование условий для повышения качества образования в общеобразовательных организациях, расположенных в сельской местности и малых городах; </a:t>
            </a:r>
          </a:p>
          <a:p>
            <a:pPr>
              <a:lnSpc>
                <a:spcPts val="2508"/>
              </a:lnSpc>
              <a:spcBef>
                <a:spcPct val="0"/>
              </a:spcBef>
            </a:pPr>
            <a:r>
              <a:rPr lang="ru-RU" b="1" dirty="0" smtClean="0"/>
              <a:t>расширение возможностей обучающихся в освоении учебных предметов и программ дополнительного образования;</a:t>
            </a:r>
          </a:p>
          <a:p>
            <a:pPr>
              <a:lnSpc>
                <a:spcPts val="2508"/>
              </a:lnSpc>
              <a:spcBef>
                <a:spcPct val="0"/>
              </a:spcBef>
            </a:pPr>
            <a:r>
              <a:rPr lang="ru-RU" b="1" dirty="0" smtClean="0"/>
              <a:t>практическая отработка учебного материала по учебным предметам, в том числе таким как «Физика», «Химия», «Биология», на современном оборудовании. </a:t>
            </a:r>
            <a:endParaRPr lang="en-US" b="1" spc="-89" dirty="0">
              <a:solidFill>
                <a:srgbClr val="FDFDFD"/>
              </a:solidFill>
              <a:latin typeface="Open Sans 1"/>
              <a:ea typeface="Open Sans 1"/>
              <a:cs typeface="Open Sans 1"/>
              <a:sym typeface="Open Sans 1"/>
            </a:endParaRPr>
          </a:p>
        </p:txBody>
      </p:sp>
    </p:spTree>
    <p:extLst>
      <p:ext uri="{BB962C8B-B14F-4D97-AF65-F5344CB8AC3E}">
        <p14:creationId xmlns:p14="http://schemas.microsoft.com/office/powerpoint/2010/main" val="3477477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5852" y="0"/>
            <a:ext cx="9635704" cy="2138680"/>
            <a:chOff x="0" y="0"/>
            <a:chExt cx="5075597" cy="844911"/>
          </a:xfrm>
        </p:grpSpPr>
        <p:sp>
          <p:nvSpPr>
            <p:cNvPr id="3" name="Freeform 3"/>
            <p:cNvSpPr/>
            <p:nvPr/>
          </p:nvSpPr>
          <p:spPr>
            <a:xfrm>
              <a:off x="0" y="0"/>
              <a:ext cx="5075597" cy="844911"/>
            </a:xfrm>
            <a:custGeom>
              <a:avLst/>
              <a:gdLst/>
              <a:ahLst/>
              <a:cxnLst/>
              <a:rect l="l" t="t" r="r" b="b"/>
              <a:pathLst>
                <a:path w="5075597" h="844911">
                  <a:moveTo>
                    <a:pt x="0" y="0"/>
                  </a:moveTo>
                  <a:lnTo>
                    <a:pt x="5075597" y="0"/>
                  </a:lnTo>
                  <a:lnTo>
                    <a:pt x="5075597" y="844911"/>
                  </a:lnTo>
                  <a:lnTo>
                    <a:pt x="0" y="844911"/>
                  </a:lnTo>
                  <a:close/>
                </a:path>
              </a:pathLst>
            </a:custGeom>
            <a:solidFill>
              <a:srgbClr val="009692"/>
            </a:solidFill>
          </p:spPr>
        </p:sp>
        <p:sp>
          <p:nvSpPr>
            <p:cNvPr id="4" name="TextBox 4"/>
            <p:cNvSpPr txBox="1"/>
            <p:nvPr/>
          </p:nvSpPr>
          <p:spPr>
            <a:xfrm>
              <a:off x="0" y="-200025"/>
              <a:ext cx="5075597" cy="1044936"/>
            </a:xfrm>
            <a:prstGeom prst="rect">
              <a:avLst/>
            </a:prstGeom>
          </p:spPr>
          <p:txBody>
            <a:bodyPr lIns="50800" tIns="50800" rIns="50800" bIns="50800" rtlCol="0" anchor="ctr"/>
            <a:lstStyle/>
            <a:p>
              <a:pPr algn="ctr">
                <a:lnSpc>
                  <a:spcPts val="2822"/>
                </a:lnSpc>
              </a:pPr>
              <a:endParaRPr/>
            </a:p>
          </p:txBody>
        </p:sp>
      </p:grpSp>
      <p:sp>
        <p:nvSpPr>
          <p:cNvPr id="5" name="Freeform 5"/>
          <p:cNvSpPr/>
          <p:nvPr/>
        </p:nvSpPr>
        <p:spPr>
          <a:xfrm rot="-741444" flipH="1" flipV="1">
            <a:off x="7329837" y="5536406"/>
            <a:ext cx="3628327" cy="3825869"/>
          </a:xfrm>
          <a:custGeom>
            <a:avLst/>
            <a:gdLst/>
            <a:ahLst/>
            <a:cxnLst/>
            <a:rect l="l" t="t" r="r" b="b"/>
            <a:pathLst>
              <a:path w="7256654" h="5738804">
                <a:moveTo>
                  <a:pt x="7256654" y="5738803"/>
                </a:moveTo>
                <a:lnTo>
                  <a:pt x="0" y="5738803"/>
                </a:lnTo>
                <a:lnTo>
                  <a:pt x="0" y="0"/>
                </a:lnTo>
                <a:lnTo>
                  <a:pt x="7256654" y="0"/>
                </a:lnTo>
                <a:lnTo>
                  <a:pt x="7256654" y="5738803"/>
                </a:lnTo>
                <a:close/>
              </a:path>
            </a:pathLst>
          </a:custGeom>
          <a:blipFill>
            <a:blip r:embed="rId2">
              <a:alphaModFix amt="12000"/>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2129598" y="5756983"/>
            <a:ext cx="3628327" cy="3825869"/>
          </a:xfrm>
          <a:custGeom>
            <a:avLst/>
            <a:gdLst/>
            <a:ahLst/>
            <a:cxnLst/>
            <a:rect l="l" t="t" r="r" b="b"/>
            <a:pathLst>
              <a:path w="7256654" h="5738804">
                <a:moveTo>
                  <a:pt x="0" y="0"/>
                </a:moveTo>
                <a:lnTo>
                  <a:pt x="7256654" y="0"/>
                </a:lnTo>
                <a:lnTo>
                  <a:pt x="7256654" y="5738804"/>
                </a:lnTo>
                <a:lnTo>
                  <a:pt x="0" y="5738804"/>
                </a:lnTo>
                <a:lnTo>
                  <a:pt x="0" y="0"/>
                </a:lnTo>
                <a:close/>
              </a:path>
            </a:pathLst>
          </a:custGeom>
          <a:blipFill>
            <a:blip r:embed="rId2">
              <a:alphaModFix amt="12000"/>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8874675" y="-69942"/>
            <a:ext cx="338766" cy="368125"/>
          </a:xfrm>
          <a:custGeom>
            <a:avLst/>
            <a:gdLst/>
            <a:ahLst/>
            <a:cxnLst/>
            <a:rect l="l" t="t" r="r" b="b"/>
            <a:pathLst>
              <a:path w="677531" h="552187">
                <a:moveTo>
                  <a:pt x="0" y="0"/>
                </a:moveTo>
                <a:lnTo>
                  <a:pt x="677530" y="0"/>
                </a:lnTo>
                <a:lnTo>
                  <a:pt x="677530" y="552188"/>
                </a:lnTo>
                <a:lnTo>
                  <a:pt x="0" y="552188"/>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2" name="Freeform 12"/>
          <p:cNvSpPr/>
          <p:nvPr/>
        </p:nvSpPr>
        <p:spPr>
          <a:xfrm rot="5400000">
            <a:off x="8091403" y="3159582"/>
            <a:ext cx="1800395" cy="538838"/>
          </a:xfrm>
          <a:custGeom>
            <a:avLst/>
            <a:gdLst/>
            <a:ahLst/>
            <a:cxnLst/>
            <a:rect l="l" t="t" r="r" b="b"/>
            <a:pathLst>
              <a:path w="2700592" h="1077675">
                <a:moveTo>
                  <a:pt x="0" y="0"/>
                </a:moveTo>
                <a:lnTo>
                  <a:pt x="2700592" y="0"/>
                </a:lnTo>
                <a:lnTo>
                  <a:pt x="2700592" y="1077674"/>
                </a:lnTo>
                <a:lnTo>
                  <a:pt x="0" y="1077674"/>
                </a:lnTo>
                <a:lnTo>
                  <a:pt x="0" y="0"/>
                </a:lnTo>
                <a:close/>
              </a:path>
            </a:pathLst>
          </a:custGeom>
          <a:blipFill>
            <a:blip r:embed="rId8">
              <a:extLst>
                <a:ext uri="{96DAC541-7B7A-43D3-8B79-37D633B846F1}">
                  <asvg:svgBlip xmlns:asvg="http://schemas.microsoft.com/office/drawing/2016/SVG/main" xmlns="" r:embed="rId9"/>
                </a:ext>
              </a:extLst>
            </a:blip>
            <a:stretch>
              <a:fillRect r="-33573"/>
            </a:stretch>
          </a:blipFill>
        </p:spPr>
      </p:sp>
      <p:sp>
        <p:nvSpPr>
          <p:cNvPr id="13" name="Freeform 13"/>
          <p:cNvSpPr/>
          <p:nvPr/>
        </p:nvSpPr>
        <p:spPr>
          <a:xfrm>
            <a:off x="-1152326" y="6654800"/>
            <a:ext cx="2589241" cy="799464"/>
          </a:xfrm>
          <a:custGeom>
            <a:avLst/>
            <a:gdLst/>
            <a:ahLst/>
            <a:cxnLst/>
            <a:rect l="l" t="t" r="r" b="b"/>
            <a:pathLst>
              <a:path w="5178481" h="1199196">
                <a:moveTo>
                  <a:pt x="0" y="0"/>
                </a:moveTo>
                <a:lnTo>
                  <a:pt x="5178481" y="0"/>
                </a:lnTo>
                <a:lnTo>
                  <a:pt x="5178481" y="1199196"/>
                </a:lnTo>
                <a:lnTo>
                  <a:pt x="0" y="1199196"/>
                </a:lnTo>
                <a:lnTo>
                  <a:pt x="0" y="0"/>
                </a:lnTo>
                <a:close/>
              </a:path>
            </a:pathLst>
          </a:custGeom>
          <a:blipFill>
            <a:blip r:embed="rId10">
              <a:extLst>
                <a:ext uri="{96DAC541-7B7A-43D3-8B79-37D633B846F1}">
                  <asvg:svgBlip xmlns:asvg="http://schemas.microsoft.com/office/drawing/2016/SVG/main" xmlns="" r:embed="rId11"/>
                </a:ext>
              </a:extLst>
            </a:blip>
            <a:stretch>
              <a:fillRect t="-150590" r="-51"/>
            </a:stretch>
          </a:blipFill>
        </p:spPr>
      </p:sp>
      <p:sp>
        <p:nvSpPr>
          <p:cNvPr id="14" name="Freeform 14"/>
          <p:cNvSpPr/>
          <p:nvPr/>
        </p:nvSpPr>
        <p:spPr>
          <a:xfrm>
            <a:off x="3972372" y="-1075302"/>
            <a:ext cx="2348196" cy="3196545"/>
          </a:xfrm>
          <a:custGeom>
            <a:avLst/>
            <a:gdLst/>
            <a:ahLst/>
            <a:cxnLst/>
            <a:rect l="l" t="t" r="r" b="b"/>
            <a:pathLst>
              <a:path w="4696392" h="4794818">
                <a:moveTo>
                  <a:pt x="0" y="0"/>
                </a:moveTo>
                <a:lnTo>
                  <a:pt x="4696392" y="0"/>
                </a:lnTo>
                <a:lnTo>
                  <a:pt x="4696392" y="4794818"/>
                </a:lnTo>
                <a:lnTo>
                  <a:pt x="0" y="4794818"/>
                </a:lnTo>
                <a:lnTo>
                  <a:pt x="0" y="0"/>
                </a:lnTo>
                <a:close/>
              </a:path>
            </a:pathLst>
          </a:custGeom>
          <a:blipFill>
            <a:blip r:embed="rId12">
              <a:alphaModFix amt="9999"/>
              <a:extLst>
                <a:ext uri="{96DAC541-7B7A-43D3-8B79-37D633B846F1}">
                  <asvg:svgBlip xmlns:asvg="http://schemas.microsoft.com/office/drawing/2016/SVG/main" xmlns="" r:embed="rId13"/>
                </a:ext>
              </a:extLst>
            </a:blip>
            <a:stretch>
              <a:fillRect b="-21296"/>
            </a:stretch>
          </a:blipFill>
          <a:ln cap="sq">
            <a:noFill/>
            <a:prstDash val="solid"/>
            <a:miter/>
          </a:ln>
        </p:spPr>
      </p:sp>
      <p:grpSp>
        <p:nvGrpSpPr>
          <p:cNvPr id="15" name="Group 15"/>
          <p:cNvGrpSpPr/>
          <p:nvPr/>
        </p:nvGrpSpPr>
        <p:grpSpPr>
          <a:xfrm>
            <a:off x="5780315" y="571500"/>
            <a:ext cx="3211286" cy="6083300"/>
            <a:chOff x="0" y="0"/>
            <a:chExt cx="918161" cy="1304489"/>
          </a:xfrm>
        </p:grpSpPr>
        <p:sp>
          <p:nvSpPr>
            <p:cNvPr id="16" name="Freeform 16"/>
            <p:cNvSpPr/>
            <p:nvPr/>
          </p:nvSpPr>
          <p:spPr>
            <a:xfrm rot="172055">
              <a:off x="-31612" y="-21707"/>
              <a:ext cx="981386" cy="1347903"/>
            </a:xfrm>
            <a:custGeom>
              <a:avLst/>
              <a:gdLst/>
              <a:ahLst/>
              <a:cxnLst/>
              <a:rect l="l" t="t" r="r" b="b"/>
              <a:pathLst>
                <a:path w="981386" h="1347903">
                  <a:moveTo>
                    <a:pt x="11596" y="44888"/>
                  </a:moveTo>
                  <a:lnTo>
                    <a:pt x="904529" y="160"/>
                  </a:lnTo>
                  <a:cubicBezTo>
                    <a:pt x="907722" y="0"/>
                    <a:pt x="910848" y="1115"/>
                    <a:pt x="913218" y="3260"/>
                  </a:cubicBezTo>
                  <a:cubicBezTo>
                    <a:pt x="915589" y="5404"/>
                    <a:pt x="917011" y="8403"/>
                    <a:pt x="917171" y="11596"/>
                  </a:cubicBezTo>
                  <a:lnTo>
                    <a:pt x="981226" y="1290374"/>
                  </a:lnTo>
                  <a:cubicBezTo>
                    <a:pt x="981386" y="1293567"/>
                    <a:pt x="980271" y="1296692"/>
                    <a:pt x="978126" y="1299063"/>
                  </a:cubicBezTo>
                  <a:cubicBezTo>
                    <a:pt x="975981" y="1301434"/>
                    <a:pt x="972983" y="1302856"/>
                    <a:pt x="969790" y="1303016"/>
                  </a:cubicBezTo>
                  <a:lnTo>
                    <a:pt x="76856" y="1347743"/>
                  </a:lnTo>
                  <a:cubicBezTo>
                    <a:pt x="73663" y="1347903"/>
                    <a:pt x="70538" y="1346788"/>
                    <a:pt x="68167" y="1344644"/>
                  </a:cubicBezTo>
                  <a:cubicBezTo>
                    <a:pt x="65796" y="1342499"/>
                    <a:pt x="64374" y="1339500"/>
                    <a:pt x="64214" y="1336307"/>
                  </a:cubicBezTo>
                  <a:lnTo>
                    <a:pt x="159" y="57530"/>
                  </a:lnTo>
                  <a:cubicBezTo>
                    <a:pt x="0" y="54337"/>
                    <a:pt x="1115" y="51211"/>
                    <a:pt x="3259" y="48840"/>
                  </a:cubicBezTo>
                  <a:cubicBezTo>
                    <a:pt x="5404" y="46469"/>
                    <a:pt x="8403" y="45047"/>
                    <a:pt x="11596" y="44888"/>
                  </a:cubicBezTo>
                  <a:close/>
                </a:path>
              </a:pathLst>
            </a:custGeom>
            <a:blipFill>
              <a:blip r:embed="rId14"/>
              <a:stretch>
                <a:fillRect l="-59" t="-43" r="-59" b="-9154"/>
              </a:stretch>
            </a:blipFill>
            <a:ln cap="sq">
              <a:noFill/>
              <a:prstDash val="solid"/>
              <a:miter/>
            </a:ln>
          </p:spPr>
        </p:sp>
      </p:grpSp>
      <p:sp>
        <p:nvSpPr>
          <p:cNvPr id="17" name="TextBox 17"/>
          <p:cNvSpPr txBox="1"/>
          <p:nvPr/>
        </p:nvSpPr>
        <p:spPr>
          <a:xfrm>
            <a:off x="379391" y="2528803"/>
            <a:ext cx="5135277" cy="3693319"/>
          </a:xfrm>
          <a:prstGeom prst="rect">
            <a:avLst/>
          </a:prstGeom>
        </p:spPr>
        <p:txBody>
          <a:bodyPr wrap="square" lIns="0" tIns="0" rIns="0" bIns="0" rtlCol="0" anchor="t">
            <a:spAutoFit/>
          </a:bodyPr>
          <a:lstStyle/>
          <a:p>
            <a:pPr>
              <a:lnSpc>
                <a:spcPts val="1588"/>
              </a:lnSpc>
            </a:pPr>
            <a:r>
              <a:rPr lang="ru-RU" spc="12" dirty="0" smtClean="0">
                <a:solidFill>
                  <a:srgbClr val="041A22"/>
                </a:solidFill>
                <a:latin typeface="Open Sans 1"/>
                <a:ea typeface="Open Sans 1"/>
                <a:cs typeface="Open Sans 1"/>
                <a:sym typeface="Open Sans 1"/>
              </a:rPr>
              <a:t>МБОУ </a:t>
            </a:r>
            <a:r>
              <a:rPr lang="ru-RU" spc="12" dirty="0" err="1" smtClean="0">
                <a:solidFill>
                  <a:srgbClr val="041A22"/>
                </a:solidFill>
                <a:latin typeface="Open Sans 1"/>
                <a:ea typeface="Open Sans 1"/>
                <a:cs typeface="Open Sans 1"/>
                <a:sym typeface="Open Sans 1"/>
              </a:rPr>
              <a:t>Дмитро-Титовская</a:t>
            </a:r>
            <a:r>
              <a:rPr lang="ru-RU" spc="12" dirty="0" smtClean="0">
                <a:solidFill>
                  <a:srgbClr val="041A22"/>
                </a:solidFill>
                <a:latin typeface="Open Sans 1"/>
                <a:ea typeface="Open Sans 1"/>
                <a:cs typeface="Open Sans 1"/>
                <a:sym typeface="Open Sans 1"/>
              </a:rPr>
              <a:t> СОШ </a:t>
            </a:r>
            <a:r>
              <a:rPr lang="ru-RU" spc="12" dirty="0" err="1" smtClean="0">
                <a:solidFill>
                  <a:srgbClr val="041A22"/>
                </a:solidFill>
                <a:latin typeface="Open Sans 1"/>
                <a:ea typeface="Open Sans 1"/>
                <a:cs typeface="Open Sans 1"/>
                <a:sym typeface="Open Sans 1"/>
              </a:rPr>
              <a:t>Заринский</a:t>
            </a:r>
            <a:r>
              <a:rPr lang="ru-RU" spc="12" dirty="0" smtClean="0">
                <a:solidFill>
                  <a:srgbClr val="041A22"/>
                </a:solidFill>
                <a:latin typeface="Open Sans 1"/>
                <a:ea typeface="Open Sans 1"/>
                <a:cs typeface="Open Sans 1"/>
                <a:sym typeface="Open Sans 1"/>
              </a:rPr>
              <a:t> район</a:t>
            </a:r>
          </a:p>
          <a:p>
            <a:pPr>
              <a:lnSpc>
                <a:spcPts val="1588"/>
              </a:lnSpc>
            </a:pPr>
            <a:endParaRPr lang="ru-RU" spc="12" dirty="0" smtClean="0">
              <a:solidFill>
                <a:srgbClr val="041A22"/>
              </a:solidFill>
              <a:latin typeface="Open Sans 1"/>
              <a:ea typeface="Open Sans 1"/>
              <a:cs typeface="Open Sans 1"/>
              <a:sym typeface="Open Sans 1"/>
            </a:endParaRPr>
          </a:p>
          <a:p>
            <a:pPr>
              <a:lnSpc>
                <a:spcPts val="1588"/>
              </a:lnSpc>
            </a:pPr>
            <a:r>
              <a:rPr lang="ru-RU" spc="12" dirty="0" smtClean="0">
                <a:solidFill>
                  <a:srgbClr val="041A22"/>
                </a:solidFill>
                <a:latin typeface="Open Sans 1"/>
                <a:ea typeface="Open Sans 1"/>
                <a:cs typeface="Open Sans 1"/>
                <a:sym typeface="Open Sans 1"/>
              </a:rPr>
              <a:t>МБОУ </a:t>
            </a:r>
            <a:r>
              <a:rPr lang="ru-RU" spc="12" dirty="0" err="1" smtClean="0">
                <a:solidFill>
                  <a:srgbClr val="041A22"/>
                </a:solidFill>
                <a:latin typeface="Open Sans 1"/>
                <a:ea typeface="Open Sans 1"/>
                <a:cs typeface="Open Sans 1"/>
                <a:sym typeface="Open Sans 1"/>
              </a:rPr>
              <a:t>Кытмановская</a:t>
            </a:r>
            <a:r>
              <a:rPr lang="ru-RU" spc="12" dirty="0" smtClean="0">
                <a:solidFill>
                  <a:srgbClr val="041A22"/>
                </a:solidFill>
                <a:latin typeface="Open Sans 1"/>
                <a:ea typeface="Open Sans 1"/>
                <a:cs typeface="Open Sans 1"/>
                <a:sym typeface="Open Sans 1"/>
              </a:rPr>
              <a:t> СОШ № 1</a:t>
            </a:r>
          </a:p>
          <a:p>
            <a:pPr>
              <a:lnSpc>
                <a:spcPts val="1588"/>
              </a:lnSpc>
            </a:pPr>
            <a:endParaRPr lang="ru-RU" spc="12" dirty="0" smtClean="0">
              <a:solidFill>
                <a:srgbClr val="041A22"/>
              </a:solidFill>
              <a:latin typeface="Open Sans 1"/>
              <a:ea typeface="Open Sans 1"/>
              <a:cs typeface="Open Sans 1"/>
              <a:sym typeface="Open Sans 1"/>
            </a:endParaRPr>
          </a:p>
          <a:p>
            <a:pPr>
              <a:lnSpc>
                <a:spcPts val="1588"/>
              </a:lnSpc>
            </a:pPr>
            <a:r>
              <a:rPr lang="ru-RU" spc="12" dirty="0" smtClean="0">
                <a:solidFill>
                  <a:srgbClr val="041A22"/>
                </a:solidFill>
                <a:latin typeface="Open Sans 1"/>
                <a:ea typeface="Open Sans 1"/>
                <a:cs typeface="Open Sans 1"/>
                <a:sym typeface="Open Sans 1"/>
              </a:rPr>
              <a:t>МБОУ «</a:t>
            </a:r>
            <a:r>
              <a:rPr lang="ru-RU" spc="12" dirty="0" err="1" smtClean="0">
                <a:solidFill>
                  <a:srgbClr val="041A22"/>
                </a:solidFill>
                <a:latin typeface="Open Sans 1"/>
                <a:ea typeface="Open Sans 1"/>
                <a:cs typeface="Open Sans 1"/>
                <a:sym typeface="Open Sans 1"/>
              </a:rPr>
              <a:t>Налобихинская</a:t>
            </a:r>
            <a:r>
              <a:rPr lang="ru-RU" spc="12" dirty="0" smtClean="0">
                <a:solidFill>
                  <a:srgbClr val="041A22"/>
                </a:solidFill>
                <a:latin typeface="Open Sans 1"/>
                <a:ea typeface="Open Sans 1"/>
                <a:cs typeface="Open Sans 1"/>
                <a:sym typeface="Open Sans 1"/>
              </a:rPr>
              <a:t> СОШ им. А.И. </a:t>
            </a:r>
            <a:r>
              <a:rPr lang="ru-RU" spc="12" dirty="0" err="1" smtClean="0">
                <a:solidFill>
                  <a:srgbClr val="041A22"/>
                </a:solidFill>
                <a:latin typeface="Open Sans 1"/>
                <a:ea typeface="Open Sans 1"/>
                <a:cs typeface="Open Sans 1"/>
                <a:sym typeface="Open Sans 1"/>
              </a:rPr>
              <a:t>Скурлатова</a:t>
            </a:r>
            <a:r>
              <a:rPr lang="ru-RU" spc="12" dirty="0" smtClean="0">
                <a:solidFill>
                  <a:srgbClr val="041A22"/>
                </a:solidFill>
                <a:latin typeface="Open Sans 1"/>
                <a:ea typeface="Open Sans 1"/>
                <a:cs typeface="Open Sans 1"/>
                <a:sym typeface="Open Sans 1"/>
              </a:rPr>
              <a:t>» </a:t>
            </a:r>
            <a:r>
              <a:rPr lang="ru-RU" spc="12" dirty="0" err="1" smtClean="0">
                <a:solidFill>
                  <a:srgbClr val="041A22"/>
                </a:solidFill>
                <a:latin typeface="Open Sans 1"/>
                <a:ea typeface="Open Sans 1"/>
                <a:cs typeface="Open Sans 1"/>
                <a:sym typeface="Open Sans 1"/>
              </a:rPr>
              <a:t>Косихинский</a:t>
            </a:r>
            <a:r>
              <a:rPr lang="ru-RU" spc="12" dirty="0" smtClean="0">
                <a:solidFill>
                  <a:srgbClr val="041A22"/>
                </a:solidFill>
                <a:latin typeface="Open Sans 1"/>
                <a:ea typeface="Open Sans 1"/>
                <a:cs typeface="Open Sans 1"/>
                <a:sym typeface="Open Sans 1"/>
              </a:rPr>
              <a:t> район</a:t>
            </a:r>
          </a:p>
          <a:p>
            <a:pPr>
              <a:lnSpc>
                <a:spcPts val="1588"/>
              </a:lnSpc>
            </a:pPr>
            <a:endParaRPr lang="ru-RU" spc="12" dirty="0" smtClean="0">
              <a:solidFill>
                <a:srgbClr val="041A22"/>
              </a:solidFill>
              <a:latin typeface="Open Sans 1"/>
              <a:ea typeface="Open Sans 1"/>
              <a:cs typeface="Open Sans 1"/>
              <a:sym typeface="Open Sans 1"/>
            </a:endParaRPr>
          </a:p>
          <a:p>
            <a:pPr>
              <a:lnSpc>
                <a:spcPts val="1588"/>
              </a:lnSpc>
            </a:pPr>
            <a:r>
              <a:rPr lang="ru-RU" spc="12" dirty="0" smtClean="0">
                <a:solidFill>
                  <a:srgbClr val="041A22"/>
                </a:solidFill>
                <a:latin typeface="Open Sans 1"/>
                <a:ea typeface="Open Sans 1"/>
                <a:cs typeface="Open Sans 1"/>
                <a:sym typeface="Open Sans 1"/>
              </a:rPr>
              <a:t>МКОУ « Тальменская СОШ № 1»</a:t>
            </a:r>
          </a:p>
          <a:p>
            <a:pPr>
              <a:lnSpc>
                <a:spcPts val="1588"/>
              </a:lnSpc>
            </a:pPr>
            <a:endParaRPr lang="ru-RU" spc="12" dirty="0" smtClean="0">
              <a:solidFill>
                <a:srgbClr val="041A22"/>
              </a:solidFill>
              <a:latin typeface="Open Sans 1"/>
              <a:ea typeface="Open Sans 1"/>
              <a:cs typeface="Open Sans 1"/>
              <a:sym typeface="Open Sans 1"/>
            </a:endParaRPr>
          </a:p>
          <a:p>
            <a:pPr>
              <a:lnSpc>
                <a:spcPts val="1588"/>
              </a:lnSpc>
            </a:pPr>
            <a:r>
              <a:rPr lang="ru-RU" spc="12" dirty="0" smtClean="0">
                <a:solidFill>
                  <a:srgbClr val="041A22"/>
                </a:solidFill>
                <a:latin typeface="Open Sans 1"/>
                <a:ea typeface="Open Sans 1"/>
                <a:cs typeface="Open Sans 1"/>
                <a:sym typeface="Open Sans 1"/>
              </a:rPr>
              <a:t>МКОУ «Тальменская СОШ № 2»</a:t>
            </a:r>
          </a:p>
          <a:p>
            <a:pPr>
              <a:lnSpc>
                <a:spcPts val="1588"/>
              </a:lnSpc>
            </a:pPr>
            <a:endParaRPr lang="ru-RU" spc="12" dirty="0" smtClean="0">
              <a:solidFill>
                <a:srgbClr val="041A22"/>
              </a:solidFill>
              <a:latin typeface="Open Sans 1"/>
              <a:ea typeface="Open Sans 1"/>
              <a:cs typeface="Open Sans 1"/>
              <a:sym typeface="Open Sans 1"/>
            </a:endParaRPr>
          </a:p>
          <a:p>
            <a:pPr>
              <a:lnSpc>
                <a:spcPts val="1588"/>
              </a:lnSpc>
            </a:pPr>
            <a:r>
              <a:rPr lang="ru-RU" spc="12" dirty="0" smtClean="0">
                <a:solidFill>
                  <a:srgbClr val="041A22"/>
                </a:solidFill>
                <a:latin typeface="Open Sans 1"/>
                <a:ea typeface="Open Sans 1"/>
                <a:cs typeface="Open Sans 1"/>
                <a:sym typeface="Open Sans 1"/>
              </a:rPr>
              <a:t>МБОУ «Тальменская СОШ № 3»</a:t>
            </a:r>
          </a:p>
          <a:p>
            <a:pPr>
              <a:lnSpc>
                <a:spcPts val="1588"/>
              </a:lnSpc>
            </a:pPr>
            <a:endParaRPr lang="ru-RU" spc="12" dirty="0" smtClean="0">
              <a:solidFill>
                <a:srgbClr val="041A22"/>
              </a:solidFill>
              <a:latin typeface="Open Sans 1"/>
              <a:ea typeface="Open Sans 1"/>
              <a:cs typeface="Open Sans 1"/>
              <a:sym typeface="Open Sans 1"/>
            </a:endParaRPr>
          </a:p>
          <a:p>
            <a:pPr>
              <a:lnSpc>
                <a:spcPts val="1588"/>
              </a:lnSpc>
            </a:pPr>
            <a:r>
              <a:rPr lang="ru-RU" spc="12" dirty="0" smtClean="0">
                <a:solidFill>
                  <a:srgbClr val="041A22"/>
                </a:solidFill>
                <a:latin typeface="Open Sans 1"/>
                <a:ea typeface="Open Sans 1"/>
                <a:cs typeface="Open Sans 1"/>
                <a:sym typeface="Open Sans 1"/>
              </a:rPr>
              <a:t>МБОУ «Тальменская СОШ № 5»</a:t>
            </a:r>
          </a:p>
          <a:p>
            <a:pPr>
              <a:lnSpc>
                <a:spcPts val="1588"/>
              </a:lnSpc>
            </a:pPr>
            <a:endParaRPr lang="ru-RU" spc="12" dirty="0" smtClean="0">
              <a:solidFill>
                <a:srgbClr val="041A22"/>
              </a:solidFill>
              <a:latin typeface="Open Sans 1"/>
              <a:ea typeface="Open Sans 1"/>
              <a:cs typeface="Open Sans 1"/>
              <a:sym typeface="Open Sans 1"/>
            </a:endParaRPr>
          </a:p>
          <a:p>
            <a:pPr>
              <a:lnSpc>
                <a:spcPts val="1588"/>
              </a:lnSpc>
            </a:pPr>
            <a:r>
              <a:rPr lang="ru-RU" spc="12" dirty="0" smtClean="0">
                <a:solidFill>
                  <a:srgbClr val="041A22"/>
                </a:solidFill>
                <a:latin typeface="Open Sans 1"/>
                <a:ea typeface="Open Sans 1"/>
                <a:cs typeface="Open Sans 1"/>
                <a:sym typeface="Open Sans 1"/>
              </a:rPr>
              <a:t>МБОУ «</a:t>
            </a:r>
            <a:r>
              <a:rPr lang="ru-RU" spc="12" dirty="0" err="1" smtClean="0">
                <a:solidFill>
                  <a:srgbClr val="041A22"/>
                </a:solidFill>
                <a:latin typeface="Open Sans 1"/>
                <a:ea typeface="Open Sans 1"/>
                <a:cs typeface="Open Sans 1"/>
                <a:sym typeface="Open Sans 1"/>
              </a:rPr>
              <a:t>Тягунская</a:t>
            </a:r>
            <a:r>
              <a:rPr lang="ru-RU" spc="12" dirty="0" smtClean="0">
                <a:solidFill>
                  <a:srgbClr val="041A22"/>
                </a:solidFill>
                <a:latin typeface="Open Sans 1"/>
                <a:ea typeface="Open Sans 1"/>
                <a:cs typeface="Open Sans 1"/>
                <a:sym typeface="Open Sans 1"/>
              </a:rPr>
              <a:t> СОШ» </a:t>
            </a:r>
            <a:r>
              <a:rPr lang="ru-RU" spc="12" dirty="0" err="1" smtClean="0">
                <a:solidFill>
                  <a:srgbClr val="041A22"/>
                </a:solidFill>
                <a:latin typeface="Open Sans 1"/>
                <a:ea typeface="Open Sans 1"/>
                <a:cs typeface="Open Sans 1"/>
                <a:sym typeface="Open Sans 1"/>
              </a:rPr>
              <a:t>Заринский</a:t>
            </a:r>
            <a:r>
              <a:rPr lang="ru-RU" spc="12" dirty="0" smtClean="0">
                <a:solidFill>
                  <a:srgbClr val="041A22"/>
                </a:solidFill>
                <a:latin typeface="Open Sans 1"/>
                <a:ea typeface="Open Sans 1"/>
                <a:cs typeface="Open Sans 1"/>
                <a:sym typeface="Open Sans 1"/>
              </a:rPr>
              <a:t> район</a:t>
            </a:r>
          </a:p>
          <a:p>
            <a:pPr>
              <a:lnSpc>
                <a:spcPts val="1588"/>
              </a:lnSpc>
            </a:pPr>
            <a:endParaRPr lang="en-US" sz="1200" spc="12" dirty="0">
              <a:solidFill>
                <a:srgbClr val="041A22"/>
              </a:solidFill>
              <a:latin typeface="Open Sans 1"/>
              <a:ea typeface="Open Sans 1"/>
              <a:cs typeface="Open Sans 1"/>
              <a:sym typeface="Open Sans 1"/>
            </a:endParaRPr>
          </a:p>
        </p:txBody>
      </p:sp>
      <p:sp>
        <p:nvSpPr>
          <p:cNvPr id="25" name="TextBox 25"/>
          <p:cNvSpPr txBox="1"/>
          <p:nvPr/>
        </p:nvSpPr>
        <p:spPr>
          <a:xfrm>
            <a:off x="621549" y="704850"/>
            <a:ext cx="3678842" cy="346249"/>
          </a:xfrm>
          <a:prstGeom prst="rect">
            <a:avLst/>
          </a:prstGeom>
        </p:spPr>
        <p:txBody>
          <a:bodyPr lIns="0" tIns="0" rIns="0" bIns="0" rtlCol="0" anchor="t">
            <a:spAutoFit/>
          </a:bodyPr>
          <a:lstStyle/>
          <a:p>
            <a:pPr>
              <a:lnSpc>
                <a:spcPts val="2681"/>
              </a:lnSpc>
            </a:pPr>
            <a:r>
              <a:rPr lang="ru-RU" sz="2400" b="1" dirty="0" smtClean="0">
                <a:solidFill>
                  <a:srgbClr val="FFFFFF"/>
                </a:solidFill>
                <a:latin typeface="Montserrat 1 Bold"/>
                <a:ea typeface="Montserrat 1 Bold"/>
                <a:cs typeface="Montserrat 1 Bold"/>
                <a:sym typeface="Montserrat 1 Bold"/>
              </a:rPr>
              <a:t> </a:t>
            </a:r>
            <a:endParaRPr lang="en-US" sz="2400" b="1" dirty="0">
              <a:solidFill>
                <a:srgbClr val="FFFFFF"/>
              </a:solidFill>
              <a:latin typeface="Montserrat 1 Bold"/>
              <a:ea typeface="Montserrat 1 Bold"/>
              <a:cs typeface="Montserrat 1 Bold"/>
              <a:sym typeface="Montserrat 1 Bold"/>
            </a:endParaRPr>
          </a:p>
        </p:txBody>
      </p:sp>
      <p:sp>
        <p:nvSpPr>
          <p:cNvPr id="26" name="Freeform 26"/>
          <p:cNvSpPr/>
          <p:nvPr/>
        </p:nvSpPr>
        <p:spPr>
          <a:xfrm rot="560423" flipH="1" flipV="1">
            <a:off x="-891630" y="3607154"/>
            <a:ext cx="1152393" cy="1555973"/>
          </a:xfrm>
          <a:custGeom>
            <a:avLst/>
            <a:gdLst/>
            <a:ahLst/>
            <a:cxnLst/>
            <a:rect l="l" t="t" r="r" b="b"/>
            <a:pathLst>
              <a:path w="2304785" h="2333959">
                <a:moveTo>
                  <a:pt x="2304785" y="2333959"/>
                </a:moveTo>
                <a:lnTo>
                  <a:pt x="0" y="2333959"/>
                </a:lnTo>
                <a:lnTo>
                  <a:pt x="0" y="0"/>
                </a:lnTo>
                <a:lnTo>
                  <a:pt x="2304785" y="0"/>
                </a:lnTo>
                <a:lnTo>
                  <a:pt x="2304785" y="2333959"/>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27" name="Group 27"/>
          <p:cNvGrpSpPr/>
          <p:nvPr/>
        </p:nvGrpSpPr>
        <p:grpSpPr>
          <a:xfrm>
            <a:off x="4830598" y="6406898"/>
            <a:ext cx="781831" cy="1042441"/>
            <a:chOff x="0" y="0"/>
            <a:chExt cx="6350000" cy="6350000"/>
          </a:xfrm>
        </p:grpSpPr>
        <p:sp>
          <p:nvSpPr>
            <p:cNvPr id="28" name="Freeform 2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F75D9"/>
            </a:solidFill>
          </p:spPr>
        </p:sp>
      </p:grpSp>
      <p:grpSp>
        <p:nvGrpSpPr>
          <p:cNvPr id="29" name="Group 29"/>
          <p:cNvGrpSpPr/>
          <p:nvPr/>
        </p:nvGrpSpPr>
        <p:grpSpPr>
          <a:xfrm>
            <a:off x="5304529" y="6020419"/>
            <a:ext cx="894822" cy="1193096"/>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6CCC3"/>
            </a:solidFill>
          </p:spPr>
        </p:sp>
      </p:grpSp>
      <p:sp>
        <p:nvSpPr>
          <p:cNvPr id="31" name="Прямоугольник 30"/>
          <p:cNvSpPr/>
          <p:nvPr/>
        </p:nvSpPr>
        <p:spPr>
          <a:xfrm>
            <a:off x="514413" y="114120"/>
            <a:ext cx="4572000" cy="1938992"/>
          </a:xfrm>
          <a:prstGeom prst="rect">
            <a:avLst/>
          </a:prstGeom>
        </p:spPr>
        <p:txBody>
          <a:bodyPr>
            <a:spAutoFit/>
          </a:bodyPr>
          <a:lstStyle/>
          <a:p>
            <a:r>
              <a:rPr lang="ru-RU" sz="2000" b="1" dirty="0"/>
              <a:t>З</a:t>
            </a:r>
            <a:r>
              <a:rPr lang="ru-RU" sz="2000" b="1" dirty="0" smtClean="0"/>
              <a:t>аочный региональный конкурс «Точка роста»: наши достижения». - 2024</a:t>
            </a:r>
          </a:p>
          <a:p>
            <a:r>
              <a:rPr lang="ru-RU" sz="2000" b="1" dirty="0" smtClean="0"/>
              <a:t>Номинация: «Путеводитель по «Точкам</a:t>
            </a:r>
          </a:p>
          <a:p>
            <a:r>
              <a:rPr lang="ru-RU" sz="2000" b="1" dirty="0" smtClean="0"/>
              <a:t>роста» Алтайского края».</a:t>
            </a:r>
            <a:endParaRPr lang="ru-RU" sz="2000" b="1" dirty="0"/>
          </a:p>
        </p:txBody>
      </p:sp>
    </p:spTree>
    <p:extLst>
      <p:ext uri="{BB962C8B-B14F-4D97-AF65-F5344CB8AC3E}">
        <p14:creationId xmlns:p14="http://schemas.microsoft.com/office/powerpoint/2010/main" val="3037388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2792236" y="2844370"/>
            <a:ext cx="1502129" cy="282129"/>
          </a:xfrm>
          <a:prstGeom prst="rect">
            <a:avLst/>
          </a:prstGeom>
        </p:spPr>
        <p:txBody>
          <a:bodyPr lIns="0" tIns="0" rIns="0" bIns="0" rtlCol="0" anchor="t">
            <a:spAutoFit/>
          </a:bodyPr>
          <a:lstStyle/>
          <a:p>
            <a:pPr>
              <a:lnSpc>
                <a:spcPts val="2195"/>
              </a:lnSpc>
            </a:pPr>
            <a:r>
              <a:rPr lang="en-US" sz="1600" b="1" dirty="0">
                <a:solidFill>
                  <a:srgbClr val="FFFFFF"/>
                </a:solidFill>
                <a:latin typeface="Open Sans 1 Bold"/>
                <a:ea typeface="Open Sans 1 Bold"/>
                <a:cs typeface="Open Sans 1 Bold"/>
                <a:sym typeface="Open Sans 1 Bold"/>
              </a:rPr>
              <a:t>ИНТЕРЕС</a:t>
            </a:r>
          </a:p>
        </p:txBody>
      </p:sp>
      <p:sp>
        <p:nvSpPr>
          <p:cNvPr id="9" name="TextBox 9"/>
          <p:cNvSpPr txBox="1"/>
          <p:nvPr/>
        </p:nvSpPr>
        <p:spPr>
          <a:xfrm>
            <a:off x="4821061" y="2844370"/>
            <a:ext cx="1559279" cy="564257"/>
          </a:xfrm>
          <a:prstGeom prst="rect">
            <a:avLst/>
          </a:prstGeom>
        </p:spPr>
        <p:txBody>
          <a:bodyPr lIns="0" tIns="0" rIns="0" bIns="0" rtlCol="0" anchor="t">
            <a:spAutoFit/>
          </a:bodyPr>
          <a:lstStyle/>
          <a:p>
            <a:pPr>
              <a:lnSpc>
                <a:spcPts val="2195"/>
              </a:lnSpc>
            </a:pPr>
            <a:r>
              <a:rPr lang="en-US" sz="1600" b="1">
                <a:solidFill>
                  <a:srgbClr val="FFFFFF"/>
                </a:solidFill>
                <a:latin typeface="Open Sans 1 Bold"/>
                <a:ea typeface="Open Sans 1 Bold"/>
                <a:cs typeface="Open Sans 1 Bold"/>
                <a:sym typeface="Open Sans 1 Bold"/>
              </a:rPr>
              <a:t>ПРИМЕНЕНИЕ</a:t>
            </a:r>
          </a:p>
          <a:p>
            <a:pPr>
              <a:lnSpc>
                <a:spcPts val="2195"/>
              </a:lnSpc>
            </a:pPr>
            <a:endParaRPr lang="en-US" sz="1600" b="1">
              <a:solidFill>
                <a:srgbClr val="FFFFFF"/>
              </a:solidFill>
              <a:latin typeface="Open Sans 1 Bold"/>
              <a:ea typeface="Open Sans 1 Bold"/>
              <a:cs typeface="Open Sans 1 Bold"/>
              <a:sym typeface="Open Sans 1 Bold"/>
            </a:endParaRPr>
          </a:p>
        </p:txBody>
      </p:sp>
      <p:sp>
        <p:nvSpPr>
          <p:cNvPr id="10" name="TextBox 10"/>
          <p:cNvSpPr txBox="1"/>
          <p:nvPr/>
        </p:nvSpPr>
        <p:spPr>
          <a:xfrm>
            <a:off x="4821061" y="3457257"/>
            <a:ext cx="1502129" cy="1615827"/>
          </a:xfrm>
          <a:prstGeom prst="rect">
            <a:avLst/>
          </a:prstGeom>
        </p:spPr>
        <p:txBody>
          <a:bodyPr lIns="0" tIns="0" rIns="0" bIns="0" rtlCol="0" anchor="t">
            <a:spAutoFit/>
          </a:bodyPr>
          <a:lstStyle/>
          <a:p>
            <a:pPr>
              <a:lnSpc>
                <a:spcPts val="1847"/>
              </a:lnSpc>
            </a:pPr>
            <a:r>
              <a:rPr lang="en-US" sz="1200" spc="12">
                <a:solidFill>
                  <a:srgbClr val="FFFFFF"/>
                </a:solidFill>
                <a:latin typeface="Open Sans 1"/>
                <a:ea typeface="Open Sans 1"/>
                <a:cs typeface="Open Sans 1"/>
                <a:sym typeface="Open Sans 1"/>
              </a:rPr>
              <a:t>Описание Описание Описание Описание Описание Описание Описание Описание Описание Описание Описание Описание Описание Описание </a:t>
            </a:r>
          </a:p>
        </p:txBody>
      </p:sp>
      <p:sp>
        <p:nvSpPr>
          <p:cNvPr id="12" name="TextBox 12"/>
          <p:cNvSpPr txBox="1"/>
          <p:nvPr/>
        </p:nvSpPr>
        <p:spPr>
          <a:xfrm>
            <a:off x="6907036" y="2844370"/>
            <a:ext cx="1502129" cy="564257"/>
          </a:xfrm>
          <a:prstGeom prst="rect">
            <a:avLst/>
          </a:prstGeom>
        </p:spPr>
        <p:txBody>
          <a:bodyPr lIns="0" tIns="0" rIns="0" bIns="0" rtlCol="0" anchor="t">
            <a:spAutoFit/>
          </a:bodyPr>
          <a:lstStyle/>
          <a:p>
            <a:pPr>
              <a:lnSpc>
                <a:spcPts val="2195"/>
              </a:lnSpc>
            </a:pPr>
            <a:r>
              <a:rPr lang="en-US" sz="1600" b="1">
                <a:solidFill>
                  <a:srgbClr val="FFFFFF"/>
                </a:solidFill>
                <a:latin typeface="Open Sans 1 Bold"/>
                <a:ea typeface="Open Sans 1 Bold"/>
                <a:cs typeface="Open Sans 1 Bold"/>
                <a:sym typeface="Open Sans 1 Bold"/>
              </a:rPr>
              <a:t>ЗАКРЕПЛЕНИЕ</a:t>
            </a:r>
          </a:p>
        </p:txBody>
      </p:sp>
      <p:sp>
        <p:nvSpPr>
          <p:cNvPr id="14" name="AutoShape 14"/>
          <p:cNvSpPr/>
          <p:nvPr/>
        </p:nvSpPr>
        <p:spPr>
          <a:xfrm>
            <a:off x="514350" y="5998350"/>
            <a:ext cx="1943100" cy="173850"/>
          </a:xfrm>
          <a:prstGeom prst="rect">
            <a:avLst/>
          </a:prstGeom>
          <a:solidFill>
            <a:srgbClr val="FDFDFD"/>
          </a:solidFill>
        </p:spPr>
      </p:sp>
      <p:sp>
        <p:nvSpPr>
          <p:cNvPr id="15" name="AutoShape 15"/>
          <p:cNvSpPr/>
          <p:nvPr/>
        </p:nvSpPr>
        <p:spPr>
          <a:xfrm>
            <a:off x="2571750" y="5998350"/>
            <a:ext cx="1943100" cy="173850"/>
          </a:xfrm>
          <a:prstGeom prst="rect">
            <a:avLst/>
          </a:prstGeom>
          <a:solidFill>
            <a:srgbClr val="FDFDFD"/>
          </a:solidFill>
        </p:spPr>
      </p:sp>
      <p:sp>
        <p:nvSpPr>
          <p:cNvPr id="16" name="AutoShape 16"/>
          <p:cNvSpPr/>
          <p:nvPr/>
        </p:nvSpPr>
        <p:spPr>
          <a:xfrm>
            <a:off x="4629150" y="5998350"/>
            <a:ext cx="1943100" cy="173850"/>
          </a:xfrm>
          <a:prstGeom prst="rect">
            <a:avLst/>
          </a:prstGeom>
          <a:solidFill>
            <a:srgbClr val="FDFDFD"/>
          </a:solidFill>
        </p:spPr>
      </p:sp>
      <p:sp>
        <p:nvSpPr>
          <p:cNvPr id="17" name="AutoShape 17"/>
          <p:cNvSpPr/>
          <p:nvPr/>
        </p:nvSpPr>
        <p:spPr>
          <a:xfrm>
            <a:off x="6686550" y="5998350"/>
            <a:ext cx="1943100" cy="173850"/>
          </a:xfrm>
          <a:prstGeom prst="rect">
            <a:avLst/>
          </a:prstGeom>
          <a:solidFill>
            <a:srgbClr val="FDFDFD"/>
          </a:solidFill>
        </p:spPr>
      </p:sp>
      <p:grpSp>
        <p:nvGrpSpPr>
          <p:cNvPr id="19" name="Group 19"/>
          <p:cNvGrpSpPr/>
          <p:nvPr/>
        </p:nvGrpSpPr>
        <p:grpSpPr>
          <a:xfrm>
            <a:off x="1004885" y="6343071"/>
            <a:ext cx="839767" cy="1119689"/>
            <a:chOff x="0" y="0"/>
            <a:chExt cx="6350000" cy="6350000"/>
          </a:xfrm>
        </p:grpSpPr>
        <p:sp>
          <p:nvSpPr>
            <p:cNvPr id="20" name="Freeform 2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DC300"/>
            </a:solidFill>
          </p:spPr>
        </p:sp>
      </p:grpSp>
      <p:grpSp>
        <p:nvGrpSpPr>
          <p:cNvPr id="21" name="Group 21"/>
          <p:cNvGrpSpPr/>
          <p:nvPr/>
        </p:nvGrpSpPr>
        <p:grpSpPr>
          <a:xfrm>
            <a:off x="259596" y="6204290"/>
            <a:ext cx="1084452" cy="1445935"/>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F75D9"/>
            </a:solidFill>
          </p:spPr>
        </p:sp>
      </p:grpSp>
      <p:grpSp>
        <p:nvGrpSpPr>
          <p:cNvPr id="23" name="Group 23"/>
          <p:cNvGrpSpPr/>
          <p:nvPr/>
        </p:nvGrpSpPr>
        <p:grpSpPr>
          <a:xfrm>
            <a:off x="0" y="-97561"/>
            <a:ext cx="9534076" cy="677228"/>
            <a:chOff x="0" y="0"/>
            <a:chExt cx="6450214" cy="343630"/>
          </a:xfrm>
        </p:grpSpPr>
        <p:sp>
          <p:nvSpPr>
            <p:cNvPr id="24" name="Freeform 24"/>
            <p:cNvSpPr/>
            <p:nvPr/>
          </p:nvSpPr>
          <p:spPr>
            <a:xfrm>
              <a:off x="0" y="0"/>
              <a:ext cx="6450214" cy="343630"/>
            </a:xfrm>
            <a:custGeom>
              <a:avLst/>
              <a:gdLst/>
              <a:ahLst/>
              <a:cxnLst/>
              <a:rect l="l" t="t" r="r" b="b"/>
              <a:pathLst>
                <a:path w="6450214" h="343630">
                  <a:moveTo>
                    <a:pt x="0" y="0"/>
                  </a:moveTo>
                  <a:lnTo>
                    <a:pt x="6450214" y="0"/>
                  </a:lnTo>
                  <a:lnTo>
                    <a:pt x="6450214" y="343630"/>
                  </a:lnTo>
                  <a:lnTo>
                    <a:pt x="0" y="343630"/>
                  </a:lnTo>
                  <a:close/>
                </a:path>
              </a:pathLst>
            </a:custGeom>
            <a:solidFill>
              <a:srgbClr val="56CCC3"/>
            </a:solidFill>
          </p:spPr>
        </p:sp>
      </p:grpSp>
      <p:sp>
        <p:nvSpPr>
          <p:cNvPr id="28" name="Объект 27"/>
          <p:cNvSpPr>
            <a:spLocks noGrp="1"/>
          </p:cNvSpPr>
          <p:nvPr>
            <p:ph idx="1"/>
          </p:nvPr>
        </p:nvSpPr>
        <p:spPr>
          <a:xfrm>
            <a:off x="400050" y="863517"/>
            <a:ext cx="8229600" cy="5994483"/>
          </a:xfrm>
        </p:spPr>
        <p:txBody>
          <a:bodyPr>
            <a:noAutofit/>
          </a:bodyPr>
          <a:lstStyle/>
          <a:p>
            <a:r>
              <a:rPr lang="ru-RU" sz="2400" dirty="0"/>
              <a:t>На площадках «Точки роста» проходит </a:t>
            </a:r>
            <a:r>
              <a:rPr lang="ru-RU" sz="2400" dirty="0" smtClean="0"/>
              <a:t>много мероприятий</a:t>
            </a:r>
            <a:r>
              <a:rPr lang="ru-RU" sz="2400" dirty="0"/>
              <a:t>, в </a:t>
            </a:r>
            <a:r>
              <a:rPr lang="ru-RU" sz="2400" dirty="0" smtClean="0"/>
              <a:t>которых задействовано </a:t>
            </a:r>
            <a:r>
              <a:rPr lang="ru-RU" sz="2400" dirty="0"/>
              <a:t>большое количество </a:t>
            </a:r>
            <a:r>
              <a:rPr lang="ru-RU" sz="2400" dirty="0" smtClean="0"/>
              <a:t>детей.</a:t>
            </a:r>
          </a:p>
          <a:p>
            <a:r>
              <a:rPr lang="ru-RU" sz="2400" dirty="0" smtClean="0"/>
              <a:t>Дети </a:t>
            </a:r>
            <a:r>
              <a:rPr lang="ru-RU" sz="2400" dirty="0"/>
              <a:t>увлечены конструированием, созданием</a:t>
            </a:r>
          </a:p>
          <a:p>
            <a:pPr marL="0" indent="0">
              <a:buNone/>
            </a:pPr>
            <a:r>
              <a:rPr lang="ru-RU" sz="2400" dirty="0"/>
              <a:t> </a:t>
            </a:r>
            <a:r>
              <a:rPr lang="ru-RU" sz="2400" dirty="0" smtClean="0"/>
              <a:t>    различных </a:t>
            </a:r>
            <a:r>
              <a:rPr lang="ru-RU" sz="2400" dirty="0"/>
              <a:t>проектов, командной работой, общением </a:t>
            </a:r>
            <a:r>
              <a:rPr lang="ru-RU" sz="2400" dirty="0" smtClean="0"/>
              <a:t>друг</a:t>
            </a:r>
          </a:p>
          <a:p>
            <a:pPr marL="0" indent="0">
              <a:buNone/>
            </a:pPr>
            <a:r>
              <a:rPr lang="ru-RU" sz="2400" dirty="0" smtClean="0"/>
              <a:t>     с </a:t>
            </a:r>
            <a:r>
              <a:rPr lang="ru-RU" sz="2400" dirty="0"/>
              <a:t>другом. </a:t>
            </a:r>
            <a:r>
              <a:rPr lang="ru-RU" sz="2400" dirty="0" smtClean="0"/>
              <a:t> </a:t>
            </a:r>
            <a:endParaRPr lang="ru-RU" sz="2400" dirty="0"/>
          </a:p>
          <a:p>
            <a:r>
              <a:rPr lang="ru-RU" sz="2400" dirty="0" smtClean="0"/>
              <a:t>Заинтересованность </a:t>
            </a:r>
            <a:r>
              <a:rPr lang="ru-RU" sz="2400" dirty="0"/>
              <a:t>внеурочной деятельностью, дополнительным образование </a:t>
            </a:r>
            <a:r>
              <a:rPr lang="ru-RU" sz="2400" dirty="0" smtClean="0"/>
              <a:t>м может </a:t>
            </a:r>
            <a:r>
              <a:rPr lang="ru-RU" sz="2400" dirty="0"/>
              <a:t>стать базой для будущей профессии, хобби, увлечения на </a:t>
            </a:r>
            <a:r>
              <a:rPr lang="ru-RU" sz="2400" dirty="0" smtClean="0"/>
              <a:t>долгие      годы.</a:t>
            </a:r>
          </a:p>
          <a:p>
            <a:r>
              <a:rPr lang="ru-RU" sz="2400" dirty="0" smtClean="0"/>
              <a:t>Оборудование центра «Точка роста» с успехом используется не только во внеурочной деятельности, но и во время уроков физики, химии, биологии, географии</a:t>
            </a:r>
            <a:endParaRPr lang="ru-RU" sz="2400" dirty="0"/>
          </a:p>
        </p:txBody>
      </p:sp>
    </p:spTree>
    <p:extLst>
      <p:ext uri="{BB962C8B-B14F-4D97-AF65-F5344CB8AC3E}">
        <p14:creationId xmlns:p14="http://schemas.microsoft.com/office/powerpoint/2010/main" val="272913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36570" y="383466"/>
            <a:ext cx="373026" cy="49736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6CCC3"/>
            </a:solidFill>
          </p:spPr>
        </p:sp>
        <p:sp>
          <p:nvSpPr>
            <p:cNvPr id="4" name="TextBox 4"/>
            <p:cNvSpPr txBox="1"/>
            <p:nvPr/>
          </p:nvSpPr>
          <p:spPr>
            <a:xfrm>
              <a:off x="76200" y="85725"/>
              <a:ext cx="660400" cy="650875"/>
            </a:xfrm>
            <a:prstGeom prst="rect">
              <a:avLst/>
            </a:prstGeom>
          </p:spPr>
          <p:txBody>
            <a:bodyPr lIns="50800" tIns="50800" rIns="50800" bIns="50800" rtlCol="0" anchor="ctr"/>
            <a:lstStyle/>
            <a:p>
              <a:pPr algn="ctr">
                <a:lnSpc>
                  <a:spcPts val="1039"/>
                </a:lnSpc>
              </a:pPr>
              <a:endParaRPr/>
            </a:p>
          </p:txBody>
        </p:sp>
      </p:grpSp>
      <p:grpSp>
        <p:nvGrpSpPr>
          <p:cNvPr id="5" name="Group 5"/>
          <p:cNvGrpSpPr/>
          <p:nvPr/>
        </p:nvGrpSpPr>
        <p:grpSpPr>
          <a:xfrm>
            <a:off x="3948227" y="1091021"/>
            <a:ext cx="262883" cy="35051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75D9"/>
            </a:solidFill>
          </p:spPr>
        </p:sp>
        <p:sp>
          <p:nvSpPr>
            <p:cNvPr id="7" name="TextBox 7"/>
            <p:cNvSpPr txBox="1"/>
            <p:nvPr/>
          </p:nvSpPr>
          <p:spPr>
            <a:xfrm>
              <a:off x="76200" y="85725"/>
              <a:ext cx="660400" cy="650875"/>
            </a:xfrm>
            <a:prstGeom prst="rect">
              <a:avLst/>
            </a:prstGeom>
          </p:spPr>
          <p:txBody>
            <a:bodyPr lIns="50800" tIns="50800" rIns="50800" bIns="50800" rtlCol="0" anchor="ctr"/>
            <a:lstStyle/>
            <a:p>
              <a:pPr algn="ctr">
                <a:lnSpc>
                  <a:spcPts val="1039"/>
                </a:lnSpc>
              </a:pPr>
              <a:endParaRPr/>
            </a:p>
          </p:txBody>
        </p:sp>
      </p:grpSp>
      <p:grpSp>
        <p:nvGrpSpPr>
          <p:cNvPr id="8" name="Group 8"/>
          <p:cNvGrpSpPr/>
          <p:nvPr/>
        </p:nvGrpSpPr>
        <p:grpSpPr>
          <a:xfrm>
            <a:off x="3586315" y="230126"/>
            <a:ext cx="277262" cy="36968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DC300"/>
              </a:solidFill>
              <a:prstDash val="solid"/>
              <a:miter/>
            </a:ln>
          </p:spPr>
        </p:sp>
        <p:sp>
          <p:nvSpPr>
            <p:cNvPr id="10" name="TextBox 10"/>
            <p:cNvSpPr txBox="1"/>
            <p:nvPr/>
          </p:nvSpPr>
          <p:spPr>
            <a:xfrm>
              <a:off x="76200" y="85725"/>
              <a:ext cx="660400" cy="650875"/>
            </a:xfrm>
            <a:prstGeom prst="rect">
              <a:avLst/>
            </a:prstGeom>
          </p:spPr>
          <p:txBody>
            <a:bodyPr lIns="50800" tIns="50800" rIns="50800" bIns="50800" rtlCol="0" anchor="ctr"/>
            <a:lstStyle/>
            <a:p>
              <a:pPr algn="ctr">
                <a:lnSpc>
                  <a:spcPts val="1039"/>
                </a:lnSpc>
              </a:pPr>
              <a:endParaRPr/>
            </a:p>
          </p:txBody>
        </p:sp>
      </p:grpSp>
      <p:sp>
        <p:nvSpPr>
          <p:cNvPr id="13" name="Freeform 13"/>
          <p:cNvSpPr/>
          <p:nvPr/>
        </p:nvSpPr>
        <p:spPr>
          <a:xfrm>
            <a:off x="8040251" y="5120767"/>
            <a:ext cx="589399" cy="785865"/>
          </a:xfrm>
          <a:custGeom>
            <a:avLst/>
            <a:gdLst/>
            <a:ahLst/>
            <a:cxnLst/>
            <a:rect l="l" t="t" r="r" b="b"/>
            <a:pathLst>
              <a:path w="1178798" h="1178798">
                <a:moveTo>
                  <a:pt x="0" y="0"/>
                </a:moveTo>
                <a:lnTo>
                  <a:pt x="1178798" y="0"/>
                </a:lnTo>
                <a:lnTo>
                  <a:pt x="1178798" y="1178798"/>
                </a:lnTo>
                <a:lnTo>
                  <a:pt x="0" y="117879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8084701" y="5180034"/>
            <a:ext cx="500500" cy="667333"/>
          </a:xfrm>
          <a:custGeom>
            <a:avLst/>
            <a:gdLst/>
            <a:ahLst/>
            <a:cxnLst/>
            <a:rect l="l" t="t" r="r" b="b"/>
            <a:pathLst>
              <a:path w="1000999" h="1000999">
                <a:moveTo>
                  <a:pt x="0" y="0"/>
                </a:moveTo>
                <a:lnTo>
                  <a:pt x="1000998" y="0"/>
                </a:lnTo>
                <a:lnTo>
                  <a:pt x="1000998" y="1000998"/>
                </a:lnTo>
                <a:lnTo>
                  <a:pt x="0" y="10009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a:off x="8170290" y="1793281"/>
            <a:ext cx="448597" cy="598129"/>
          </a:xfrm>
          <a:custGeom>
            <a:avLst/>
            <a:gdLst/>
            <a:ahLst/>
            <a:cxnLst/>
            <a:rect l="l" t="t" r="r" b="b"/>
            <a:pathLst>
              <a:path w="897194" h="897194">
                <a:moveTo>
                  <a:pt x="0" y="0"/>
                </a:moveTo>
                <a:lnTo>
                  <a:pt x="897194" y="0"/>
                </a:lnTo>
                <a:lnTo>
                  <a:pt x="897194" y="897193"/>
                </a:lnTo>
                <a:lnTo>
                  <a:pt x="0" y="897193"/>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8" name="Freeform 18"/>
          <p:cNvSpPr/>
          <p:nvPr/>
        </p:nvSpPr>
        <p:spPr>
          <a:xfrm>
            <a:off x="8136604" y="2708920"/>
            <a:ext cx="448597" cy="598129"/>
          </a:xfrm>
          <a:custGeom>
            <a:avLst/>
            <a:gdLst/>
            <a:ahLst/>
            <a:cxnLst/>
            <a:rect l="l" t="t" r="r" b="b"/>
            <a:pathLst>
              <a:path w="897194" h="897194">
                <a:moveTo>
                  <a:pt x="0" y="0"/>
                </a:moveTo>
                <a:lnTo>
                  <a:pt x="897194" y="0"/>
                </a:lnTo>
                <a:lnTo>
                  <a:pt x="897194" y="897194"/>
                </a:lnTo>
                <a:lnTo>
                  <a:pt x="0" y="897194"/>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9" name="Freeform 19"/>
          <p:cNvSpPr/>
          <p:nvPr/>
        </p:nvSpPr>
        <p:spPr>
          <a:xfrm>
            <a:off x="8110652" y="5214635"/>
            <a:ext cx="448597" cy="598129"/>
          </a:xfrm>
          <a:custGeom>
            <a:avLst/>
            <a:gdLst/>
            <a:ahLst/>
            <a:cxnLst/>
            <a:rect l="l" t="t" r="r" b="b"/>
            <a:pathLst>
              <a:path w="897194" h="897194">
                <a:moveTo>
                  <a:pt x="0" y="0"/>
                </a:moveTo>
                <a:lnTo>
                  <a:pt x="897194" y="0"/>
                </a:lnTo>
                <a:lnTo>
                  <a:pt x="897194" y="897194"/>
                </a:lnTo>
                <a:lnTo>
                  <a:pt x="0" y="897194"/>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20" name="TextBox 20"/>
          <p:cNvSpPr txBox="1"/>
          <p:nvPr/>
        </p:nvSpPr>
        <p:spPr>
          <a:xfrm>
            <a:off x="4424530" y="1410827"/>
            <a:ext cx="3805885" cy="192360"/>
          </a:xfrm>
          <a:prstGeom prst="rect">
            <a:avLst/>
          </a:prstGeom>
        </p:spPr>
        <p:txBody>
          <a:bodyPr lIns="0" tIns="0" rIns="0" bIns="0" rtlCol="0" anchor="t">
            <a:spAutoFit/>
          </a:bodyPr>
          <a:lstStyle/>
          <a:p>
            <a:pPr algn="ctr">
              <a:lnSpc>
                <a:spcPts val="1518"/>
              </a:lnSpc>
            </a:pPr>
            <a:r>
              <a:rPr lang="ru-RU" sz="1300" b="1" spc="-40" dirty="0" smtClean="0">
                <a:solidFill>
                  <a:srgbClr val="041A22"/>
                </a:solidFill>
                <a:latin typeface="Open Sans 2 Bold"/>
                <a:ea typeface="Open Sans 2 Bold"/>
                <a:cs typeface="Open Sans 2 Bold"/>
                <a:sym typeface="Open Sans 2 Bold"/>
              </a:rPr>
              <a:t> </a:t>
            </a:r>
            <a:r>
              <a:rPr lang="ru-RU" sz="2000" b="1" spc="-40" dirty="0" smtClean="0">
                <a:solidFill>
                  <a:srgbClr val="041A22"/>
                </a:solidFill>
                <a:latin typeface="Open Sans 2 Bold"/>
                <a:ea typeface="Open Sans 2 Bold"/>
                <a:cs typeface="Open Sans 2 Bold"/>
                <a:sym typeface="Open Sans 2 Bold"/>
              </a:rPr>
              <a:t>Муниципальный</a:t>
            </a:r>
            <a:endParaRPr lang="en-US" sz="2000" b="1" spc="-40" dirty="0">
              <a:solidFill>
                <a:srgbClr val="041A22"/>
              </a:solidFill>
              <a:latin typeface="Open Sans 2 Bold"/>
              <a:ea typeface="Open Sans 2 Bold"/>
              <a:cs typeface="Open Sans 2 Bold"/>
              <a:sym typeface="Open Sans 2 Bold"/>
            </a:endParaRPr>
          </a:p>
        </p:txBody>
      </p:sp>
      <p:sp>
        <p:nvSpPr>
          <p:cNvPr id="21" name="TextBox 21"/>
          <p:cNvSpPr txBox="1"/>
          <p:nvPr/>
        </p:nvSpPr>
        <p:spPr>
          <a:xfrm>
            <a:off x="4444972" y="5406708"/>
            <a:ext cx="3597010" cy="192360"/>
          </a:xfrm>
          <a:prstGeom prst="rect">
            <a:avLst/>
          </a:prstGeom>
        </p:spPr>
        <p:txBody>
          <a:bodyPr lIns="0" tIns="0" rIns="0" bIns="0" rtlCol="0" anchor="t">
            <a:spAutoFit/>
          </a:bodyPr>
          <a:lstStyle/>
          <a:p>
            <a:pPr algn="ctr">
              <a:lnSpc>
                <a:spcPts val="1522"/>
              </a:lnSpc>
            </a:pPr>
            <a:r>
              <a:rPr lang="ru-RU" sz="2000" b="1" spc="-40" dirty="0" smtClean="0">
                <a:solidFill>
                  <a:srgbClr val="041A22"/>
                </a:solidFill>
                <a:latin typeface="Open Sans 2 Bold"/>
                <a:ea typeface="Open Sans 2 Bold"/>
                <a:cs typeface="Open Sans 2 Bold"/>
                <a:sym typeface="Open Sans 2 Bold"/>
              </a:rPr>
              <a:t>Всероссийский</a:t>
            </a:r>
            <a:endParaRPr lang="en-US" sz="2000" b="1" spc="-40" dirty="0">
              <a:solidFill>
                <a:srgbClr val="041A22"/>
              </a:solidFill>
              <a:latin typeface="Open Sans 2 Bold"/>
              <a:ea typeface="Open Sans 2 Bold"/>
              <a:cs typeface="Open Sans 2 Bold"/>
              <a:sym typeface="Open Sans 2 Bold"/>
            </a:endParaRPr>
          </a:p>
        </p:txBody>
      </p:sp>
      <p:sp>
        <p:nvSpPr>
          <p:cNvPr id="22" name="Freeform 22"/>
          <p:cNvSpPr/>
          <p:nvPr/>
        </p:nvSpPr>
        <p:spPr>
          <a:xfrm rot="-6078113" flipV="1">
            <a:off x="-1038867" y="2350916"/>
            <a:ext cx="8451149" cy="2210504"/>
          </a:xfrm>
          <a:custGeom>
            <a:avLst/>
            <a:gdLst/>
            <a:ahLst/>
            <a:cxnLst/>
            <a:rect l="l" t="t" r="r" b="b"/>
            <a:pathLst>
              <a:path w="12676724" h="4421008">
                <a:moveTo>
                  <a:pt x="0" y="4421007"/>
                </a:moveTo>
                <a:lnTo>
                  <a:pt x="12676725" y="4421007"/>
                </a:lnTo>
                <a:lnTo>
                  <a:pt x="12676725" y="0"/>
                </a:lnTo>
                <a:lnTo>
                  <a:pt x="0" y="0"/>
                </a:lnTo>
                <a:lnTo>
                  <a:pt x="0" y="4421007"/>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5" name="Freeform 25"/>
          <p:cNvSpPr/>
          <p:nvPr/>
        </p:nvSpPr>
        <p:spPr>
          <a:xfrm rot="2903702">
            <a:off x="-3792632" y="4499880"/>
            <a:ext cx="7272876" cy="1854584"/>
          </a:xfrm>
          <a:custGeom>
            <a:avLst/>
            <a:gdLst/>
            <a:ahLst/>
            <a:cxnLst/>
            <a:rect l="l" t="t" r="r" b="b"/>
            <a:pathLst>
              <a:path w="10909314" h="3709167">
                <a:moveTo>
                  <a:pt x="0" y="0"/>
                </a:moveTo>
                <a:lnTo>
                  <a:pt x="10909315" y="0"/>
                </a:lnTo>
                <a:lnTo>
                  <a:pt x="10909315" y="3709166"/>
                </a:lnTo>
                <a:lnTo>
                  <a:pt x="0" y="3709166"/>
                </a:lnTo>
                <a:lnTo>
                  <a:pt x="0" y="0"/>
                </a:lnTo>
                <a:close/>
              </a:path>
            </a:pathLst>
          </a:custGeom>
          <a:blipFill>
            <a:blip r:embed="rId12">
              <a:alphaModFix amt="77000"/>
              <a:extLst>
                <a:ext uri="{96DAC541-7B7A-43D3-8B79-37D633B846F1}">
                  <asvg:svgBlip xmlns:asvg="http://schemas.microsoft.com/office/drawing/2016/SVG/main" xmlns="" r:embed="rId14"/>
                </a:ext>
              </a:extLst>
            </a:blip>
            <a:stretch>
              <a:fillRect/>
            </a:stretch>
          </a:blipFill>
        </p:spPr>
      </p:sp>
      <p:sp>
        <p:nvSpPr>
          <p:cNvPr id="26" name="TextBox 26"/>
          <p:cNvSpPr txBox="1"/>
          <p:nvPr/>
        </p:nvSpPr>
        <p:spPr>
          <a:xfrm>
            <a:off x="4547749" y="1925632"/>
            <a:ext cx="3459958" cy="511037"/>
          </a:xfrm>
          <a:prstGeom prst="rect">
            <a:avLst/>
          </a:prstGeom>
        </p:spPr>
        <p:txBody>
          <a:bodyPr lIns="0" tIns="0" rIns="0" bIns="0" rtlCol="0" anchor="t">
            <a:spAutoFit/>
          </a:bodyPr>
          <a:lstStyle/>
          <a:p>
            <a:pPr>
              <a:lnSpc>
                <a:spcPts val="1310"/>
              </a:lnSpc>
            </a:pPr>
            <a:r>
              <a:rPr lang="ru-RU" dirty="0" smtClean="0">
                <a:solidFill>
                  <a:srgbClr val="041A22"/>
                </a:solidFill>
                <a:latin typeface="Open Sans 2"/>
                <a:ea typeface="Open Sans 2"/>
                <a:cs typeface="Open Sans 2"/>
                <a:sym typeface="Open Sans 2"/>
              </a:rPr>
              <a:t>Отчетные мероприятия, </a:t>
            </a:r>
          </a:p>
          <a:p>
            <a:pPr>
              <a:lnSpc>
                <a:spcPts val="1310"/>
              </a:lnSpc>
            </a:pPr>
            <a:r>
              <a:rPr lang="ru-RU" dirty="0" err="1" smtClean="0">
                <a:solidFill>
                  <a:srgbClr val="041A22"/>
                </a:solidFill>
                <a:latin typeface="Open Sans 2"/>
                <a:ea typeface="Open Sans 2"/>
                <a:cs typeface="Open Sans 2"/>
                <a:sym typeface="Open Sans 2"/>
              </a:rPr>
              <a:t>квест</a:t>
            </a:r>
            <a:r>
              <a:rPr lang="ru-RU" dirty="0" smtClean="0">
                <a:solidFill>
                  <a:srgbClr val="041A22"/>
                </a:solidFill>
                <a:latin typeface="Open Sans 2"/>
                <a:ea typeface="Open Sans 2"/>
                <a:cs typeface="Open Sans 2"/>
                <a:sym typeface="Open Sans 2"/>
              </a:rPr>
              <a:t>-игры, </a:t>
            </a:r>
          </a:p>
          <a:p>
            <a:pPr>
              <a:lnSpc>
                <a:spcPts val="1310"/>
              </a:lnSpc>
            </a:pPr>
            <a:r>
              <a:rPr lang="ru-RU" dirty="0" smtClean="0">
                <a:solidFill>
                  <a:srgbClr val="041A22"/>
                </a:solidFill>
                <a:latin typeface="Open Sans 2"/>
                <a:ea typeface="Open Sans 2"/>
                <a:cs typeface="Open Sans 2"/>
                <a:sym typeface="Open Sans 2"/>
              </a:rPr>
              <a:t>школьные конференции </a:t>
            </a:r>
            <a:endParaRPr lang="en-US" dirty="0">
              <a:solidFill>
                <a:srgbClr val="041A22"/>
              </a:solidFill>
              <a:latin typeface="Open Sans 2"/>
              <a:ea typeface="Open Sans 2"/>
              <a:cs typeface="Open Sans 2"/>
              <a:sym typeface="Open Sans 2"/>
            </a:endParaRPr>
          </a:p>
        </p:txBody>
      </p:sp>
      <p:sp>
        <p:nvSpPr>
          <p:cNvPr id="27" name="TextBox 27"/>
          <p:cNvSpPr txBox="1"/>
          <p:nvPr/>
        </p:nvSpPr>
        <p:spPr>
          <a:xfrm>
            <a:off x="4386549" y="2786448"/>
            <a:ext cx="3459958" cy="196849"/>
          </a:xfrm>
          <a:prstGeom prst="rect">
            <a:avLst/>
          </a:prstGeom>
        </p:spPr>
        <p:txBody>
          <a:bodyPr lIns="0" tIns="0" rIns="0" bIns="0" rtlCol="0" anchor="t">
            <a:spAutoFit/>
          </a:bodyPr>
          <a:lstStyle/>
          <a:p>
            <a:pPr algn="ctr">
              <a:lnSpc>
                <a:spcPts val="1518"/>
              </a:lnSpc>
            </a:pPr>
            <a:r>
              <a:rPr lang="ru-RU" sz="2000" b="1" spc="-40" dirty="0" smtClean="0">
                <a:solidFill>
                  <a:srgbClr val="041A22"/>
                </a:solidFill>
                <a:latin typeface="Open Sans 2 Bold"/>
                <a:ea typeface="Open Sans 2 Bold"/>
                <a:cs typeface="Open Sans 2 Bold"/>
                <a:sym typeface="Open Sans 2 Bold"/>
              </a:rPr>
              <a:t> Региональный </a:t>
            </a:r>
            <a:endParaRPr lang="en-US" sz="2000" b="1" spc="-40" dirty="0">
              <a:solidFill>
                <a:srgbClr val="041A22"/>
              </a:solidFill>
              <a:latin typeface="Open Sans 2 Bold"/>
              <a:ea typeface="Open Sans 2 Bold"/>
              <a:cs typeface="Open Sans 2 Bold"/>
              <a:sym typeface="Open Sans 2 Bold"/>
            </a:endParaRPr>
          </a:p>
        </p:txBody>
      </p:sp>
      <p:sp>
        <p:nvSpPr>
          <p:cNvPr id="28" name="TextBox 28"/>
          <p:cNvSpPr txBox="1"/>
          <p:nvPr/>
        </p:nvSpPr>
        <p:spPr>
          <a:xfrm>
            <a:off x="4891619" y="737463"/>
            <a:ext cx="2871709" cy="346249"/>
          </a:xfrm>
          <a:prstGeom prst="rect">
            <a:avLst/>
          </a:prstGeom>
        </p:spPr>
        <p:txBody>
          <a:bodyPr lIns="0" tIns="0" rIns="0" bIns="0" rtlCol="0" anchor="t">
            <a:spAutoFit/>
          </a:bodyPr>
          <a:lstStyle/>
          <a:p>
            <a:pPr>
              <a:lnSpc>
                <a:spcPts val="2681"/>
              </a:lnSpc>
            </a:pPr>
            <a:r>
              <a:rPr lang="ru-RU" sz="2400" b="1" dirty="0" smtClean="0">
                <a:solidFill>
                  <a:srgbClr val="041A22"/>
                </a:solidFill>
                <a:latin typeface="Montserrat 1 Bold"/>
                <a:ea typeface="Montserrat 1 Bold"/>
                <a:cs typeface="Montserrat 1 Bold"/>
                <a:sym typeface="Montserrat 1 Bold"/>
              </a:rPr>
              <a:t> </a:t>
            </a:r>
            <a:endParaRPr lang="en-US" sz="2400" b="1" dirty="0">
              <a:solidFill>
                <a:srgbClr val="041A22"/>
              </a:solidFill>
              <a:latin typeface="Montserrat 1 Bold"/>
              <a:ea typeface="Montserrat 1 Bold"/>
              <a:cs typeface="Montserrat 1 Bold"/>
              <a:sym typeface="Montserrat 1 Bold"/>
            </a:endParaRPr>
          </a:p>
        </p:txBody>
      </p:sp>
      <p:sp>
        <p:nvSpPr>
          <p:cNvPr id="29" name="TextBox 29"/>
          <p:cNvSpPr txBox="1"/>
          <p:nvPr/>
        </p:nvSpPr>
        <p:spPr>
          <a:xfrm>
            <a:off x="3974625" y="565150"/>
            <a:ext cx="4360326" cy="669542"/>
          </a:xfrm>
          <a:prstGeom prst="rect">
            <a:avLst/>
          </a:prstGeom>
        </p:spPr>
        <p:txBody>
          <a:bodyPr wrap="square" lIns="0" tIns="0" rIns="0" bIns="0" rtlCol="0" anchor="t">
            <a:spAutoFit/>
          </a:bodyPr>
          <a:lstStyle/>
          <a:p>
            <a:pPr algn="ctr">
              <a:lnSpc>
                <a:spcPts val="1724"/>
              </a:lnSpc>
              <a:spcBef>
                <a:spcPct val="0"/>
              </a:spcBef>
            </a:pPr>
            <a:r>
              <a:rPr lang="ru-RU" sz="2400" b="1" dirty="0" smtClean="0">
                <a:solidFill>
                  <a:srgbClr val="041A22"/>
                </a:solidFill>
                <a:latin typeface="Open Sans 2"/>
                <a:ea typeface="Open Sans 2"/>
                <a:cs typeface="Open Sans 2"/>
                <a:sym typeface="Open Sans 2"/>
              </a:rPr>
              <a:t>Уровни мероприятий для обучающихся центра «Точка роста»</a:t>
            </a:r>
            <a:endParaRPr lang="en-US" sz="2400" b="1" dirty="0">
              <a:solidFill>
                <a:srgbClr val="041A22"/>
              </a:solidFill>
              <a:latin typeface="Open Sans 2"/>
              <a:ea typeface="Open Sans 2"/>
              <a:cs typeface="Open Sans 2"/>
              <a:sym typeface="Open Sans 2"/>
            </a:endParaRPr>
          </a:p>
        </p:txBody>
      </p:sp>
      <p:sp>
        <p:nvSpPr>
          <p:cNvPr id="30" name="TextBox 30"/>
          <p:cNvSpPr txBox="1"/>
          <p:nvPr/>
        </p:nvSpPr>
        <p:spPr>
          <a:xfrm>
            <a:off x="4489072" y="3152507"/>
            <a:ext cx="3647532" cy="1833835"/>
          </a:xfrm>
          <a:prstGeom prst="rect">
            <a:avLst/>
          </a:prstGeom>
        </p:spPr>
        <p:txBody>
          <a:bodyPr wrap="square" lIns="0" tIns="0" rIns="0" bIns="0" rtlCol="0" anchor="t">
            <a:spAutoFit/>
          </a:bodyPr>
          <a:lstStyle/>
          <a:p>
            <a:pPr>
              <a:lnSpc>
                <a:spcPts val="1310"/>
              </a:lnSpc>
            </a:pPr>
            <a:r>
              <a:rPr lang="ru-RU" sz="1600" dirty="0" smtClean="0">
                <a:solidFill>
                  <a:srgbClr val="041A22"/>
                </a:solidFill>
                <a:latin typeface="Open Sans 2"/>
                <a:ea typeface="Open Sans 2"/>
                <a:cs typeface="Open Sans 2"/>
                <a:sym typeface="Open Sans 2"/>
              </a:rPr>
              <a:t> </a:t>
            </a:r>
            <a:r>
              <a:rPr lang="ru-RU" dirty="0" smtClean="0">
                <a:solidFill>
                  <a:srgbClr val="041A22"/>
                </a:solidFill>
                <a:latin typeface="Open Sans 2"/>
                <a:ea typeface="Open Sans 2"/>
                <a:cs typeface="Open Sans 2"/>
                <a:sym typeface="Open Sans 2"/>
              </a:rPr>
              <a:t>региональный конкурс «</a:t>
            </a:r>
            <a:r>
              <a:rPr lang="ru-RU" dirty="0" err="1" smtClean="0">
                <a:solidFill>
                  <a:srgbClr val="041A22"/>
                </a:solidFill>
                <a:latin typeface="Open Sans 2"/>
                <a:ea typeface="Open Sans 2"/>
                <a:cs typeface="Open Sans 2"/>
                <a:sym typeface="Open Sans 2"/>
              </a:rPr>
              <a:t>Изобретариум</a:t>
            </a:r>
            <a:r>
              <a:rPr lang="ru-RU" dirty="0" smtClean="0">
                <a:solidFill>
                  <a:srgbClr val="041A22"/>
                </a:solidFill>
                <a:latin typeface="Open Sans 2"/>
                <a:ea typeface="Open Sans 2"/>
                <a:cs typeface="Open Sans 2"/>
                <a:sym typeface="Open Sans 2"/>
              </a:rPr>
              <a:t>»  </a:t>
            </a:r>
          </a:p>
          <a:p>
            <a:pPr>
              <a:lnSpc>
                <a:spcPts val="1310"/>
              </a:lnSpc>
            </a:pPr>
            <a:endParaRPr lang="ru-RU" dirty="0" smtClean="0">
              <a:solidFill>
                <a:srgbClr val="041A22"/>
              </a:solidFill>
              <a:latin typeface="Open Sans 2"/>
              <a:ea typeface="Open Sans 2"/>
              <a:cs typeface="Open Sans 2"/>
              <a:sym typeface="Open Sans 2"/>
            </a:endParaRPr>
          </a:p>
          <a:p>
            <a:pPr>
              <a:lnSpc>
                <a:spcPts val="1310"/>
              </a:lnSpc>
            </a:pPr>
            <a:r>
              <a:rPr lang="ru-RU" dirty="0" smtClean="0">
                <a:solidFill>
                  <a:srgbClr val="041A22"/>
                </a:solidFill>
                <a:latin typeface="Open Sans 2"/>
                <a:ea typeface="Open Sans 2"/>
                <a:cs typeface="Open Sans 2"/>
                <a:sym typeface="Open Sans 2"/>
              </a:rPr>
              <a:t>краевая </a:t>
            </a:r>
            <a:r>
              <a:rPr lang="ru-RU" dirty="0" err="1" smtClean="0">
                <a:solidFill>
                  <a:srgbClr val="041A22"/>
                </a:solidFill>
                <a:latin typeface="Open Sans 2"/>
                <a:ea typeface="Open Sans 2"/>
                <a:cs typeface="Open Sans 2"/>
                <a:sym typeface="Open Sans 2"/>
              </a:rPr>
              <a:t>квест</a:t>
            </a:r>
            <a:r>
              <a:rPr lang="ru-RU" dirty="0" smtClean="0">
                <a:solidFill>
                  <a:srgbClr val="041A22"/>
                </a:solidFill>
                <a:latin typeface="Open Sans 2"/>
                <a:ea typeface="Open Sans 2"/>
                <a:cs typeface="Open Sans 2"/>
                <a:sym typeface="Open Sans 2"/>
              </a:rPr>
              <a:t>-игра «Знанием объединимся!»</a:t>
            </a:r>
          </a:p>
          <a:p>
            <a:pPr>
              <a:lnSpc>
                <a:spcPts val="1310"/>
              </a:lnSpc>
            </a:pPr>
            <a:endParaRPr lang="ru-RU" dirty="0" smtClean="0">
              <a:solidFill>
                <a:srgbClr val="041A22"/>
              </a:solidFill>
              <a:latin typeface="Open Sans 2"/>
              <a:ea typeface="Open Sans 2"/>
              <a:cs typeface="Open Sans 2"/>
              <a:sym typeface="Open Sans 2"/>
            </a:endParaRPr>
          </a:p>
          <a:p>
            <a:pPr>
              <a:lnSpc>
                <a:spcPts val="1310"/>
              </a:lnSpc>
            </a:pPr>
            <a:r>
              <a:rPr lang="ru-RU" dirty="0" smtClean="0">
                <a:solidFill>
                  <a:srgbClr val="041A22"/>
                </a:solidFill>
                <a:latin typeface="Open Sans 2"/>
                <a:ea typeface="Open Sans 2"/>
                <a:cs typeface="Open Sans 2"/>
                <a:sym typeface="Open Sans 2"/>
              </a:rPr>
              <a:t>Региональный конкурс «На перекрестке наук»</a:t>
            </a:r>
          </a:p>
          <a:p>
            <a:pPr>
              <a:lnSpc>
                <a:spcPts val="1310"/>
              </a:lnSpc>
            </a:pPr>
            <a:endParaRPr lang="ru-RU" dirty="0" smtClean="0">
              <a:solidFill>
                <a:srgbClr val="041A22"/>
              </a:solidFill>
              <a:latin typeface="Open Sans 2"/>
              <a:ea typeface="Open Sans 2"/>
              <a:cs typeface="Open Sans 2"/>
              <a:sym typeface="Open Sans 2"/>
            </a:endParaRPr>
          </a:p>
          <a:p>
            <a:pPr>
              <a:lnSpc>
                <a:spcPts val="1310"/>
              </a:lnSpc>
            </a:pPr>
            <a:r>
              <a:rPr lang="ru-RU" dirty="0" smtClean="0">
                <a:solidFill>
                  <a:srgbClr val="041A22"/>
                </a:solidFill>
                <a:latin typeface="Open Sans 2"/>
                <a:ea typeface="Open Sans 2"/>
                <a:cs typeface="Open Sans 2"/>
                <a:sym typeface="Open Sans 2"/>
              </a:rPr>
              <a:t>региональный конкурс «На пути к науке» </a:t>
            </a:r>
            <a:endParaRPr lang="en-US" dirty="0">
              <a:solidFill>
                <a:srgbClr val="041A22"/>
              </a:solidFill>
              <a:latin typeface="Open Sans 2"/>
              <a:ea typeface="Open Sans 2"/>
              <a:cs typeface="Open Sans 2"/>
              <a:sym typeface="Open Sans 2"/>
            </a:endParaRPr>
          </a:p>
        </p:txBody>
      </p:sp>
      <p:sp>
        <p:nvSpPr>
          <p:cNvPr id="31" name="TextBox 31"/>
          <p:cNvSpPr txBox="1"/>
          <p:nvPr/>
        </p:nvSpPr>
        <p:spPr>
          <a:xfrm>
            <a:off x="4650694" y="6093296"/>
            <a:ext cx="3459958" cy="166712"/>
          </a:xfrm>
          <a:prstGeom prst="rect">
            <a:avLst/>
          </a:prstGeom>
        </p:spPr>
        <p:txBody>
          <a:bodyPr lIns="0" tIns="0" rIns="0" bIns="0" rtlCol="0" anchor="t">
            <a:spAutoFit/>
          </a:bodyPr>
          <a:lstStyle/>
          <a:p>
            <a:pPr algn="ctr">
              <a:lnSpc>
                <a:spcPts val="1310"/>
              </a:lnSpc>
            </a:pPr>
            <a:r>
              <a:rPr lang="ru-RU" dirty="0" err="1" smtClean="0">
                <a:solidFill>
                  <a:srgbClr val="041A22"/>
                </a:solidFill>
                <a:latin typeface="Open Sans 2"/>
                <a:ea typeface="Open Sans 2"/>
                <a:cs typeface="Open Sans 2"/>
                <a:sym typeface="Open Sans 2"/>
              </a:rPr>
              <a:t>АгроНТРИ</a:t>
            </a:r>
            <a:r>
              <a:rPr lang="ru-RU" dirty="0" smtClean="0">
                <a:solidFill>
                  <a:srgbClr val="041A22"/>
                </a:solidFill>
                <a:latin typeface="Open Sans 2"/>
                <a:ea typeface="Open Sans 2"/>
                <a:cs typeface="Open Sans 2"/>
                <a:sym typeface="Open Sans 2"/>
              </a:rPr>
              <a:t>  </a:t>
            </a:r>
            <a:endParaRPr lang="en-US" dirty="0">
              <a:solidFill>
                <a:srgbClr val="041A22"/>
              </a:solidFill>
              <a:latin typeface="Open Sans 2"/>
              <a:ea typeface="Open Sans 2"/>
              <a:cs typeface="Open Sans 2"/>
              <a:sym typeface="Open Sans 2"/>
            </a:endParaRPr>
          </a:p>
        </p:txBody>
      </p:sp>
      <p:pic>
        <p:nvPicPr>
          <p:cNvPr id="4098" name="Picture 2" descr="D:\мои документы\заринский ОО\27.02.26\для Елены Владимировны\для Елены Владимировны\фотографии\открытие.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39704" y="1325372"/>
            <a:ext cx="4349367" cy="4349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999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65557" y="0"/>
            <a:ext cx="1855694" cy="6858000"/>
            <a:chOff x="0" y="0"/>
            <a:chExt cx="3997689" cy="11080553"/>
          </a:xfrm>
        </p:grpSpPr>
        <p:sp>
          <p:nvSpPr>
            <p:cNvPr id="3" name="Freeform 3"/>
            <p:cNvSpPr/>
            <p:nvPr/>
          </p:nvSpPr>
          <p:spPr>
            <a:xfrm>
              <a:off x="0" y="0"/>
              <a:ext cx="3997689" cy="11080553"/>
            </a:xfrm>
            <a:custGeom>
              <a:avLst/>
              <a:gdLst/>
              <a:ahLst/>
              <a:cxnLst/>
              <a:rect l="l" t="t" r="r" b="b"/>
              <a:pathLst>
                <a:path w="3997689" h="11080553">
                  <a:moveTo>
                    <a:pt x="0" y="0"/>
                  </a:moveTo>
                  <a:lnTo>
                    <a:pt x="3997689" y="0"/>
                  </a:lnTo>
                  <a:lnTo>
                    <a:pt x="3997689" y="11080553"/>
                  </a:lnTo>
                  <a:lnTo>
                    <a:pt x="0" y="11080553"/>
                  </a:lnTo>
                  <a:close/>
                </a:path>
              </a:pathLst>
            </a:custGeom>
            <a:solidFill>
              <a:srgbClr val="009692"/>
            </a:solidFill>
          </p:spPr>
        </p:sp>
      </p:grpSp>
      <p:grpSp>
        <p:nvGrpSpPr>
          <p:cNvPr id="8" name="Group 8"/>
          <p:cNvGrpSpPr/>
          <p:nvPr/>
        </p:nvGrpSpPr>
        <p:grpSpPr>
          <a:xfrm>
            <a:off x="-151209" y="-203938"/>
            <a:ext cx="1331118" cy="889738"/>
            <a:chOff x="0" y="0"/>
            <a:chExt cx="3549648" cy="1779476"/>
          </a:xfrm>
        </p:grpSpPr>
        <p:sp>
          <p:nvSpPr>
            <p:cNvPr id="9" name="Freeform 9"/>
            <p:cNvSpPr/>
            <p:nvPr/>
          </p:nvSpPr>
          <p:spPr>
            <a:xfrm>
              <a:off x="856429" y="0"/>
              <a:ext cx="1216730" cy="1216730"/>
            </a:xfrm>
            <a:custGeom>
              <a:avLst/>
              <a:gdLst/>
              <a:ahLst/>
              <a:cxnLst/>
              <a:rect l="l" t="t" r="r" b="b"/>
              <a:pathLst>
                <a:path w="1216730" h="1216730">
                  <a:moveTo>
                    <a:pt x="0" y="0"/>
                  </a:moveTo>
                  <a:lnTo>
                    <a:pt x="1216730" y="0"/>
                  </a:lnTo>
                  <a:lnTo>
                    <a:pt x="1216730" y="1216730"/>
                  </a:lnTo>
                  <a:lnTo>
                    <a:pt x="0" y="1216730"/>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10" name="Freeform 10"/>
            <p:cNvSpPr/>
            <p:nvPr/>
          </p:nvSpPr>
          <p:spPr>
            <a:xfrm>
              <a:off x="0" y="923047"/>
              <a:ext cx="856429" cy="856429"/>
            </a:xfrm>
            <a:custGeom>
              <a:avLst/>
              <a:gdLst/>
              <a:ahLst/>
              <a:cxnLst/>
              <a:rect l="l" t="t" r="r" b="b"/>
              <a:pathLst>
                <a:path w="856429" h="856429">
                  <a:moveTo>
                    <a:pt x="0" y="0"/>
                  </a:moveTo>
                  <a:lnTo>
                    <a:pt x="856429" y="0"/>
                  </a:lnTo>
                  <a:lnTo>
                    <a:pt x="856429" y="856429"/>
                  </a:lnTo>
                  <a:lnTo>
                    <a:pt x="0" y="85642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2073159" y="184803"/>
              <a:ext cx="1476488" cy="1476488"/>
            </a:xfrm>
            <a:custGeom>
              <a:avLst/>
              <a:gdLst/>
              <a:ahLst/>
              <a:cxnLst/>
              <a:rect l="l" t="t" r="r" b="b"/>
              <a:pathLst>
                <a:path w="1476488" h="1476488">
                  <a:moveTo>
                    <a:pt x="0" y="0"/>
                  </a:moveTo>
                  <a:lnTo>
                    <a:pt x="1476489" y="0"/>
                  </a:lnTo>
                  <a:lnTo>
                    <a:pt x="1476489" y="1476488"/>
                  </a:lnTo>
                  <a:lnTo>
                    <a:pt x="0" y="147648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sp>
        <p:nvSpPr>
          <p:cNvPr id="12" name="Freeform 12"/>
          <p:cNvSpPr/>
          <p:nvPr/>
        </p:nvSpPr>
        <p:spPr>
          <a:xfrm flipH="1">
            <a:off x="0" y="5602184"/>
            <a:ext cx="947408" cy="1255816"/>
          </a:xfrm>
          <a:custGeom>
            <a:avLst/>
            <a:gdLst/>
            <a:ahLst/>
            <a:cxnLst/>
            <a:rect l="l" t="t" r="r" b="b"/>
            <a:pathLst>
              <a:path w="1894816" h="1883724">
                <a:moveTo>
                  <a:pt x="1894816" y="0"/>
                </a:moveTo>
                <a:lnTo>
                  <a:pt x="0" y="0"/>
                </a:lnTo>
                <a:lnTo>
                  <a:pt x="0" y="1883724"/>
                </a:lnTo>
                <a:lnTo>
                  <a:pt x="1894816" y="1883724"/>
                </a:lnTo>
                <a:lnTo>
                  <a:pt x="1894816" y="0"/>
                </a:lnTo>
                <a:close/>
              </a:path>
            </a:pathLst>
          </a:custGeom>
          <a:blipFill>
            <a:blip r:embed="rId9">
              <a:extLst>
                <a:ext uri="{96DAC541-7B7A-43D3-8B79-37D633B846F1}">
                  <asvg:svgBlip xmlns:asvg="http://schemas.microsoft.com/office/drawing/2016/SVG/main" xmlns="" r:embed="rId10"/>
                </a:ext>
              </a:extLst>
            </a:blip>
            <a:stretch>
              <a:fillRect r="-99085" b="-100258"/>
            </a:stretch>
          </a:blipFill>
        </p:spPr>
      </p:sp>
      <p:sp>
        <p:nvSpPr>
          <p:cNvPr id="13" name="Freeform 13"/>
          <p:cNvSpPr/>
          <p:nvPr/>
        </p:nvSpPr>
        <p:spPr>
          <a:xfrm>
            <a:off x="3726525" y="4516055"/>
            <a:ext cx="303254" cy="295167"/>
          </a:xfrm>
          <a:custGeom>
            <a:avLst/>
            <a:gdLst/>
            <a:ahLst/>
            <a:cxnLst/>
            <a:rect l="l" t="t" r="r" b="b"/>
            <a:pathLst>
              <a:path w="606508" h="442751">
                <a:moveTo>
                  <a:pt x="0" y="0"/>
                </a:moveTo>
                <a:lnTo>
                  <a:pt x="606507" y="0"/>
                </a:lnTo>
                <a:lnTo>
                  <a:pt x="606507" y="442751"/>
                </a:lnTo>
                <a:lnTo>
                  <a:pt x="0" y="4427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5" name="TextBox 15"/>
          <p:cNvSpPr txBox="1"/>
          <p:nvPr/>
        </p:nvSpPr>
        <p:spPr>
          <a:xfrm>
            <a:off x="4029778" y="4526701"/>
            <a:ext cx="941961" cy="218008"/>
          </a:xfrm>
          <a:prstGeom prst="rect">
            <a:avLst/>
          </a:prstGeom>
        </p:spPr>
        <p:txBody>
          <a:bodyPr lIns="0" tIns="0" rIns="0" bIns="0" rtlCol="0" anchor="t">
            <a:spAutoFit/>
          </a:bodyPr>
          <a:lstStyle/>
          <a:p>
            <a:pPr algn="ctr">
              <a:lnSpc>
                <a:spcPts val="1724"/>
              </a:lnSpc>
              <a:spcBef>
                <a:spcPct val="0"/>
              </a:spcBef>
            </a:pPr>
            <a:r>
              <a:rPr lang="en-US" sz="1200" b="1">
                <a:solidFill>
                  <a:srgbClr val="FFFFFF"/>
                </a:solidFill>
                <a:latin typeface="Open Sans 2 Bold"/>
                <a:ea typeface="Open Sans 2 Bold"/>
                <a:cs typeface="Open Sans 2 Bold"/>
                <a:sym typeface="Open Sans 2 Bold"/>
              </a:rPr>
              <a:t>Тезис</a:t>
            </a:r>
          </a:p>
        </p:txBody>
      </p:sp>
      <p:sp>
        <p:nvSpPr>
          <p:cNvPr id="16" name="TextBox 16"/>
          <p:cNvSpPr txBox="1"/>
          <p:nvPr/>
        </p:nvSpPr>
        <p:spPr>
          <a:xfrm>
            <a:off x="143134" y="1196752"/>
            <a:ext cx="2871709" cy="1731243"/>
          </a:xfrm>
          <a:prstGeom prst="rect">
            <a:avLst/>
          </a:prstGeom>
        </p:spPr>
        <p:txBody>
          <a:bodyPr lIns="0" tIns="0" rIns="0" bIns="0" rtlCol="0" anchor="t">
            <a:spAutoFit/>
          </a:bodyPr>
          <a:lstStyle/>
          <a:p>
            <a:pPr>
              <a:lnSpc>
                <a:spcPts val="2681"/>
              </a:lnSpc>
            </a:pPr>
            <a:r>
              <a:rPr lang="ru-RU" sz="2400" b="1" dirty="0" smtClean="0">
                <a:solidFill>
                  <a:srgbClr val="041A22"/>
                </a:solidFill>
                <a:latin typeface="Montserrat 1 Bold"/>
                <a:ea typeface="Montserrat 1 Bold"/>
                <a:cs typeface="Montserrat 1 Bold"/>
                <a:sym typeface="Montserrat 1 Bold"/>
              </a:rPr>
              <a:t>Центр «Точка роста» как пространство для самореализации педагогов</a:t>
            </a:r>
            <a:endParaRPr lang="en-US" sz="2400" b="1" dirty="0">
              <a:solidFill>
                <a:srgbClr val="041A22"/>
              </a:solidFill>
              <a:latin typeface="Montserrat 1 Bold"/>
              <a:ea typeface="Montserrat 1 Bold"/>
              <a:cs typeface="Montserrat 1 Bold"/>
              <a:sym typeface="Montserrat 1 Bold"/>
            </a:endParaRPr>
          </a:p>
        </p:txBody>
      </p:sp>
      <p:sp>
        <p:nvSpPr>
          <p:cNvPr id="18" name="TextBox 18"/>
          <p:cNvSpPr txBox="1"/>
          <p:nvPr/>
        </p:nvSpPr>
        <p:spPr>
          <a:xfrm>
            <a:off x="3726525" y="4950261"/>
            <a:ext cx="1478066" cy="654025"/>
          </a:xfrm>
          <a:prstGeom prst="rect">
            <a:avLst/>
          </a:prstGeom>
        </p:spPr>
        <p:txBody>
          <a:bodyPr lIns="0" tIns="0" rIns="0" bIns="0" rtlCol="0" anchor="t">
            <a:spAutoFit/>
          </a:bodyPr>
          <a:lstStyle/>
          <a:p>
            <a:pPr>
              <a:lnSpc>
                <a:spcPts val="1724"/>
              </a:lnSpc>
            </a:pPr>
            <a:r>
              <a:rPr lang="en-US" sz="1200">
                <a:solidFill>
                  <a:srgbClr val="FFFFFF"/>
                </a:solidFill>
                <a:latin typeface="Open Sans 2"/>
                <a:ea typeface="Open Sans 2"/>
                <a:cs typeface="Open Sans 2"/>
                <a:sym typeface="Open Sans 2"/>
              </a:rPr>
              <a:t>Описание Описание</a:t>
            </a:r>
          </a:p>
          <a:p>
            <a:pPr>
              <a:lnSpc>
                <a:spcPts val="1724"/>
              </a:lnSpc>
              <a:spcBef>
                <a:spcPct val="0"/>
              </a:spcBef>
            </a:pPr>
            <a:r>
              <a:rPr lang="en-US" sz="1200">
                <a:solidFill>
                  <a:srgbClr val="FFFFFF"/>
                </a:solidFill>
                <a:latin typeface="Open Sans 2"/>
                <a:ea typeface="Open Sans 2"/>
                <a:cs typeface="Open Sans 2"/>
                <a:sym typeface="Open Sans 2"/>
              </a:rPr>
              <a:t>Описание Описание Описание Описание</a:t>
            </a:r>
          </a:p>
        </p:txBody>
      </p:sp>
      <p:pic>
        <p:nvPicPr>
          <p:cNvPr id="614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53550" y="1968676"/>
            <a:ext cx="5681888" cy="4261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250189"/>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TotalTime>
  <Words>594</Words>
  <Application>Microsoft Office PowerPoint</Application>
  <PresentationFormat>Экран (4:3)</PresentationFormat>
  <Paragraphs>100</Paragraphs>
  <Slides>13</Slides>
  <Notes>0</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13</vt:i4>
      </vt:variant>
    </vt:vector>
  </HeadingPairs>
  <TitlesOfParts>
    <vt:vector size="23" baseType="lpstr">
      <vt:lpstr>Arial</vt:lpstr>
      <vt:lpstr>Arial Black</vt:lpstr>
      <vt:lpstr>Calibri</vt:lpstr>
      <vt:lpstr>Montserrat 1 Bold</vt:lpstr>
      <vt:lpstr>Open Sans 1</vt:lpstr>
      <vt:lpstr>Open Sans 1 Bold</vt:lpstr>
      <vt:lpstr>Open Sans 2</vt:lpstr>
      <vt:lpstr>Open Sans 2 Bold</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Елена</dc:creator>
  <cp:lastModifiedBy>Горбатова О.Н.</cp:lastModifiedBy>
  <cp:revision>12</cp:revision>
  <dcterms:created xsi:type="dcterms:W3CDTF">2026-02-23T21:13:20Z</dcterms:created>
  <dcterms:modified xsi:type="dcterms:W3CDTF">2026-02-24T00:27:43Z</dcterms:modified>
</cp:coreProperties>
</file>