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32"/>
      <p:bold r:id="rId33"/>
      <p:italic r:id="rId34"/>
      <p:boldItalic r:id="rId35"/>
    </p:embeddedFont>
    <p:embeddedFont>
      <p:font typeface="Raleway" panose="020B0604020202020204" charset="-52"/>
      <p:regular r:id="rId36"/>
      <p:bold r:id="rId37"/>
      <p:italic r:id="rId38"/>
      <p:boldItalic r:id="rId39"/>
    </p:embeddedFont>
    <p:embeddedFont>
      <p:font typeface="Raleway Medium" panose="020B0604020202020204" charset="-52"/>
      <p:regular r:id="rId40"/>
      <p:bold r:id="rId41"/>
      <p:italic r:id="rId42"/>
      <p:bold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747775"/>
          </p15:clr>
        </p15:guide>
        <p15:guide id="2" orient="horz" pos="157">
          <p15:clr>
            <a:srgbClr val="747775"/>
          </p15:clr>
        </p15:guide>
        <p15:guide id="3" pos="176">
          <p15:clr>
            <a:srgbClr val="747775"/>
          </p15:clr>
        </p15:guide>
        <p15:guide id="4" orient="horz" pos="3083">
          <p15:clr>
            <a:srgbClr val="747775"/>
          </p15:clr>
        </p15:guide>
        <p15:guide id="5" pos="5597">
          <p15:clr>
            <a:srgbClr val="747775"/>
          </p15:clr>
        </p15:guide>
        <p15:guide id="6" pos="3798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U7LzdBLafDetezkYbbfB0zEgc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666" y="114"/>
      </p:cViewPr>
      <p:guideLst>
        <p:guide orient="horz"/>
        <p:guide orient="horz" pos="157"/>
        <p:guide pos="176"/>
        <p:guide orient="horz" pos="3083"/>
        <p:guide pos="5597"/>
        <p:guide pos="37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15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208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d2228253e6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g3d2228253e6_1_153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273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5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307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ce913c4e41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g3ce913c4e41_0_195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8807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d2228253e6_1_463:notes"/>
          <p:cNvSpPr txBox="1">
            <a:spLocks noGrp="1"/>
          </p:cNvSpPr>
          <p:nvPr>
            <p:ph type="body" idx="1"/>
          </p:nvPr>
        </p:nvSpPr>
        <p:spPr>
          <a:xfrm>
            <a:off x="685800" y="4399845"/>
            <a:ext cx="5486400" cy="3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3d2228253e6_1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2603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d2228253e6_1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3d2228253e6_1_553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360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d25afbcb6a_0_0:notes"/>
          <p:cNvSpPr txBox="1">
            <a:spLocks noGrp="1"/>
          </p:cNvSpPr>
          <p:nvPr>
            <p:ph type="body" idx="1"/>
          </p:nvPr>
        </p:nvSpPr>
        <p:spPr>
          <a:xfrm>
            <a:off x="385763" y="5791200"/>
            <a:ext cx="3086100" cy="54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3d25afbcb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35188" y="914400"/>
            <a:ext cx="8128001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8445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d25afbcb6a_0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3d25afbcb6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5401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d2228253e6_1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3d2228253e6_1_629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2293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d2228253e6_1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3d2228253e6_1_638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089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d2228253e6_1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g3d2228253e6_1_656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372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d2228253e6_1_220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600"/>
          </a:p>
        </p:txBody>
      </p:sp>
      <p:sp>
        <p:nvSpPr>
          <p:cNvPr id="66" name="Google Shape;66;g3d2228253e6_1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62948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d2228253e6_1_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3d2228253e6_1_673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565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d2228253e6_1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g3d2228253e6_1_708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245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d2228253e6_1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3d2228253e6_1_724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4891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d2228253e6_1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3d2228253e6_1_740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9532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d2228253e6_1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3d2228253e6_1_758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4035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d2228253e6_1_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g3d2228253e6_1_794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017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d2228253e6_1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3d2228253e6_1_348:notes"/>
          <p:cNvSpPr txBox="1">
            <a:spLocks noGrp="1"/>
          </p:cNvSpPr>
          <p:nvPr>
            <p:ph type="body" idx="1"/>
          </p:nvPr>
        </p:nvSpPr>
        <p:spPr>
          <a:xfrm>
            <a:off x="685801" y="4343380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000" tIns="107000" rIns="107000" bIns="1070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93" name="Google Shape;493;g3d2228253e6_1_348:notes"/>
          <p:cNvSpPr txBox="1">
            <a:spLocks noGrp="1"/>
          </p:cNvSpPr>
          <p:nvPr>
            <p:ph type="sldNum" idx="12"/>
          </p:nvPr>
        </p:nvSpPr>
        <p:spPr>
          <a:xfrm>
            <a:off x="3883857" y="8684827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5818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d2228253e6_1_39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504" name="Google Shape;504;g3d2228253e6_1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43887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d2228253e6_1_39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4" name="Google Shape;514;g3d2228253e6_1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36792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ce913c4e4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g3ce913c4e41_0_7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26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4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2173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990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25afbcb6a_0_213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" name="Google Shape;126;g3d25afbcb6a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1480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d2228253e6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3d2228253e6_1_67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207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d2228253e6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g3d2228253e6_1_90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263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d2228253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846388" y="1219200"/>
            <a:ext cx="10836276" cy="6096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3d2228253e6_0_0:notes"/>
          <p:cNvSpPr txBox="1">
            <a:spLocks noGrp="1"/>
          </p:cNvSpPr>
          <p:nvPr>
            <p:ph type="body" idx="1"/>
          </p:nvPr>
        </p:nvSpPr>
        <p:spPr>
          <a:xfrm>
            <a:off x="514350" y="7721561"/>
            <a:ext cx="411480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980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d2228253e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g3d2228253e6_1_0:notes"/>
          <p:cNvSpPr txBox="1">
            <a:spLocks noGrp="1"/>
          </p:cNvSpPr>
          <p:nvPr>
            <p:ph type="body" idx="1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90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600" y="4659982"/>
            <a:ext cx="1179513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устой слайд">
  <p:cSld name="1_Пустой слайд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3d25afbcb6a_0_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598" y="4659982"/>
            <a:ext cx="1179513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1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0.png"/><Relationship Id="rId4" Type="http://schemas.openxmlformats.org/officeDocument/2006/relationships/hyperlink" Target="https://mob-edu.ru/tsok_webinar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7.jp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749" y="179935"/>
            <a:ext cx="2379100" cy="39961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"/>
          <p:cNvSpPr/>
          <p:nvPr/>
        </p:nvSpPr>
        <p:spPr>
          <a:xfrm>
            <a:off x="201575" y="1566650"/>
            <a:ext cx="74862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50" rIns="68475" bIns="34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22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Электронные образовательные ресурсы МЭО по предметам естественно-научного цикла: готовые решения для современного учителя</a:t>
            </a:r>
            <a:endParaRPr sz="22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d2228253e6_1_153"/>
          <p:cNvSpPr/>
          <p:nvPr/>
        </p:nvSpPr>
        <p:spPr>
          <a:xfrm>
            <a:off x="209100" y="911650"/>
            <a:ext cx="8647200" cy="81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EEEEEE"/>
              </a:gs>
            </a:gsLst>
            <a:lin ang="2700006" scaled="0"/>
          </a:gradFill>
          <a:ln>
            <a:noFill/>
          </a:ln>
          <a:effectLst>
            <a:outerShdw blurRad="228600" dist="85725" dir="2220000" algn="bl" rotWithShape="0">
              <a:srgbClr val="000000">
                <a:alpha val="227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3d2228253e6_1_153"/>
          <p:cNvSpPr txBox="1"/>
          <p:nvPr/>
        </p:nvSpPr>
        <p:spPr>
          <a:xfrm>
            <a:off x="209100" y="148150"/>
            <a:ext cx="802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Предметная линия учебного </a:t>
            </a: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предмета</a:t>
            </a: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 «География» 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7" name="Google Shape;227;g3d2228253e6_1_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3d2228253e6_1_1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d2228253e6_1_153"/>
          <p:cNvSpPr txBox="1"/>
          <p:nvPr/>
        </p:nvSpPr>
        <p:spPr>
          <a:xfrm>
            <a:off x="189900" y="887038"/>
            <a:ext cx="8764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Электронные образовательные ресурсы (ЭОР) МЭО по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учебному </a:t>
            </a:r>
            <a:r>
              <a:rPr lang="ru" sz="1100" b="1">
                <a:latin typeface="Verdana"/>
                <a:ea typeface="Verdana"/>
                <a:cs typeface="Verdana"/>
                <a:sym typeface="Verdana"/>
              </a:rPr>
              <a:t>предмету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«География»</a:t>
            </a:r>
            <a:r>
              <a:rPr lang="ru"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прошли экспертизу Минпросвещения России и включены в Перечень ЭОР, допущенных к использованию при реализации имеющих государственную аккредитацию образовательных программ НОО, ООО и СОО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(приказ Минпросвещения РФ от 23.07.2025 № 551)</a:t>
            </a:r>
            <a:endParaRPr sz="11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0" name="Google Shape;230;g3d2228253e6_1_153"/>
          <p:cNvSpPr txBox="1"/>
          <p:nvPr/>
        </p:nvSpPr>
        <p:spPr>
          <a:xfrm>
            <a:off x="2418925" y="3781739"/>
            <a:ext cx="1827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30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интернет-уроков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34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часа 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1" name="Google Shape;231;g3d2228253e6_1_153"/>
          <p:cNvSpPr txBox="1"/>
          <p:nvPr/>
        </p:nvSpPr>
        <p:spPr>
          <a:xfrm>
            <a:off x="4929331" y="3795915"/>
            <a:ext cx="1727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31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34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часа 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g3d2228253e6_1_153"/>
          <p:cNvSpPr txBox="1"/>
          <p:nvPr/>
        </p:nvSpPr>
        <p:spPr>
          <a:xfrm>
            <a:off x="2503986" y="3419276"/>
            <a:ext cx="1619400" cy="3231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География 10 класс</a:t>
            </a:r>
            <a:endParaRPr sz="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3" name="Google Shape;233;g3d2228253e6_1_153"/>
          <p:cNvSpPr txBox="1"/>
          <p:nvPr/>
        </p:nvSpPr>
        <p:spPr>
          <a:xfrm>
            <a:off x="4990569" y="3419276"/>
            <a:ext cx="1574100" cy="3231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География 11 класс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4" name="Google Shape;234;g3d2228253e6_1_1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9909" y="1879688"/>
            <a:ext cx="1286667" cy="1478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3d2228253e6_1_1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5382" y="1877090"/>
            <a:ext cx="1289683" cy="148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5"/>
          <p:cNvSpPr txBox="1"/>
          <p:nvPr/>
        </p:nvSpPr>
        <p:spPr>
          <a:xfrm>
            <a:off x="209100" y="148150"/>
            <a:ext cx="800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Типология контента в интернет-уроках МЭО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1" name="Google Shape;24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9174" y="14816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537" y="5052678"/>
            <a:ext cx="9144003" cy="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5"/>
          <p:cNvSpPr/>
          <p:nvPr/>
        </p:nvSpPr>
        <p:spPr>
          <a:xfrm>
            <a:off x="209100" y="660675"/>
            <a:ext cx="2880000" cy="6213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Информационные мультимедийные объекты</a:t>
            </a:r>
            <a:endParaRPr sz="11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4" name="Google Shape;244;p15"/>
          <p:cNvSpPr/>
          <p:nvPr/>
        </p:nvSpPr>
        <p:spPr>
          <a:xfrm>
            <a:off x="3197875" y="660675"/>
            <a:ext cx="2880000" cy="6213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Интерактивные практические задания</a:t>
            </a:r>
            <a:endParaRPr sz="11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5" name="Google Shape;245;p15"/>
          <p:cNvSpPr/>
          <p:nvPr/>
        </p:nvSpPr>
        <p:spPr>
          <a:xfrm>
            <a:off x="6186625" y="660675"/>
            <a:ext cx="2880000" cy="6213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Контрольно-измерительные задания в тестовой форме «Проверьте себя»</a:t>
            </a:r>
            <a:endParaRPr sz="11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6" name="Google Shape;246;p15"/>
          <p:cNvSpPr/>
          <p:nvPr/>
        </p:nvSpPr>
        <p:spPr>
          <a:xfrm>
            <a:off x="209100" y="1332800"/>
            <a:ext cx="2880000" cy="842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Информационные объекты, основной функцией которых является предъявление пользователю структурированной учебной информации в разнообразных формах (текстовой, гипертекстовой, графической, иллюстративной, аудио и видео, звук, анимационной). Использование ИМО не предполагает проверку действий пользователей.</a:t>
            </a:r>
            <a:endParaRPr sz="7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7" name="Google Shape;247;p15"/>
          <p:cNvSpPr/>
          <p:nvPr/>
        </p:nvSpPr>
        <p:spPr>
          <a:xfrm>
            <a:off x="3197875" y="1332800"/>
            <a:ext cx="2880000" cy="812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Задания, предназначенные для обеспечения деятельностных форм работы пользователя с содержанием, развития творческих способностей, а также актуализации и отработки полученных навыков.</a:t>
            </a:r>
            <a:endParaRPr sz="7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8" name="Google Shape;248;p15"/>
          <p:cNvSpPr/>
          <p:nvPr/>
        </p:nvSpPr>
        <p:spPr>
          <a:xfrm>
            <a:off x="6186650" y="1332800"/>
            <a:ext cx="2880000" cy="812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ru" sz="7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Задания, предназначенные для отработки полученных фактических знаний и/или УУД, а также для выявления степени их усвоения, обеспечивают реализацию контроля учебных достижений учеников, проверяют результат действий в режиме онлайн-оценивания системой, результат выполнения сохраняется в виде отметки.</a:t>
            </a:r>
            <a:endParaRPr sz="7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9" name="Google Shape;249;p15"/>
          <p:cNvSpPr/>
          <p:nvPr/>
        </p:nvSpPr>
        <p:spPr>
          <a:xfrm>
            <a:off x="209100" y="2255600"/>
            <a:ext cx="2880000" cy="3141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540500" y="2236225"/>
            <a:ext cx="2739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Гипертекст/Текст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5"/>
          <p:cNvSpPr/>
          <p:nvPr/>
        </p:nvSpPr>
        <p:spPr>
          <a:xfrm>
            <a:off x="220425" y="2619325"/>
            <a:ext cx="2880000" cy="3141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2" name="Google Shape;252;p15"/>
          <p:cNvSpPr txBox="1"/>
          <p:nvPr/>
        </p:nvSpPr>
        <p:spPr>
          <a:xfrm>
            <a:off x="551825" y="2599950"/>
            <a:ext cx="2739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Иллюстрации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5"/>
          <p:cNvSpPr/>
          <p:nvPr/>
        </p:nvSpPr>
        <p:spPr>
          <a:xfrm>
            <a:off x="220425" y="2983250"/>
            <a:ext cx="2880000" cy="3141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551825" y="2963875"/>
            <a:ext cx="2739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Анимация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209100" y="3355625"/>
            <a:ext cx="2880000" cy="3141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6" name="Google Shape;256;p15"/>
          <p:cNvSpPr txBox="1"/>
          <p:nvPr/>
        </p:nvSpPr>
        <p:spPr>
          <a:xfrm>
            <a:off x="540500" y="3336250"/>
            <a:ext cx="2739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Аудио / Видео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8182" y="2501247"/>
            <a:ext cx="310514" cy="2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68182" y="2874034"/>
            <a:ext cx="310514" cy="2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5"/>
          <p:cNvSpPr/>
          <p:nvPr/>
        </p:nvSpPr>
        <p:spPr>
          <a:xfrm>
            <a:off x="209100" y="4125238"/>
            <a:ext cx="2880000" cy="3141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60" name="Google Shape;260;p15"/>
          <p:cNvGrpSpPr/>
          <p:nvPr/>
        </p:nvGrpSpPr>
        <p:grpSpPr>
          <a:xfrm>
            <a:off x="220425" y="3718563"/>
            <a:ext cx="3070400" cy="338700"/>
            <a:chOff x="209100" y="3884975"/>
            <a:chExt cx="3070400" cy="338700"/>
          </a:xfrm>
        </p:grpSpPr>
        <p:sp>
          <p:nvSpPr>
            <p:cNvPr id="261" name="Google Shape;261;p15"/>
            <p:cNvSpPr/>
            <p:nvPr/>
          </p:nvSpPr>
          <p:spPr>
            <a:xfrm>
              <a:off x="209100" y="3904350"/>
              <a:ext cx="2880000" cy="314100"/>
            </a:xfrm>
            <a:prstGeom prst="rect">
              <a:avLst/>
            </a:prstGeom>
            <a:solidFill>
              <a:srgbClr val="539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2" name="Google Shape;262;p15"/>
            <p:cNvSpPr txBox="1"/>
            <p:nvPr/>
          </p:nvSpPr>
          <p:spPr>
            <a:xfrm>
              <a:off x="540500" y="3884975"/>
              <a:ext cx="273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" sz="10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Интерактивная схема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15"/>
          <p:cNvSpPr txBox="1"/>
          <p:nvPr/>
        </p:nvSpPr>
        <p:spPr>
          <a:xfrm>
            <a:off x="540500" y="4105863"/>
            <a:ext cx="273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Картинная галерея</a:t>
            </a: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4" name="Google Shape;264;p15"/>
          <p:cNvSpPr/>
          <p:nvPr/>
        </p:nvSpPr>
        <p:spPr>
          <a:xfrm>
            <a:off x="209100" y="4507800"/>
            <a:ext cx="2880000" cy="3141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5" name="Google Shape;265;p15"/>
          <p:cNvSpPr txBox="1"/>
          <p:nvPr/>
        </p:nvSpPr>
        <p:spPr>
          <a:xfrm>
            <a:off x="540500" y="4488425"/>
            <a:ext cx="2739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 др.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3210600" y="2251988"/>
            <a:ext cx="2880000" cy="6402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7" name="Google Shape;267;p15"/>
          <p:cNvSpPr txBox="1"/>
          <p:nvPr/>
        </p:nvSpPr>
        <p:spPr>
          <a:xfrm>
            <a:off x="3542000" y="2232613"/>
            <a:ext cx="2548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Задания с открытым ответом (ЗОО) с оцениванием с сохранением результата выполнения в виде отметки)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9507" y="3223884"/>
            <a:ext cx="310514" cy="2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4132" y="2392397"/>
            <a:ext cx="310514" cy="2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4132" y="2765184"/>
            <a:ext cx="310514" cy="2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5"/>
          <p:cNvSpPr/>
          <p:nvPr/>
        </p:nvSpPr>
        <p:spPr>
          <a:xfrm>
            <a:off x="6197938" y="2271375"/>
            <a:ext cx="2880000" cy="3141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Google Shape;272;p15"/>
          <p:cNvSpPr txBox="1"/>
          <p:nvPr/>
        </p:nvSpPr>
        <p:spPr>
          <a:xfrm>
            <a:off x="6529338" y="2252000"/>
            <a:ext cx="2739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Выбор из ниспадающего меню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6197938" y="2630088"/>
            <a:ext cx="2880000" cy="3141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4" name="Google Shape;274;p15"/>
          <p:cNvSpPr txBox="1"/>
          <p:nvPr/>
        </p:nvSpPr>
        <p:spPr>
          <a:xfrm>
            <a:off x="6529338" y="2534513"/>
            <a:ext cx="273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Выбор ответа единичный и множественный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5"/>
          <p:cNvSpPr/>
          <p:nvPr/>
        </p:nvSpPr>
        <p:spPr>
          <a:xfrm>
            <a:off x="6197938" y="2994013"/>
            <a:ext cx="2880000" cy="3141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6" name="Google Shape;276;p15"/>
          <p:cNvSpPr txBox="1"/>
          <p:nvPr/>
        </p:nvSpPr>
        <p:spPr>
          <a:xfrm>
            <a:off x="6529338" y="2974638"/>
            <a:ext cx="2739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Установление соответствий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5"/>
          <p:cNvSpPr/>
          <p:nvPr/>
        </p:nvSpPr>
        <p:spPr>
          <a:xfrm>
            <a:off x="6186613" y="3366388"/>
            <a:ext cx="2880000" cy="3141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8" name="Google Shape;278;p15"/>
          <p:cNvSpPr txBox="1"/>
          <p:nvPr/>
        </p:nvSpPr>
        <p:spPr>
          <a:xfrm>
            <a:off x="6518013" y="3347013"/>
            <a:ext cx="2739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Ввод данных: вписывание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5"/>
          <p:cNvSpPr/>
          <p:nvPr/>
        </p:nvSpPr>
        <p:spPr>
          <a:xfrm>
            <a:off x="3210600" y="2985759"/>
            <a:ext cx="2880000" cy="4950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0" name="Google Shape;280;p15"/>
          <p:cNvSpPr txBox="1"/>
          <p:nvPr/>
        </p:nvSpPr>
        <p:spPr>
          <a:xfrm>
            <a:off x="3536388" y="2917875"/>
            <a:ext cx="2548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Задания-тренажёры в тестовой форме ― онлайн-оценивание без сохранения результата выполнения):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5"/>
          <p:cNvSpPr/>
          <p:nvPr/>
        </p:nvSpPr>
        <p:spPr>
          <a:xfrm>
            <a:off x="3600400" y="3547363"/>
            <a:ext cx="2487900" cy="2346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Выбор ответа из ниспадающего меню</a:t>
            </a:r>
            <a:endParaRPr sz="9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2" name="Google Shape;282;p15"/>
          <p:cNvSpPr/>
          <p:nvPr/>
        </p:nvSpPr>
        <p:spPr>
          <a:xfrm>
            <a:off x="3600400" y="3815375"/>
            <a:ext cx="2487900" cy="3141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Выбор ответа единичный и множественный</a:t>
            </a:r>
            <a:endParaRPr sz="9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3" name="Google Shape;283;p15"/>
          <p:cNvSpPr/>
          <p:nvPr/>
        </p:nvSpPr>
        <p:spPr>
          <a:xfrm>
            <a:off x="3600400" y="4166375"/>
            <a:ext cx="2487900" cy="2346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Перетаскивание в поле, восстановление хронологии</a:t>
            </a:r>
            <a:endParaRPr sz="9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4" name="Google Shape;284;p15"/>
          <p:cNvSpPr/>
          <p:nvPr/>
        </p:nvSpPr>
        <p:spPr>
          <a:xfrm>
            <a:off x="3600400" y="4437900"/>
            <a:ext cx="2487900" cy="2346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Кроссворд, пазл</a:t>
            </a:r>
            <a:endParaRPr sz="9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5" name="Google Shape;285;p15"/>
          <p:cNvSpPr/>
          <p:nvPr/>
        </p:nvSpPr>
        <p:spPr>
          <a:xfrm>
            <a:off x="3600400" y="4709425"/>
            <a:ext cx="2487900" cy="2346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Раскраска</a:t>
            </a:r>
            <a:endParaRPr sz="9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6" name="Google Shape;286;p15"/>
          <p:cNvSpPr/>
          <p:nvPr/>
        </p:nvSpPr>
        <p:spPr>
          <a:xfrm>
            <a:off x="3223300" y="3556975"/>
            <a:ext cx="344100" cy="234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2.1</a:t>
            </a:r>
            <a:endParaRPr sz="1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7" name="Google Shape;287;p15"/>
          <p:cNvSpPr/>
          <p:nvPr/>
        </p:nvSpPr>
        <p:spPr>
          <a:xfrm>
            <a:off x="3223288" y="3827266"/>
            <a:ext cx="344100" cy="3141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2.2</a:t>
            </a:r>
            <a:endParaRPr sz="1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8" name="Google Shape;288;p15"/>
          <p:cNvSpPr/>
          <p:nvPr/>
        </p:nvSpPr>
        <p:spPr>
          <a:xfrm>
            <a:off x="3223288" y="4177038"/>
            <a:ext cx="344100" cy="234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2.3</a:t>
            </a:r>
            <a:endParaRPr sz="1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9" name="Google Shape;289;p15"/>
          <p:cNvSpPr/>
          <p:nvPr/>
        </p:nvSpPr>
        <p:spPr>
          <a:xfrm>
            <a:off x="3223300" y="4437663"/>
            <a:ext cx="344100" cy="234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2.4</a:t>
            </a:r>
            <a:endParaRPr sz="1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0" name="Google Shape;290;p15"/>
          <p:cNvSpPr/>
          <p:nvPr/>
        </p:nvSpPr>
        <p:spPr>
          <a:xfrm>
            <a:off x="3227550" y="2448175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1" name="Google Shape;291;p15"/>
          <p:cNvSpPr/>
          <p:nvPr/>
        </p:nvSpPr>
        <p:spPr>
          <a:xfrm>
            <a:off x="3227550" y="3130513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6253625" y="2311125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3" name="Google Shape;293;p15"/>
          <p:cNvSpPr/>
          <p:nvPr/>
        </p:nvSpPr>
        <p:spPr>
          <a:xfrm>
            <a:off x="6257150" y="2662763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4" name="Google Shape;294;p15"/>
          <p:cNvSpPr/>
          <p:nvPr/>
        </p:nvSpPr>
        <p:spPr>
          <a:xfrm>
            <a:off x="6262813" y="3028313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5" name="Google Shape;295;p15"/>
          <p:cNvSpPr/>
          <p:nvPr/>
        </p:nvSpPr>
        <p:spPr>
          <a:xfrm>
            <a:off x="6253625" y="3390625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6" name="Google Shape;296;p15"/>
          <p:cNvSpPr/>
          <p:nvPr/>
        </p:nvSpPr>
        <p:spPr>
          <a:xfrm>
            <a:off x="257150" y="2279963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7" name="Google Shape;297;p15"/>
          <p:cNvSpPr/>
          <p:nvPr/>
        </p:nvSpPr>
        <p:spPr>
          <a:xfrm>
            <a:off x="257150" y="2652100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8" name="Google Shape;298;p15"/>
          <p:cNvSpPr/>
          <p:nvPr/>
        </p:nvSpPr>
        <p:spPr>
          <a:xfrm>
            <a:off x="257150" y="3029838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9" name="Google Shape;299;p15"/>
          <p:cNvSpPr/>
          <p:nvPr/>
        </p:nvSpPr>
        <p:spPr>
          <a:xfrm>
            <a:off x="259975" y="3393275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259975" y="3773113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1" name="Google Shape;301;p15"/>
          <p:cNvSpPr/>
          <p:nvPr/>
        </p:nvSpPr>
        <p:spPr>
          <a:xfrm>
            <a:off x="257150" y="4165238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2" name="Google Shape;302;p15"/>
          <p:cNvSpPr/>
          <p:nvPr/>
        </p:nvSpPr>
        <p:spPr>
          <a:xfrm>
            <a:off x="3227550" y="4708263"/>
            <a:ext cx="344100" cy="2346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2.5</a:t>
            </a:r>
            <a:endParaRPr sz="1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p15"/>
          <p:cNvSpPr/>
          <p:nvPr/>
        </p:nvSpPr>
        <p:spPr>
          <a:xfrm>
            <a:off x="6186625" y="3733554"/>
            <a:ext cx="2880000" cy="4077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Google Shape;304;p15"/>
          <p:cNvSpPr/>
          <p:nvPr/>
        </p:nvSpPr>
        <p:spPr>
          <a:xfrm>
            <a:off x="6257150" y="3820100"/>
            <a:ext cx="3441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endParaRPr sz="1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5" name="Google Shape;305;p15"/>
          <p:cNvSpPr txBox="1"/>
          <p:nvPr/>
        </p:nvSpPr>
        <p:spPr>
          <a:xfrm>
            <a:off x="6597713" y="3734588"/>
            <a:ext cx="2739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Выделение или зачеркивание слов, формул, букв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ce913c4e41_0_195"/>
          <p:cNvSpPr/>
          <p:nvPr/>
        </p:nvSpPr>
        <p:spPr>
          <a:xfrm flipH="1">
            <a:off x="69200" y="529575"/>
            <a:ext cx="8761800" cy="4192800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1" name="Google Shape;311;g3ce913c4e41_0_195"/>
          <p:cNvSpPr txBox="1"/>
          <p:nvPr/>
        </p:nvSpPr>
        <p:spPr>
          <a:xfrm>
            <a:off x="194325" y="67875"/>
            <a:ext cx="8007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Системно-деятельностный подход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2" name="Google Shape;312;g3ce913c4e41_0_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9174" y="148162"/>
            <a:ext cx="506601" cy="35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3ce913c4e41_0_195"/>
          <p:cNvSpPr/>
          <p:nvPr/>
        </p:nvSpPr>
        <p:spPr>
          <a:xfrm>
            <a:off x="279400" y="678875"/>
            <a:ext cx="4349400" cy="7464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Использование системно-деятельностных глаголов</a:t>
            </a:r>
            <a:endParaRPr sz="12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4" name="Google Shape;314;g3ce913c4e41_0_195"/>
          <p:cNvSpPr/>
          <p:nvPr/>
        </p:nvSpPr>
        <p:spPr>
          <a:xfrm>
            <a:off x="279400" y="1808500"/>
            <a:ext cx="4349400" cy="7464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Смена видов учебной деятельности</a:t>
            </a:r>
            <a:endParaRPr sz="12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5" name="Google Shape;315;g3ce913c4e41_0_195"/>
          <p:cNvSpPr/>
          <p:nvPr/>
        </p:nvSpPr>
        <p:spPr>
          <a:xfrm>
            <a:off x="279400" y="2938125"/>
            <a:ext cx="2048400" cy="18516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Вовлеченность ребенка в продуктивную деятельность</a:t>
            </a:r>
            <a:endParaRPr sz="12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6" name="Google Shape;316;g3ce913c4e41_0_195"/>
          <p:cNvSpPr/>
          <p:nvPr/>
        </p:nvSpPr>
        <p:spPr>
          <a:xfrm>
            <a:off x="2497850" y="2938125"/>
            <a:ext cx="2130900" cy="18516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Удержание внимания </a:t>
            </a:r>
            <a:endParaRPr sz="12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 мотивации ребенка к изучению предмета</a:t>
            </a:r>
            <a:endParaRPr sz="12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7" name="Google Shape;317;g3ce913c4e41_0_195"/>
          <p:cNvSpPr/>
          <p:nvPr/>
        </p:nvSpPr>
        <p:spPr>
          <a:xfrm>
            <a:off x="2318800" y="1450225"/>
            <a:ext cx="270600" cy="333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ce913c4e41_0_195"/>
          <p:cNvSpPr/>
          <p:nvPr/>
        </p:nvSpPr>
        <p:spPr>
          <a:xfrm>
            <a:off x="1168300" y="2579850"/>
            <a:ext cx="270600" cy="333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3ce913c4e41_0_195"/>
          <p:cNvSpPr/>
          <p:nvPr/>
        </p:nvSpPr>
        <p:spPr>
          <a:xfrm>
            <a:off x="3469300" y="2579863"/>
            <a:ext cx="270600" cy="3333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3ce913c4e41_0_195"/>
          <p:cNvSpPr/>
          <p:nvPr/>
        </p:nvSpPr>
        <p:spPr>
          <a:xfrm>
            <a:off x="4877550" y="757175"/>
            <a:ext cx="1930200" cy="713700"/>
          </a:xfrm>
          <a:prstGeom prst="roundRect">
            <a:avLst>
              <a:gd name="adj" fmla="val 16667"/>
            </a:avLst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Вспоминаем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3ce913c4e41_0_195"/>
          <p:cNvSpPr/>
          <p:nvPr/>
        </p:nvSpPr>
        <p:spPr>
          <a:xfrm>
            <a:off x="6884250" y="2678425"/>
            <a:ext cx="1846800" cy="712800"/>
          </a:xfrm>
          <a:prstGeom prst="roundRect">
            <a:avLst>
              <a:gd name="adj" fmla="val 16667"/>
            </a:avLst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Изучаем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3ce913c4e41_0_195"/>
          <p:cNvSpPr/>
          <p:nvPr/>
        </p:nvSpPr>
        <p:spPr>
          <a:xfrm>
            <a:off x="6884250" y="1379825"/>
            <a:ext cx="1846800" cy="713700"/>
          </a:xfrm>
          <a:prstGeom prst="roundRect">
            <a:avLst>
              <a:gd name="adj" fmla="val 16667"/>
            </a:avLst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Предполагаем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3ce913c4e41_0_195"/>
          <p:cNvSpPr/>
          <p:nvPr/>
        </p:nvSpPr>
        <p:spPr>
          <a:xfrm>
            <a:off x="4877550" y="2035325"/>
            <a:ext cx="1929600" cy="712800"/>
          </a:xfrm>
          <a:prstGeom prst="roundRect">
            <a:avLst>
              <a:gd name="adj" fmla="val 16667"/>
            </a:avLst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Проверяем предположение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3ce913c4e41_0_195"/>
          <p:cNvSpPr/>
          <p:nvPr/>
        </p:nvSpPr>
        <p:spPr>
          <a:xfrm>
            <a:off x="6884250" y="3976125"/>
            <a:ext cx="1846800" cy="712800"/>
          </a:xfrm>
          <a:prstGeom prst="roundRect">
            <a:avLst>
              <a:gd name="adj" fmla="val 16667"/>
            </a:avLst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Подводим итоги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3ce913c4e41_0_195"/>
          <p:cNvSpPr/>
          <p:nvPr/>
        </p:nvSpPr>
        <p:spPr>
          <a:xfrm>
            <a:off x="4881400" y="3329600"/>
            <a:ext cx="1929600" cy="712800"/>
          </a:xfrm>
          <a:prstGeom prst="roundRect">
            <a:avLst>
              <a:gd name="adj" fmla="val 16667"/>
            </a:avLst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Тренируемся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3ce913c4e41_0_195"/>
          <p:cNvSpPr/>
          <p:nvPr/>
        </p:nvSpPr>
        <p:spPr>
          <a:xfrm rot="10800000" flipH="1">
            <a:off x="6811000" y="970025"/>
            <a:ext cx="1080000" cy="409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4B6DC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3ce913c4e41_0_195"/>
          <p:cNvSpPr/>
          <p:nvPr/>
        </p:nvSpPr>
        <p:spPr>
          <a:xfrm rot="10800000">
            <a:off x="5804250" y="1618200"/>
            <a:ext cx="1080000" cy="409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3ce913c4e41_0_195"/>
          <p:cNvSpPr/>
          <p:nvPr/>
        </p:nvSpPr>
        <p:spPr>
          <a:xfrm rot="10800000" flipH="1">
            <a:off x="6811000" y="2266375"/>
            <a:ext cx="1080000" cy="409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3ce913c4e41_0_195"/>
          <p:cNvSpPr/>
          <p:nvPr/>
        </p:nvSpPr>
        <p:spPr>
          <a:xfrm rot="10800000" flipH="1">
            <a:off x="6811000" y="970025"/>
            <a:ext cx="1080000" cy="409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3ce913c4e41_0_195"/>
          <p:cNvSpPr/>
          <p:nvPr/>
        </p:nvSpPr>
        <p:spPr>
          <a:xfrm rot="10800000" flipH="1">
            <a:off x="6811000" y="3562725"/>
            <a:ext cx="1080000" cy="409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3ce913c4e41_0_195"/>
          <p:cNvSpPr/>
          <p:nvPr/>
        </p:nvSpPr>
        <p:spPr>
          <a:xfrm rot="10800000">
            <a:off x="5804250" y="2914550"/>
            <a:ext cx="1080000" cy="4098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g3ce913c4e41_0_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d2228253e6_1_463"/>
          <p:cNvSpPr/>
          <p:nvPr/>
        </p:nvSpPr>
        <p:spPr>
          <a:xfrm>
            <a:off x="2119667" y="3010442"/>
            <a:ext cx="6025800" cy="1446600"/>
          </a:xfrm>
          <a:prstGeom prst="roundRect">
            <a:avLst>
              <a:gd name="adj" fmla="val 16667"/>
            </a:avLst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g3d2228253e6_1_4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2469" y="95703"/>
            <a:ext cx="506012" cy="35969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3d2228253e6_1_463"/>
          <p:cNvSpPr/>
          <p:nvPr/>
        </p:nvSpPr>
        <p:spPr>
          <a:xfrm>
            <a:off x="279400" y="213249"/>
            <a:ext cx="640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Подготовка к ВПР </a:t>
            </a: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в каждом уроке МЭО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0" name="Google Shape;340;g3d2228253e6_1_4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9668" y="3010442"/>
            <a:ext cx="6018300" cy="1092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1" name="Google Shape;341;g3d2228253e6_1_4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472" y="3132816"/>
            <a:ext cx="970131" cy="97013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3d2228253e6_1_463"/>
          <p:cNvSpPr/>
          <p:nvPr/>
        </p:nvSpPr>
        <p:spPr>
          <a:xfrm>
            <a:off x="51303" y="1012938"/>
            <a:ext cx="4984800" cy="1794600"/>
          </a:xfrm>
          <a:prstGeom prst="roundRect">
            <a:avLst>
              <a:gd name="adj" fmla="val 16667"/>
            </a:avLst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g3d2228253e6_1_4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03" y="1007631"/>
            <a:ext cx="5001300" cy="1437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2F5496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4" name="Google Shape;344;g3d2228253e6_1_463"/>
          <p:cNvSpPr txBox="1"/>
          <p:nvPr/>
        </p:nvSpPr>
        <p:spPr>
          <a:xfrm>
            <a:off x="2228804" y="4102946"/>
            <a:ext cx="5799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ЭОР МЭО «Химия. 8 класс. Тема: Соли. Название. Получение.  </a:t>
            </a:r>
            <a:endParaRPr sz="10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Google Shape;345;g3d2228253e6_1_463"/>
          <p:cNvSpPr txBox="1"/>
          <p:nvPr/>
        </p:nvSpPr>
        <p:spPr>
          <a:xfrm>
            <a:off x="93291" y="2471876"/>
            <a:ext cx="50049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ЭОР МЭО «Химия. 8 класс. Тема: Соли. Название. Получение.  </a:t>
            </a:r>
            <a:endParaRPr sz="10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6" name="Google Shape;346;g3d2228253e6_1_463"/>
          <p:cNvSpPr/>
          <p:nvPr/>
        </p:nvSpPr>
        <p:spPr>
          <a:xfrm>
            <a:off x="5128797" y="1000612"/>
            <a:ext cx="3947100" cy="1794600"/>
          </a:xfrm>
          <a:prstGeom prst="roundRect">
            <a:avLst>
              <a:gd name="adj" fmla="val 16667"/>
            </a:avLst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3d2228253e6_1_463"/>
          <p:cNvSpPr/>
          <p:nvPr/>
        </p:nvSpPr>
        <p:spPr>
          <a:xfrm>
            <a:off x="5191367" y="2464160"/>
            <a:ext cx="3570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ЭОР МЭО «Химия. 10 класс. Тема: Спирты.  </a:t>
            </a:r>
            <a:endParaRPr sz="100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8" name="Google Shape;348;g3d2228253e6_1_4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28797" y="1000611"/>
            <a:ext cx="3963900" cy="1351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g3d2228253e6_1_5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3d2228253e6_1_5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g3d2228253e6_1_5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0016" y="746950"/>
            <a:ext cx="6401832" cy="13737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6" name="Google Shape;356;g3d2228253e6_1_5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400" y="746850"/>
            <a:ext cx="2019125" cy="46908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7" name="Google Shape;357;g3d2228253e6_1_5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5390" y="2298550"/>
            <a:ext cx="4624536" cy="25353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8" name="Google Shape;358;g3d2228253e6_1_5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01399" y="2298537"/>
            <a:ext cx="3477301" cy="251217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9" name="Google Shape;359;g3d2228253e6_1_553"/>
          <p:cNvSpPr txBox="1"/>
          <p:nvPr/>
        </p:nvSpPr>
        <p:spPr>
          <a:xfrm>
            <a:off x="279400" y="1298600"/>
            <a:ext cx="2019000" cy="738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latin typeface="Verdana"/>
                <a:ea typeface="Verdana"/>
                <a:cs typeface="Verdana"/>
                <a:sym typeface="Verdana"/>
              </a:rPr>
              <a:t>Класс Млекопитающие. Общая характеристика млекопитающих</a:t>
            </a:r>
            <a:endParaRPr sz="9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0" name="Google Shape;360;g3d2228253e6_1_553"/>
          <p:cNvSpPr/>
          <p:nvPr/>
        </p:nvSpPr>
        <p:spPr>
          <a:xfrm>
            <a:off x="279400" y="213249"/>
            <a:ext cx="640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Подготовка к </a:t>
            </a: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ОГЭ / ЕГЭ</a:t>
            </a: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в каждом уроке МЭО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1" name="Google Shape;361;g3d2228253e6_1_553"/>
          <p:cNvSpPr/>
          <p:nvPr/>
        </p:nvSpPr>
        <p:spPr>
          <a:xfrm>
            <a:off x="5303425" y="2286975"/>
            <a:ext cx="98100" cy="25353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3d2228253e6_1_553"/>
          <p:cNvSpPr/>
          <p:nvPr/>
        </p:nvSpPr>
        <p:spPr>
          <a:xfrm>
            <a:off x="347300" y="2298550"/>
            <a:ext cx="98100" cy="25353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3d2228253e6_1_553"/>
          <p:cNvSpPr/>
          <p:nvPr/>
        </p:nvSpPr>
        <p:spPr>
          <a:xfrm>
            <a:off x="2508700" y="746650"/>
            <a:ext cx="70800" cy="13737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d25afbcb6a_0_0"/>
          <p:cNvSpPr txBox="1"/>
          <p:nvPr/>
        </p:nvSpPr>
        <p:spPr>
          <a:xfrm>
            <a:off x="279400" y="91675"/>
            <a:ext cx="791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Результаты оценки функциональной грамотности </a:t>
            </a:r>
            <a:endParaRPr sz="1800" b="1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в 2024 году*</a:t>
            </a:r>
            <a:endParaRPr sz="1800" b="1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9" name="Google Shape;369;g3d25afbcb6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3d25afbcb6a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3d25afbcb6a_0_0"/>
          <p:cNvSpPr txBox="1"/>
          <p:nvPr/>
        </p:nvSpPr>
        <p:spPr>
          <a:xfrm>
            <a:off x="448725" y="4558063"/>
            <a:ext cx="85872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5454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" sz="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*Результаты общероссийской оценки на основе практики международных исследований качества подготовки обучающихся – 2024. URL: https://fioco.ru/Media/Default/Documents/pisa/%D0%9E%D0%B1%D1%89%D0%B5%D1%80%D0%BE%D1%81_%D0%BE%D1%86%D0%B5%D0%BD%D0%BA%D0%B0_%D0%A4%D0%93-2024.pdf</a:t>
            </a:r>
            <a:endParaRPr sz="6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2" name="Google Shape;372;g3d25afbcb6a_0_0" title="Снимок экрана 2026-01-25 в 20.15.3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4975" y="677013"/>
            <a:ext cx="6874051" cy="3789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d25afbcb6a_0_64"/>
          <p:cNvSpPr txBox="1"/>
          <p:nvPr/>
        </p:nvSpPr>
        <p:spPr>
          <a:xfrm>
            <a:off x="186096" y="165306"/>
            <a:ext cx="820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Естественно-научные компетенции</a:t>
            </a:r>
            <a:endParaRPr sz="1800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78" name="Google Shape;378;g3d25afbcb6a_0_64"/>
          <p:cNvGrpSpPr/>
          <p:nvPr/>
        </p:nvGrpSpPr>
        <p:grpSpPr>
          <a:xfrm>
            <a:off x="279425" y="730789"/>
            <a:ext cx="8640987" cy="1141512"/>
            <a:chOff x="323522" y="632583"/>
            <a:chExt cx="8640987" cy="1141512"/>
          </a:xfrm>
        </p:grpSpPr>
        <p:sp>
          <p:nvSpPr>
            <p:cNvPr id="379" name="Google Shape;379;g3d25afbcb6a_0_64"/>
            <p:cNvSpPr/>
            <p:nvPr/>
          </p:nvSpPr>
          <p:spPr>
            <a:xfrm>
              <a:off x="323522" y="632595"/>
              <a:ext cx="568500" cy="1141500"/>
            </a:xfrm>
            <a:prstGeom prst="roundRect">
              <a:avLst>
                <a:gd name="adj" fmla="val 16670"/>
              </a:avLst>
            </a:prstGeom>
            <a:solidFill>
              <a:srgbClr val="4B6D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0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1</a:t>
              </a:r>
              <a:endParaRPr sz="105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80" name="Google Shape;380;g3d25afbcb6a_0_64"/>
            <p:cNvSpPr/>
            <p:nvPr/>
          </p:nvSpPr>
          <p:spPr>
            <a:xfrm>
              <a:off x="1043608" y="632583"/>
              <a:ext cx="7920900" cy="11250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81000" tIns="81000" rIns="81000" bIns="810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5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ОБЪЯСНЕНИЕ ЯВЛЕНИЙ С НАУЧНОЙ ТОЧКИ ЗРЕНИЯ </a:t>
              </a:r>
              <a:endParaRPr sz="105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Учащийся распознает, предлагает и оценивает объяснения для целого ряда природных и техногенных явлений, демонстрируя способности к: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воспроизведению и применению соответствующих научных знаний;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определению, использованию и созданию объясняющих явление моделей и представлений;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созданию и обоснованию соответствующих прогнозов;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выдвижению объясняющих явление гипотез;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объяснению возможных последствий применения научных знаний для общества.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81" name="Google Shape;381;g3d25afbcb6a_0_64"/>
          <p:cNvGrpSpPr/>
          <p:nvPr/>
        </p:nvGrpSpPr>
        <p:grpSpPr>
          <a:xfrm>
            <a:off x="279425" y="1994438"/>
            <a:ext cx="8640991" cy="1367700"/>
            <a:chOff x="323517" y="1895357"/>
            <a:chExt cx="8640991" cy="1367700"/>
          </a:xfrm>
        </p:grpSpPr>
        <p:sp>
          <p:nvSpPr>
            <p:cNvPr id="382" name="Google Shape;382;g3d25afbcb6a_0_64"/>
            <p:cNvSpPr/>
            <p:nvPr/>
          </p:nvSpPr>
          <p:spPr>
            <a:xfrm>
              <a:off x="323517" y="1895357"/>
              <a:ext cx="568500" cy="1367700"/>
            </a:xfrm>
            <a:prstGeom prst="roundRect">
              <a:avLst>
                <a:gd name="adj" fmla="val 16670"/>
              </a:avLst>
            </a:prstGeom>
            <a:solidFill>
              <a:srgbClr val="4B6D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0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2</a:t>
              </a:r>
              <a:endParaRPr sz="105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83" name="Google Shape;383;g3d25afbcb6a_0_64"/>
            <p:cNvSpPr/>
            <p:nvPr/>
          </p:nvSpPr>
          <p:spPr>
            <a:xfrm>
              <a:off x="1043608" y="1895357"/>
              <a:ext cx="7920900" cy="13677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81000" tIns="81000" rIns="81000" bIns="81000" anchor="ctr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5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ОЦЕНКА И ПРОЕКТИРОВАНИЕ НАУЧНОГО ИССЛЕДОВАНИЯ </a:t>
              </a:r>
              <a:endParaRPr sz="105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Учащийся описывает и оценивает научные исследования и предлагает пути решения вопросов, демонстрируя способности к: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определению основного вопроса исследования;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определению вопросов, которые подходят для научного исследования;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определению способов изучения данного вопроса с научной точки зрения;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оцениванию способов изучения данного вопроса с научной точки зрения;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описанию и оцениванию целого ряда способов, которые ученые используют для обеспечения достоверности, объективности и обобщаемости данных.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384" name="Google Shape;384;g3d25afbcb6a_0_64"/>
          <p:cNvGrpSpPr/>
          <p:nvPr/>
        </p:nvGrpSpPr>
        <p:grpSpPr>
          <a:xfrm>
            <a:off x="279400" y="3484270"/>
            <a:ext cx="8641051" cy="1367708"/>
            <a:chOff x="323517" y="3363838"/>
            <a:chExt cx="8641051" cy="1367708"/>
          </a:xfrm>
        </p:grpSpPr>
        <p:sp>
          <p:nvSpPr>
            <p:cNvPr id="385" name="Google Shape;385;g3d25afbcb6a_0_64"/>
            <p:cNvSpPr/>
            <p:nvPr/>
          </p:nvSpPr>
          <p:spPr>
            <a:xfrm>
              <a:off x="323517" y="3363846"/>
              <a:ext cx="568500" cy="1367700"/>
            </a:xfrm>
            <a:prstGeom prst="roundRect">
              <a:avLst>
                <a:gd name="adj" fmla="val 16670"/>
              </a:avLst>
            </a:prstGeom>
            <a:solidFill>
              <a:srgbClr val="4B6DC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000" b="1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3</a:t>
              </a:r>
              <a:endParaRPr sz="105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86" name="Google Shape;386;g3d25afbcb6a_0_64"/>
            <p:cNvSpPr/>
            <p:nvPr/>
          </p:nvSpPr>
          <p:spPr>
            <a:xfrm>
              <a:off x="1016968" y="3363838"/>
              <a:ext cx="7947600" cy="1366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81000" tIns="81000" rIns="81000" bIns="81000" anchor="ctr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5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НАУЧНАЯ ИНТЕРПРИТАЦИЯ ДАННЫХ И ДОКАЗАТЕЛЬСТВ </a:t>
              </a:r>
              <a:endParaRPr sz="105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Учащийся анализирует и оценивает научную информацию, приводит аргументы для ряда утверждений и делает соответствующие выводы, демонстрируя способности к: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преобразованию данных из одного представления к другому;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анализу и интерпретации данных и умению делать соответствующие выводы;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определению допущений, доказательств и размышлений в научных текстах;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отличает аргументы, основанные на научных доказательствах и теориях, и аргументы, основанные на других соображениях;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  <a:p>
              <a:pPr marL="128587" marR="0" lvl="0" indent="-128587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25"/>
                <a:buFont typeface="Verdana"/>
                <a:buChar char="•"/>
              </a:pPr>
              <a:r>
                <a:rPr lang="ru" sz="825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оценивает научные аргументы и доказательства из разных источников (например, газеты, Интернет, журналы). </a:t>
              </a:r>
              <a:endParaRPr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pic>
        <p:nvPicPr>
          <p:cNvPr id="387" name="Google Shape;387;g3d25afbcb6a_0_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3d25afbcb6a_0_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g3d2228253e6_1_6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3d2228253e6_1_6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3d2228253e6_1_6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975" y="1353525"/>
            <a:ext cx="8168300" cy="19240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6" name="Google Shape;396;g3d2228253e6_1_629"/>
          <p:cNvSpPr txBox="1"/>
          <p:nvPr/>
        </p:nvSpPr>
        <p:spPr>
          <a:xfrm>
            <a:off x="385875" y="839175"/>
            <a:ext cx="8269500" cy="3849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Биология 5 класс: эксперимент в биологии</a:t>
            </a:r>
            <a:endParaRPr sz="13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97" name="Google Shape;397;g3d2228253e6_1_6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8750" y="3360825"/>
            <a:ext cx="8168300" cy="1485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8" name="Google Shape;398;g3d2228253e6_1_629"/>
          <p:cNvSpPr/>
          <p:nvPr/>
        </p:nvSpPr>
        <p:spPr>
          <a:xfrm>
            <a:off x="279400" y="213249"/>
            <a:ext cx="640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Естественно-научные методы исследования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9" name="Google Shape;399;g3d2228253e6_1_629"/>
          <p:cNvSpPr/>
          <p:nvPr/>
        </p:nvSpPr>
        <p:spPr>
          <a:xfrm>
            <a:off x="385875" y="1353525"/>
            <a:ext cx="101100" cy="19242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3d2228253e6_1_629"/>
          <p:cNvSpPr/>
          <p:nvPr/>
        </p:nvSpPr>
        <p:spPr>
          <a:xfrm>
            <a:off x="385875" y="3360825"/>
            <a:ext cx="101100" cy="14859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g3d2228253e6_1_6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3d2228253e6_1_6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3d2228253e6_1_6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2125" y="1413650"/>
            <a:ext cx="6066831" cy="19853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8" name="Google Shape;408;g3d2228253e6_1_638"/>
          <p:cNvSpPr txBox="1"/>
          <p:nvPr/>
        </p:nvSpPr>
        <p:spPr>
          <a:xfrm>
            <a:off x="179525" y="874100"/>
            <a:ext cx="8748300" cy="3849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Биология 8 класс. История и методы изучения животных</a:t>
            </a:r>
            <a:endParaRPr sz="13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09" name="Google Shape;409;g3d2228253e6_1_6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50" y="1413575"/>
            <a:ext cx="2332260" cy="19853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0" name="Google Shape;410;g3d2228253e6_1_6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7375" y="3823313"/>
            <a:ext cx="8786750" cy="79497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1" name="Google Shape;411;g3d2228253e6_1_638"/>
          <p:cNvSpPr/>
          <p:nvPr/>
        </p:nvSpPr>
        <p:spPr>
          <a:xfrm>
            <a:off x="279400" y="213249"/>
            <a:ext cx="640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Естественно-научные методы исследования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12" name="Google Shape;412;g3d2228253e6_1_638"/>
          <p:cNvSpPr/>
          <p:nvPr/>
        </p:nvSpPr>
        <p:spPr>
          <a:xfrm>
            <a:off x="2871425" y="1413575"/>
            <a:ext cx="110700" cy="19854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g3d2228253e6_1_6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3d2228253e6_1_6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3d2228253e6_1_6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025" y="1580175"/>
            <a:ext cx="8017975" cy="286357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0" name="Google Shape;420;g3d2228253e6_1_656"/>
          <p:cNvSpPr txBox="1"/>
          <p:nvPr/>
        </p:nvSpPr>
        <p:spPr>
          <a:xfrm>
            <a:off x="279400" y="752975"/>
            <a:ext cx="8288400" cy="6150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Биология 9 класс. Тема: «Нормы питания». Задания проектно-исследовательской деятельности из естественнонаучного практикума</a:t>
            </a:r>
            <a:endParaRPr sz="13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1" name="Google Shape;421;g3d2228253e6_1_656"/>
          <p:cNvSpPr/>
          <p:nvPr/>
        </p:nvSpPr>
        <p:spPr>
          <a:xfrm>
            <a:off x="279400" y="213249"/>
            <a:ext cx="640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Естественно-научные методы исследования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2" name="Google Shape;422;g3d2228253e6_1_656"/>
          <p:cNvSpPr/>
          <p:nvPr/>
        </p:nvSpPr>
        <p:spPr>
          <a:xfrm>
            <a:off x="374000" y="1579050"/>
            <a:ext cx="107100" cy="28635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g3d2228253e6_1_220" title="Frame 1321318726 (3).png"/>
          <p:cNvPicPr preferRelativeResize="0"/>
          <p:nvPr/>
        </p:nvPicPr>
        <p:blipFill rotWithShape="1">
          <a:blip r:embed="rId3">
            <a:alphaModFix/>
          </a:blip>
          <a:srcRect t="10619"/>
          <a:stretch/>
        </p:blipFill>
        <p:spPr>
          <a:xfrm>
            <a:off x="0" y="549675"/>
            <a:ext cx="9144003" cy="462507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g3d2228253e6_1_220"/>
          <p:cNvSpPr/>
          <p:nvPr/>
        </p:nvSpPr>
        <p:spPr>
          <a:xfrm>
            <a:off x="6647099" y="3982475"/>
            <a:ext cx="1745100" cy="888000"/>
          </a:xfrm>
          <a:prstGeom prst="roundRect">
            <a:avLst>
              <a:gd name="adj" fmla="val 16667"/>
            </a:avLst>
          </a:prstGeom>
          <a:solidFill>
            <a:srgbClr val="539ACF"/>
          </a:solidFill>
          <a:ln w="9525" cap="flat" cmpd="sng">
            <a:solidFill>
              <a:srgbClr val="283B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5100" tIns="85100" rIns="85100" bIns="8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3"/>
              <a:buFont typeface="Arial"/>
              <a:buNone/>
            </a:pPr>
            <a:endParaRPr sz="130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3d2228253e6_1_220"/>
          <p:cNvSpPr/>
          <p:nvPr/>
        </p:nvSpPr>
        <p:spPr>
          <a:xfrm>
            <a:off x="4678184" y="3982463"/>
            <a:ext cx="1745100" cy="888000"/>
          </a:xfrm>
          <a:prstGeom prst="roundRect">
            <a:avLst>
              <a:gd name="adj" fmla="val 16667"/>
            </a:avLst>
          </a:prstGeom>
          <a:solidFill>
            <a:srgbClr val="4B6DC1"/>
          </a:solidFill>
          <a:ln w="9525" cap="flat" cmpd="sng">
            <a:solidFill>
              <a:srgbClr val="283B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5100" tIns="85100" rIns="85100" bIns="8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3"/>
              <a:buFont typeface="Arial"/>
              <a:buNone/>
            </a:pPr>
            <a:endParaRPr sz="130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3d2228253e6_1_220"/>
          <p:cNvSpPr/>
          <p:nvPr/>
        </p:nvSpPr>
        <p:spPr>
          <a:xfrm>
            <a:off x="2690459" y="3958575"/>
            <a:ext cx="1745100" cy="935700"/>
          </a:xfrm>
          <a:prstGeom prst="roundRect">
            <a:avLst>
              <a:gd name="adj" fmla="val 16667"/>
            </a:avLst>
          </a:prstGeom>
          <a:solidFill>
            <a:srgbClr val="539ACF"/>
          </a:solidFill>
          <a:ln w="9525" cap="flat" cmpd="sng">
            <a:solidFill>
              <a:srgbClr val="283B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5100" tIns="85100" rIns="85100" bIns="8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3"/>
              <a:buFont typeface="Arial"/>
              <a:buNone/>
            </a:pPr>
            <a:endParaRPr sz="130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3d2228253e6_1_220"/>
          <p:cNvSpPr/>
          <p:nvPr/>
        </p:nvSpPr>
        <p:spPr>
          <a:xfrm>
            <a:off x="721872" y="3958575"/>
            <a:ext cx="1745100" cy="935700"/>
          </a:xfrm>
          <a:prstGeom prst="roundRect">
            <a:avLst>
              <a:gd name="adj" fmla="val 16667"/>
            </a:avLst>
          </a:prstGeom>
          <a:solidFill>
            <a:srgbClr val="4B6DC1"/>
          </a:solidFill>
          <a:ln w="9525" cap="flat" cmpd="sng">
            <a:solidFill>
              <a:srgbClr val="283B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5100" tIns="85100" rIns="85100" bIns="851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3"/>
              <a:buFont typeface="Arial"/>
              <a:buNone/>
            </a:pPr>
            <a:endParaRPr sz="130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g3d2228253e6_1_220"/>
          <p:cNvSpPr txBox="1"/>
          <p:nvPr/>
        </p:nvSpPr>
        <p:spPr>
          <a:xfrm>
            <a:off x="771128" y="3958574"/>
            <a:ext cx="7917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800" tIns="63800" rIns="63800" bIns="6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41"/>
              <a:buFont typeface="Arial"/>
              <a:buNone/>
            </a:pPr>
            <a:r>
              <a:rPr lang="ru" sz="251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89</a:t>
            </a:r>
            <a:endParaRPr sz="2512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4" name="Google Shape;74;g3d2228253e6_1_220"/>
          <p:cNvSpPr txBox="1"/>
          <p:nvPr/>
        </p:nvSpPr>
        <p:spPr>
          <a:xfrm>
            <a:off x="781954" y="4376880"/>
            <a:ext cx="16434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800" tIns="63800" rIns="63800" bIns="6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4"/>
              <a:buFont typeface="Arial"/>
              <a:buNone/>
            </a:pPr>
            <a:r>
              <a:rPr lang="ru" sz="837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регионов присутствия </a:t>
            </a:r>
            <a:endParaRPr sz="837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4"/>
              <a:buFont typeface="Arial"/>
              <a:buNone/>
            </a:pPr>
            <a:r>
              <a:rPr lang="ru" sz="837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МЭО в РФ</a:t>
            </a:r>
            <a:endParaRPr sz="837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" name="Google Shape;75;g3d2228253e6_1_220"/>
          <p:cNvSpPr txBox="1"/>
          <p:nvPr/>
        </p:nvSpPr>
        <p:spPr>
          <a:xfrm>
            <a:off x="2732207" y="3958575"/>
            <a:ext cx="12819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800" tIns="63800" rIns="63800" bIns="6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4"/>
              <a:buFont typeface="Arial"/>
              <a:buNone/>
            </a:pPr>
            <a:r>
              <a:rPr lang="ru" sz="251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220</a:t>
            </a:r>
            <a:endParaRPr sz="2512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" name="Google Shape;76;g3d2228253e6_1_220"/>
          <p:cNvSpPr txBox="1"/>
          <p:nvPr/>
        </p:nvSpPr>
        <p:spPr>
          <a:xfrm>
            <a:off x="2735911" y="4365430"/>
            <a:ext cx="16851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800" tIns="63800" rIns="63800" bIns="6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4"/>
              <a:buFont typeface="Arial"/>
              <a:buNone/>
            </a:pPr>
            <a:r>
              <a:rPr lang="ru" sz="837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инновационных площадок МЭО</a:t>
            </a:r>
            <a:endParaRPr sz="837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1"/>
              <a:buFont typeface="Arial"/>
              <a:buNone/>
            </a:pPr>
            <a:endParaRPr sz="837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7" name="Google Shape;77;g3d2228253e6_1_220"/>
          <p:cNvSpPr txBox="1"/>
          <p:nvPr/>
        </p:nvSpPr>
        <p:spPr>
          <a:xfrm>
            <a:off x="6697901" y="3982481"/>
            <a:ext cx="22050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800" tIns="63800" rIns="63800" bIns="6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41"/>
              <a:buFont typeface="Arial"/>
              <a:buNone/>
            </a:pPr>
            <a:r>
              <a:rPr lang="ru" sz="251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8 000+</a:t>
            </a:r>
            <a:endParaRPr sz="2512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8" name="Google Shape;78;g3d2228253e6_1_220"/>
          <p:cNvSpPr txBox="1"/>
          <p:nvPr/>
        </p:nvSpPr>
        <p:spPr>
          <a:xfrm>
            <a:off x="6687132" y="4456259"/>
            <a:ext cx="180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800" tIns="63800" rIns="63800" bIns="638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4"/>
              <a:buFont typeface="Arial"/>
              <a:buNone/>
            </a:pPr>
            <a:r>
              <a:rPr lang="ru" sz="837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учителей, повышающих квалификацию с МЭО</a:t>
            </a:r>
            <a:endParaRPr sz="837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1"/>
              <a:buFont typeface="Arial"/>
              <a:buNone/>
            </a:pPr>
            <a:endParaRPr sz="837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9" name="Google Shape;79;g3d2228253e6_1_220"/>
          <p:cNvSpPr txBox="1"/>
          <p:nvPr/>
        </p:nvSpPr>
        <p:spPr>
          <a:xfrm>
            <a:off x="4719935" y="3982400"/>
            <a:ext cx="1803600" cy="5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800" tIns="63800" rIns="63800" bIns="63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48"/>
              <a:buFont typeface="Arial"/>
              <a:buNone/>
            </a:pPr>
            <a:r>
              <a:rPr lang="ru" sz="2512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90 000+</a:t>
            </a:r>
            <a:endParaRPr sz="2512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0" name="Google Shape;80;g3d2228253e6_1_220"/>
          <p:cNvSpPr txBox="1"/>
          <p:nvPr/>
        </p:nvSpPr>
        <p:spPr>
          <a:xfrm>
            <a:off x="4765329" y="4456172"/>
            <a:ext cx="1601700" cy="4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800" tIns="63800" rIns="63800" bIns="638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24"/>
              <a:buFont typeface="Arial"/>
              <a:buNone/>
            </a:pPr>
            <a:r>
              <a:rPr lang="ru" sz="837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детей, обучающихся на платформе МЭО</a:t>
            </a:r>
            <a:endParaRPr sz="837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1" name="Google Shape;81;g3d2228253e6_1_2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2062" y="202509"/>
            <a:ext cx="379951" cy="26979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3d2228253e6_1_220"/>
          <p:cNvSpPr txBox="1"/>
          <p:nvPr/>
        </p:nvSpPr>
        <p:spPr>
          <a:xfrm>
            <a:off x="209098" y="148148"/>
            <a:ext cx="734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1800" b="1" i="0" u="none" strike="noStrike" cap="none">
                <a:solidFill>
                  <a:srgbClr val="4472C4"/>
                </a:solidFill>
                <a:latin typeface="Verdana"/>
                <a:ea typeface="Verdana"/>
                <a:cs typeface="Verdana"/>
                <a:sym typeface="Verdana"/>
              </a:rPr>
              <a:t>Мобильное Электронное Образование</a:t>
            </a:r>
            <a:endParaRPr sz="2000" b="1" i="0" u="none" strike="noStrike" cap="none">
              <a:solidFill>
                <a:srgbClr val="4472C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3d2228253e6_1_6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3d2228253e6_1_6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3d2228253e6_1_6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550" y="1248300"/>
            <a:ext cx="5216676" cy="3596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0" name="Google Shape;430;g3d2228253e6_1_6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1774" y="2092825"/>
            <a:ext cx="2387125" cy="5984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1" name="Google Shape;431;g3d2228253e6_1_6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25548" y="1248300"/>
            <a:ext cx="2339100" cy="6286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32" name="Google Shape;432;g3d2228253e6_1_673"/>
          <p:cNvSpPr txBox="1"/>
          <p:nvPr/>
        </p:nvSpPr>
        <p:spPr>
          <a:xfrm>
            <a:off x="611475" y="707575"/>
            <a:ext cx="8164500" cy="3849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Химия 8 класс. Вода. Физические и химические свойства воды</a:t>
            </a:r>
            <a:endParaRPr sz="13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3" name="Google Shape;433;g3d2228253e6_1_673"/>
          <p:cNvSpPr/>
          <p:nvPr/>
        </p:nvSpPr>
        <p:spPr>
          <a:xfrm>
            <a:off x="279400" y="213249"/>
            <a:ext cx="640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Естественно-научные методы исследования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34" name="Google Shape;434;g3d2228253e6_1_673"/>
          <p:cNvSpPr/>
          <p:nvPr/>
        </p:nvSpPr>
        <p:spPr>
          <a:xfrm>
            <a:off x="611475" y="1248300"/>
            <a:ext cx="129000" cy="35970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g3d2228253e6_1_7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3d2228253e6_1_7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g3d2228253e6_1_7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101" y="1579050"/>
            <a:ext cx="8311076" cy="84044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2" name="Google Shape;442;g3d2228253e6_1_7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100" y="2697800"/>
            <a:ext cx="8311075" cy="93217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3" name="Google Shape;443;g3d2228253e6_1_708"/>
          <p:cNvSpPr txBox="1"/>
          <p:nvPr/>
        </p:nvSpPr>
        <p:spPr>
          <a:xfrm>
            <a:off x="315075" y="1072975"/>
            <a:ext cx="8477100" cy="384900"/>
          </a:xfrm>
          <a:prstGeom prst="rect">
            <a:avLst/>
          </a:prstGeom>
          <a:solidFill>
            <a:srgbClr val="539ACE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10 класс. Традиционные и новые методы в географии. Географические прогнозы</a:t>
            </a:r>
            <a:endParaRPr sz="13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4" name="Google Shape;444;g3d2228253e6_1_708"/>
          <p:cNvSpPr/>
          <p:nvPr/>
        </p:nvSpPr>
        <p:spPr>
          <a:xfrm>
            <a:off x="279400" y="213249"/>
            <a:ext cx="640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Естественно-научные методы исследования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45" name="Google Shape;445;g3d2228253e6_1_708"/>
          <p:cNvSpPr/>
          <p:nvPr/>
        </p:nvSpPr>
        <p:spPr>
          <a:xfrm>
            <a:off x="374000" y="1579050"/>
            <a:ext cx="107100" cy="8406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3d2228253e6_1_708"/>
          <p:cNvSpPr/>
          <p:nvPr/>
        </p:nvSpPr>
        <p:spPr>
          <a:xfrm>
            <a:off x="373975" y="2697800"/>
            <a:ext cx="107100" cy="9321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g3d2228253e6_1_7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3d2228253e6_1_7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3d2228253e6_1_7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9850" y="1270125"/>
            <a:ext cx="6628350" cy="35644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4" name="Google Shape;454;g3d2228253e6_1_724"/>
          <p:cNvSpPr txBox="1"/>
          <p:nvPr/>
        </p:nvSpPr>
        <p:spPr>
          <a:xfrm>
            <a:off x="1082150" y="781425"/>
            <a:ext cx="6716100" cy="3849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Биология 5 класс</a:t>
            </a:r>
            <a:endParaRPr sz="13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5" name="Google Shape;455;g3d2228253e6_1_724"/>
          <p:cNvSpPr txBox="1"/>
          <p:nvPr/>
        </p:nvSpPr>
        <p:spPr>
          <a:xfrm>
            <a:off x="213450" y="89200"/>
            <a:ext cx="820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Интерпретация данных и использование научных доказательства для получения выводов</a:t>
            </a:r>
            <a:endParaRPr>
              <a:solidFill>
                <a:srgbClr val="4B6DC1"/>
              </a:solidFill>
            </a:endParaRPr>
          </a:p>
        </p:txBody>
      </p:sp>
      <p:sp>
        <p:nvSpPr>
          <p:cNvPr id="456" name="Google Shape;456;g3d2228253e6_1_724"/>
          <p:cNvSpPr/>
          <p:nvPr/>
        </p:nvSpPr>
        <p:spPr>
          <a:xfrm>
            <a:off x="1082150" y="1270125"/>
            <a:ext cx="101100" cy="35643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g3d2228253e6_1_7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3d2228253e6_1_7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3d2228253e6_1_7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950" y="1699750"/>
            <a:ext cx="7888474" cy="22202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4" name="Google Shape;464;g3d2228253e6_1_740"/>
          <p:cNvSpPr txBox="1"/>
          <p:nvPr/>
        </p:nvSpPr>
        <p:spPr>
          <a:xfrm>
            <a:off x="831850" y="1042625"/>
            <a:ext cx="7989600" cy="400200"/>
          </a:xfrm>
          <a:prstGeom prst="rect">
            <a:avLst/>
          </a:prstGeom>
          <a:solidFill>
            <a:srgbClr val="529ACF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Химия 8 класс. Атомы и молекулы. Простые и сложные вещества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5" name="Google Shape;465;g3d2228253e6_1_740"/>
          <p:cNvSpPr txBox="1"/>
          <p:nvPr/>
        </p:nvSpPr>
        <p:spPr>
          <a:xfrm>
            <a:off x="2415525" y="-123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3d2228253e6_1_740"/>
          <p:cNvSpPr txBox="1"/>
          <p:nvPr/>
        </p:nvSpPr>
        <p:spPr>
          <a:xfrm>
            <a:off x="213450" y="89200"/>
            <a:ext cx="820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Интерпретация данных и использование научных доказательства для получения выводов</a:t>
            </a:r>
            <a:endParaRPr>
              <a:solidFill>
                <a:srgbClr val="4B6DC1"/>
              </a:solidFill>
            </a:endParaRPr>
          </a:p>
        </p:txBody>
      </p:sp>
      <p:sp>
        <p:nvSpPr>
          <p:cNvPr id="467" name="Google Shape;467;g3d2228253e6_1_740"/>
          <p:cNvSpPr/>
          <p:nvPr/>
        </p:nvSpPr>
        <p:spPr>
          <a:xfrm>
            <a:off x="831850" y="1686375"/>
            <a:ext cx="101100" cy="22470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g3d2228253e6_1_7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3d2228253e6_1_7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3d2228253e6_1_7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437" y="1346587"/>
            <a:ext cx="8296787" cy="1087813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5" name="Google Shape;475;g3d2228253e6_1_7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425" y="2619150"/>
            <a:ext cx="7616425" cy="227512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6" name="Google Shape;476;g3d2228253e6_1_758"/>
          <p:cNvSpPr txBox="1"/>
          <p:nvPr/>
        </p:nvSpPr>
        <p:spPr>
          <a:xfrm>
            <a:off x="641450" y="915150"/>
            <a:ext cx="8455800" cy="3540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Физика 10 класс. Вес тела. Силы упругости. Силы трения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77" name="Google Shape;477;g3d2228253e6_1_758"/>
          <p:cNvSpPr/>
          <p:nvPr/>
        </p:nvSpPr>
        <p:spPr>
          <a:xfrm flipH="1">
            <a:off x="683025" y="1323750"/>
            <a:ext cx="83400" cy="11397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3d2228253e6_1_758"/>
          <p:cNvSpPr/>
          <p:nvPr/>
        </p:nvSpPr>
        <p:spPr>
          <a:xfrm flipH="1">
            <a:off x="683025" y="2613000"/>
            <a:ext cx="83400" cy="22752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3d2228253e6_1_758"/>
          <p:cNvSpPr txBox="1"/>
          <p:nvPr/>
        </p:nvSpPr>
        <p:spPr>
          <a:xfrm>
            <a:off x="213450" y="89200"/>
            <a:ext cx="820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Интерпретация данных и использование научных доказательства для получения выводов</a:t>
            </a:r>
            <a:endParaRPr>
              <a:solidFill>
                <a:srgbClr val="4B6DC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g3d2228253e6_1_7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3d2228253e6_1_7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3d2228253e6_1_7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1225" y="1296050"/>
            <a:ext cx="6043201" cy="36326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7" name="Google Shape;487;g3d2228253e6_1_794"/>
          <p:cNvSpPr txBox="1"/>
          <p:nvPr/>
        </p:nvSpPr>
        <p:spPr>
          <a:xfrm>
            <a:off x="1508700" y="744875"/>
            <a:ext cx="6126600" cy="523200"/>
          </a:xfrm>
          <a:prstGeom prst="rect">
            <a:avLst/>
          </a:prstGeom>
          <a:solidFill>
            <a:srgbClr val="539ACE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10 класс. География Объекты Всемирного природного и культурного наследия</a:t>
            </a:r>
            <a:endParaRPr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8" name="Google Shape;488;g3d2228253e6_1_794"/>
          <p:cNvSpPr txBox="1"/>
          <p:nvPr/>
        </p:nvSpPr>
        <p:spPr>
          <a:xfrm>
            <a:off x="172238" y="89200"/>
            <a:ext cx="8207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Интерпретация данных и использование научных доказательства для получения выводов</a:t>
            </a:r>
            <a:endParaRPr>
              <a:solidFill>
                <a:srgbClr val="4B6DC1"/>
              </a:solidFill>
            </a:endParaRPr>
          </a:p>
        </p:txBody>
      </p:sp>
      <p:sp>
        <p:nvSpPr>
          <p:cNvPr id="489" name="Google Shape;489;g3d2228253e6_1_794"/>
          <p:cNvSpPr/>
          <p:nvPr/>
        </p:nvSpPr>
        <p:spPr>
          <a:xfrm flipH="1">
            <a:off x="1521825" y="1296025"/>
            <a:ext cx="59400" cy="36327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d2228253e6_1_348"/>
          <p:cNvSpPr txBox="1"/>
          <p:nvPr/>
        </p:nvSpPr>
        <p:spPr>
          <a:xfrm>
            <a:off x="238444" y="148131"/>
            <a:ext cx="798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Аналитика для повышения образовательных результатов</a:t>
            </a:r>
            <a:endParaRPr sz="1800" b="1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6" name="Google Shape;496;g3d2228253e6_1_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8863" y="2582006"/>
            <a:ext cx="4300538" cy="196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3d2228253e6_1_3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069" y="1020506"/>
            <a:ext cx="4300538" cy="14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g3d2228253e6_1_348"/>
          <p:cNvSpPr txBox="1"/>
          <p:nvPr/>
        </p:nvSpPr>
        <p:spPr>
          <a:xfrm>
            <a:off x="238444" y="1020506"/>
            <a:ext cx="4252500" cy="1831800"/>
          </a:xfrm>
          <a:prstGeom prst="rect">
            <a:avLst/>
          </a:prstGeom>
          <a:solidFill>
            <a:srgbClr val="529ACF"/>
          </a:solidFill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Работа с детьми с особыми образовательными потребностями требует системной работы. Аналитика МЭО позволяет учителю в режиме реального времени видеть:</a:t>
            </a:r>
            <a:endParaRPr sz="11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234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Char char="●"/>
            </a:pPr>
            <a:r>
              <a:rPr lang="ru"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Уровень освоения каждой темы каждым обучающимся;</a:t>
            </a:r>
            <a:endParaRPr sz="11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234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Char char="●"/>
            </a:pPr>
            <a:r>
              <a:rPr lang="ru"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Типичные ошибки класса для их оперативной отработки на уроке;</a:t>
            </a:r>
            <a:endParaRPr sz="11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42900" lvl="0" indent="-234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Verdana"/>
              <a:buChar char="●"/>
            </a:pPr>
            <a:r>
              <a:rPr lang="ru" sz="11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Динамику индивидуальных результатов.</a:t>
            </a:r>
            <a:endParaRPr sz="11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99" name="Google Shape;499;g3d2228253e6_1_3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9174" y="199137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3d2228253e6_1_3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g3d2228253e6_1_348"/>
          <p:cNvSpPr txBox="1"/>
          <p:nvPr/>
        </p:nvSpPr>
        <p:spPr>
          <a:xfrm>
            <a:off x="238450" y="2915135"/>
            <a:ext cx="4252500" cy="16623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Доступ к Тепловой карте осуществляется через «Универсальную библиотеку ЦОК».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d2228253e6_1_390"/>
          <p:cNvSpPr txBox="1"/>
          <p:nvPr/>
        </p:nvSpPr>
        <p:spPr>
          <a:xfrm>
            <a:off x="235651" y="202500"/>
            <a:ext cx="70071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9ACF"/>
              </a:buClr>
              <a:buSzPts val="1400"/>
              <a:buFont typeface="Raleway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Методическое сопровождение педагогов</a:t>
            </a:r>
            <a:endParaRPr sz="1800" b="0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7" name="Google Shape;507;g3d2228253e6_1_3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2062" y="202509"/>
            <a:ext cx="379951" cy="26979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3d2228253e6_1_390"/>
          <p:cNvSpPr txBox="1"/>
          <p:nvPr/>
        </p:nvSpPr>
        <p:spPr>
          <a:xfrm>
            <a:off x="6029325" y="3552000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" sz="1050" b="1" i="0" u="none" strike="noStrike" cap="none">
                <a:solidFill>
                  <a:srgbClr val="2067B0"/>
                </a:solidFill>
                <a:uFill>
                  <a:noFill/>
                </a:u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https://mob-edu.ru/tsok_webinar</a:t>
            </a:r>
            <a:endParaRPr sz="14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09" name="Google Shape;509;g3d2228253e6_1_390" title="qr6007496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9175" y="824025"/>
            <a:ext cx="2652150" cy="26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3d2228253e6_1_3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3d2228253e6_1_3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627" y="599400"/>
            <a:ext cx="4956521" cy="431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d2228253e6_1_399"/>
          <p:cNvSpPr txBox="1"/>
          <p:nvPr/>
        </p:nvSpPr>
        <p:spPr>
          <a:xfrm>
            <a:off x="235651" y="202500"/>
            <a:ext cx="70071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Методическая копилка МЭО</a:t>
            </a:r>
            <a:endParaRPr sz="1800" b="0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17" name="Google Shape;517;g3d2228253e6_1_3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42062" y="202509"/>
            <a:ext cx="379951" cy="26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3d2228253e6_1_3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3d2228253e6_1_3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675" y="637300"/>
            <a:ext cx="2919224" cy="142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3d2228253e6_1_399"/>
          <p:cNvPicPr preferRelativeResize="0"/>
          <p:nvPr/>
        </p:nvPicPr>
        <p:blipFill rotWithShape="1">
          <a:blip r:embed="rId6">
            <a:alphaModFix/>
          </a:blip>
          <a:srcRect t="11521" b="6127"/>
          <a:stretch/>
        </p:blipFill>
        <p:spPr>
          <a:xfrm>
            <a:off x="400950" y="2063200"/>
            <a:ext cx="2946175" cy="286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3d2228253e6_1_399"/>
          <p:cNvPicPr preferRelativeResize="0"/>
          <p:nvPr/>
        </p:nvPicPr>
        <p:blipFill rotWithShape="1">
          <a:blip r:embed="rId7">
            <a:alphaModFix/>
          </a:blip>
          <a:srcRect l="3053" t="17480" r="66324" b="41860"/>
          <a:stretch/>
        </p:blipFill>
        <p:spPr>
          <a:xfrm>
            <a:off x="3662250" y="599400"/>
            <a:ext cx="3702749" cy="266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3d2228253e6_1_399" title="методическая копилка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90657" y="3391302"/>
            <a:ext cx="1425922" cy="142589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g3d2228253e6_1_399"/>
          <p:cNvSpPr txBox="1"/>
          <p:nvPr/>
        </p:nvSpPr>
        <p:spPr>
          <a:xfrm>
            <a:off x="5150400" y="3391300"/>
            <a:ext cx="2214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Verdana"/>
                <a:ea typeface="Verdana"/>
                <a:cs typeface="Verdana"/>
                <a:sym typeface="Verdana"/>
              </a:rPr>
              <a:t>https://meo-web.ru/teach/control/stream/view/id/935216572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g3ce913c4e41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825" y="169300"/>
            <a:ext cx="3163177" cy="5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ce913c4e41_0_7"/>
          <p:cNvSpPr/>
          <p:nvPr/>
        </p:nvSpPr>
        <p:spPr>
          <a:xfrm>
            <a:off x="555042" y="1375889"/>
            <a:ext cx="1407600" cy="174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ce913c4e41_0_7"/>
          <p:cNvSpPr txBox="1"/>
          <p:nvPr/>
        </p:nvSpPr>
        <p:spPr>
          <a:xfrm>
            <a:off x="958825" y="2778050"/>
            <a:ext cx="64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800" b="1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Сайт</a:t>
            </a:r>
            <a:endParaRPr sz="1100" b="1" i="0" u="none" strike="noStrike" cap="none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31" name="Google Shape;531;g3ce913c4e41_0_7" title="Лендинг ЦОК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699" y="1531224"/>
            <a:ext cx="1246299" cy="1246324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g3ce913c4e41_0_7"/>
          <p:cNvSpPr/>
          <p:nvPr/>
        </p:nvSpPr>
        <p:spPr>
          <a:xfrm>
            <a:off x="2210792" y="1375889"/>
            <a:ext cx="1407600" cy="17427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g3ce913c4e41_0_7"/>
          <p:cNvSpPr txBox="1"/>
          <p:nvPr/>
        </p:nvSpPr>
        <p:spPr>
          <a:xfrm>
            <a:off x="2426638" y="2778050"/>
            <a:ext cx="97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800" b="1" i="0" u="none" strike="noStrike" cap="none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Вебинары </a:t>
            </a:r>
            <a:endParaRPr sz="1100" b="1" i="0" u="none" strike="noStrike" cap="none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34" name="Google Shape;534;g3ce913c4e41_0_7" title="qr60074960.png"/>
          <p:cNvPicPr preferRelativeResize="0"/>
          <p:nvPr/>
        </p:nvPicPr>
        <p:blipFill rotWithShape="1">
          <a:blip r:embed="rId6">
            <a:alphaModFix/>
          </a:blip>
          <a:srcRect l="10002" t="10446" r="12037" b="11830"/>
          <a:stretch/>
        </p:blipFill>
        <p:spPr>
          <a:xfrm>
            <a:off x="2326113" y="1604800"/>
            <a:ext cx="1176925" cy="117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/>
          <p:nvPr/>
        </p:nvSpPr>
        <p:spPr>
          <a:xfrm>
            <a:off x="209098" y="148148"/>
            <a:ext cx="7343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О проекте «Универсальная библиотека цифрового образовательного контента»</a:t>
            </a:r>
            <a:endParaRPr sz="20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" name="Google Shape;88;p4"/>
          <p:cNvSpPr txBox="1"/>
          <p:nvPr/>
        </p:nvSpPr>
        <p:spPr>
          <a:xfrm>
            <a:off x="248525" y="1056975"/>
            <a:ext cx="4663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 </a:t>
            </a:r>
            <a:r>
              <a:rPr lang="ru" sz="1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«Универсальная библиотека цифрового образовательного контента» </a:t>
            </a:r>
            <a:r>
              <a:rPr lang="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реализуется</a:t>
            </a:r>
            <a:r>
              <a:rPr lang="ru" sz="1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Минцифры России и Минпросвещения России </a:t>
            </a:r>
            <a:r>
              <a:rPr lang="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</a:t>
            </a:r>
            <a:r>
              <a:rPr lang="ru" sz="1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направлен на повышение доступности и создания равных условий для получения качественного образования детям вне зависимости от места их проживания и социального статуса семей.</a:t>
            </a:r>
            <a:endParaRPr sz="800" b="0" i="0" u="none" strike="noStrike" cap="none">
              <a:solidFill>
                <a:srgbClr val="3C3C3B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9" name="Google Shape;8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/>
          <p:nvPr/>
        </p:nvSpPr>
        <p:spPr>
          <a:xfrm>
            <a:off x="287975" y="3852050"/>
            <a:ext cx="8502300" cy="959700"/>
          </a:xfrm>
          <a:prstGeom prst="rect">
            <a:avLst/>
          </a:prstGeom>
          <a:solidFill>
            <a:srgbClr val="3061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1911375" y="4035200"/>
            <a:ext cx="6557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Цель проекта — предоставить бесплатный доступ к цифровому образовательному контенту </a:t>
            </a:r>
            <a:r>
              <a:rPr lang="ru" sz="1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обучающимся, родителям (законным представителям) и педагогам общеобразовательных организаций и профессиональных образовательных организаций.</a:t>
            </a:r>
            <a:endParaRPr sz="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2" name="Google Shape;9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 txBox="1"/>
          <p:nvPr/>
        </p:nvSpPr>
        <p:spPr>
          <a:xfrm>
            <a:off x="211775" y="2863075"/>
            <a:ext cx="4572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rgbClr val="529ACF"/>
                </a:solidFill>
                <a:latin typeface="Verdana"/>
                <a:ea typeface="Verdana"/>
                <a:cs typeface="Verdana"/>
                <a:sym typeface="Verdana"/>
              </a:rPr>
              <a:t>«Универсальная библиотека цифрового образовательного контента» </a:t>
            </a:r>
            <a:r>
              <a:rPr lang="r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размещена в разделе </a:t>
            </a:r>
            <a:r>
              <a:rPr lang="ru" sz="10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«Моя школа» </a:t>
            </a:r>
            <a:r>
              <a:rPr lang="r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на портале </a:t>
            </a:r>
            <a:r>
              <a:rPr lang="ru" sz="10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Госуслуг. </a:t>
            </a:r>
            <a:r>
              <a:rPr lang="ru" sz="1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4" name="Google Shape;9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825" y="4114747"/>
            <a:ext cx="484653" cy="48465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"/>
          <p:cNvSpPr txBox="1"/>
          <p:nvPr/>
        </p:nvSpPr>
        <p:spPr>
          <a:xfrm>
            <a:off x="879949" y="4087400"/>
            <a:ext cx="2102700" cy="5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325" tIns="50325" rIns="50325" bIns="503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30"/>
              <a:buFont typeface="Arial"/>
              <a:buNone/>
            </a:pPr>
            <a:r>
              <a:rPr lang="ru" sz="143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ЦЕЛЬ</a:t>
            </a:r>
            <a:endParaRPr sz="143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1"/>
              <a:buFont typeface="Arial"/>
              <a:buNone/>
            </a:pPr>
            <a:r>
              <a:rPr lang="ru" sz="143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ПРОЕКТА</a:t>
            </a:r>
            <a:endParaRPr sz="1430" b="1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6" name="Google Shape;96;p4"/>
          <p:cNvSpPr txBox="1"/>
          <p:nvPr/>
        </p:nvSpPr>
        <p:spPr>
          <a:xfrm>
            <a:off x="209100" y="2307150"/>
            <a:ext cx="44022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Федеральным оператором проекта является </a:t>
            </a:r>
            <a:r>
              <a:rPr lang="ru" sz="1000" b="1" i="0" u="none" strike="noStrike" cap="none">
                <a:solidFill>
                  <a:srgbClr val="529ACF"/>
                </a:solidFill>
                <a:latin typeface="Verdana"/>
                <a:ea typeface="Verdana"/>
                <a:cs typeface="Verdana"/>
                <a:sym typeface="Verdana"/>
              </a:rPr>
              <a:t>Университет Иннополис. </a:t>
            </a:r>
            <a:endParaRPr sz="12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4" title="слайд_4 (4).png"/>
          <p:cNvPicPr preferRelativeResize="0"/>
          <p:nvPr/>
        </p:nvPicPr>
        <p:blipFill rotWithShape="1">
          <a:blip r:embed="rId6">
            <a:alphaModFix/>
          </a:blip>
          <a:srcRect l="6746" t="28310" r="54069" b="27721"/>
          <a:stretch/>
        </p:blipFill>
        <p:spPr>
          <a:xfrm>
            <a:off x="5012600" y="1092400"/>
            <a:ext cx="3777674" cy="238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"/>
          <p:cNvSpPr txBox="1"/>
          <p:nvPr/>
        </p:nvSpPr>
        <p:spPr>
          <a:xfrm>
            <a:off x="209100" y="170625"/>
            <a:ext cx="846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Преимущества электронных образовательных 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ресурсов МЭО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5"/>
          <p:cNvSpPr/>
          <p:nvPr/>
        </p:nvSpPr>
        <p:spPr>
          <a:xfrm>
            <a:off x="3365253" y="3402468"/>
            <a:ext cx="2764500" cy="1373100"/>
          </a:xfrm>
          <a:prstGeom prst="roundRect">
            <a:avLst>
              <a:gd name="adj" fmla="val 4038"/>
            </a:avLst>
          </a:prstGeom>
          <a:noFill/>
          <a:ln>
            <a:noFill/>
          </a:ln>
          <a:effectLst>
            <a:outerShdw blurRad="271463" dist="85725" dir="7740000" algn="bl" rotWithShape="0">
              <a:srgbClr val="000000">
                <a:alpha val="41176"/>
              </a:srgbClr>
            </a:outerShdw>
          </a:effectLst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9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Наличие сборников олимпиадных заданий, </a:t>
            </a:r>
            <a:endParaRPr sz="9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900" b="0" i="0" u="none" strike="noStrike" cap="none">
                <a:solidFill>
                  <a:srgbClr val="FFFF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позволяющих учитывать особые образовательные потребности высокомотивированных учеников.</a:t>
            </a:r>
            <a:endParaRPr sz="900" b="0" i="0" u="none" strike="noStrike" cap="none">
              <a:solidFill>
                <a:srgbClr val="FFFF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06" name="Google Shape;106;p5"/>
          <p:cNvSpPr/>
          <p:nvPr/>
        </p:nvSpPr>
        <p:spPr>
          <a:xfrm flipH="1">
            <a:off x="303075" y="3006325"/>
            <a:ext cx="2764500" cy="1886100"/>
          </a:xfrm>
          <a:prstGeom prst="roundRect">
            <a:avLst>
              <a:gd name="adj" fmla="val 3364"/>
            </a:avLst>
          </a:prstGeom>
          <a:solidFill>
            <a:srgbClr val="EEEEEE"/>
          </a:solidFill>
          <a:ln>
            <a:noFill/>
          </a:ln>
          <a:effectLst>
            <a:outerShdw blurRad="271463" dist="85725" dir="7740000" algn="bl" rotWithShape="0">
              <a:srgbClr val="539ACF">
                <a:alpha val="4117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5"/>
          <p:cNvSpPr/>
          <p:nvPr/>
        </p:nvSpPr>
        <p:spPr>
          <a:xfrm>
            <a:off x="3158375" y="3003150"/>
            <a:ext cx="2831100" cy="1886100"/>
          </a:xfrm>
          <a:prstGeom prst="roundRect">
            <a:avLst>
              <a:gd name="adj" fmla="val 3182"/>
            </a:avLst>
          </a:prstGeom>
          <a:solidFill>
            <a:srgbClr val="A7CFF7"/>
          </a:solidFill>
          <a:ln>
            <a:noFill/>
          </a:ln>
          <a:effectLst>
            <a:outerShdw blurRad="271463" dist="85725" dir="7740000" algn="bl" rotWithShape="0">
              <a:srgbClr val="539ACF">
                <a:alpha val="4117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6054677" y="3006325"/>
            <a:ext cx="2831100" cy="1886100"/>
          </a:xfrm>
          <a:prstGeom prst="roundRect">
            <a:avLst>
              <a:gd name="adj" fmla="val 3364"/>
            </a:avLst>
          </a:prstGeom>
          <a:solidFill>
            <a:srgbClr val="EEEEEE"/>
          </a:solidFill>
          <a:ln>
            <a:noFill/>
          </a:ln>
          <a:effectLst>
            <a:outerShdw blurRad="271463" dist="85725" dir="7740000" algn="bl" rotWithShape="0">
              <a:srgbClr val="539ACF">
                <a:alpha val="4117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/>
          <p:nvPr/>
        </p:nvSpPr>
        <p:spPr>
          <a:xfrm>
            <a:off x="303025" y="1051425"/>
            <a:ext cx="2764500" cy="1885800"/>
          </a:xfrm>
          <a:prstGeom prst="roundRect">
            <a:avLst>
              <a:gd name="adj" fmla="val 3364"/>
            </a:avLst>
          </a:prstGeom>
          <a:solidFill>
            <a:srgbClr val="A7CFF7"/>
          </a:solidFill>
          <a:ln>
            <a:noFill/>
          </a:ln>
          <a:effectLst>
            <a:outerShdw blurRad="271463" dist="85725" dir="7740000" algn="bl" rotWithShape="0">
              <a:srgbClr val="539ACF">
                <a:alpha val="4117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/>
          <p:nvPr/>
        </p:nvSpPr>
        <p:spPr>
          <a:xfrm>
            <a:off x="3157775" y="1051425"/>
            <a:ext cx="2831100" cy="1885800"/>
          </a:xfrm>
          <a:prstGeom prst="roundRect">
            <a:avLst>
              <a:gd name="adj" fmla="val 3182"/>
            </a:avLst>
          </a:prstGeom>
          <a:solidFill>
            <a:srgbClr val="EEEEEE"/>
          </a:solidFill>
          <a:ln>
            <a:noFill/>
          </a:ln>
          <a:effectLst>
            <a:outerShdw blurRad="271463" dist="85725" dir="7740000" algn="bl" rotWithShape="0">
              <a:srgbClr val="539ACF">
                <a:alpha val="4117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3254475" y="1502873"/>
            <a:ext cx="2200500" cy="990300"/>
          </a:xfrm>
          <a:prstGeom prst="roundRect">
            <a:avLst>
              <a:gd name="adj" fmla="val 4038"/>
            </a:avLst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Академический характер контента, сочетающий фундаментальность и практическую ориентированность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2" name="Google Shape;112;p5"/>
          <p:cNvSpPr/>
          <p:nvPr/>
        </p:nvSpPr>
        <p:spPr>
          <a:xfrm>
            <a:off x="303032" y="1502875"/>
            <a:ext cx="2621700" cy="1058100"/>
          </a:xfrm>
          <a:prstGeom prst="roundRect">
            <a:avLst>
              <a:gd name="adj" fmla="val 4038"/>
            </a:avLst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Завершенные предметные линии, разработанные в соответствии с тематическим планированием ФРП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3" name="Google Shape;113;p5"/>
          <p:cNvSpPr/>
          <p:nvPr/>
        </p:nvSpPr>
        <p:spPr>
          <a:xfrm flipH="1">
            <a:off x="6047173" y="1051400"/>
            <a:ext cx="2831100" cy="1885800"/>
          </a:xfrm>
          <a:prstGeom prst="roundRect">
            <a:avLst>
              <a:gd name="adj" fmla="val 3364"/>
            </a:avLst>
          </a:prstGeom>
          <a:solidFill>
            <a:srgbClr val="A7CFF7"/>
          </a:solidFill>
          <a:ln>
            <a:noFill/>
          </a:ln>
          <a:effectLst>
            <a:outerShdw blurRad="271463" dist="85725" dir="7740000" algn="bl" rotWithShape="0">
              <a:srgbClr val="539ACF">
                <a:alpha val="41176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5"/>
          <p:cNvSpPr/>
          <p:nvPr/>
        </p:nvSpPr>
        <p:spPr>
          <a:xfrm>
            <a:off x="6169600" y="1582847"/>
            <a:ext cx="2293500" cy="975300"/>
          </a:xfrm>
          <a:prstGeom prst="roundRect">
            <a:avLst>
              <a:gd name="adj" fmla="val 4038"/>
            </a:avLst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Контент МЭО проходит непрерывную апробацию в онлайн-школе «БИТ», где обучаются более 3000 детей из 36 стран мира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p5"/>
          <p:cNvSpPr/>
          <p:nvPr/>
        </p:nvSpPr>
        <p:spPr>
          <a:xfrm>
            <a:off x="332725" y="3356330"/>
            <a:ext cx="2562300" cy="1267200"/>
          </a:xfrm>
          <a:prstGeom prst="roundRect">
            <a:avLst>
              <a:gd name="adj" fmla="val 4038"/>
            </a:avLst>
          </a:prstGeom>
          <a:noFill/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Избыточность контента МЭО позволяет педагогу адаптировать образовательный процесс под разные категории обучающихся — от высокомотивированных до детей с особыми образовательными потребностями.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5"/>
          <p:cNvSpPr txBox="1"/>
          <p:nvPr/>
        </p:nvSpPr>
        <p:spPr>
          <a:xfrm>
            <a:off x="6129741" y="3450692"/>
            <a:ext cx="2693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Создается в соответствии с принципами цифровой дидактики, разработанными в рамках научной школы МЭО</a:t>
            </a:r>
            <a:endParaRPr sz="10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5"/>
          <p:cNvSpPr txBox="1"/>
          <p:nvPr/>
        </p:nvSpPr>
        <p:spPr>
          <a:xfrm>
            <a:off x="3259315" y="3450692"/>
            <a:ext cx="2693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1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Учитывает последние достижения в области возрастной психологии и психофизиологии детей и подростков.</a:t>
            </a:r>
            <a:endParaRPr sz="10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9225" y="1127600"/>
            <a:ext cx="286075" cy="2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3985" y="1127600"/>
            <a:ext cx="286075" cy="2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23373" y="1127600"/>
            <a:ext cx="286075" cy="2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9225" y="3082525"/>
            <a:ext cx="286075" cy="2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33985" y="3082525"/>
            <a:ext cx="286075" cy="28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23373" y="3082525"/>
            <a:ext cx="286075" cy="28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d25afbcb6a_0_213"/>
          <p:cNvSpPr/>
          <p:nvPr/>
        </p:nvSpPr>
        <p:spPr>
          <a:xfrm>
            <a:off x="209100" y="911650"/>
            <a:ext cx="8647200" cy="81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EEEEEE"/>
              </a:gs>
            </a:gsLst>
            <a:lin ang="2700006" scaled="0"/>
          </a:gradFill>
          <a:ln>
            <a:noFill/>
          </a:ln>
          <a:effectLst>
            <a:outerShdw blurRad="228600" dist="85725" dir="2220000" algn="bl" rotWithShape="0">
              <a:srgbClr val="000000">
                <a:alpha val="231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3d25afbcb6a_0_213"/>
          <p:cNvSpPr txBox="1"/>
          <p:nvPr/>
        </p:nvSpPr>
        <p:spPr>
          <a:xfrm>
            <a:off x="149625" y="178300"/>
            <a:ext cx="827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Предметная линия учебного </a:t>
            </a: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предмета </a:t>
            </a: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«Окружающий мир»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0" name="Google Shape;130;g3d25afbcb6a_0_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d25afbcb6a_0_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3d25afbcb6a_0_213"/>
          <p:cNvSpPr txBox="1"/>
          <p:nvPr/>
        </p:nvSpPr>
        <p:spPr>
          <a:xfrm>
            <a:off x="189900" y="887038"/>
            <a:ext cx="8764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Электронные образовательные ресурсы (ЭОР) МЭО по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учебному </a:t>
            </a:r>
            <a:r>
              <a:rPr lang="ru" sz="1100" b="1">
                <a:latin typeface="Verdana"/>
                <a:ea typeface="Verdana"/>
                <a:cs typeface="Verdana"/>
                <a:sym typeface="Verdana"/>
              </a:rPr>
              <a:t>предмету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«Окружающий мир»</a:t>
            </a:r>
            <a:r>
              <a:rPr lang="ru"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прошли экспертизу Минпросвещения России и включены в Перечень ЭОР, допущенных к использованию при реализации имеющих государственную аккредитацию образовательных программ НОО, ООО и СОО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(приказ Минпросвещения РФ от 23.07.2025 № 551)</a:t>
            </a:r>
            <a:endParaRPr sz="11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3" name="Google Shape;133;g3d25afbcb6a_0_213"/>
          <p:cNvSpPr txBox="1"/>
          <p:nvPr/>
        </p:nvSpPr>
        <p:spPr>
          <a:xfrm>
            <a:off x="285325" y="3412200"/>
            <a:ext cx="1490400" cy="4617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Окружающий мир 1 класс</a:t>
            </a:r>
            <a:endParaRPr sz="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4" name="Google Shape;134;g3d25afbcb6a_0_213"/>
          <p:cNvSpPr txBox="1"/>
          <p:nvPr/>
        </p:nvSpPr>
        <p:spPr>
          <a:xfrm>
            <a:off x="2632475" y="3412200"/>
            <a:ext cx="1490400" cy="4617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Окружающий мир 2 класс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5" name="Google Shape;135;g3d25afbcb6a_0_213"/>
          <p:cNvSpPr txBox="1"/>
          <p:nvPr/>
        </p:nvSpPr>
        <p:spPr>
          <a:xfrm>
            <a:off x="5009350" y="3396346"/>
            <a:ext cx="1490400" cy="4884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54000" rIns="91425" bIns="18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Окружающий мир 3 класс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6" name="Google Shape;136;g3d25afbcb6a_0_213"/>
          <p:cNvSpPr txBox="1"/>
          <p:nvPr/>
        </p:nvSpPr>
        <p:spPr>
          <a:xfrm>
            <a:off x="7271275" y="3409700"/>
            <a:ext cx="1490400" cy="4617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Окружающий мир 4 класс</a:t>
            </a:r>
            <a:endParaRPr sz="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7" name="Google Shape;137;g3d25afbcb6a_0_2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975" y="1900200"/>
            <a:ext cx="1183100" cy="1360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38" name="Google Shape;138;g3d25afbcb6a_0_2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6118" y="1869968"/>
            <a:ext cx="1183100" cy="13942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39" name="Google Shape;139;g3d25afbcb6a_0_2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1900" y="1869975"/>
            <a:ext cx="1244950" cy="1452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pic>
        <p:nvPicPr>
          <p:cNvPr id="140" name="Google Shape;140;g3d25afbcb6a_0_2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63625" y="1869975"/>
            <a:ext cx="1275294" cy="1487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  <p:sp>
        <p:nvSpPr>
          <p:cNvPr id="141" name="Google Shape;141;g3d25afbcb6a_0_213"/>
          <p:cNvSpPr txBox="1"/>
          <p:nvPr/>
        </p:nvSpPr>
        <p:spPr>
          <a:xfrm>
            <a:off x="124375" y="4027800"/>
            <a:ext cx="2049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39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интернет-уроков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66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часов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2" name="Google Shape;142;g3d25afbcb6a_0_213"/>
          <p:cNvSpPr txBox="1"/>
          <p:nvPr/>
        </p:nvSpPr>
        <p:spPr>
          <a:xfrm>
            <a:off x="2334875" y="4027800"/>
            <a:ext cx="2085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57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интернет-уроков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68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часов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3" name="Google Shape;143;g3d25afbcb6a_0_213"/>
          <p:cNvSpPr txBox="1"/>
          <p:nvPr/>
        </p:nvSpPr>
        <p:spPr>
          <a:xfrm>
            <a:off x="4637650" y="4027800"/>
            <a:ext cx="223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35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интернет-уроков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68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часов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4" name="Google Shape;144;g3d25afbcb6a_0_213"/>
          <p:cNvSpPr txBox="1"/>
          <p:nvPr/>
        </p:nvSpPr>
        <p:spPr>
          <a:xfrm>
            <a:off x="6899575" y="4103025"/>
            <a:ext cx="223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50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интернет-уроков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68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часов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d2228253e6_1_67"/>
          <p:cNvSpPr/>
          <p:nvPr/>
        </p:nvSpPr>
        <p:spPr>
          <a:xfrm>
            <a:off x="209100" y="911650"/>
            <a:ext cx="8647200" cy="81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EEEEEE"/>
              </a:gs>
            </a:gsLst>
            <a:lin ang="2700006" scaled="0"/>
          </a:gradFill>
          <a:ln>
            <a:noFill/>
          </a:ln>
          <a:effectLst>
            <a:outerShdw blurRad="228600" dist="85725" dir="2220000" algn="bl" rotWithShape="0">
              <a:srgbClr val="000000">
                <a:alpha val="231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3d2228253e6_1_67"/>
          <p:cNvSpPr txBox="1"/>
          <p:nvPr/>
        </p:nvSpPr>
        <p:spPr>
          <a:xfrm>
            <a:off x="209100" y="148150"/>
            <a:ext cx="802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Предметная линия учебного </a:t>
            </a: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предмета</a:t>
            </a: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 «Биология»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1" name="Google Shape;151;g3d2228253e6_1_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d2228253e6_1_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9302" y="5011546"/>
            <a:ext cx="9144003" cy="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d2228253e6_1_67"/>
          <p:cNvSpPr txBox="1"/>
          <p:nvPr/>
        </p:nvSpPr>
        <p:spPr>
          <a:xfrm>
            <a:off x="189900" y="887038"/>
            <a:ext cx="8764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Электронные образовательные ресурсы (ЭОР) МЭО по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учебному </a:t>
            </a:r>
            <a:r>
              <a:rPr lang="ru" sz="1100" b="1">
                <a:latin typeface="Verdana"/>
                <a:ea typeface="Verdana"/>
                <a:cs typeface="Verdana"/>
                <a:sym typeface="Verdana"/>
              </a:rPr>
              <a:t>предмету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«Биология»</a:t>
            </a:r>
            <a:r>
              <a:rPr lang="ru"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прошли экспертизу Минпросвещения России и включены в Перечень ЭОР, допущенных к использованию при реализации имеющих государственную аккредитацию образовательных программ НОО, ООО и СОО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(приказ Минпросвещения РФ от 23.07.2025 № 551)</a:t>
            </a:r>
            <a:endParaRPr sz="11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4" name="Google Shape;154;g3d2228253e6_1_67"/>
          <p:cNvSpPr txBox="1"/>
          <p:nvPr/>
        </p:nvSpPr>
        <p:spPr>
          <a:xfrm>
            <a:off x="189900" y="3873888"/>
            <a:ext cx="1901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28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интернет-уроков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34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часа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5" name="Google Shape;155;g3d2228253e6_1_67"/>
          <p:cNvSpPr txBox="1"/>
          <p:nvPr/>
        </p:nvSpPr>
        <p:spPr>
          <a:xfrm>
            <a:off x="1904725" y="3873888"/>
            <a:ext cx="1860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29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интернет-уроков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34</a:t>
            </a:r>
            <a:r>
              <a:rPr lang="ru" sz="16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1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часа</a:t>
            </a:r>
            <a:endParaRPr/>
          </a:p>
        </p:txBody>
      </p:sp>
      <p:sp>
        <p:nvSpPr>
          <p:cNvPr id="156" name="Google Shape;156;g3d2228253e6_1_67"/>
          <p:cNvSpPr txBox="1"/>
          <p:nvPr/>
        </p:nvSpPr>
        <p:spPr>
          <a:xfrm>
            <a:off x="3764975" y="3873888"/>
            <a:ext cx="1727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24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интернет-урока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34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часа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7" name="Google Shape;157;g3d2228253e6_1_67"/>
          <p:cNvSpPr txBox="1"/>
          <p:nvPr/>
        </p:nvSpPr>
        <p:spPr>
          <a:xfrm>
            <a:off x="5410500" y="3844838"/>
            <a:ext cx="1878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40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интернет-уроков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68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часов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8" name="Google Shape;158;g3d2228253e6_1_67"/>
          <p:cNvSpPr txBox="1"/>
          <p:nvPr/>
        </p:nvSpPr>
        <p:spPr>
          <a:xfrm>
            <a:off x="7136975" y="3809163"/>
            <a:ext cx="1878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64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интернет-урока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68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часов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9" name="Google Shape;159;g3d2228253e6_1_67"/>
          <p:cNvSpPr txBox="1"/>
          <p:nvPr/>
        </p:nvSpPr>
        <p:spPr>
          <a:xfrm>
            <a:off x="285325" y="3412188"/>
            <a:ext cx="1619400" cy="3231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Биология 5 класс</a:t>
            </a:r>
            <a:endParaRPr sz="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0" name="Google Shape;160;g3d2228253e6_1_67"/>
          <p:cNvSpPr txBox="1"/>
          <p:nvPr/>
        </p:nvSpPr>
        <p:spPr>
          <a:xfrm>
            <a:off x="2141575" y="3395669"/>
            <a:ext cx="1574100" cy="3231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Биология 6 класс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1" name="Google Shape;161;g3d2228253e6_1_67"/>
          <p:cNvSpPr txBox="1"/>
          <p:nvPr/>
        </p:nvSpPr>
        <p:spPr>
          <a:xfrm>
            <a:off x="5528759" y="3382700"/>
            <a:ext cx="1574100" cy="3231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Биология 8 класс</a:t>
            </a:r>
            <a:endParaRPr sz="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2" name="Google Shape;162;g3d2228253e6_1_67"/>
          <p:cNvSpPr txBox="1"/>
          <p:nvPr/>
        </p:nvSpPr>
        <p:spPr>
          <a:xfrm>
            <a:off x="7334700" y="3363412"/>
            <a:ext cx="1619400" cy="3231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Биология 9 класс</a:t>
            </a:r>
            <a:endParaRPr sz="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3" name="Google Shape;163;g3d2228253e6_1_67"/>
          <p:cNvSpPr txBox="1"/>
          <p:nvPr/>
        </p:nvSpPr>
        <p:spPr>
          <a:xfrm>
            <a:off x="3841775" y="3388977"/>
            <a:ext cx="1574100" cy="3231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Биология 7 класс</a:t>
            </a:r>
            <a:endParaRPr sz="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4" name="Google Shape;164;g3d2228253e6_1_67"/>
          <p:cNvPicPr preferRelativeResize="0"/>
          <p:nvPr/>
        </p:nvPicPr>
        <p:blipFill rotWithShape="1">
          <a:blip r:embed="rId5">
            <a:alphaModFix/>
          </a:blip>
          <a:srcRect l="44402" t="36831" r="44635" b="38687"/>
          <a:stretch/>
        </p:blipFill>
        <p:spPr>
          <a:xfrm>
            <a:off x="4035275" y="1897050"/>
            <a:ext cx="1209274" cy="13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d2228253e6_1_67"/>
          <p:cNvPicPr preferRelativeResize="0"/>
          <p:nvPr/>
        </p:nvPicPr>
        <p:blipFill rotWithShape="1">
          <a:blip r:embed="rId5">
            <a:alphaModFix/>
          </a:blip>
          <a:srcRect l="30811" t="36629" r="57895" b="39165"/>
          <a:stretch/>
        </p:blipFill>
        <p:spPr>
          <a:xfrm>
            <a:off x="2298400" y="1897050"/>
            <a:ext cx="1209274" cy="13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d2228253e6_1_67"/>
          <p:cNvPicPr preferRelativeResize="0"/>
          <p:nvPr/>
        </p:nvPicPr>
        <p:blipFill rotWithShape="1">
          <a:blip r:embed="rId5">
            <a:alphaModFix/>
          </a:blip>
          <a:srcRect l="71227" t="36929" r="18351" b="39288"/>
          <a:stretch/>
        </p:blipFill>
        <p:spPr>
          <a:xfrm>
            <a:off x="7525650" y="1870963"/>
            <a:ext cx="1101552" cy="13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d2228253e6_1_67"/>
          <p:cNvPicPr preferRelativeResize="0"/>
          <p:nvPr/>
        </p:nvPicPr>
        <p:blipFill rotWithShape="1">
          <a:blip r:embed="rId5">
            <a:alphaModFix/>
          </a:blip>
          <a:srcRect l="17608" t="36824" r="71479" b="38926"/>
          <a:stretch/>
        </p:blipFill>
        <p:spPr>
          <a:xfrm>
            <a:off x="473975" y="1897050"/>
            <a:ext cx="1172525" cy="13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d2228253e6_1_67"/>
          <p:cNvPicPr preferRelativeResize="0"/>
          <p:nvPr/>
        </p:nvPicPr>
        <p:blipFill rotWithShape="1">
          <a:blip r:embed="rId5">
            <a:alphaModFix/>
          </a:blip>
          <a:srcRect l="57595" t="36843" r="31205" b="38871"/>
          <a:stretch/>
        </p:blipFill>
        <p:spPr>
          <a:xfrm>
            <a:off x="5766575" y="1897050"/>
            <a:ext cx="1149274" cy="137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d2228253e6_1_90"/>
          <p:cNvSpPr/>
          <p:nvPr/>
        </p:nvSpPr>
        <p:spPr>
          <a:xfrm>
            <a:off x="209100" y="911650"/>
            <a:ext cx="8647200" cy="81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EEEEEE"/>
              </a:gs>
            </a:gsLst>
            <a:lin ang="2700006" scaled="0"/>
          </a:gradFill>
          <a:ln>
            <a:noFill/>
          </a:ln>
          <a:effectLst>
            <a:outerShdw blurRad="228600" dist="85725" dir="2220000" algn="bl" rotWithShape="0">
              <a:srgbClr val="000000">
                <a:alpha val="231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3d2228253e6_1_90"/>
          <p:cNvSpPr txBox="1"/>
          <p:nvPr/>
        </p:nvSpPr>
        <p:spPr>
          <a:xfrm>
            <a:off x="209100" y="148150"/>
            <a:ext cx="802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Предметная линия учебного </a:t>
            </a: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предмета</a:t>
            </a: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 «Биология»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5" name="Google Shape;175;g3d2228253e6_1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d2228253e6_1_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9302" y="5011546"/>
            <a:ext cx="9144003" cy="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d2228253e6_1_90"/>
          <p:cNvSpPr txBox="1"/>
          <p:nvPr/>
        </p:nvSpPr>
        <p:spPr>
          <a:xfrm>
            <a:off x="189900" y="885854"/>
            <a:ext cx="8764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Электронные образовательные ресурсы (ЭОР) МЭО по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учебному </a:t>
            </a:r>
            <a:r>
              <a:rPr lang="ru" sz="1100" b="1">
                <a:latin typeface="Verdana"/>
                <a:ea typeface="Verdana"/>
                <a:cs typeface="Verdana"/>
                <a:sym typeface="Verdana"/>
              </a:rPr>
              <a:t>предмету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«Биология»</a:t>
            </a:r>
            <a:r>
              <a:rPr lang="ru"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прошли экспертизу Минпросвещения России и включены в Перечень ЭОР, допущенных к использованию при реализации имеющих государственную аккредитацию образовательных программ НОО, ООО и СОО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(приказ Минпросвещения РФ от 23.07.2025 № 551)</a:t>
            </a:r>
            <a:endParaRPr sz="11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8" name="Google Shape;178;g3d2228253e6_1_90"/>
          <p:cNvSpPr txBox="1"/>
          <p:nvPr/>
        </p:nvSpPr>
        <p:spPr>
          <a:xfrm>
            <a:off x="189900" y="3873888"/>
            <a:ext cx="1901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34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интернет-урока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34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часа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9" name="Google Shape;179;g3d2228253e6_1_90"/>
          <p:cNvSpPr txBox="1"/>
          <p:nvPr/>
        </p:nvSpPr>
        <p:spPr>
          <a:xfrm>
            <a:off x="2109804" y="3884896"/>
            <a:ext cx="1860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34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интернет-урока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34</a:t>
            </a:r>
            <a:r>
              <a:rPr lang="ru" sz="16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1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часа</a:t>
            </a:r>
            <a:endParaRPr/>
          </a:p>
        </p:txBody>
      </p:sp>
      <p:sp>
        <p:nvSpPr>
          <p:cNvPr id="180" name="Google Shape;180;g3d2228253e6_1_90"/>
          <p:cNvSpPr txBox="1"/>
          <p:nvPr/>
        </p:nvSpPr>
        <p:spPr>
          <a:xfrm>
            <a:off x="5250763" y="3932578"/>
            <a:ext cx="1878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33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интернет-урока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1" i="0" u="none" strike="noStrike" cap="none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34 </a:t>
            </a:r>
            <a:r>
              <a:rPr lang="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часа</a:t>
            </a:r>
            <a:endParaRPr sz="1000" b="0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Google Shape;181;g3d2228253e6_1_90"/>
          <p:cNvSpPr txBox="1"/>
          <p:nvPr/>
        </p:nvSpPr>
        <p:spPr>
          <a:xfrm>
            <a:off x="308036" y="3469247"/>
            <a:ext cx="1619400" cy="3231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Биология 10 класс</a:t>
            </a:r>
            <a:endParaRPr sz="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2" name="Google Shape;182;g3d2228253e6_1_90"/>
          <p:cNvSpPr txBox="1"/>
          <p:nvPr/>
        </p:nvSpPr>
        <p:spPr>
          <a:xfrm>
            <a:off x="2252879" y="3469246"/>
            <a:ext cx="1574100" cy="3231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Биология 11 класс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3" name="Google Shape;183;g3d2228253e6_1_90"/>
          <p:cNvSpPr txBox="1"/>
          <p:nvPr/>
        </p:nvSpPr>
        <p:spPr>
          <a:xfrm>
            <a:off x="5338538" y="3455567"/>
            <a:ext cx="1619400" cy="4617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Естественнонаучный практикум</a:t>
            </a:r>
            <a:endParaRPr sz="2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4" name="Google Shape;184;g3d2228253e6_1_9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753" y="1926828"/>
            <a:ext cx="1236544" cy="14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d2228253e6_1_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5901" y="1825971"/>
            <a:ext cx="1303854" cy="156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d2228253e6_1_9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38538" y="1857203"/>
            <a:ext cx="1703351" cy="1267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3d2228253e6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3d2228253e6_0_0"/>
          <p:cNvSpPr/>
          <p:nvPr/>
        </p:nvSpPr>
        <p:spPr>
          <a:xfrm>
            <a:off x="189900" y="635650"/>
            <a:ext cx="8764200" cy="81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EEEEEE"/>
              </a:gs>
            </a:gsLst>
            <a:lin ang="2700006" scaled="0"/>
          </a:gradFill>
          <a:ln>
            <a:noFill/>
          </a:ln>
          <a:effectLst>
            <a:outerShdw blurRad="228600" dist="85725" dir="2220000" algn="bl" rotWithShape="0">
              <a:srgbClr val="000000">
                <a:alpha val="2275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3d2228253e6_0_0"/>
          <p:cNvSpPr txBox="1"/>
          <p:nvPr/>
        </p:nvSpPr>
        <p:spPr>
          <a:xfrm>
            <a:off x="209100" y="148150"/>
            <a:ext cx="802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Предметная линия учебного предмета «Химия»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4" name="Google Shape;194;g3d2228253e6_0_0"/>
          <p:cNvSpPr txBox="1"/>
          <p:nvPr/>
        </p:nvSpPr>
        <p:spPr>
          <a:xfrm>
            <a:off x="189900" y="609838"/>
            <a:ext cx="8764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Электронные образовательные ресурсы (ЭОР) МЭО по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учебному предмету «Химия»</a:t>
            </a:r>
            <a:r>
              <a:rPr lang="ru" sz="11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прошли экспертизу Минпросвещения России и включены в Перечень ЭОР, допущенных к использованию при реализации имеющих государственную аккредитацию образовательных программ НОО, ООО и СОО </a:t>
            </a:r>
            <a:r>
              <a:rPr lang="ru" sz="11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(приказ Минпросвещения РФ от 23.07.2025 № 551)</a:t>
            </a:r>
            <a:endParaRPr sz="1100" b="1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5" name="Google Shape;195;g3d2228253e6_0_0"/>
          <p:cNvSpPr txBox="1"/>
          <p:nvPr/>
        </p:nvSpPr>
        <p:spPr>
          <a:xfrm>
            <a:off x="3830913" y="3404151"/>
            <a:ext cx="1619400" cy="4617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Химия. 10 класс</a:t>
            </a:r>
            <a:endParaRPr sz="9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6" name="Google Shape;196;g3d2228253e6_0_0"/>
          <p:cNvSpPr txBox="1"/>
          <p:nvPr/>
        </p:nvSpPr>
        <p:spPr>
          <a:xfrm>
            <a:off x="5621489" y="3404151"/>
            <a:ext cx="1574100" cy="4617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Химия. 11 класс</a:t>
            </a:r>
            <a:endParaRPr sz="9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7" name="Google Shape;197;g3d2228253e6_0_0"/>
          <p:cNvSpPr txBox="1"/>
          <p:nvPr/>
        </p:nvSpPr>
        <p:spPr>
          <a:xfrm>
            <a:off x="1983687" y="3404151"/>
            <a:ext cx="1619400" cy="4617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Химия. 9 класс</a:t>
            </a:r>
            <a:endParaRPr sz="9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Google Shape;198;g3d2228253e6_0_0"/>
          <p:cNvSpPr txBox="1"/>
          <p:nvPr/>
        </p:nvSpPr>
        <p:spPr>
          <a:xfrm>
            <a:off x="110538" y="3405490"/>
            <a:ext cx="1619400" cy="4617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Химия. 8 класс</a:t>
            </a:r>
            <a:endParaRPr sz="9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g3d2228253e6_0_0"/>
          <p:cNvSpPr txBox="1"/>
          <p:nvPr/>
        </p:nvSpPr>
        <p:spPr>
          <a:xfrm>
            <a:off x="7461163" y="3404151"/>
            <a:ext cx="1574100" cy="4617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Практикум по химии. 8-9 классы</a:t>
            </a:r>
            <a:endParaRPr sz="900" b="1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0" name="Google Shape;200;g3d2228253e6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d2228253e6_0_0"/>
          <p:cNvPicPr preferRelativeResize="0"/>
          <p:nvPr/>
        </p:nvPicPr>
        <p:blipFill rotWithShape="1">
          <a:blip r:embed="rId5">
            <a:alphaModFix/>
          </a:blip>
          <a:srcRect l="17430" t="29173" r="70842" b="46194"/>
          <a:stretch/>
        </p:blipFill>
        <p:spPr>
          <a:xfrm>
            <a:off x="5756825" y="1842100"/>
            <a:ext cx="1303426" cy="148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d2228253e6_0_0"/>
          <p:cNvPicPr preferRelativeResize="0"/>
          <p:nvPr/>
        </p:nvPicPr>
        <p:blipFill rotWithShape="1">
          <a:blip r:embed="rId6">
            <a:alphaModFix/>
          </a:blip>
          <a:srcRect l="17237" t="30045" r="70946" b="45955"/>
          <a:stretch/>
        </p:blipFill>
        <p:spPr>
          <a:xfrm>
            <a:off x="3934388" y="1909475"/>
            <a:ext cx="1303426" cy="143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d2228253e6_0_0"/>
          <p:cNvPicPr preferRelativeResize="0"/>
          <p:nvPr/>
        </p:nvPicPr>
        <p:blipFill rotWithShape="1">
          <a:blip r:embed="rId7">
            <a:alphaModFix/>
          </a:blip>
          <a:srcRect l="27330" t="43702" r="59866" b="32904"/>
          <a:stretch/>
        </p:blipFill>
        <p:spPr>
          <a:xfrm>
            <a:off x="7461163" y="1843250"/>
            <a:ext cx="1498498" cy="14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d2228253e6_0_0"/>
          <p:cNvPicPr preferRelativeResize="0"/>
          <p:nvPr/>
        </p:nvPicPr>
        <p:blipFill rotWithShape="1">
          <a:blip r:embed="rId8">
            <a:alphaModFix/>
          </a:blip>
          <a:srcRect l="17534" t="36512" r="71134" b="39216"/>
          <a:stretch/>
        </p:blipFill>
        <p:spPr>
          <a:xfrm>
            <a:off x="332600" y="1887175"/>
            <a:ext cx="1243349" cy="146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d2228253e6_0_0"/>
          <p:cNvPicPr preferRelativeResize="0"/>
          <p:nvPr/>
        </p:nvPicPr>
        <p:blipFill rotWithShape="1">
          <a:blip r:embed="rId8">
            <a:alphaModFix/>
          </a:blip>
          <a:srcRect l="31003" t="37039" r="58163" b="39262"/>
          <a:stretch/>
        </p:blipFill>
        <p:spPr>
          <a:xfrm>
            <a:off x="2133499" y="1909475"/>
            <a:ext cx="1243349" cy="141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d2228253e6_1_0"/>
          <p:cNvSpPr/>
          <p:nvPr/>
        </p:nvSpPr>
        <p:spPr>
          <a:xfrm>
            <a:off x="189900" y="635650"/>
            <a:ext cx="8764200" cy="810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FFF"/>
              </a:gs>
              <a:gs pos="100000">
                <a:srgbClr val="EEEEEE"/>
              </a:gs>
            </a:gsLst>
            <a:lin ang="2700006" scaled="0"/>
          </a:gradFill>
          <a:ln>
            <a:noFill/>
          </a:ln>
          <a:effectLst>
            <a:outerShdw blurRad="228600" dist="85725" dir="2220000" algn="bl" rotWithShape="0">
              <a:srgbClr val="000000">
                <a:alpha val="2314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3d2228253e6_1_0"/>
          <p:cNvSpPr txBox="1"/>
          <p:nvPr/>
        </p:nvSpPr>
        <p:spPr>
          <a:xfrm>
            <a:off x="209100" y="148150"/>
            <a:ext cx="802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>
                <a:solidFill>
                  <a:srgbClr val="4B6DC1"/>
                </a:solidFill>
                <a:latin typeface="Verdana"/>
                <a:ea typeface="Verdana"/>
                <a:cs typeface="Verdana"/>
                <a:sym typeface="Verdana"/>
              </a:rPr>
              <a:t>Предметная линия учебного предмета «Физика»</a:t>
            </a:r>
            <a:endParaRPr sz="1800" b="1" i="0" u="none" strike="noStrike" cap="none">
              <a:solidFill>
                <a:srgbClr val="4B6DC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2" name="Google Shape;212;g3d2228253e6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9824" y="178312"/>
            <a:ext cx="506601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g3d2228253e6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" y="5042653"/>
            <a:ext cx="9144003" cy="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d2228253e6_1_0"/>
          <p:cNvSpPr txBox="1"/>
          <p:nvPr/>
        </p:nvSpPr>
        <p:spPr>
          <a:xfrm>
            <a:off x="189900" y="609838"/>
            <a:ext cx="8764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Verdana"/>
                <a:ea typeface="Verdana"/>
                <a:cs typeface="Verdana"/>
                <a:sym typeface="Verdana"/>
              </a:rPr>
              <a:t>Электронные образовательные ресурсы (ЭОР) МЭО по </a:t>
            </a:r>
            <a:r>
              <a:rPr lang="ru" sz="1100" b="1">
                <a:latin typeface="Verdana"/>
                <a:ea typeface="Verdana"/>
                <a:cs typeface="Verdana"/>
                <a:sym typeface="Verdana"/>
              </a:rPr>
              <a:t>учебному предмету «Физика»</a:t>
            </a:r>
            <a:r>
              <a:rPr lang="ru" sz="1100">
                <a:latin typeface="Verdana"/>
                <a:ea typeface="Verdana"/>
                <a:cs typeface="Verdana"/>
                <a:sym typeface="Verdana"/>
              </a:rPr>
              <a:t> прошли экспертизу Минпросвещения России и включены в Перечень ЭОР, допущенных к использованию при реализации имеющих государственную аккредитацию образовательных программ НОО, ООО и СОО </a:t>
            </a:r>
            <a:r>
              <a:rPr lang="ru" sz="1100" b="1">
                <a:latin typeface="Verdana"/>
                <a:ea typeface="Verdana"/>
                <a:cs typeface="Verdana"/>
                <a:sym typeface="Verdana"/>
              </a:rPr>
              <a:t>(приказ Минпросвещения РФ от 23.07.2025 № 551)</a:t>
            </a:r>
            <a:endParaRPr sz="1100" b="1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5" name="Google Shape;215;g3d2228253e6_1_0"/>
          <p:cNvSpPr txBox="1"/>
          <p:nvPr/>
        </p:nvSpPr>
        <p:spPr>
          <a:xfrm>
            <a:off x="2734850" y="4186275"/>
            <a:ext cx="182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68 </a:t>
            </a:r>
            <a:r>
              <a:rPr lang="ru" sz="1000" b="1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интернет-уроков</a:t>
            </a:r>
            <a:endParaRPr sz="1000" b="1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68 </a:t>
            </a:r>
            <a:r>
              <a:rPr lang="ru" sz="1000" b="1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часов </a:t>
            </a:r>
            <a:endParaRPr sz="10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6" name="Google Shape;216;g3d2228253e6_1_0"/>
          <p:cNvSpPr txBox="1"/>
          <p:nvPr/>
        </p:nvSpPr>
        <p:spPr>
          <a:xfrm>
            <a:off x="4584125" y="4186275"/>
            <a:ext cx="1824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68 </a:t>
            </a:r>
            <a:r>
              <a:rPr lang="ru" sz="1000" b="1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интернет-уроков</a:t>
            </a:r>
            <a:endParaRPr sz="1000" b="1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>
                <a:solidFill>
                  <a:srgbClr val="539ACE"/>
                </a:solidFill>
                <a:latin typeface="Verdana"/>
                <a:ea typeface="Verdana"/>
                <a:cs typeface="Verdana"/>
                <a:sym typeface="Verdana"/>
              </a:rPr>
              <a:t>68 </a:t>
            </a:r>
            <a:r>
              <a:rPr lang="ru" sz="1000" b="1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часов </a:t>
            </a:r>
            <a:endParaRPr sz="1000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7" name="Google Shape;217;g3d2228253e6_1_0"/>
          <p:cNvSpPr txBox="1"/>
          <p:nvPr/>
        </p:nvSpPr>
        <p:spPr>
          <a:xfrm>
            <a:off x="2832175" y="3724563"/>
            <a:ext cx="1619400" cy="3231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Физика. 10 класс</a:t>
            </a:r>
            <a:endParaRPr sz="2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8" name="Google Shape;218;g3d2228253e6_1_0"/>
          <p:cNvSpPr txBox="1"/>
          <p:nvPr/>
        </p:nvSpPr>
        <p:spPr>
          <a:xfrm>
            <a:off x="4638275" y="3724563"/>
            <a:ext cx="1574100" cy="323100"/>
          </a:xfrm>
          <a:prstGeom prst="rect">
            <a:avLst/>
          </a:prstGeom>
          <a:solidFill>
            <a:srgbClr val="4B6DC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Физика. 11 класс</a:t>
            </a:r>
            <a:endParaRPr sz="900" b="1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9" name="Google Shape;219;g3d2228253e6_1_0"/>
          <p:cNvPicPr preferRelativeResize="0"/>
          <p:nvPr/>
        </p:nvPicPr>
        <p:blipFill rotWithShape="1">
          <a:blip r:embed="rId5">
            <a:alphaModFix/>
          </a:blip>
          <a:srcRect l="17179" t="36493" r="71349" b="38689"/>
          <a:stretch/>
        </p:blipFill>
        <p:spPr>
          <a:xfrm>
            <a:off x="2877475" y="1782575"/>
            <a:ext cx="1574098" cy="184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3d2228253e6_1_0"/>
          <p:cNvPicPr preferRelativeResize="0"/>
          <p:nvPr/>
        </p:nvPicPr>
        <p:blipFill rotWithShape="1">
          <a:blip r:embed="rId5">
            <a:alphaModFix/>
          </a:blip>
          <a:srcRect l="30826" t="36177" r="57602" b="38997"/>
          <a:stretch/>
        </p:blipFill>
        <p:spPr>
          <a:xfrm>
            <a:off x="4638275" y="1745346"/>
            <a:ext cx="1619400" cy="1881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1522</Words>
  <Application>Microsoft Office PowerPoint</Application>
  <PresentationFormat>Экран (16:9)</PresentationFormat>
  <Paragraphs>223</Paragraphs>
  <Slides>29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Verdana</vt:lpstr>
      <vt:lpstr>Raleway</vt:lpstr>
      <vt:lpstr>Raleway Medium</vt:lpstr>
      <vt:lpstr>Arial</vt:lpstr>
      <vt:lpstr>Calibri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Маргарита</dc:creator>
  <cp:lastModifiedBy>Горбатова О.Н.</cp:lastModifiedBy>
  <cp:revision>1</cp:revision>
  <dcterms:modified xsi:type="dcterms:W3CDTF">2026-03-26T08:05:50Z</dcterms:modified>
</cp:coreProperties>
</file>