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71" r:id="rId2"/>
    <p:sldId id="271" r:id="rId3"/>
    <p:sldId id="274" r:id="rId4"/>
    <p:sldId id="367" r:id="rId5"/>
    <p:sldId id="372" r:id="rId6"/>
    <p:sldId id="307" r:id="rId7"/>
    <p:sldId id="293" r:id="rId8"/>
    <p:sldId id="370" r:id="rId9"/>
  </p:sldIdLst>
  <p:sldSz cx="18288000" cy="10287000"/>
  <p:notesSz cx="6858000" cy="9144000"/>
  <p:embeddedFontLst>
    <p:embeddedFont>
      <p:font typeface="Open Sans 1" charset="0"/>
      <p:regular r:id="rId11"/>
    </p:embeddedFont>
    <p:embeddedFont>
      <p:font typeface="Open Sans 1 Bold" charset="0"/>
      <p:regular r:id="rId12"/>
    </p:embeddedFont>
    <p:embeddedFont>
      <p:font typeface="PT Sans" charset="-52"/>
      <p:regular r:id="rId13"/>
      <p:bold r:id="rId14"/>
      <p:italic r:id="rId15"/>
      <p:boldItalic r:id="rId16"/>
    </p:embeddedFont>
    <p:embeddedFont>
      <p:font typeface="Open Sans Bold" charset="0"/>
      <p:regular r:id="rId17"/>
    </p:embeddedFont>
    <p:embeddedFont>
      <p:font typeface="Open Sans 2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196"/>
    <a:srgbClr val="FFFFFF"/>
    <a:srgbClr val="56CCC3"/>
    <a:srgbClr val="FDC300"/>
    <a:srgbClr val="EF75D9"/>
    <a:srgbClr val="9FE1DC"/>
    <a:srgbClr val="36AAB0"/>
    <a:srgbClr val="46C0C6"/>
    <a:srgbClr val="041A22"/>
    <a:srgbClr val="F2F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4" autoAdjust="0"/>
    <p:restoredTop sz="94622" autoAdjust="0"/>
  </p:normalViewPr>
  <p:slideViewPr>
    <p:cSldViewPr>
      <p:cViewPr>
        <p:scale>
          <a:sx n="57" d="100"/>
          <a:sy n="57" d="100"/>
        </p:scale>
        <p:origin x="-234" y="1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B3313-4245-49F8-89AF-E75CEFE0C26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7CF28-A141-42E2-B548-D473DAE7A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9.sv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9" Type="http://schemas.openxmlformats.org/officeDocument/2006/relationships/image" Target="../media/image25.svg"/><Relationship Id="rId1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0.svg"/><Relationship Id="rId7" Type="http://schemas.openxmlformats.org/officeDocument/2006/relationships/image" Target="../media/image25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71.svg"/><Relationship Id="rId5" Type="http://schemas.openxmlformats.org/officeDocument/2006/relationships/image" Target="../media/image252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5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2.svg"/><Relationship Id="rId2" Type="http://schemas.openxmlformats.org/officeDocument/2006/relationships/hyperlink" Target="https://&#1096;&#1082;&#1086;&#1083;&#1072;237.&#1088;&#1092;/wp-content/uploads/2022/03/forma-uchitel-uchitel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7.svg"/><Relationship Id="rId7" Type="http://schemas.openxmlformats.org/officeDocument/2006/relationships/image" Target="../media/image14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9.svg"/><Relationship Id="rId4" Type="http://schemas.openxmlformats.org/officeDocument/2006/relationships/image" Target="../media/image17.png"/><Relationship Id="rId9" Type="http://schemas.openxmlformats.org/officeDocument/2006/relationships/image" Target="../media/image14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19.svg"/><Relationship Id="rId3" Type="http://schemas.openxmlformats.org/officeDocument/2006/relationships/image" Target="../media/image411.svg"/><Relationship Id="rId21" Type="http://schemas.openxmlformats.org/officeDocument/2006/relationships/image" Target="../media/image137.svg"/><Relationship Id="rId7" Type="http://schemas.openxmlformats.org/officeDocument/2006/relationships/image" Target="../media/image408.svg"/><Relationship Id="rId12" Type="http://schemas.openxmlformats.org/officeDocument/2006/relationships/image" Target="../media/image25.png"/><Relationship Id="rId2" Type="http://schemas.openxmlformats.org/officeDocument/2006/relationships/image" Target="../media/image21.png"/><Relationship Id="rId16" Type="http://schemas.openxmlformats.org/officeDocument/2006/relationships/image" Target="../media/image27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17.svg"/><Relationship Id="rId15" Type="http://schemas.openxmlformats.org/officeDocument/2006/relationships/image" Target="../media/image421.svg"/><Relationship Id="rId10" Type="http://schemas.openxmlformats.org/officeDocument/2006/relationships/image" Target="../media/image24.png"/><Relationship Id="rId19" Type="http://schemas.openxmlformats.org/officeDocument/2006/relationships/image" Target="../media/image425.svg"/><Relationship Id="rId4" Type="http://schemas.openxmlformats.org/officeDocument/2006/relationships/image" Target="../media/image22.png"/><Relationship Id="rId9" Type="http://schemas.openxmlformats.org/officeDocument/2006/relationships/image" Target="../media/image415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7.svg"/><Relationship Id="rId7" Type="http://schemas.openxmlformats.org/officeDocument/2006/relationships/image" Target="../media/image139.svg"/><Relationship Id="rId12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43.svg"/><Relationship Id="rId5" Type="http://schemas.openxmlformats.org/officeDocument/2006/relationships/image" Target="../media/image547.svg"/><Relationship Id="rId15" Type="http://schemas.openxmlformats.org/officeDocument/2006/relationships/image" Target="../media/image30.jpeg"/><Relationship Id="rId10" Type="http://schemas.openxmlformats.org/officeDocument/2006/relationships/image" Target="../media/image19.png"/><Relationship Id="rId9" Type="http://schemas.openxmlformats.org/officeDocument/2006/relationships/image" Target="../media/image141.sv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18.png"/><Relationship Id="rId21" Type="http://schemas.openxmlformats.org/officeDocument/2006/relationships/image" Target="../media/image143.svg"/><Relationship Id="rId7" Type="http://schemas.openxmlformats.org/officeDocument/2006/relationships/image" Target="../media/image240.svg"/><Relationship Id="rId17" Type="http://schemas.openxmlformats.org/officeDocument/2006/relationships/image" Target="../media/image139.svg"/><Relationship Id="rId2" Type="http://schemas.openxmlformats.org/officeDocument/2006/relationships/image" Target="../media/image3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56.svg"/><Relationship Id="rId23" Type="http://schemas.openxmlformats.org/officeDocument/2006/relationships/image" Target="../media/image34.jpeg"/><Relationship Id="rId19" Type="http://schemas.openxmlformats.org/officeDocument/2006/relationships/image" Target="../media/image141.svg"/><Relationship Id="rId22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3262207" y="5012382"/>
            <a:ext cx="11746702" cy="84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2"/>
              </a:lnSpc>
            </a:pPr>
            <a:r>
              <a:rPr lang="ru-RU" sz="3706" b="1" dirty="0" smtClean="0">
                <a:solidFill>
                  <a:srgbClr val="00002E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  </a:t>
            </a:r>
            <a:endParaRPr lang="en-US" sz="3706" b="1" dirty="0">
              <a:solidFill>
                <a:srgbClr val="00002E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  <a:sym typeface="Open Sans 1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3962400" y="537318"/>
            <a:ext cx="4777873" cy="1094338"/>
          </a:xfrm>
          <a:custGeom>
            <a:avLst/>
            <a:gdLst/>
            <a:ahLst/>
            <a:cxnLst/>
            <a:rect l="l" t="t" r="r" b="b"/>
            <a:pathLst>
              <a:path w="6370497" h="1459117">
                <a:moveTo>
                  <a:pt x="0" y="0"/>
                </a:moveTo>
                <a:lnTo>
                  <a:pt x="6370497" y="0"/>
                </a:lnTo>
                <a:lnTo>
                  <a:pt x="6370497" y="1459117"/>
                </a:lnTo>
                <a:lnTo>
                  <a:pt x="0" y="1459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06" t="-38495" r="-3110" b="-45991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0" y="0"/>
            <a:ext cx="2245026" cy="10287000"/>
            <a:chOff x="0" y="0"/>
            <a:chExt cx="895937" cy="41053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95937" cy="4105300"/>
            </a:xfrm>
            <a:custGeom>
              <a:avLst/>
              <a:gdLst/>
              <a:ahLst/>
              <a:cxnLst/>
              <a:rect l="l" t="t" r="r" b="b"/>
              <a:pathLst>
                <a:path w="895937" h="4105300">
                  <a:moveTo>
                    <a:pt x="0" y="0"/>
                  </a:moveTo>
                  <a:lnTo>
                    <a:pt x="895937" y="0"/>
                  </a:lnTo>
                  <a:lnTo>
                    <a:pt x="895937" y="4105300"/>
                  </a:lnTo>
                  <a:lnTo>
                    <a:pt x="0" y="4105300"/>
                  </a:ln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895937" cy="4076725"/>
            </a:xfrm>
            <a:prstGeom prst="rect">
              <a:avLst/>
            </a:prstGeom>
          </p:spPr>
          <p:txBody>
            <a:bodyPr lIns="33526" tIns="33526" rIns="33526" bIns="33526" rtlCol="0" anchor="ctr"/>
            <a:lstStyle/>
            <a:p>
              <a:pPr algn="ctr">
                <a:lnSpc>
                  <a:spcPts val="1187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8687" y="0"/>
            <a:ext cx="2047653" cy="10287000"/>
            <a:chOff x="0" y="0"/>
            <a:chExt cx="2730203" cy="13716000"/>
          </a:xfrm>
        </p:grpSpPr>
        <p:sp>
          <p:nvSpPr>
            <p:cNvPr id="24" name="Freeform 24"/>
            <p:cNvSpPr/>
            <p:nvPr/>
          </p:nvSpPr>
          <p:spPr>
            <a:xfrm>
              <a:off x="0" y="9413387"/>
              <a:ext cx="2730203" cy="4302613"/>
            </a:xfrm>
            <a:custGeom>
              <a:avLst/>
              <a:gdLst/>
              <a:ahLst/>
              <a:cxnLst/>
              <a:rect l="l" t="t" r="r" b="b"/>
              <a:pathLst>
                <a:path w="2730203" h="4302613">
                  <a:moveTo>
                    <a:pt x="0" y="0"/>
                  </a:moveTo>
                  <a:lnTo>
                    <a:pt x="2730203" y="0"/>
                  </a:lnTo>
                  <a:lnTo>
                    <a:pt x="2730203" y="4302613"/>
                  </a:lnTo>
                  <a:lnTo>
                    <a:pt x="0" y="4302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r>
                <a:rPr lang="ru-RU" dirty="0" smtClean="0"/>
                <a:t>     </a:t>
              </a:r>
              <a:endParaRPr lang="ru-RU" dirty="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4401004"/>
              <a:ext cx="2730203" cy="2730203"/>
            </a:xfrm>
            <a:custGeom>
              <a:avLst/>
              <a:gdLst/>
              <a:ahLst/>
              <a:cxnLst/>
              <a:rect l="l" t="t" r="r" b="b"/>
              <a:pathLst>
                <a:path w="2730203" h="2730203">
                  <a:moveTo>
                    <a:pt x="0" y="0"/>
                  </a:moveTo>
                  <a:lnTo>
                    <a:pt x="2730203" y="0"/>
                  </a:lnTo>
                  <a:lnTo>
                    <a:pt x="2730203" y="2730204"/>
                  </a:lnTo>
                  <a:lnTo>
                    <a:pt x="0" y="273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7229856"/>
              <a:ext cx="2730203" cy="2084883"/>
            </a:xfrm>
            <a:custGeom>
              <a:avLst/>
              <a:gdLst/>
              <a:ahLst/>
              <a:cxnLst/>
              <a:rect l="l" t="t" r="r" b="b"/>
              <a:pathLst>
                <a:path w="2730203" h="2084883">
                  <a:moveTo>
                    <a:pt x="0" y="0"/>
                  </a:moveTo>
                  <a:lnTo>
                    <a:pt x="2730203" y="0"/>
                  </a:lnTo>
                  <a:lnTo>
                    <a:pt x="2730203" y="2084883"/>
                  </a:lnTo>
                  <a:lnTo>
                    <a:pt x="0" y="2084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999"/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10800000">
              <a:off x="0" y="0"/>
              <a:ext cx="2730203" cy="4302356"/>
            </a:xfrm>
            <a:custGeom>
              <a:avLst/>
              <a:gdLst/>
              <a:ahLst/>
              <a:cxnLst/>
              <a:rect l="l" t="t" r="r" b="b"/>
              <a:pathLst>
                <a:path w="2730203" h="4302356">
                  <a:moveTo>
                    <a:pt x="0" y="0"/>
                  </a:moveTo>
                  <a:lnTo>
                    <a:pt x="2730203" y="0"/>
                  </a:lnTo>
                  <a:lnTo>
                    <a:pt x="2730203" y="4302356"/>
                  </a:lnTo>
                  <a:lnTo>
                    <a:pt x="0" y="430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9999"/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Прямоугольник 30"/>
          <p:cNvSpPr/>
          <p:nvPr/>
        </p:nvSpPr>
        <p:spPr>
          <a:xfrm>
            <a:off x="3505200" y="1850402"/>
            <a:ext cx="13895077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КГБПОУ «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Бийский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педагогический колледж имени Д.И. Кузнецова» </a:t>
            </a:r>
          </a:p>
          <a:p>
            <a:pPr algn="just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algn="just"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тема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«НАСТАВНИЧЕСТВО КАК УСЛОВИЕ ФОРМИРОВАНИЯ УСПЕШНОСТИ МОЛОДОГО СПЕЦИАЛИСТА»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ru-RU" sz="2800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800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u="sng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Беспалова Г.А., заместитель директора по учебно-методической работе 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26.08.2025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</a:t>
            </a:r>
            <a:endParaRPr lang="ru-RU" sz="2400" dirty="0">
              <a:solidFill>
                <a:srgbClr val="00206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18" y="269551"/>
            <a:ext cx="3628550" cy="1580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001" y="2705100"/>
            <a:ext cx="7162800" cy="41051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18591" y="331365"/>
            <a:ext cx="2745407" cy="12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00080" y="2324099"/>
            <a:ext cx="6203015" cy="6012849"/>
          </a:xfrm>
          <a:custGeom>
            <a:avLst/>
            <a:gdLst/>
            <a:ahLst/>
            <a:cxnLst/>
            <a:rect l="l" t="t" r="r" b="b"/>
            <a:pathLst>
              <a:path w="5881659" h="6012849">
                <a:moveTo>
                  <a:pt x="0" y="0"/>
                </a:moveTo>
                <a:lnTo>
                  <a:pt x="5881660" y="0"/>
                </a:lnTo>
                <a:lnTo>
                  <a:pt x="5881660" y="6012849"/>
                </a:lnTo>
                <a:lnTo>
                  <a:pt x="0" y="6012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7682881" y="1766048"/>
            <a:ext cx="2084168" cy="19126071"/>
            <a:chOff x="0" y="0"/>
            <a:chExt cx="705015" cy="68685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5015" cy="6868531"/>
            </a:xfrm>
            <a:custGeom>
              <a:avLst/>
              <a:gdLst/>
              <a:ahLst/>
              <a:cxnLst/>
              <a:rect l="l" t="t" r="r" b="b"/>
              <a:pathLst>
                <a:path w="872170" h="6868531">
                  <a:moveTo>
                    <a:pt x="0" y="0"/>
                  </a:moveTo>
                  <a:lnTo>
                    <a:pt x="872170" y="0"/>
                  </a:lnTo>
                  <a:lnTo>
                    <a:pt x="872170" y="6868531"/>
                  </a:lnTo>
                  <a:lnTo>
                    <a:pt x="0" y="6868531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207436" y="3110286"/>
            <a:ext cx="900187" cy="538475"/>
          </a:xfrm>
          <a:custGeom>
            <a:avLst/>
            <a:gdLst/>
            <a:ahLst/>
            <a:cxnLst/>
            <a:rect l="l" t="t" r="r" b="b"/>
            <a:pathLst>
              <a:path w="900187" h="538475">
                <a:moveTo>
                  <a:pt x="0" y="0"/>
                </a:moveTo>
                <a:lnTo>
                  <a:pt x="900187" y="0"/>
                </a:lnTo>
                <a:lnTo>
                  <a:pt x="900187" y="538476"/>
                </a:lnTo>
                <a:lnTo>
                  <a:pt x="0" y="538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30544" y="6749739"/>
            <a:ext cx="653969" cy="1120507"/>
          </a:xfrm>
          <a:custGeom>
            <a:avLst/>
            <a:gdLst/>
            <a:ahLst/>
            <a:cxnLst/>
            <a:rect l="l" t="t" r="r" b="b"/>
            <a:pathLst>
              <a:path w="653969" h="1120507">
                <a:moveTo>
                  <a:pt x="0" y="0"/>
                </a:moveTo>
                <a:lnTo>
                  <a:pt x="653969" y="0"/>
                </a:lnTo>
                <a:lnTo>
                  <a:pt x="653969" y="1120507"/>
                </a:lnTo>
                <a:lnTo>
                  <a:pt x="0" y="1120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91800" y="2903118"/>
            <a:ext cx="970434" cy="786934"/>
          </a:xfrm>
          <a:custGeom>
            <a:avLst/>
            <a:gdLst/>
            <a:ahLst/>
            <a:cxnLst/>
            <a:rect l="l" t="t" r="r" b="b"/>
            <a:pathLst>
              <a:path w="970434" h="786934">
                <a:moveTo>
                  <a:pt x="0" y="0"/>
                </a:moveTo>
                <a:lnTo>
                  <a:pt x="970434" y="0"/>
                </a:lnTo>
                <a:lnTo>
                  <a:pt x="970434" y="786934"/>
                </a:lnTo>
                <a:lnTo>
                  <a:pt x="0" y="786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924552" y="1365051"/>
            <a:ext cx="1575407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Виды наставничества</a:t>
            </a:r>
            <a:endParaRPr lang="en-US" sz="4800" b="1" dirty="0">
              <a:solidFill>
                <a:srgbClr val="002060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sp>
        <p:nvSpPr>
          <p:cNvPr id="24" name="TextBox 23"/>
          <p:cNvSpPr txBox="1"/>
          <p:nvPr/>
        </p:nvSpPr>
        <p:spPr>
          <a:xfrm>
            <a:off x="12126801" y="2531280"/>
            <a:ext cx="424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Профессиональное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7476" y="2531281"/>
            <a:ext cx="424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Адаптационное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2014" y="6558682"/>
            <a:ext cx="424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Проектное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88816" y="6558681"/>
            <a:ext cx="496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</a:rPr>
              <a:t>Профориентационное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Freeform 38"/>
          <p:cNvSpPr/>
          <p:nvPr/>
        </p:nvSpPr>
        <p:spPr>
          <a:xfrm>
            <a:off x="10477876" y="7011274"/>
            <a:ext cx="970434" cy="831842"/>
          </a:xfrm>
          <a:custGeom>
            <a:avLst/>
            <a:gdLst/>
            <a:ahLst/>
            <a:cxnLst/>
            <a:rect l="l" t="t" r="r" b="b"/>
            <a:pathLst>
              <a:path w="590550" h="544044">
                <a:moveTo>
                  <a:pt x="0" y="0"/>
                </a:moveTo>
                <a:lnTo>
                  <a:pt x="590550" y="0"/>
                </a:lnTo>
                <a:lnTo>
                  <a:pt x="590550" y="544044"/>
                </a:lnTo>
                <a:lnTo>
                  <a:pt x="0" y="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3371575" y="7492326"/>
            <a:ext cx="2758270" cy="60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7"/>
              </a:lnSpc>
            </a:pPr>
            <a:r>
              <a:rPr lang="en-US" sz="4199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20%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69772" y="3384153"/>
            <a:ext cx="4098175" cy="59503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endParaRPr lang="ru-RU" sz="3200" dirty="0" smtClean="0"/>
          </a:p>
          <a:p>
            <a:pPr algn="ctr">
              <a:lnSpc>
                <a:spcPts val="2940"/>
              </a:lnSpc>
            </a:pPr>
            <a:r>
              <a:rPr lang="ru-RU" sz="2400" dirty="0" smtClean="0"/>
              <a:t>УСПЕШНОЕ ЗАКРЕПЛЕНИЕ НА МЕСТЕ РАБОТЫ МОЛОДОГО СПЕЦИАЛИСТА, ПОВЫШЕНИЕ ЕГО ПРОФЕССИОНАЛЬНОГО ПОТЕНЦИАЛА И УРОВНЯ, А ТАКЖЕ СОЗДАНИЕ КОМФОРТНОЙ ПРОФЕССИОНАЛЬНОЙ СРЕДЫ ВНУТРИ ОБРАЗОВАТЕЛЬНОЙ ОРГАНИЗАЦИИ, ПОЗВОЛЯЮЩЕЙ РЕАЛИЗОВЫВАТЬ АКТУАЛЬНЫЕ ПЕДАГОГИЧЕСКИЕ ЗАДАЧИ НА ВЫСОКОМ УРОВНЕ</a:t>
            </a:r>
            <a:r>
              <a:rPr lang="ru-RU" sz="2800" dirty="0"/>
              <a:t> </a:t>
            </a:r>
            <a:r>
              <a:rPr lang="ru-RU" sz="2400" dirty="0">
                <a:hlinkClick r:id="rId2"/>
              </a:rPr>
              <a:t/>
            </a:r>
            <a:br>
              <a:rPr lang="ru-RU" sz="2400" dirty="0">
                <a:hlinkClick r:id="rId2"/>
              </a:rPr>
            </a:br>
            <a:endParaRPr lang="en-US" sz="2100" dirty="0">
              <a:solidFill>
                <a:srgbClr val="041A22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grpSp>
        <p:nvGrpSpPr>
          <p:cNvPr id="16" name="Group 16"/>
          <p:cNvGrpSpPr/>
          <p:nvPr/>
        </p:nvGrpSpPr>
        <p:grpSpPr>
          <a:xfrm rot="-5400000">
            <a:off x="7095242" y="-10492138"/>
            <a:ext cx="2736892" cy="20304783"/>
            <a:chOff x="0" y="0"/>
            <a:chExt cx="925813" cy="68685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25813" cy="6868531"/>
            </a:xfrm>
            <a:custGeom>
              <a:avLst/>
              <a:gdLst/>
              <a:ahLst/>
              <a:cxnLst/>
              <a:rect l="l" t="t" r="r" b="b"/>
              <a:pathLst>
                <a:path w="925813" h="6868531">
                  <a:moveTo>
                    <a:pt x="0" y="0"/>
                  </a:moveTo>
                  <a:lnTo>
                    <a:pt x="925813" y="0"/>
                  </a:lnTo>
                  <a:lnTo>
                    <a:pt x="925813" y="6868531"/>
                  </a:lnTo>
                  <a:lnTo>
                    <a:pt x="0" y="6868531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90628" y="422796"/>
            <a:ext cx="1211807" cy="1211807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-647445" y="190628"/>
            <a:ext cx="1676145" cy="167614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sp>
        <p:nvSpPr>
          <p:cNvPr id="25" name="Freeform 4"/>
          <p:cNvSpPr/>
          <p:nvPr/>
        </p:nvSpPr>
        <p:spPr>
          <a:xfrm>
            <a:off x="512183" y="2251364"/>
            <a:ext cx="5580529" cy="7083136"/>
          </a:xfrm>
          <a:custGeom>
            <a:avLst/>
            <a:gdLst/>
            <a:ahLst/>
            <a:cxnLst/>
            <a:rect l="l" t="t" r="r" b="b"/>
            <a:pathLst>
              <a:path w="8435641" h="4569278">
                <a:moveTo>
                  <a:pt x="0" y="0"/>
                </a:moveTo>
                <a:lnTo>
                  <a:pt x="8435641" y="0"/>
                </a:lnTo>
                <a:lnTo>
                  <a:pt x="8435641" y="4569278"/>
                </a:lnTo>
                <a:lnTo>
                  <a:pt x="0" y="4569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l="1" r="-152909"/>
            </a:stretch>
          </a:blipFill>
        </p:spPr>
      </p:sp>
      <p:sp>
        <p:nvSpPr>
          <p:cNvPr id="26" name="TextBox 25"/>
          <p:cNvSpPr txBox="1"/>
          <p:nvPr/>
        </p:nvSpPr>
        <p:spPr>
          <a:xfrm>
            <a:off x="1156841" y="2587535"/>
            <a:ext cx="452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СОЗДАТЬ УСЛОВИЯ ДЛЯ ПРОФЕССИОНАЛЬНОЙ АДАПТАЦИИ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2081" y="5562099"/>
            <a:ext cx="452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ВЫЯВИТЬ ЗАТРУДНЕНИЯ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7978687"/>
            <a:ext cx="4529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ОБЕСПЕЧИТЬ ВОВЛЕЧЕНИЕ ВО ВСЕ СФЕРЫ КОЛЛЕДЖА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1134164" y="2158086"/>
            <a:ext cx="6087036" cy="7176414"/>
          </a:xfrm>
          <a:custGeom>
            <a:avLst/>
            <a:gdLst/>
            <a:ahLst/>
            <a:cxnLst/>
            <a:rect l="l" t="t" r="r" b="b"/>
            <a:pathLst>
              <a:path w="6816358" h="4569278">
                <a:moveTo>
                  <a:pt x="0" y="0"/>
                </a:moveTo>
                <a:lnTo>
                  <a:pt x="6816358" y="0"/>
                </a:lnTo>
                <a:lnTo>
                  <a:pt x="6816358" y="4569278"/>
                </a:lnTo>
                <a:lnTo>
                  <a:pt x="0" y="4569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 l="-152560"/>
            </a:stretch>
          </a:blipFill>
        </p:spPr>
      </p:sp>
      <p:sp>
        <p:nvSpPr>
          <p:cNvPr id="30" name="TextBox 29"/>
          <p:cNvSpPr txBox="1"/>
          <p:nvPr/>
        </p:nvSpPr>
        <p:spPr>
          <a:xfrm>
            <a:off x="11910616" y="7794022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УСКОРИТЬ ПРОЦЕСС ПРОФЕССИОНАЛЬНОГО СТАНОВЛЕНИЯ ПЕДАГОГА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10616" y="5377313"/>
            <a:ext cx="4855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ПРИВИВАТЬ ИНТЕРЕС К ПЕДАГОГИЧЕСКОЙ ДЕЯТЕЛЬНОСТИ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847245" y="2587536"/>
            <a:ext cx="5308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ВКЛЮЧИТЬ В ИССЛЕДОВАТЕЛЬСКУЮ ДЕЯТЕЛЬНОСТЬ, РАЗВИВАТЬ ПРОФЕССИОНАЛЬНОЕ МЫШЛЕНИЕ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77000" y="2251364"/>
            <a:ext cx="441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ЦЕЛЬ НАСТАВНИЧЕСТВА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«ПЕДАГОГ - ПЕДАГОГ»</a:t>
            </a:r>
            <a:r>
              <a:rPr lang="ru-RU" sz="2800" b="1" dirty="0">
                <a:solidFill>
                  <a:srgbClr val="002060"/>
                </a:solidFill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83">
            <a:extLst>
              <a:ext uri="{FF2B5EF4-FFF2-40B4-BE49-F238E27FC236}">
                <a16:creationId xmlns="" xmlns:a16="http://schemas.microsoft.com/office/drawing/2014/main" id="{82E2A373-3F19-4A85-90E6-53DDB8C7D18C}"/>
              </a:ext>
            </a:extLst>
          </p:cNvPr>
          <p:cNvSpPr/>
          <p:nvPr/>
        </p:nvSpPr>
        <p:spPr>
          <a:xfrm>
            <a:off x="5928949" y="2313634"/>
            <a:ext cx="6187002" cy="6187002"/>
          </a:xfrm>
          <a:custGeom>
            <a:avLst/>
            <a:gdLst>
              <a:gd name="connsiteX0" fmla="*/ 0 w 4709902"/>
              <a:gd name="connsiteY0" fmla="*/ 2354951 h 4709902"/>
              <a:gd name="connsiteX1" fmla="*/ 11351 w 4709902"/>
              <a:gd name="connsiteY1" fmla="*/ 2124119 h 4709902"/>
              <a:gd name="connsiteX2" fmla="*/ 45239 w 4709902"/>
              <a:gd name="connsiteY2" fmla="*/ 1895524 h 4709902"/>
              <a:gd name="connsiteX3" fmla="*/ 101404 w 4709902"/>
              <a:gd name="connsiteY3" fmla="*/ 1671356 h 4709902"/>
              <a:gd name="connsiteX4" fmla="*/ 179259 w 4709902"/>
              <a:gd name="connsiteY4" fmla="*/ 1453758 h 4709902"/>
              <a:gd name="connsiteX5" fmla="*/ 278073 w 4709902"/>
              <a:gd name="connsiteY5" fmla="*/ 1244827 h 4709902"/>
              <a:gd name="connsiteX6" fmla="*/ 396880 w 4709902"/>
              <a:gd name="connsiteY6" fmla="*/ 1046611 h 4709902"/>
              <a:gd name="connsiteX7" fmla="*/ 534550 w 4709902"/>
              <a:gd name="connsiteY7" fmla="*/ 860994 h 4709902"/>
              <a:gd name="connsiteX8" fmla="*/ 689749 w 4709902"/>
              <a:gd name="connsiteY8" fmla="*/ 689749 h 4709902"/>
              <a:gd name="connsiteX9" fmla="*/ 860994 w 4709902"/>
              <a:gd name="connsiteY9" fmla="*/ 534550 h 4709902"/>
              <a:gd name="connsiteX10" fmla="*/ 1046611 w 4709902"/>
              <a:gd name="connsiteY10" fmla="*/ 396880 h 4709902"/>
              <a:gd name="connsiteX11" fmla="*/ 1244827 w 4709902"/>
              <a:gd name="connsiteY11" fmla="*/ 278073 h 4709902"/>
              <a:gd name="connsiteX12" fmla="*/ 1453758 w 4709902"/>
              <a:gd name="connsiteY12" fmla="*/ 179259 h 4709902"/>
              <a:gd name="connsiteX13" fmla="*/ 1671356 w 4709902"/>
              <a:gd name="connsiteY13" fmla="*/ 101404 h 4709902"/>
              <a:gd name="connsiteX14" fmla="*/ 1895524 w 4709902"/>
              <a:gd name="connsiteY14" fmla="*/ 45239 h 4709902"/>
              <a:gd name="connsiteX15" fmla="*/ 2124119 w 4709902"/>
              <a:gd name="connsiteY15" fmla="*/ 11351 h 4709902"/>
              <a:gd name="connsiteX16" fmla="*/ 2354951 w 4709902"/>
              <a:gd name="connsiteY16" fmla="*/ 0 h 4709902"/>
              <a:gd name="connsiteX17" fmla="*/ 2585783 w 4709902"/>
              <a:gd name="connsiteY17" fmla="*/ 11351 h 4709902"/>
              <a:gd name="connsiteX18" fmla="*/ 2814378 w 4709902"/>
              <a:gd name="connsiteY18" fmla="*/ 45239 h 4709902"/>
              <a:gd name="connsiteX19" fmla="*/ 3038546 w 4709902"/>
              <a:gd name="connsiteY19" fmla="*/ 101404 h 4709902"/>
              <a:gd name="connsiteX20" fmla="*/ 3256144 w 4709902"/>
              <a:gd name="connsiteY20" fmla="*/ 179259 h 4709902"/>
              <a:gd name="connsiteX21" fmla="*/ 3465075 w 4709902"/>
              <a:gd name="connsiteY21" fmla="*/ 278073 h 4709902"/>
              <a:gd name="connsiteX22" fmla="*/ 3663291 w 4709902"/>
              <a:gd name="connsiteY22" fmla="*/ 396880 h 4709902"/>
              <a:gd name="connsiteX23" fmla="*/ 3848908 w 4709902"/>
              <a:gd name="connsiteY23" fmla="*/ 534550 h 4709902"/>
              <a:gd name="connsiteX24" fmla="*/ 4020153 w 4709902"/>
              <a:gd name="connsiteY24" fmla="*/ 689749 h 4709902"/>
              <a:gd name="connsiteX25" fmla="*/ 4175352 w 4709902"/>
              <a:gd name="connsiteY25" fmla="*/ 860994 h 4709902"/>
              <a:gd name="connsiteX26" fmla="*/ 4313022 w 4709902"/>
              <a:gd name="connsiteY26" fmla="*/ 1046611 h 4709902"/>
              <a:gd name="connsiteX27" fmla="*/ 4431829 w 4709902"/>
              <a:gd name="connsiteY27" fmla="*/ 1244827 h 4709902"/>
              <a:gd name="connsiteX28" fmla="*/ 4530643 w 4709902"/>
              <a:gd name="connsiteY28" fmla="*/ 1453758 h 4709902"/>
              <a:gd name="connsiteX29" fmla="*/ 4608498 w 4709902"/>
              <a:gd name="connsiteY29" fmla="*/ 1671356 h 4709902"/>
              <a:gd name="connsiteX30" fmla="*/ 4664663 w 4709902"/>
              <a:gd name="connsiteY30" fmla="*/ 1895524 h 4709902"/>
              <a:gd name="connsiteX31" fmla="*/ 4698551 w 4709902"/>
              <a:gd name="connsiteY31" fmla="*/ 2124119 h 4709902"/>
              <a:gd name="connsiteX32" fmla="*/ 4709902 w 4709902"/>
              <a:gd name="connsiteY32" fmla="*/ 2354951 h 4709902"/>
              <a:gd name="connsiteX33" fmla="*/ 4698551 w 4709902"/>
              <a:gd name="connsiteY33" fmla="*/ 2585783 h 4709902"/>
              <a:gd name="connsiteX34" fmla="*/ 4664663 w 4709902"/>
              <a:gd name="connsiteY34" fmla="*/ 2814378 h 4709902"/>
              <a:gd name="connsiteX35" fmla="*/ 4608498 w 4709902"/>
              <a:gd name="connsiteY35" fmla="*/ 3038546 h 4709902"/>
              <a:gd name="connsiteX36" fmla="*/ 4530643 w 4709902"/>
              <a:gd name="connsiteY36" fmla="*/ 3256144 h 4709902"/>
              <a:gd name="connsiteX37" fmla="*/ 4431829 w 4709902"/>
              <a:gd name="connsiteY37" fmla="*/ 3465075 h 4709902"/>
              <a:gd name="connsiteX38" fmla="*/ 4313022 w 4709902"/>
              <a:gd name="connsiteY38" fmla="*/ 3663291 h 4709902"/>
              <a:gd name="connsiteX39" fmla="*/ 4175352 w 4709902"/>
              <a:gd name="connsiteY39" fmla="*/ 3848908 h 4709902"/>
              <a:gd name="connsiteX40" fmla="*/ 4020153 w 4709902"/>
              <a:gd name="connsiteY40" fmla="*/ 4020153 h 4709902"/>
              <a:gd name="connsiteX41" fmla="*/ 3848908 w 4709902"/>
              <a:gd name="connsiteY41" fmla="*/ 4175352 h 4709902"/>
              <a:gd name="connsiteX42" fmla="*/ 3663291 w 4709902"/>
              <a:gd name="connsiteY42" fmla="*/ 4313022 h 4709902"/>
              <a:gd name="connsiteX43" fmla="*/ 3465075 w 4709902"/>
              <a:gd name="connsiteY43" fmla="*/ 4431829 h 4709902"/>
              <a:gd name="connsiteX44" fmla="*/ 3256144 w 4709902"/>
              <a:gd name="connsiteY44" fmla="*/ 4530643 h 4709902"/>
              <a:gd name="connsiteX45" fmla="*/ 3038546 w 4709902"/>
              <a:gd name="connsiteY45" fmla="*/ 4608498 h 4709902"/>
              <a:gd name="connsiteX46" fmla="*/ 2814378 w 4709902"/>
              <a:gd name="connsiteY46" fmla="*/ 4664663 h 4709902"/>
              <a:gd name="connsiteX47" fmla="*/ 2585783 w 4709902"/>
              <a:gd name="connsiteY47" fmla="*/ 4698551 h 4709902"/>
              <a:gd name="connsiteX48" fmla="*/ 2354951 w 4709902"/>
              <a:gd name="connsiteY48" fmla="*/ 4709902 h 4709902"/>
              <a:gd name="connsiteX49" fmla="*/ 2124119 w 4709902"/>
              <a:gd name="connsiteY49" fmla="*/ 4698551 h 4709902"/>
              <a:gd name="connsiteX50" fmla="*/ 1895524 w 4709902"/>
              <a:gd name="connsiteY50" fmla="*/ 4664663 h 4709902"/>
              <a:gd name="connsiteX51" fmla="*/ 1671356 w 4709902"/>
              <a:gd name="connsiteY51" fmla="*/ 4608498 h 4709902"/>
              <a:gd name="connsiteX52" fmla="*/ 1453758 w 4709902"/>
              <a:gd name="connsiteY52" fmla="*/ 4530643 h 4709902"/>
              <a:gd name="connsiteX53" fmla="*/ 1244827 w 4709902"/>
              <a:gd name="connsiteY53" fmla="*/ 4431829 h 4709902"/>
              <a:gd name="connsiteX54" fmla="*/ 1046611 w 4709902"/>
              <a:gd name="connsiteY54" fmla="*/ 4313022 h 4709902"/>
              <a:gd name="connsiteX55" fmla="*/ 860994 w 4709902"/>
              <a:gd name="connsiteY55" fmla="*/ 4175352 h 4709902"/>
              <a:gd name="connsiteX56" fmla="*/ 689749 w 4709902"/>
              <a:gd name="connsiteY56" fmla="*/ 4020153 h 4709902"/>
              <a:gd name="connsiteX57" fmla="*/ 534550 w 4709902"/>
              <a:gd name="connsiteY57" fmla="*/ 3848908 h 4709902"/>
              <a:gd name="connsiteX58" fmla="*/ 396880 w 4709902"/>
              <a:gd name="connsiteY58" fmla="*/ 3663291 h 4709902"/>
              <a:gd name="connsiteX59" fmla="*/ 278073 w 4709902"/>
              <a:gd name="connsiteY59" fmla="*/ 3465075 h 4709902"/>
              <a:gd name="connsiteX60" fmla="*/ 179259 w 4709902"/>
              <a:gd name="connsiteY60" fmla="*/ 3256144 h 4709902"/>
              <a:gd name="connsiteX61" fmla="*/ 101404 w 4709902"/>
              <a:gd name="connsiteY61" fmla="*/ 3038546 h 4709902"/>
              <a:gd name="connsiteX62" fmla="*/ 45239 w 4709902"/>
              <a:gd name="connsiteY62" fmla="*/ 2814378 h 4709902"/>
              <a:gd name="connsiteX63" fmla="*/ 11351 w 4709902"/>
              <a:gd name="connsiteY63" fmla="*/ 2585783 h 4709902"/>
              <a:gd name="connsiteX64" fmla="*/ 0 w 4709902"/>
              <a:gd name="connsiteY64" fmla="*/ 2354951 h 4709902"/>
              <a:gd name="connsiteX0" fmla="*/ 0 w 4709902"/>
              <a:gd name="connsiteY0" fmla="*/ 2354951 h 4709902"/>
              <a:gd name="connsiteX1" fmla="*/ 11351 w 4709902"/>
              <a:gd name="connsiteY1" fmla="*/ 2124119 h 4709902"/>
              <a:gd name="connsiteX2" fmla="*/ 45239 w 4709902"/>
              <a:gd name="connsiteY2" fmla="*/ 1895524 h 4709902"/>
              <a:gd name="connsiteX3" fmla="*/ 101404 w 4709902"/>
              <a:gd name="connsiteY3" fmla="*/ 1671356 h 4709902"/>
              <a:gd name="connsiteX4" fmla="*/ 179259 w 4709902"/>
              <a:gd name="connsiteY4" fmla="*/ 1453758 h 4709902"/>
              <a:gd name="connsiteX5" fmla="*/ 278073 w 4709902"/>
              <a:gd name="connsiteY5" fmla="*/ 1244827 h 4709902"/>
              <a:gd name="connsiteX6" fmla="*/ 396880 w 4709902"/>
              <a:gd name="connsiteY6" fmla="*/ 1046611 h 4709902"/>
              <a:gd name="connsiteX7" fmla="*/ 534550 w 4709902"/>
              <a:gd name="connsiteY7" fmla="*/ 860994 h 4709902"/>
              <a:gd name="connsiteX8" fmla="*/ 689749 w 4709902"/>
              <a:gd name="connsiteY8" fmla="*/ 689749 h 4709902"/>
              <a:gd name="connsiteX9" fmla="*/ 860994 w 4709902"/>
              <a:gd name="connsiteY9" fmla="*/ 534550 h 4709902"/>
              <a:gd name="connsiteX10" fmla="*/ 1046611 w 4709902"/>
              <a:gd name="connsiteY10" fmla="*/ 396880 h 4709902"/>
              <a:gd name="connsiteX11" fmla="*/ 1244827 w 4709902"/>
              <a:gd name="connsiteY11" fmla="*/ 278073 h 4709902"/>
              <a:gd name="connsiteX12" fmla="*/ 1453758 w 4709902"/>
              <a:gd name="connsiteY12" fmla="*/ 179259 h 4709902"/>
              <a:gd name="connsiteX13" fmla="*/ 1671356 w 4709902"/>
              <a:gd name="connsiteY13" fmla="*/ 101404 h 4709902"/>
              <a:gd name="connsiteX14" fmla="*/ 1895524 w 4709902"/>
              <a:gd name="connsiteY14" fmla="*/ 45239 h 4709902"/>
              <a:gd name="connsiteX15" fmla="*/ 2124119 w 4709902"/>
              <a:gd name="connsiteY15" fmla="*/ 11351 h 4709902"/>
              <a:gd name="connsiteX16" fmla="*/ 2354951 w 4709902"/>
              <a:gd name="connsiteY16" fmla="*/ 0 h 4709902"/>
              <a:gd name="connsiteX17" fmla="*/ 2585783 w 4709902"/>
              <a:gd name="connsiteY17" fmla="*/ 11351 h 4709902"/>
              <a:gd name="connsiteX18" fmla="*/ 2814378 w 4709902"/>
              <a:gd name="connsiteY18" fmla="*/ 45239 h 4709902"/>
              <a:gd name="connsiteX19" fmla="*/ 3038546 w 4709902"/>
              <a:gd name="connsiteY19" fmla="*/ 101404 h 4709902"/>
              <a:gd name="connsiteX20" fmla="*/ 3256144 w 4709902"/>
              <a:gd name="connsiteY20" fmla="*/ 179259 h 4709902"/>
              <a:gd name="connsiteX21" fmla="*/ 3465075 w 4709902"/>
              <a:gd name="connsiteY21" fmla="*/ 278073 h 4709902"/>
              <a:gd name="connsiteX22" fmla="*/ 3663291 w 4709902"/>
              <a:gd name="connsiteY22" fmla="*/ 396880 h 4709902"/>
              <a:gd name="connsiteX23" fmla="*/ 3848908 w 4709902"/>
              <a:gd name="connsiteY23" fmla="*/ 534550 h 4709902"/>
              <a:gd name="connsiteX24" fmla="*/ 4020153 w 4709902"/>
              <a:gd name="connsiteY24" fmla="*/ 689749 h 4709902"/>
              <a:gd name="connsiteX25" fmla="*/ 4175352 w 4709902"/>
              <a:gd name="connsiteY25" fmla="*/ 860994 h 4709902"/>
              <a:gd name="connsiteX26" fmla="*/ 4313022 w 4709902"/>
              <a:gd name="connsiteY26" fmla="*/ 1046611 h 4709902"/>
              <a:gd name="connsiteX27" fmla="*/ 4447069 w 4709902"/>
              <a:gd name="connsiteY27" fmla="*/ 1239747 h 4709902"/>
              <a:gd name="connsiteX28" fmla="*/ 4530643 w 4709902"/>
              <a:gd name="connsiteY28" fmla="*/ 1453758 h 4709902"/>
              <a:gd name="connsiteX29" fmla="*/ 4608498 w 4709902"/>
              <a:gd name="connsiteY29" fmla="*/ 1671356 h 4709902"/>
              <a:gd name="connsiteX30" fmla="*/ 4664663 w 4709902"/>
              <a:gd name="connsiteY30" fmla="*/ 1895524 h 4709902"/>
              <a:gd name="connsiteX31" fmla="*/ 4698551 w 4709902"/>
              <a:gd name="connsiteY31" fmla="*/ 2124119 h 4709902"/>
              <a:gd name="connsiteX32" fmla="*/ 4709902 w 4709902"/>
              <a:gd name="connsiteY32" fmla="*/ 2354951 h 4709902"/>
              <a:gd name="connsiteX33" fmla="*/ 4698551 w 4709902"/>
              <a:gd name="connsiteY33" fmla="*/ 2585783 h 4709902"/>
              <a:gd name="connsiteX34" fmla="*/ 4664663 w 4709902"/>
              <a:gd name="connsiteY34" fmla="*/ 2814378 h 4709902"/>
              <a:gd name="connsiteX35" fmla="*/ 4608498 w 4709902"/>
              <a:gd name="connsiteY35" fmla="*/ 3038546 h 4709902"/>
              <a:gd name="connsiteX36" fmla="*/ 4530643 w 4709902"/>
              <a:gd name="connsiteY36" fmla="*/ 3256144 h 4709902"/>
              <a:gd name="connsiteX37" fmla="*/ 4431829 w 4709902"/>
              <a:gd name="connsiteY37" fmla="*/ 3465075 h 4709902"/>
              <a:gd name="connsiteX38" fmla="*/ 4313022 w 4709902"/>
              <a:gd name="connsiteY38" fmla="*/ 3663291 h 4709902"/>
              <a:gd name="connsiteX39" fmla="*/ 4175352 w 4709902"/>
              <a:gd name="connsiteY39" fmla="*/ 3848908 h 4709902"/>
              <a:gd name="connsiteX40" fmla="*/ 4020153 w 4709902"/>
              <a:gd name="connsiteY40" fmla="*/ 4020153 h 4709902"/>
              <a:gd name="connsiteX41" fmla="*/ 3848908 w 4709902"/>
              <a:gd name="connsiteY41" fmla="*/ 4175352 h 4709902"/>
              <a:gd name="connsiteX42" fmla="*/ 3663291 w 4709902"/>
              <a:gd name="connsiteY42" fmla="*/ 4313022 h 4709902"/>
              <a:gd name="connsiteX43" fmla="*/ 3465075 w 4709902"/>
              <a:gd name="connsiteY43" fmla="*/ 4431829 h 4709902"/>
              <a:gd name="connsiteX44" fmla="*/ 3256144 w 4709902"/>
              <a:gd name="connsiteY44" fmla="*/ 4530643 h 4709902"/>
              <a:gd name="connsiteX45" fmla="*/ 3038546 w 4709902"/>
              <a:gd name="connsiteY45" fmla="*/ 4608498 h 4709902"/>
              <a:gd name="connsiteX46" fmla="*/ 2814378 w 4709902"/>
              <a:gd name="connsiteY46" fmla="*/ 4664663 h 4709902"/>
              <a:gd name="connsiteX47" fmla="*/ 2585783 w 4709902"/>
              <a:gd name="connsiteY47" fmla="*/ 4698551 h 4709902"/>
              <a:gd name="connsiteX48" fmla="*/ 2354951 w 4709902"/>
              <a:gd name="connsiteY48" fmla="*/ 4709902 h 4709902"/>
              <a:gd name="connsiteX49" fmla="*/ 2124119 w 4709902"/>
              <a:gd name="connsiteY49" fmla="*/ 4698551 h 4709902"/>
              <a:gd name="connsiteX50" fmla="*/ 1895524 w 4709902"/>
              <a:gd name="connsiteY50" fmla="*/ 4664663 h 4709902"/>
              <a:gd name="connsiteX51" fmla="*/ 1671356 w 4709902"/>
              <a:gd name="connsiteY51" fmla="*/ 4608498 h 4709902"/>
              <a:gd name="connsiteX52" fmla="*/ 1453758 w 4709902"/>
              <a:gd name="connsiteY52" fmla="*/ 4530643 h 4709902"/>
              <a:gd name="connsiteX53" fmla="*/ 1244827 w 4709902"/>
              <a:gd name="connsiteY53" fmla="*/ 4431829 h 4709902"/>
              <a:gd name="connsiteX54" fmla="*/ 1046611 w 4709902"/>
              <a:gd name="connsiteY54" fmla="*/ 4313022 h 4709902"/>
              <a:gd name="connsiteX55" fmla="*/ 860994 w 4709902"/>
              <a:gd name="connsiteY55" fmla="*/ 4175352 h 4709902"/>
              <a:gd name="connsiteX56" fmla="*/ 689749 w 4709902"/>
              <a:gd name="connsiteY56" fmla="*/ 4020153 h 4709902"/>
              <a:gd name="connsiteX57" fmla="*/ 534550 w 4709902"/>
              <a:gd name="connsiteY57" fmla="*/ 3848908 h 4709902"/>
              <a:gd name="connsiteX58" fmla="*/ 396880 w 4709902"/>
              <a:gd name="connsiteY58" fmla="*/ 3663291 h 4709902"/>
              <a:gd name="connsiteX59" fmla="*/ 278073 w 4709902"/>
              <a:gd name="connsiteY59" fmla="*/ 3465075 h 4709902"/>
              <a:gd name="connsiteX60" fmla="*/ 179259 w 4709902"/>
              <a:gd name="connsiteY60" fmla="*/ 3256144 h 4709902"/>
              <a:gd name="connsiteX61" fmla="*/ 101404 w 4709902"/>
              <a:gd name="connsiteY61" fmla="*/ 3038546 h 4709902"/>
              <a:gd name="connsiteX62" fmla="*/ 45239 w 4709902"/>
              <a:gd name="connsiteY62" fmla="*/ 2814378 h 4709902"/>
              <a:gd name="connsiteX63" fmla="*/ 11351 w 4709902"/>
              <a:gd name="connsiteY63" fmla="*/ 2585783 h 4709902"/>
              <a:gd name="connsiteX64" fmla="*/ 0 w 4709902"/>
              <a:gd name="connsiteY64" fmla="*/ 2354951 h 4709902"/>
              <a:gd name="connsiteX0" fmla="*/ 0 w 4709902"/>
              <a:gd name="connsiteY0" fmla="*/ 2354951 h 4709902"/>
              <a:gd name="connsiteX1" fmla="*/ 11351 w 4709902"/>
              <a:gd name="connsiteY1" fmla="*/ 2124119 h 4709902"/>
              <a:gd name="connsiteX2" fmla="*/ 45239 w 4709902"/>
              <a:gd name="connsiteY2" fmla="*/ 1895524 h 4709902"/>
              <a:gd name="connsiteX3" fmla="*/ 101404 w 4709902"/>
              <a:gd name="connsiteY3" fmla="*/ 1671356 h 4709902"/>
              <a:gd name="connsiteX4" fmla="*/ 179259 w 4709902"/>
              <a:gd name="connsiteY4" fmla="*/ 1453758 h 4709902"/>
              <a:gd name="connsiteX5" fmla="*/ 278073 w 4709902"/>
              <a:gd name="connsiteY5" fmla="*/ 1244827 h 4709902"/>
              <a:gd name="connsiteX6" fmla="*/ 396880 w 4709902"/>
              <a:gd name="connsiteY6" fmla="*/ 1046611 h 4709902"/>
              <a:gd name="connsiteX7" fmla="*/ 534550 w 4709902"/>
              <a:gd name="connsiteY7" fmla="*/ 860994 h 4709902"/>
              <a:gd name="connsiteX8" fmla="*/ 689749 w 4709902"/>
              <a:gd name="connsiteY8" fmla="*/ 689749 h 4709902"/>
              <a:gd name="connsiteX9" fmla="*/ 860994 w 4709902"/>
              <a:gd name="connsiteY9" fmla="*/ 534550 h 4709902"/>
              <a:gd name="connsiteX10" fmla="*/ 1046611 w 4709902"/>
              <a:gd name="connsiteY10" fmla="*/ 396880 h 4709902"/>
              <a:gd name="connsiteX11" fmla="*/ 1244827 w 4709902"/>
              <a:gd name="connsiteY11" fmla="*/ 278073 h 4709902"/>
              <a:gd name="connsiteX12" fmla="*/ 1453758 w 4709902"/>
              <a:gd name="connsiteY12" fmla="*/ 179259 h 4709902"/>
              <a:gd name="connsiteX13" fmla="*/ 1671356 w 4709902"/>
              <a:gd name="connsiteY13" fmla="*/ 101404 h 4709902"/>
              <a:gd name="connsiteX14" fmla="*/ 1895524 w 4709902"/>
              <a:gd name="connsiteY14" fmla="*/ 45239 h 4709902"/>
              <a:gd name="connsiteX15" fmla="*/ 2124119 w 4709902"/>
              <a:gd name="connsiteY15" fmla="*/ 11351 h 4709902"/>
              <a:gd name="connsiteX16" fmla="*/ 2354951 w 4709902"/>
              <a:gd name="connsiteY16" fmla="*/ 0 h 4709902"/>
              <a:gd name="connsiteX17" fmla="*/ 2585783 w 4709902"/>
              <a:gd name="connsiteY17" fmla="*/ 11351 h 4709902"/>
              <a:gd name="connsiteX18" fmla="*/ 2814378 w 4709902"/>
              <a:gd name="connsiteY18" fmla="*/ 45239 h 4709902"/>
              <a:gd name="connsiteX19" fmla="*/ 3038546 w 4709902"/>
              <a:gd name="connsiteY19" fmla="*/ 101404 h 4709902"/>
              <a:gd name="connsiteX20" fmla="*/ 3256144 w 4709902"/>
              <a:gd name="connsiteY20" fmla="*/ 179259 h 4709902"/>
              <a:gd name="connsiteX21" fmla="*/ 3465075 w 4709902"/>
              <a:gd name="connsiteY21" fmla="*/ 278073 h 4709902"/>
              <a:gd name="connsiteX22" fmla="*/ 3663291 w 4709902"/>
              <a:gd name="connsiteY22" fmla="*/ 396880 h 4709902"/>
              <a:gd name="connsiteX23" fmla="*/ 3848908 w 4709902"/>
              <a:gd name="connsiteY23" fmla="*/ 534550 h 4709902"/>
              <a:gd name="connsiteX24" fmla="*/ 4020153 w 4709902"/>
              <a:gd name="connsiteY24" fmla="*/ 689749 h 4709902"/>
              <a:gd name="connsiteX25" fmla="*/ 4175352 w 4709902"/>
              <a:gd name="connsiteY25" fmla="*/ 860994 h 4709902"/>
              <a:gd name="connsiteX26" fmla="*/ 4313022 w 4709902"/>
              <a:gd name="connsiteY26" fmla="*/ 1046611 h 4709902"/>
              <a:gd name="connsiteX27" fmla="*/ 4431829 w 4709902"/>
              <a:gd name="connsiteY27" fmla="*/ 1239747 h 4709902"/>
              <a:gd name="connsiteX28" fmla="*/ 4530643 w 4709902"/>
              <a:gd name="connsiteY28" fmla="*/ 1453758 h 4709902"/>
              <a:gd name="connsiteX29" fmla="*/ 4608498 w 4709902"/>
              <a:gd name="connsiteY29" fmla="*/ 1671356 h 4709902"/>
              <a:gd name="connsiteX30" fmla="*/ 4664663 w 4709902"/>
              <a:gd name="connsiteY30" fmla="*/ 1895524 h 4709902"/>
              <a:gd name="connsiteX31" fmla="*/ 4698551 w 4709902"/>
              <a:gd name="connsiteY31" fmla="*/ 2124119 h 4709902"/>
              <a:gd name="connsiteX32" fmla="*/ 4709902 w 4709902"/>
              <a:gd name="connsiteY32" fmla="*/ 2354951 h 4709902"/>
              <a:gd name="connsiteX33" fmla="*/ 4698551 w 4709902"/>
              <a:gd name="connsiteY33" fmla="*/ 2585783 h 4709902"/>
              <a:gd name="connsiteX34" fmla="*/ 4664663 w 4709902"/>
              <a:gd name="connsiteY34" fmla="*/ 2814378 h 4709902"/>
              <a:gd name="connsiteX35" fmla="*/ 4608498 w 4709902"/>
              <a:gd name="connsiteY35" fmla="*/ 3038546 h 4709902"/>
              <a:gd name="connsiteX36" fmla="*/ 4530643 w 4709902"/>
              <a:gd name="connsiteY36" fmla="*/ 3256144 h 4709902"/>
              <a:gd name="connsiteX37" fmla="*/ 4431829 w 4709902"/>
              <a:gd name="connsiteY37" fmla="*/ 3465075 h 4709902"/>
              <a:gd name="connsiteX38" fmla="*/ 4313022 w 4709902"/>
              <a:gd name="connsiteY38" fmla="*/ 3663291 h 4709902"/>
              <a:gd name="connsiteX39" fmla="*/ 4175352 w 4709902"/>
              <a:gd name="connsiteY39" fmla="*/ 3848908 h 4709902"/>
              <a:gd name="connsiteX40" fmla="*/ 4020153 w 4709902"/>
              <a:gd name="connsiteY40" fmla="*/ 4020153 h 4709902"/>
              <a:gd name="connsiteX41" fmla="*/ 3848908 w 4709902"/>
              <a:gd name="connsiteY41" fmla="*/ 4175352 h 4709902"/>
              <a:gd name="connsiteX42" fmla="*/ 3663291 w 4709902"/>
              <a:gd name="connsiteY42" fmla="*/ 4313022 h 4709902"/>
              <a:gd name="connsiteX43" fmla="*/ 3465075 w 4709902"/>
              <a:gd name="connsiteY43" fmla="*/ 4431829 h 4709902"/>
              <a:gd name="connsiteX44" fmla="*/ 3256144 w 4709902"/>
              <a:gd name="connsiteY44" fmla="*/ 4530643 h 4709902"/>
              <a:gd name="connsiteX45" fmla="*/ 3038546 w 4709902"/>
              <a:gd name="connsiteY45" fmla="*/ 4608498 h 4709902"/>
              <a:gd name="connsiteX46" fmla="*/ 2814378 w 4709902"/>
              <a:gd name="connsiteY46" fmla="*/ 4664663 h 4709902"/>
              <a:gd name="connsiteX47" fmla="*/ 2585783 w 4709902"/>
              <a:gd name="connsiteY47" fmla="*/ 4698551 h 4709902"/>
              <a:gd name="connsiteX48" fmla="*/ 2354951 w 4709902"/>
              <a:gd name="connsiteY48" fmla="*/ 4709902 h 4709902"/>
              <a:gd name="connsiteX49" fmla="*/ 2124119 w 4709902"/>
              <a:gd name="connsiteY49" fmla="*/ 4698551 h 4709902"/>
              <a:gd name="connsiteX50" fmla="*/ 1895524 w 4709902"/>
              <a:gd name="connsiteY50" fmla="*/ 4664663 h 4709902"/>
              <a:gd name="connsiteX51" fmla="*/ 1671356 w 4709902"/>
              <a:gd name="connsiteY51" fmla="*/ 4608498 h 4709902"/>
              <a:gd name="connsiteX52" fmla="*/ 1453758 w 4709902"/>
              <a:gd name="connsiteY52" fmla="*/ 4530643 h 4709902"/>
              <a:gd name="connsiteX53" fmla="*/ 1244827 w 4709902"/>
              <a:gd name="connsiteY53" fmla="*/ 4431829 h 4709902"/>
              <a:gd name="connsiteX54" fmla="*/ 1046611 w 4709902"/>
              <a:gd name="connsiteY54" fmla="*/ 4313022 h 4709902"/>
              <a:gd name="connsiteX55" fmla="*/ 860994 w 4709902"/>
              <a:gd name="connsiteY55" fmla="*/ 4175352 h 4709902"/>
              <a:gd name="connsiteX56" fmla="*/ 689749 w 4709902"/>
              <a:gd name="connsiteY56" fmla="*/ 4020153 h 4709902"/>
              <a:gd name="connsiteX57" fmla="*/ 534550 w 4709902"/>
              <a:gd name="connsiteY57" fmla="*/ 3848908 h 4709902"/>
              <a:gd name="connsiteX58" fmla="*/ 396880 w 4709902"/>
              <a:gd name="connsiteY58" fmla="*/ 3663291 h 4709902"/>
              <a:gd name="connsiteX59" fmla="*/ 278073 w 4709902"/>
              <a:gd name="connsiteY59" fmla="*/ 3465075 h 4709902"/>
              <a:gd name="connsiteX60" fmla="*/ 179259 w 4709902"/>
              <a:gd name="connsiteY60" fmla="*/ 3256144 h 4709902"/>
              <a:gd name="connsiteX61" fmla="*/ 101404 w 4709902"/>
              <a:gd name="connsiteY61" fmla="*/ 3038546 h 4709902"/>
              <a:gd name="connsiteX62" fmla="*/ 45239 w 4709902"/>
              <a:gd name="connsiteY62" fmla="*/ 2814378 h 4709902"/>
              <a:gd name="connsiteX63" fmla="*/ 11351 w 4709902"/>
              <a:gd name="connsiteY63" fmla="*/ 2585783 h 4709902"/>
              <a:gd name="connsiteX64" fmla="*/ 0 w 4709902"/>
              <a:gd name="connsiteY64" fmla="*/ 2354951 h 470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709902" h="4709902">
                <a:moveTo>
                  <a:pt x="0" y="2354951"/>
                </a:moveTo>
                <a:lnTo>
                  <a:pt x="11351" y="2124119"/>
                </a:lnTo>
                <a:lnTo>
                  <a:pt x="45239" y="1895524"/>
                </a:lnTo>
                <a:lnTo>
                  <a:pt x="101404" y="1671356"/>
                </a:lnTo>
                <a:lnTo>
                  <a:pt x="179259" y="1453758"/>
                </a:lnTo>
                <a:lnTo>
                  <a:pt x="278073" y="1244827"/>
                </a:lnTo>
                <a:lnTo>
                  <a:pt x="396880" y="1046611"/>
                </a:lnTo>
                <a:lnTo>
                  <a:pt x="534550" y="860994"/>
                </a:lnTo>
                <a:lnTo>
                  <a:pt x="689749" y="689749"/>
                </a:lnTo>
                <a:lnTo>
                  <a:pt x="860994" y="534550"/>
                </a:lnTo>
                <a:lnTo>
                  <a:pt x="1046611" y="396880"/>
                </a:lnTo>
                <a:lnTo>
                  <a:pt x="1244827" y="278073"/>
                </a:lnTo>
                <a:lnTo>
                  <a:pt x="1453758" y="179259"/>
                </a:lnTo>
                <a:lnTo>
                  <a:pt x="1671356" y="101404"/>
                </a:lnTo>
                <a:lnTo>
                  <a:pt x="1895524" y="45239"/>
                </a:lnTo>
                <a:lnTo>
                  <a:pt x="2124119" y="11351"/>
                </a:lnTo>
                <a:lnTo>
                  <a:pt x="2354951" y="0"/>
                </a:lnTo>
                <a:lnTo>
                  <a:pt x="2585783" y="11351"/>
                </a:lnTo>
                <a:lnTo>
                  <a:pt x="2814378" y="45239"/>
                </a:lnTo>
                <a:lnTo>
                  <a:pt x="3038546" y="101404"/>
                </a:lnTo>
                <a:lnTo>
                  <a:pt x="3256144" y="179259"/>
                </a:lnTo>
                <a:lnTo>
                  <a:pt x="3465075" y="278073"/>
                </a:lnTo>
                <a:lnTo>
                  <a:pt x="3663291" y="396880"/>
                </a:lnTo>
                <a:lnTo>
                  <a:pt x="3848908" y="534550"/>
                </a:lnTo>
                <a:lnTo>
                  <a:pt x="4020153" y="689749"/>
                </a:lnTo>
                <a:lnTo>
                  <a:pt x="4175352" y="860994"/>
                </a:lnTo>
                <a:lnTo>
                  <a:pt x="4313022" y="1046611"/>
                </a:lnTo>
                <a:lnTo>
                  <a:pt x="4431829" y="1239747"/>
                </a:lnTo>
                <a:lnTo>
                  <a:pt x="4530643" y="1453758"/>
                </a:lnTo>
                <a:lnTo>
                  <a:pt x="4608498" y="1671356"/>
                </a:lnTo>
                <a:lnTo>
                  <a:pt x="4664663" y="1895524"/>
                </a:lnTo>
                <a:lnTo>
                  <a:pt x="4698551" y="2124119"/>
                </a:lnTo>
                <a:lnTo>
                  <a:pt x="4709902" y="2354951"/>
                </a:lnTo>
                <a:lnTo>
                  <a:pt x="4698551" y="2585783"/>
                </a:lnTo>
                <a:lnTo>
                  <a:pt x="4664663" y="2814378"/>
                </a:lnTo>
                <a:lnTo>
                  <a:pt x="4608498" y="3038546"/>
                </a:lnTo>
                <a:lnTo>
                  <a:pt x="4530643" y="3256144"/>
                </a:lnTo>
                <a:lnTo>
                  <a:pt x="4431829" y="3465075"/>
                </a:lnTo>
                <a:lnTo>
                  <a:pt x="4313022" y="3663291"/>
                </a:lnTo>
                <a:lnTo>
                  <a:pt x="4175352" y="3848908"/>
                </a:lnTo>
                <a:lnTo>
                  <a:pt x="4020153" y="4020153"/>
                </a:lnTo>
                <a:lnTo>
                  <a:pt x="3848908" y="4175352"/>
                </a:lnTo>
                <a:lnTo>
                  <a:pt x="3663291" y="4313022"/>
                </a:lnTo>
                <a:lnTo>
                  <a:pt x="3465075" y="4431829"/>
                </a:lnTo>
                <a:lnTo>
                  <a:pt x="3256144" y="4530643"/>
                </a:lnTo>
                <a:lnTo>
                  <a:pt x="3038546" y="4608498"/>
                </a:lnTo>
                <a:lnTo>
                  <a:pt x="2814378" y="4664663"/>
                </a:lnTo>
                <a:lnTo>
                  <a:pt x="2585783" y="4698551"/>
                </a:lnTo>
                <a:lnTo>
                  <a:pt x="2354951" y="4709902"/>
                </a:lnTo>
                <a:lnTo>
                  <a:pt x="2124119" y="4698551"/>
                </a:lnTo>
                <a:lnTo>
                  <a:pt x="1895524" y="4664663"/>
                </a:lnTo>
                <a:lnTo>
                  <a:pt x="1671356" y="4608498"/>
                </a:lnTo>
                <a:lnTo>
                  <a:pt x="1453758" y="4530643"/>
                </a:lnTo>
                <a:lnTo>
                  <a:pt x="1244827" y="4431829"/>
                </a:lnTo>
                <a:lnTo>
                  <a:pt x="1046611" y="4313022"/>
                </a:lnTo>
                <a:lnTo>
                  <a:pt x="860994" y="4175352"/>
                </a:lnTo>
                <a:lnTo>
                  <a:pt x="689749" y="4020153"/>
                </a:lnTo>
                <a:lnTo>
                  <a:pt x="534550" y="3848908"/>
                </a:lnTo>
                <a:lnTo>
                  <a:pt x="396880" y="3663291"/>
                </a:lnTo>
                <a:lnTo>
                  <a:pt x="278073" y="3465075"/>
                </a:lnTo>
                <a:lnTo>
                  <a:pt x="179259" y="3256144"/>
                </a:lnTo>
                <a:lnTo>
                  <a:pt x="101404" y="3038546"/>
                </a:lnTo>
                <a:lnTo>
                  <a:pt x="45239" y="2814378"/>
                </a:lnTo>
                <a:lnTo>
                  <a:pt x="11351" y="2585783"/>
                </a:lnTo>
                <a:lnTo>
                  <a:pt x="0" y="235495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3" name="Oval 61">
            <a:extLst>
              <a:ext uri="{FF2B5EF4-FFF2-40B4-BE49-F238E27FC236}">
                <a16:creationId xmlns="" xmlns:a16="http://schemas.microsoft.com/office/drawing/2014/main" id="{CE5EDADB-2C72-49FA-95B6-2A85C952ABFA}"/>
              </a:ext>
            </a:extLst>
          </p:cNvPr>
          <p:cNvSpPr/>
          <p:nvPr/>
        </p:nvSpPr>
        <p:spPr>
          <a:xfrm>
            <a:off x="3123635" y="1259178"/>
            <a:ext cx="2544694" cy="2544692"/>
          </a:xfrm>
          <a:prstGeom prst="ellipse">
            <a:avLst/>
          </a:prstGeom>
          <a:solidFill>
            <a:srgbClr val="36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4" name="Oval 62">
            <a:extLst>
              <a:ext uri="{FF2B5EF4-FFF2-40B4-BE49-F238E27FC236}">
                <a16:creationId xmlns="" xmlns:a16="http://schemas.microsoft.com/office/drawing/2014/main" id="{EADF575A-C138-4073-B476-43956DEE5DDA}"/>
              </a:ext>
            </a:extLst>
          </p:cNvPr>
          <p:cNvSpPr/>
          <p:nvPr/>
        </p:nvSpPr>
        <p:spPr>
          <a:xfrm>
            <a:off x="749491" y="3744915"/>
            <a:ext cx="3378309" cy="3378309"/>
          </a:xfrm>
          <a:prstGeom prst="ellipse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5" name="Oval 63">
            <a:extLst>
              <a:ext uri="{FF2B5EF4-FFF2-40B4-BE49-F238E27FC236}">
                <a16:creationId xmlns="" xmlns:a16="http://schemas.microsoft.com/office/drawing/2014/main" id="{5785D5D2-5924-4B54-90FD-CDB3A817E0E3}"/>
              </a:ext>
            </a:extLst>
          </p:cNvPr>
          <p:cNvSpPr/>
          <p:nvPr/>
        </p:nvSpPr>
        <p:spPr>
          <a:xfrm>
            <a:off x="2971800" y="7078904"/>
            <a:ext cx="3078698" cy="3017595"/>
          </a:xfrm>
          <a:prstGeom prst="ellipse">
            <a:avLst/>
          </a:prstGeom>
          <a:solidFill>
            <a:srgbClr val="46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6" name="Oval 64">
            <a:extLst>
              <a:ext uri="{FF2B5EF4-FFF2-40B4-BE49-F238E27FC236}">
                <a16:creationId xmlns="" xmlns:a16="http://schemas.microsoft.com/office/drawing/2014/main" id="{72F9E560-648F-4776-AC0C-314ED2295081}"/>
              </a:ext>
            </a:extLst>
          </p:cNvPr>
          <p:cNvSpPr/>
          <p:nvPr/>
        </p:nvSpPr>
        <p:spPr>
          <a:xfrm>
            <a:off x="12595136" y="1259178"/>
            <a:ext cx="2644864" cy="2544692"/>
          </a:xfrm>
          <a:prstGeom prst="ellipse">
            <a:avLst/>
          </a:prstGeom>
          <a:solidFill>
            <a:srgbClr val="EF7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7" name="Oval 65">
            <a:extLst>
              <a:ext uri="{FF2B5EF4-FFF2-40B4-BE49-F238E27FC236}">
                <a16:creationId xmlns="" xmlns:a16="http://schemas.microsoft.com/office/drawing/2014/main" id="{500CDD8B-9EF1-4431-B9D5-6A013219625D}"/>
              </a:ext>
            </a:extLst>
          </p:cNvPr>
          <p:cNvSpPr/>
          <p:nvPr/>
        </p:nvSpPr>
        <p:spPr>
          <a:xfrm>
            <a:off x="14121864" y="3691046"/>
            <a:ext cx="3378309" cy="3378309"/>
          </a:xfrm>
          <a:prstGeom prst="ellipse">
            <a:avLst/>
          </a:prstGeom>
          <a:solidFill>
            <a:srgbClr val="46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8" name="Oval 66">
            <a:extLst>
              <a:ext uri="{FF2B5EF4-FFF2-40B4-BE49-F238E27FC236}">
                <a16:creationId xmlns="" xmlns:a16="http://schemas.microsoft.com/office/drawing/2014/main" id="{3853ED25-E64D-4233-A4CB-947F1C38C882}"/>
              </a:ext>
            </a:extLst>
          </p:cNvPr>
          <p:cNvSpPr/>
          <p:nvPr/>
        </p:nvSpPr>
        <p:spPr>
          <a:xfrm>
            <a:off x="12595137" y="7064270"/>
            <a:ext cx="2544692" cy="2544692"/>
          </a:xfrm>
          <a:prstGeom prst="ellipse">
            <a:avLst/>
          </a:prstGeom>
          <a:solidFill>
            <a:srgbClr val="36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cxnSp>
        <p:nvCxnSpPr>
          <p:cNvPr id="9" name="Straight Connector 72">
            <a:extLst>
              <a:ext uri="{FF2B5EF4-FFF2-40B4-BE49-F238E27FC236}">
                <a16:creationId xmlns="" xmlns:a16="http://schemas.microsoft.com/office/drawing/2014/main" id="{01751036-BBC7-4D5B-A3DA-EC00955C0D48}"/>
              </a:ext>
            </a:extLst>
          </p:cNvPr>
          <p:cNvCxnSpPr>
            <a:stCxn id="4" idx="6"/>
          </p:cNvCxnSpPr>
          <p:nvPr/>
        </p:nvCxnSpPr>
        <p:spPr>
          <a:xfrm>
            <a:off x="4127800" y="5434070"/>
            <a:ext cx="1922698" cy="0"/>
          </a:xfrm>
          <a:prstGeom prst="line">
            <a:avLst/>
          </a:prstGeom>
          <a:ln w="28575">
            <a:solidFill>
              <a:srgbClr val="36AAB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76">
            <a:extLst>
              <a:ext uri="{FF2B5EF4-FFF2-40B4-BE49-F238E27FC236}">
                <a16:creationId xmlns="" xmlns:a16="http://schemas.microsoft.com/office/drawing/2014/main" id="{04DBCA77-00FD-4928-9E51-2EEDB14C088D}"/>
              </a:ext>
            </a:extLst>
          </p:cNvPr>
          <p:cNvCxnSpPr>
            <a:stCxn id="3" idx="5"/>
            <a:endCxn id="2" idx="4"/>
          </p:cNvCxnSpPr>
          <p:nvPr/>
        </p:nvCxnSpPr>
        <p:spPr>
          <a:xfrm>
            <a:off x="5295667" y="3431208"/>
            <a:ext cx="868759" cy="792106"/>
          </a:xfrm>
          <a:prstGeom prst="line">
            <a:avLst/>
          </a:prstGeom>
          <a:ln w="28575">
            <a:solidFill>
              <a:srgbClr val="36AAB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78">
            <a:extLst>
              <a:ext uri="{FF2B5EF4-FFF2-40B4-BE49-F238E27FC236}">
                <a16:creationId xmlns="" xmlns:a16="http://schemas.microsoft.com/office/drawing/2014/main" id="{11B45575-208E-4703-BC53-53722C326BBC}"/>
              </a:ext>
            </a:extLst>
          </p:cNvPr>
          <p:cNvCxnSpPr>
            <a:stCxn id="5" idx="7"/>
            <a:endCxn id="2" idx="60"/>
          </p:cNvCxnSpPr>
          <p:nvPr/>
        </p:nvCxnSpPr>
        <p:spPr>
          <a:xfrm flipV="1">
            <a:off x="5599633" y="6590956"/>
            <a:ext cx="564793" cy="929865"/>
          </a:xfrm>
          <a:prstGeom prst="line">
            <a:avLst/>
          </a:prstGeom>
          <a:ln w="28575">
            <a:solidFill>
              <a:srgbClr val="36AAB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0">
            <a:extLst>
              <a:ext uri="{FF2B5EF4-FFF2-40B4-BE49-F238E27FC236}">
                <a16:creationId xmlns="" xmlns:a16="http://schemas.microsoft.com/office/drawing/2014/main" id="{64A12685-7556-44A2-80DA-B1DC55110436}"/>
              </a:ext>
            </a:extLst>
          </p:cNvPr>
          <p:cNvCxnSpPr>
            <a:stCxn id="6" idx="3"/>
            <a:endCxn id="2" idx="28"/>
          </p:cNvCxnSpPr>
          <p:nvPr/>
        </p:nvCxnSpPr>
        <p:spPr>
          <a:xfrm flipH="1">
            <a:off x="11880474" y="3431208"/>
            <a:ext cx="1101993" cy="792106"/>
          </a:xfrm>
          <a:prstGeom prst="line">
            <a:avLst/>
          </a:prstGeom>
          <a:ln w="28575">
            <a:solidFill>
              <a:srgbClr val="36AAB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99">
            <a:extLst>
              <a:ext uri="{FF2B5EF4-FFF2-40B4-BE49-F238E27FC236}">
                <a16:creationId xmlns="" xmlns:a16="http://schemas.microsoft.com/office/drawing/2014/main" id="{30A7ABA6-45AE-42D3-84D0-6B3C8F96E917}"/>
              </a:ext>
            </a:extLst>
          </p:cNvPr>
          <p:cNvCxnSpPr>
            <a:stCxn id="7" idx="2"/>
            <a:endCxn id="2" idx="32"/>
          </p:cNvCxnSpPr>
          <p:nvPr/>
        </p:nvCxnSpPr>
        <p:spPr>
          <a:xfrm flipH="1">
            <a:off x="12115951" y="5380201"/>
            <a:ext cx="2005913" cy="26934"/>
          </a:xfrm>
          <a:prstGeom prst="line">
            <a:avLst/>
          </a:prstGeom>
          <a:ln w="28575">
            <a:solidFill>
              <a:srgbClr val="36AAB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02">
            <a:extLst>
              <a:ext uri="{FF2B5EF4-FFF2-40B4-BE49-F238E27FC236}">
                <a16:creationId xmlns="" xmlns:a16="http://schemas.microsoft.com/office/drawing/2014/main" id="{BFD029C5-F931-46BA-9D7F-A15864AFAE47}"/>
              </a:ext>
            </a:extLst>
          </p:cNvPr>
          <p:cNvCxnSpPr>
            <a:stCxn id="8" idx="1"/>
            <a:endCxn id="2" idx="37"/>
          </p:cNvCxnSpPr>
          <p:nvPr/>
        </p:nvCxnSpPr>
        <p:spPr>
          <a:xfrm flipH="1" flipV="1">
            <a:off x="11750670" y="6865412"/>
            <a:ext cx="1217129" cy="571520"/>
          </a:xfrm>
          <a:prstGeom prst="line">
            <a:avLst/>
          </a:prstGeom>
          <a:ln w="28575">
            <a:solidFill>
              <a:srgbClr val="36AAB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5">
            <a:extLst>
              <a:ext uri="{FF2B5EF4-FFF2-40B4-BE49-F238E27FC236}">
                <a16:creationId xmlns="" xmlns:a16="http://schemas.microsoft.com/office/drawing/2014/main" id="{F9047A7B-13F2-488A-8FB2-07C4505FE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976" y="2340568"/>
            <a:ext cx="5607341" cy="5610338"/>
          </a:xfrm>
          <a:prstGeom prst="ellipse">
            <a:avLst/>
          </a:prstGeom>
          <a:gradFill>
            <a:gsLst>
              <a:gs pos="0">
                <a:srgbClr val="36AAB0"/>
              </a:gs>
              <a:gs pos="33000">
                <a:srgbClr val="46C0C6"/>
              </a:gs>
              <a:gs pos="66000">
                <a:srgbClr val="46C0C6"/>
              </a:gs>
              <a:gs pos="100000">
                <a:srgbClr val="56CCC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="" xmlns:a16="http://schemas.microsoft.com/office/drawing/2014/main" id="{7320829D-617F-4980-A4CC-E3A708C9973A}"/>
              </a:ext>
            </a:extLst>
          </p:cNvPr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="" xmlns:a16="http://schemas.microsoft.com/office/drawing/2014/main" id="{97259078-02F0-4AC9-AF52-4EE3EF511D0C}"/>
              </a:ext>
            </a:extLst>
          </p:cNvPr>
          <p:cNvSpPr/>
          <p:nvPr/>
        </p:nvSpPr>
        <p:spPr>
          <a:xfrm rot="-10800000" flipH="1" flipV="1"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1894816" y="1883724"/>
                </a:moveTo>
                <a:lnTo>
                  <a:pt x="0" y="1883724"/>
                </a:lnTo>
                <a:lnTo>
                  <a:pt x="0" y="0"/>
                </a:lnTo>
                <a:lnTo>
                  <a:pt x="1894816" y="0"/>
                </a:lnTo>
                <a:lnTo>
                  <a:pt x="1894816" y="188372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="" xmlns:a16="http://schemas.microsoft.com/office/drawing/2014/main" id="{4A191CB6-E345-4766-A82F-AACF5083C60F}"/>
              </a:ext>
            </a:extLst>
          </p:cNvPr>
          <p:cNvSpPr/>
          <p:nvPr/>
        </p:nvSpPr>
        <p:spPr>
          <a:xfrm>
            <a:off x="16570504" y="-30590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="" xmlns:a16="http://schemas.microsoft.com/office/drawing/2014/main" id="{8582AEB8-CA6F-45F0-8A5B-4C1F17EE2D35}"/>
              </a:ext>
            </a:extLst>
          </p:cNvPr>
          <p:cNvSpPr/>
          <p:nvPr/>
        </p:nvSpPr>
        <p:spPr>
          <a:xfrm>
            <a:off x="15928182" y="38637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="" xmlns:a16="http://schemas.microsoft.com/office/drawing/2014/main" id="{BAA24489-50B0-4E14-ABB8-9F8C1C765770}"/>
              </a:ext>
            </a:extLst>
          </p:cNvPr>
          <p:cNvSpPr/>
          <p:nvPr/>
        </p:nvSpPr>
        <p:spPr>
          <a:xfrm>
            <a:off x="17483052" y="-167305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8"/>
          <p:cNvSpPr txBox="1"/>
          <p:nvPr/>
        </p:nvSpPr>
        <p:spPr>
          <a:xfrm>
            <a:off x="3505200" y="2247900"/>
            <a:ext cx="179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ОБРАЗЕЦ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4345" y="5022627"/>
            <a:ext cx="290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КОНСУЛЬТАНТ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62946" y="8110887"/>
            <a:ext cx="2557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МОТИВАТОР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695309" y="2228858"/>
            <a:ext cx="254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ПОМОЩНИК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478000" y="4407073"/>
            <a:ext cx="3005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ПРОВОДНИК КОРПОРАТИВНЫХ ЦЕННОСТЕЙ И КУЛЬТУРЫ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82467" y="8110887"/>
            <a:ext cx="179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!!!!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4596" y="4684072"/>
            <a:ext cx="46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НАСТАВНИК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-1274769" y="-908254"/>
            <a:ext cx="5421724" cy="1939742"/>
          </a:xfrm>
          <a:custGeom>
            <a:avLst/>
            <a:gdLst/>
            <a:ahLst/>
            <a:cxnLst/>
            <a:rect l="l" t="t" r="r" b="b"/>
            <a:pathLst>
              <a:path w="5421724" h="1939742">
                <a:moveTo>
                  <a:pt x="0" y="0"/>
                </a:moveTo>
                <a:lnTo>
                  <a:pt x="5421724" y="0"/>
                </a:lnTo>
                <a:lnTo>
                  <a:pt x="5421724" y="1939742"/>
                </a:lnTo>
                <a:lnTo>
                  <a:pt x="0" y="1939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131" r="-2622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84202" y="9258300"/>
            <a:ext cx="2644892" cy="1536461"/>
          </a:xfrm>
          <a:custGeom>
            <a:avLst/>
            <a:gdLst/>
            <a:ahLst/>
            <a:cxnLst/>
            <a:rect l="l" t="t" r="r" b="b"/>
            <a:pathLst>
              <a:path w="5421724" h="1939742">
                <a:moveTo>
                  <a:pt x="0" y="0"/>
                </a:moveTo>
                <a:lnTo>
                  <a:pt x="5421724" y="0"/>
                </a:lnTo>
                <a:lnTo>
                  <a:pt x="5421724" y="1939742"/>
                </a:lnTo>
                <a:lnTo>
                  <a:pt x="0" y="1939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131" r="-26228"/>
            </a:stretch>
          </a:blipFill>
        </p:spPr>
      </p:sp>
      <p:grpSp>
        <p:nvGrpSpPr>
          <p:cNvPr id="12" name="Group 12"/>
          <p:cNvGrpSpPr/>
          <p:nvPr/>
        </p:nvGrpSpPr>
        <p:grpSpPr>
          <a:xfrm rot="5400000">
            <a:off x="15198985" y="-162712"/>
            <a:ext cx="1194200" cy="11942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920424" y="263257"/>
            <a:ext cx="1536461" cy="1536461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760191" y="-821194"/>
            <a:ext cx="2168903" cy="2168903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6705845" y="5084137"/>
            <a:ext cx="8771650" cy="1199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96"/>
              </a:lnSpc>
            </a:pPr>
            <a:r>
              <a:rPr lang="en-US" sz="399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Всегда рады ответить на них! </a:t>
            </a:r>
          </a:p>
          <a:p>
            <a:pPr algn="just">
              <a:lnSpc>
                <a:spcPts val="4796"/>
              </a:lnSpc>
            </a:pPr>
            <a:r>
              <a:rPr lang="en-US" sz="399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Мы открыты для диалога!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3600" y="1485900"/>
            <a:ext cx="13662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«</a:t>
            </a:r>
            <a:r>
              <a:rPr lang="ru-RU" sz="3200" b="1" dirty="0"/>
              <a:t>Портрет наставника для студента и молодого педагога</a:t>
            </a:r>
            <a:r>
              <a:rPr lang="ru-RU" sz="3200" b="1" dirty="0" smtClean="0"/>
              <a:t>»</a:t>
            </a:r>
          </a:p>
          <a:p>
            <a:endParaRPr lang="ru-RU" sz="3200" dirty="0"/>
          </a:p>
          <a:p>
            <a:r>
              <a:rPr lang="ru-RU" sz="3200" i="1" dirty="0"/>
              <a:t>Насколько для Вас важно это качество в наставнике/педагоге?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19681"/>
              </p:ext>
            </p:extLst>
          </p:nvPr>
        </p:nvGraphicFramePr>
        <p:xfrm>
          <a:off x="2362200" y="3313408"/>
          <a:ext cx="13716000" cy="637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0"/>
                <a:gridCol w="22098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Молодой специалист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Студент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Объясняет материал понятно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96 %</a:t>
                      </a:r>
                      <a:endParaRPr lang="ru-RU" sz="2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Делится своим опытом выстраивания карьерной траектории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94 %</a:t>
                      </a:r>
                      <a:endParaRPr lang="ru-RU" sz="2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ним можно высказать свою точку зрения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Имеет индивидуальный подход</a:t>
                      </a:r>
                      <a:endParaRPr lang="ru-RU" sz="2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Дает дополнительные материалы/литературу</a:t>
                      </a:r>
                      <a:endParaRPr lang="ru-RU" sz="2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 №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Открыт к внеаудиторному общению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Креативен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Имеет хорошее чувство юмора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Использует цифровые ресурсы в работе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Знает новые тренды молодежной культуры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Нетребователен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45 %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1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383116">
            <a:off x="17672209" y="4884319"/>
            <a:ext cx="764409" cy="463423"/>
          </a:xfrm>
          <a:custGeom>
            <a:avLst/>
            <a:gdLst/>
            <a:ahLst/>
            <a:cxnLst/>
            <a:rect l="l" t="t" r="r" b="b"/>
            <a:pathLst>
              <a:path w="764409" h="463423">
                <a:moveTo>
                  <a:pt x="0" y="0"/>
                </a:moveTo>
                <a:lnTo>
                  <a:pt x="764410" y="0"/>
                </a:lnTo>
                <a:lnTo>
                  <a:pt x="764410" y="463423"/>
                </a:lnTo>
                <a:lnTo>
                  <a:pt x="0" y="4634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134600" y="1499368"/>
            <a:ext cx="6688790" cy="977132"/>
            <a:chOff x="0" y="0"/>
            <a:chExt cx="1262530" cy="7022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2530" cy="702269"/>
            </a:xfrm>
            <a:custGeom>
              <a:avLst/>
              <a:gdLst/>
              <a:ahLst/>
              <a:cxnLst/>
              <a:rect l="l" t="t" r="r" b="b"/>
              <a:pathLst>
                <a:path w="1262530" h="702269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EF75D9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981200" y="1532957"/>
            <a:ext cx="6096000" cy="909953"/>
            <a:chOff x="0" y="0"/>
            <a:chExt cx="1262530" cy="70226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62530" cy="702269"/>
            </a:xfrm>
            <a:custGeom>
              <a:avLst/>
              <a:gdLst/>
              <a:ahLst/>
              <a:cxnLst/>
              <a:rect l="l" t="t" r="r" b="b"/>
              <a:pathLst>
                <a:path w="1262530" h="702269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FDC300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3264002" y="7068556"/>
            <a:ext cx="2968152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Тезис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892158" y="4255384"/>
            <a:ext cx="1962040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Тезис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264002" y="4255384"/>
            <a:ext cx="2282509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Тезис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892158" y="7157001"/>
            <a:ext cx="2725842" cy="34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Тезис</a:t>
            </a:r>
          </a:p>
        </p:txBody>
      </p:sp>
      <p:sp>
        <p:nvSpPr>
          <p:cNvPr id="41" name="Freeform 41"/>
          <p:cNvSpPr/>
          <p:nvPr/>
        </p:nvSpPr>
        <p:spPr>
          <a:xfrm>
            <a:off x="11004325" y="8318815"/>
            <a:ext cx="685800" cy="631793"/>
          </a:xfrm>
          <a:custGeom>
            <a:avLst/>
            <a:gdLst/>
            <a:ahLst/>
            <a:cxnLst/>
            <a:rect l="l" t="t" r="r" b="b"/>
            <a:pathLst>
              <a:path w="685800" h="631793">
                <a:moveTo>
                  <a:pt x="0" y="0"/>
                </a:moveTo>
                <a:lnTo>
                  <a:pt x="685800" y="0"/>
                </a:lnTo>
                <a:lnTo>
                  <a:pt x="685800" y="631793"/>
                </a:lnTo>
                <a:lnTo>
                  <a:pt x="0" y="6317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2362200" y="1696156"/>
            <a:ext cx="685800" cy="677227"/>
          </a:xfrm>
          <a:custGeom>
            <a:avLst/>
            <a:gdLst/>
            <a:ahLst/>
            <a:cxnLst/>
            <a:rect l="l" t="t" r="r" b="b"/>
            <a:pathLst>
              <a:path w="685800" h="677227">
                <a:moveTo>
                  <a:pt x="0" y="0"/>
                </a:moveTo>
                <a:lnTo>
                  <a:pt x="685800" y="0"/>
                </a:lnTo>
                <a:lnTo>
                  <a:pt x="685800" y="677227"/>
                </a:lnTo>
                <a:lnTo>
                  <a:pt x="0" y="6772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004325" y="5416058"/>
            <a:ext cx="685800" cy="659653"/>
          </a:xfrm>
          <a:custGeom>
            <a:avLst/>
            <a:gdLst/>
            <a:ahLst/>
            <a:cxnLst/>
            <a:rect l="l" t="t" r="r" b="b"/>
            <a:pathLst>
              <a:path w="685800" h="659653">
                <a:moveTo>
                  <a:pt x="0" y="0"/>
                </a:moveTo>
                <a:lnTo>
                  <a:pt x="685800" y="0"/>
                </a:lnTo>
                <a:lnTo>
                  <a:pt x="685800" y="659654"/>
                </a:lnTo>
                <a:lnTo>
                  <a:pt x="0" y="6596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l="-1911" t="-3798" r="-1366" b="-3573"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0357345" y="1643283"/>
            <a:ext cx="685800" cy="689299"/>
          </a:xfrm>
          <a:custGeom>
            <a:avLst/>
            <a:gdLst/>
            <a:ahLst/>
            <a:cxnLst/>
            <a:rect l="l" t="t" r="r" b="b"/>
            <a:pathLst>
              <a:path w="685800" h="689299">
                <a:moveTo>
                  <a:pt x="0" y="0"/>
                </a:moveTo>
                <a:lnTo>
                  <a:pt x="685800" y="0"/>
                </a:lnTo>
                <a:lnTo>
                  <a:pt x="685800" y="689299"/>
                </a:lnTo>
                <a:lnTo>
                  <a:pt x="0" y="6892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l="-1742" t="-1421" r="-1872" b="-1668"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296499" y="8242575"/>
            <a:ext cx="685800" cy="708033"/>
          </a:xfrm>
          <a:custGeom>
            <a:avLst/>
            <a:gdLst/>
            <a:ahLst/>
            <a:cxnLst/>
            <a:rect l="l" t="t" r="r" b="b"/>
            <a:pathLst>
              <a:path w="685800" h="708033">
                <a:moveTo>
                  <a:pt x="0" y="0"/>
                </a:moveTo>
                <a:lnTo>
                  <a:pt x="685800" y="0"/>
                </a:lnTo>
                <a:lnTo>
                  <a:pt x="685800" y="708033"/>
                </a:lnTo>
                <a:lnTo>
                  <a:pt x="0" y="7080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 l="-2575" t="-1412" r="-3409" b="-1244"/>
            </a:stretch>
          </a:blipFill>
        </p:spPr>
      </p:sp>
      <p:sp>
        <p:nvSpPr>
          <p:cNvPr id="50" name="Freeform 50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 r="-99085" b="-100258"/>
            </a:stretch>
          </a:blipFill>
        </p:spPr>
      </p:sp>
      <p:grpSp>
        <p:nvGrpSpPr>
          <p:cNvPr id="51" name="Group 26"/>
          <p:cNvGrpSpPr/>
          <p:nvPr/>
        </p:nvGrpSpPr>
        <p:grpSpPr>
          <a:xfrm>
            <a:off x="1981200" y="2939557"/>
            <a:ext cx="6096000" cy="6677656"/>
            <a:chOff x="0" y="0"/>
            <a:chExt cx="1262530" cy="702269"/>
          </a:xfrm>
        </p:grpSpPr>
        <p:sp>
          <p:nvSpPr>
            <p:cNvPr id="52" name="Freeform 27"/>
            <p:cNvSpPr/>
            <p:nvPr/>
          </p:nvSpPr>
          <p:spPr>
            <a:xfrm>
              <a:off x="0" y="0"/>
              <a:ext cx="1262530" cy="702269"/>
            </a:xfrm>
            <a:custGeom>
              <a:avLst/>
              <a:gdLst/>
              <a:ahLst/>
              <a:cxnLst/>
              <a:rect l="l" t="t" r="r" b="b"/>
              <a:pathLst>
                <a:path w="1262530" h="702269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FDC300"/>
            </a:solidFill>
            <a:ln cap="rnd">
              <a:noFill/>
              <a:prstDash val="solid"/>
              <a:round/>
            </a:ln>
          </p:spPr>
        </p:sp>
        <p:sp>
          <p:nvSpPr>
            <p:cNvPr id="53" name="TextBox 28"/>
            <p:cNvSpPr txBox="1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54" name="Group 8"/>
          <p:cNvGrpSpPr/>
          <p:nvPr/>
        </p:nvGrpSpPr>
        <p:grpSpPr>
          <a:xfrm>
            <a:off x="10145060" y="3074196"/>
            <a:ext cx="6678330" cy="6543017"/>
            <a:chOff x="0" y="0"/>
            <a:chExt cx="1262530" cy="702269"/>
          </a:xfrm>
        </p:grpSpPr>
        <p:sp>
          <p:nvSpPr>
            <p:cNvPr id="55" name="Freeform 9"/>
            <p:cNvSpPr/>
            <p:nvPr/>
          </p:nvSpPr>
          <p:spPr>
            <a:xfrm>
              <a:off x="0" y="0"/>
              <a:ext cx="1262530" cy="702269"/>
            </a:xfrm>
            <a:custGeom>
              <a:avLst/>
              <a:gdLst/>
              <a:ahLst/>
              <a:cxnLst/>
              <a:rect l="l" t="t" r="r" b="b"/>
              <a:pathLst>
                <a:path w="1262530" h="702269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EF75D9"/>
            </a:solidFill>
            <a:ln cap="rnd">
              <a:noFill/>
              <a:prstDash val="solid"/>
              <a:round/>
            </a:ln>
          </p:spPr>
        </p:sp>
        <p:sp>
          <p:nvSpPr>
            <p:cNvPr id="56" name="TextBox 10"/>
            <p:cNvSpPr txBox="1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276600" y="1696156"/>
            <a:ext cx="4615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 год - адаптационный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76446" y="1823394"/>
            <a:ext cx="5206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 год – профессиональный рост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62200" y="3162300"/>
            <a:ext cx="5257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Неформальные встречи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Введение </a:t>
            </a:r>
            <a:r>
              <a:rPr lang="ru-RU" sz="2400" dirty="0"/>
              <a:t>в должность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Обучение </a:t>
            </a:r>
            <a:r>
              <a:rPr lang="ru-RU" sz="2400" dirty="0"/>
              <a:t>работе с документацией </a:t>
            </a:r>
            <a:r>
              <a:rPr lang="ru-RU" sz="2400" dirty="0" smtClean="0"/>
              <a:t>Разработка </a:t>
            </a:r>
            <a:r>
              <a:rPr lang="ru-RU" sz="2400" dirty="0"/>
              <a:t>дидактических материалов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Анализ методов и приемов обучения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Помощь в организации внеурочной </a:t>
            </a:r>
            <a:r>
              <a:rPr lang="ru-RU" sz="2400" dirty="0" smtClean="0"/>
              <a:t>деятельности 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Посещение открытых занятий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День педагогического мастерства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Посещение занятий начинающего педагога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Конкурс «Педагогический старт»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515600" y="3390900"/>
            <a:ext cx="57165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Семинары </a:t>
            </a:r>
            <a:r>
              <a:rPr lang="ru-RU" sz="2400" dirty="0"/>
              <a:t>по решению кейсов, подготовке проектов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Профессиональные пробы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Обмен </a:t>
            </a:r>
            <a:r>
              <a:rPr lang="ru-RU" sz="2400" dirty="0"/>
              <a:t>опытом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Внедрение инновационных методов обучения в практику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Участие </a:t>
            </a:r>
            <a:r>
              <a:rPr lang="ru-RU" sz="2400" dirty="0"/>
              <a:t>в конкурсах профессионального мастерства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Организация и проведение </a:t>
            </a:r>
            <a:r>
              <a:rPr lang="ru-RU" sz="2400" dirty="0" smtClean="0"/>
              <a:t>мастер-классов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День педагогического мастерства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Самостоятельная разработка проектов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Подготовка к аттестации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2418" y="6635115"/>
            <a:ext cx="18590418" cy="3947040"/>
            <a:chOff x="0" y="0"/>
            <a:chExt cx="5089780" cy="9618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89780" cy="961813"/>
            </a:xfrm>
            <a:custGeom>
              <a:avLst/>
              <a:gdLst/>
              <a:ahLst/>
              <a:cxnLst/>
              <a:rect l="l" t="t" r="r" b="b"/>
              <a:pathLst>
                <a:path w="5089780" h="961813">
                  <a:moveTo>
                    <a:pt x="6810" y="0"/>
                  </a:moveTo>
                  <a:lnTo>
                    <a:pt x="5082970" y="0"/>
                  </a:lnTo>
                  <a:cubicBezTo>
                    <a:pt x="5086731" y="0"/>
                    <a:pt x="5089780" y="3049"/>
                    <a:pt x="5089780" y="6810"/>
                  </a:cubicBezTo>
                  <a:lnTo>
                    <a:pt x="5089780" y="955003"/>
                  </a:lnTo>
                  <a:cubicBezTo>
                    <a:pt x="5089780" y="958764"/>
                    <a:pt x="5086731" y="961813"/>
                    <a:pt x="5082970" y="961813"/>
                  </a:cubicBezTo>
                  <a:lnTo>
                    <a:pt x="6810" y="961813"/>
                  </a:lnTo>
                  <a:cubicBezTo>
                    <a:pt x="3049" y="961813"/>
                    <a:pt x="0" y="958764"/>
                    <a:pt x="0" y="955003"/>
                  </a:cubicBezTo>
                  <a:lnTo>
                    <a:pt x="0" y="6810"/>
                  </a:lnTo>
                  <a:cubicBezTo>
                    <a:pt x="0" y="3049"/>
                    <a:pt x="3049" y="0"/>
                    <a:pt x="681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89780" cy="999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313702" y="3458546"/>
            <a:ext cx="5215234" cy="5246370"/>
            <a:chOff x="0" y="0"/>
            <a:chExt cx="1373560" cy="13817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3560" cy="1381760"/>
            </a:xfrm>
            <a:custGeom>
              <a:avLst/>
              <a:gdLst/>
              <a:ahLst/>
              <a:cxnLst/>
              <a:rect l="l" t="t" r="r" b="b"/>
              <a:pathLst>
                <a:path w="1373560" h="1381760">
                  <a:moveTo>
                    <a:pt x="75709" y="0"/>
                  </a:moveTo>
                  <a:lnTo>
                    <a:pt x="1297851" y="0"/>
                  </a:lnTo>
                  <a:cubicBezTo>
                    <a:pt x="1339664" y="0"/>
                    <a:pt x="1373560" y="33896"/>
                    <a:pt x="1373560" y="75709"/>
                  </a:cubicBezTo>
                  <a:lnTo>
                    <a:pt x="1373560" y="1306051"/>
                  </a:lnTo>
                  <a:cubicBezTo>
                    <a:pt x="1373560" y="1326131"/>
                    <a:pt x="1365583" y="1345387"/>
                    <a:pt x="1351385" y="1359586"/>
                  </a:cubicBezTo>
                  <a:cubicBezTo>
                    <a:pt x="1337187" y="1373784"/>
                    <a:pt x="1317930" y="1381760"/>
                    <a:pt x="1297851" y="1381760"/>
                  </a:cubicBezTo>
                  <a:lnTo>
                    <a:pt x="75709" y="1381760"/>
                  </a:lnTo>
                  <a:cubicBezTo>
                    <a:pt x="55629" y="1381760"/>
                    <a:pt x="36373" y="1373784"/>
                    <a:pt x="22175" y="1359586"/>
                  </a:cubicBezTo>
                  <a:cubicBezTo>
                    <a:pt x="7976" y="1345387"/>
                    <a:pt x="0" y="1326131"/>
                    <a:pt x="0" y="1306051"/>
                  </a:cubicBezTo>
                  <a:lnTo>
                    <a:pt x="0" y="75709"/>
                  </a:lnTo>
                  <a:cubicBezTo>
                    <a:pt x="0" y="55629"/>
                    <a:pt x="7976" y="36373"/>
                    <a:pt x="22175" y="22175"/>
                  </a:cubicBezTo>
                  <a:cubicBezTo>
                    <a:pt x="36373" y="7976"/>
                    <a:pt x="55629" y="0"/>
                    <a:pt x="75709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373560" cy="1419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2614935" y="2834766"/>
            <a:ext cx="775568" cy="470583"/>
          </a:xfrm>
          <a:custGeom>
            <a:avLst/>
            <a:gdLst/>
            <a:ahLst/>
            <a:cxnLst/>
            <a:rect l="l" t="t" r="r" b="b"/>
            <a:pathLst>
              <a:path w="775568" h="470583">
                <a:moveTo>
                  <a:pt x="0" y="0"/>
                </a:moveTo>
                <a:lnTo>
                  <a:pt x="775568" y="0"/>
                </a:lnTo>
                <a:lnTo>
                  <a:pt x="775568" y="470582"/>
                </a:lnTo>
                <a:lnTo>
                  <a:pt x="0" y="470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286550" b="-537075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285281" y="2834766"/>
            <a:ext cx="775568" cy="470583"/>
          </a:xfrm>
          <a:custGeom>
            <a:avLst/>
            <a:gdLst/>
            <a:ahLst/>
            <a:cxnLst/>
            <a:rect l="l" t="t" r="r" b="b"/>
            <a:pathLst>
              <a:path w="775568" h="470583">
                <a:moveTo>
                  <a:pt x="0" y="0"/>
                </a:moveTo>
                <a:lnTo>
                  <a:pt x="775568" y="0"/>
                </a:lnTo>
                <a:lnTo>
                  <a:pt x="775568" y="470582"/>
                </a:lnTo>
                <a:lnTo>
                  <a:pt x="0" y="470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286550" b="-537075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39904" y="-30590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-302418" y="38637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52452" y="-167305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5400000">
            <a:off x="16398730" y="892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27" name="TextBox 26"/>
          <p:cNvSpPr txBox="1"/>
          <p:nvPr/>
        </p:nvSpPr>
        <p:spPr>
          <a:xfrm>
            <a:off x="2649649" y="318162"/>
            <a:ext cx="725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День педагогического мастерства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38362" y="1133306"/>
            <a:ext cx="14965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Цели Дня педагогического мастерства: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Повышение профессиональной компетентности педагога;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Формирование общих и профессиональных компетенций студентов;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Презентация профессиональных и личностных достижений преподавателей и студентов в условиях инновационной образовательной деятельности.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81800" y="377190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Открытые занятия и мероприятия;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Мастер-классы;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Педагогические мастерские;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Педагогические </a:t>
            </a:r>
            <a:r>
              <a:rPr lang="ru-RU" sz="2800" dirty="0" err="1">
                <a:solidFill>
                  <a:schemeClr val="bg1"/>
                </a:solidFill>
              </a:rPr>
              <a:t>квесты</a:t>
            </a:r>
            <a:r>
              <a:rPr lang="ru-RU" sz="2800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>
                <a:solidFill>
                  <a:schemeClr val="bg1"/>
                </a:solidFill>
              </a:rPr>
              <a:t>Хакатоны</a:t>
            </a:r>
            <a:r>
              <a:rPr lang="ru-RU" sz="2800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Обобщение опыта;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Круглые столы и др.</a:t>
            </a:r>
          </a:p>
        </p:txBody>
      </p:sp>
      <p:pic>
        <p:nvPicPr>
          <p:cNvPr id="1026" name="Picture 2" descr="C:\Users\User\Desktop\IMG_733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" y="3619500"/>
            <a:ext cx="6030472" cy="36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SC_061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286" y="3607623"/>
            <a:ext cx="6459114" cy="35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64" y="3116046"/>
            <a:ext cx="18279035" cy="7211981"/>
            <a:chOff x="-3981" y="0"/>
            <a:chExt cx="5665095" cy="1674318"/>
          </a:xfrm>
        </p:grpSpPr>
        <p:sp>
          <p:nvSpPr>
            <p:cNvPr id="3" name="Freeform 3"/>
            <p:cNvSpPr/>
            <p:nvPr/>
          </p:nvSpPr>
          <p:spPr>
            <a:xfrm>
              <a:off x="-3981" y="0"/>
              <a:ext cx="5661114" cy="1674318"/>
            </a:xfrm>
            <a:custGeom>
              <a:avLst/>
              <a:gdLst/>
              <a:ahLst/>
              <a:cxnLst/>
              <a:rect l="l" t="t" r="r" b="b"/>
              <a:pathLst>
                <a:path w="5661114" h="1674318">
                  <a:moveTo>
                    <a:pt x="0" y="0"/>
                  </a:moveTo>
                  <a:lnTo>
                    <a:pt x="5661114" y="0"/>
                  </a:lnTo>
                  <a:lnTo>
                    <a:pt x="5661114" y="1674318"/>
                  </a:lnTo>
                  <a:lnTo>
                    <a:pt x="0" y="1674318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661114" cy="1664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832441" y="1747921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46425" y="1861905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75977" y="1861879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89961" y="1975889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65017" y="1975863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156589" y="2089847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39904" y="-30590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-302418" y="38637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-534940" y="1495617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7"/>
                </a:lnTo>
                <a:lnTo>
                  <a:pt x="0" y="110736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8"/>
          <p:cNvSpPr txBox="1"/>
          <p:nvPr/>
        </p:nvSpPr>
        <p:spPr>
          <a:xfrm>
            <a:off x="1900426" y="606641"/>
            <a:ext cx="1021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Участие молодых педагогов к конкурсах, олимпиадах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015077" y="2551799"/>
            <a:ext cx="183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2022-2023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58613" y="2699425"/>
            <a:ext cx="183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2023-2024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62517" y="2699451"/>
            <a:ext cx="183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2024-2025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601" y="4379258"/>
            <a:ext cx="4337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Всероссийский конкурс «Навигаторы детства 2.0», Коняшина П.В.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Региональный конкурс “Настоящий мужчина – Учитель”, Старченко Д.В.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Региональный этап Всероссийского конкурса «Мастер года», Коняшина П.В.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Региональный этап Всероссийского конкурса «Педагог-психолог России», </a:t>
            </a:r>
            <a:r>
              <a:rPr lang="ru-RU" sz="2400" dirty="0" err="1">
                <a:solidFill>
                  <a:schemeClr val="bg1"/>
                </a:solidFill>
              </a:rPr>
              <a:t>Оберган</a:t>
            </a:r>
            <a:r>
              <a:rPr lang="ru-RU" sz="2400" dirty="0">
                <a:solidFill>
                  <a:schemeClr val="bg1"/>
                </a:solidFill>
              </a:rPr>
              <a:t> А.А.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62600" y="4531659"/>
            <a:ext cx="396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Премия губернатора Алтайского края,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ru-RU" sz="2400" dirty="0" err="1" smtClean="0">
                <a:solidFill>
                  <a:schemeClr val="bg1"/>
                </a:solidFill>
              </a:rPr>
              <a:t>Коржук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Д. 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Региональный конкурс «Молодой педагог + наставник», Плотникова И.В., </a:t>
            </a:r>
            <a:r>
              <a:rPr lang="ru-RU" sz="2400" dirty="0" err="1">
                <a:solidFill>
                  <a:schemeClr val="bg1"/>
                </a:solidFill>
              </a:rPr>
              <a:t>Коржук</a:t>
            </a:r>
            <a:r>
              <a:rPr lang="ru-RU" sz="2400" dirty="0">
                <a:solidFill>
                  <a:schemeClr val="bg1"/>
                </a:solidFill>
              </a:rPr>
              <a:t> Д.Е.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Краевой фестиваль творчества и юмора «</a:t>
            </a:r>
            <a:r>
              <a:rPr lang="ru-RU" sz="2400" dirty="0" err="1">
                <a:solidFill>
                  <a:schemeClr val="bg1"/>
                </a:solidFill>
              </a:rPr>
              <a:t>Педагог+студент</a:t>
            </a:r>
            <a:r>
              <a:rPr lang="ru-RU" sz="2400" dirty="0">
                <a:solidFill>
                  <a:schemeClr val="bg1"/>
                </a:solidFill>
              </a:rPr>
              <a:t>», </a:t>
            </a:r>
            <a:r>
              <a:rPr lang="ru-RU" sz="2400" dirty="0" err="1">
                <a:solidFill>
                  <a:schemeClr val="bg1"/>
                </a:solidFill>
              </a:rPr>
              <a:t>Шавров</a:t>
            </a:r>
            <a:r>
              <a:rPr lang="ru-RU" sz="2400" dirty="0">
                <a:solidFill>
                  <a:schemeClr val="bg1"/>
                </a:solidFill>
              </a:rPr>
              <a:t> И.Н.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0" y="4610100"/>
            <a:ext cx="396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Всероссийская олимпиада по педагогике, Бурча Е.С.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Региональный конкурс «Молодой педагог + наставник», Уварова Е.С., Фролова В.В.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Всероссийский форум классных руководителей, </a:t>
            </a:r>
            <a:r>
              <a:rPr lang="ru-RU" sz="2400" dirty="0" err="1">
                <a:solidFill>
                  <a:schemeClr val="bg1"/>
                </a:solidFill>
              </a:rPr>
              <a:t>Кибанов</a:t>
            </a:r>
            <a:r>
              <a:rPr lang="ru-RU" sz="2400" dirty="0">
                <a:solidFill>
                  <a:schemeClr val="bg1"/>
                </a:solidFill>
              </a:rPr>
              <a:t> В.В.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Региональный конкурс “Настоящий мужчина – настоящий учитель”, Корецкий М.Е.</a:t>
            </a:r>
          </a:p>
        </p:txBody>
      </p:sp>
      <p:pic>
        <p:nvPicPr>
          <p:cNvPr id="2050" name="Picture 2" descr="C:\Users\User\Desktop\DSC_2792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432901"/>
            <a:ext cx="5474962" cy="39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ехдиева-П.В.1-место-в-конкурсе-Мастер-года-2023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394" y="4556312"/>
            <a:ext cx="3395274" cy="534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471</Words>
  <Application>Microsoft Office PowerPoint</Application>
  <PresentationFormat>Произвольный</PresentationFormat>
  <Paragraphs>132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Open Sans 1</vt:lpstr>
      <vt:lpstr>Times New Roman</vt:lpstr>
      <vt:lpstr>Montserrat 1 Bold</vt:lpstr>
      <vt:lpstr>Open Sans 1 Bold</vt:lpstr>
      <vt:lpstr>PT Sans</vt:lpstr>
      <vt:lpstr>Open Sans Bold</vt:lpstr>
      <vt:lpstr>Open Sans 2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образования 2024_шаблон презентации</dc:title>
  <dc:creator>Райских Т.Н.</dc:creator>
  <cp:lastModifiedBy>Пользователь</cp:lastModifiedBy>
  <cp:revision>130</cp:revision>
  <dcterms:created xsi:type="dcterms:W3CDTF">2006-08-16T00:00:00Z</dcterms:created>
  <dcterms:modified xsi:type="dcterms:W3CDTF">2025-08-26T01:19:52Z</dcterms:modified>
  <dc:identifier>DAGP5fx93wg</dc:identifier>
</cp:coreProperties>
</file>