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48" r:id="rId2"/>
    <p:sldId id="379" r:id="rId3"/>
    <p:sldId id="371" r:id="rId4"/>
    <p:sldId id="344" r:id="rId5"/>
    <p:sldId id="380" r:id="rId6"/>
    <p:sldId id="351" r:id="rId7"/>
    <p:sldId id="389" r:id="rId8"/>
    <p:sldId id="374" r:id="rId9"/>
    <p:sldId id="360" r:id="rId10"/>
    <p:sldId id="333" r:id="rId11"/>
    <p:sldId id="390" r:id="rId12"/>
    <p:sldId id="391" r:id="rId13"/>
    <p:sldId id="392" r:id="rId14"/>
    <p:sldId id="378" r:id="rId15"/>
    <p:sldId id="356" r:id="rId16"/>
    <p:sldId id="352" r:id="rId17"/>
    <p:sldId id="372" r:id="rId18"/>
    <p:sldId id="381" r:id="rId19"/>
    <p:sldId id="383" r:id="rId20"/>
    <p:sldId id="382" r:id="rId21"/>
    <p:sldId id="384" r:id="rId22"/>
    <p:sldId id="385" r:id="rId23"/>
    <p:sldId id="387" r:id="rId24"/>
    <p:sldId id="388" r:id="rId25"/>
    <p:sldId id="35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3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726" autoAdjust="0"/>
  </p:normalViewPr>
  <p:slideViewPr>
    <p:cSldViewPr showGuides="1">
      <p:cViewPr varScale="1">
        <p:scale>
          <a:sx n="70" d="100"/>
          <a:sy n="70" d="100"/>
        </p:scale>
        <p:origin x="-1164" y="-90"/>
      </p:cViewPr>
      <p:guideLst>
        <p:guide orient="horz" pos="219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8387-004E-4269-89BA-F8B7ECD5B25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E95E-AB6E-4784-92D0-7F766EF46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4590"/>
            <a:ext cx="8229600" cy="6777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marL="0" indent="0" algn="ctr">
              <a:buNone/>
            </a:pP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bced3ab07d7611eda4a6e1623a4440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025"/>
            <a:ext cx="9144000" cy="28511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206105" y="78397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112776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ЭТАПА РАБОТЫ НАД ТЕКСТОМ: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214554"/>
            <a:ext cx="8229600" cy="4693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разбивают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112776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Предтекстовой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altLang="ru-RU" sz="3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214554"/>
            <a:ext cx="8229600" cy="46936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Вступительная беседа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правило,  в режиме «учитель-класс»,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 целью выявления фоновых знаний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учащихся. Во время вступительной беседы также возможны: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ориентирующие замечания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учителя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 важности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содержащейся в тексте;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прогноз возможного содержания текста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его заголовку /первому предложению;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предъявление опор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(вербальных: ключевых слов, зачинов предложений, плана, вопросов; визуальных/ невербальных: картинки, схемы, карты и т.п.).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Снятие трудностей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(языковых /лингвистических: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фонетико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грамматических и содержательных) данного текста.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Предъявление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учащимся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перед прослушиванием текста.</a:t>
            </a:r>
          </a:p>
          <a:p>
            <a:pPr marL="0" indent="0"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4"/>
            <a:ext cx="8229600" cy="2439034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Текстовой этап – предъявление текста: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en-US" alt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214554"/>
            <a:ext cx="8229600" cy="4693611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цель данного этапа урока –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только развитие умений </a:t>
            </a:r>
            <a:r>
              <a:rPr lang="ru-RU" sz="2300" u="sng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,т.е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u="sng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выступает здесь как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цель обучения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 то текст прослушивается учащимися только 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один раз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без снятых трудностей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и сразу после прослушивания текста проводится контроль его понимания.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организуется подробное обсуждение текста и одновременно развиваются умения говорения, т.е., как указывалось выше,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является средством обучения другому ВРД,  то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текст предъявляется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учащимся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дважды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при этом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перед вторым прослушиванием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необходимо 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обязательно сменить установку.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4"/>
            <a:ext cx="9829840" cy="2796224"/>
          </a:xfrm>
        </p:spPr>
        <p:txBody>
          <a:bodyPr>
            <a:noAutofit/>
          </a:bodyPr>
          <a:lstStyle/>
          <a:p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Послетекстовой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этап – контроль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понимания прослушанного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текста: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en-US" alt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214554"/>
            <a:ext cx="8229600" cy="469361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способы контроля, как правило, можно разделить на 2 большие группы: речевые и неречевые.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4"/>
            <a:ext cx="8229600" cy="1296025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сталкиваемся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3252470"/>
            <a:ext cx="8229600" cy="36556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32000" y="2398395"/>
            <a:ext cx="5080000" cy="25533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различные объявления;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новости радио и телевидения;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различные инструкции и поручения;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лекции;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рассказы собеседников;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выступления актеров;</a:t>
            </a:r>
          </a:p>
          <a:p>
            <a:pPr marL="0" indent="0">
              <a:spcBef>
                <a:spcPct val="0"/>
              </a:spcBef>
              <a:buFont typeface="Arial" panose="020B0604020202020204"/>
              <a:buChar char="•"/>
            </a:pPr>
            <a:r>
              <a:rPr sz="2000" b="0" i="0">
                <a:solidFill>
                  <a:srgbClr val="212529"/>
                </a:solidFill>
                <a:latin typeface="Times New Roman" pitchFamily="18" charset="0"/>
                <a:ea typeface="system-ui"/>
                <a:cs typeface="Times New Roman" pitchFamily="18" charset="0"/>
              </a:rPr>
              <a:t>собеседника по телефонному разговору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7730"/>
            <a:ext cx="8229600" cy="1541138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323465"/>
            <a:ext cx="8229600" cy="43268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Догадку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незнакомых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паники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" name="Изображение 9"/>
          <p:cNvPicPr/>
          <p:nvPr/>
        </p:nvPicPr>
        <p:blipFill>
          <a:blip r:embed="rId2"/>
          <a:stretch>
            <a:fillRect/>
          </a:stretch>
        </p:blipFill>
        <p:spPr>
          <a:xfrm>
            <a:off x="334645" y="666750"/>
            <a:ext cx="8397875" cy="583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475" y="897890"/>
            <a:ext cx="6242050" cy="528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348" y="900684"/>
            <a:ext cx="6242304" cy="531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348" y="900684"/>
            <a:ext cx="6242304" cy="5100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4590"/>
            <a:ext cx="8229600" cy="6777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206105" y="78397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0" y="1071546"/>
            <a:ext cx="609600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605520" cy="557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348" y="900684"/>
            <a:ext cx="6242304" cy="467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2622550"/>
            <a:ext cx="8229600" cy="4027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348" y="900684"/>
            <a:ext cx="6242304" cy="467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100fotok.ru/wp-content/uploads/2019/04/Kartinka_Spasibo_za_vnimanie_dlya_prezentaciy_1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704089"/>
            <a:ext cx="8229600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855"/>
            <a:ext cx="8229600" cy="400939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аудиотексты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аудиотекст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отобранные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аутентичные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законченные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звучащей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3252470"/>
            <a:ext cx="8229600" cy="33978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18262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Цели</a:t>
            </a:r>
            <a:b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формирования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навыков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аудирования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ru-RU" sz="43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05" y="2224405"/>
            <a:ext cx="7859395" cy="4225290"/>
          </a:xfrm>
        </p:spPr>
        <p:txBody>
          <a:bodyPr>
            <a:normAutofit fontScale="87500" lnSpcReduction="10000"/>
          </a:bodyPr>
          <a:lstStyle/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незнакомой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аутентичных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языковую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догадку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языковым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50100" y="27539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18262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Цели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обучения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аудированию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можно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определить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следующие</a:t>
            </a:r>
            <a: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ru-RU" sz="43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05" y="2224405"/>
            <a:ext cx="7859395" cy="4225290"/>
          </a:xfrm>
        </p:spPr>
        <p:txBody>
          <a:bodyPr>
            <a:normAutofit fontScale="87500" lnSpcReduction="20000"/>
          </a:bodyPr>
          <a:lstStyle/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однократного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потоке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50100" y="27539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етоды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altLang="en-US" sz="3200" dirty="0"/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аудиотекстов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нейтральными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объём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(1,5–2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печатного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тренировку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согласиться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опровергнуть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тренировку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вероятностного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прилагательными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заголовку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Некоторые методы обучения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аудированию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технических средств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аудиотекст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может быть представлен 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экране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телевизора (в сопровождении видеосюжетов) или компьютера.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Применение разных подходов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можно использовать индивидуальную, фронтальную и групповую работу. В парах можно объединять учеников с разным уровнем знаний.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Анализ ошибок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важно анализировать ошибки учеников и отмечать улучшения в их навыках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Добавление элементов юмора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в аудиоматериал — юмор помогает создать непринуждённую атмосферу и способствует расслаблению.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915670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4665" y="1603375"/>
            <a:ext cx="8229600" cy="45599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диктором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вероятностное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артикулирование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расставить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фактическую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раздаются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незаполненные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ориентируясь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расставить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407543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упражнению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предшествовать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чёткая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понятным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даётся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11505" y="38608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ru-RU" sz="3200" dirty="0"/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!!!Сложность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текстов можно постепенно увеличивать, переходя от содержательных к информативным.</a:t>
            </a:r>
            <a:endParaRPr lang="en-US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780</Words>
  <Application>WPS Presentation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Формирование навыков аудирования (восприятия речи на слух) на уроках иностранного языка включает обучение пониманию иноязычной речи на слух, развитие умений воспринимать аудиотексты разного содержания и уровня сложности. Основное средство обучения — аудиотекст — рационально отобранные, аутентичные и законченные фрагменты звучащей речи.</vt:lpstr>
      <vt:lpstr>Цели  формирования навыков аудирования: </vt:lpstr>
      <vt:lpstr>Цели обучения аудированию можно определить как следующие: </vt:lpstr>
      <vt:lpstr>Методы обучения аудированию на уроках иностранного языка:</vt:lpstr>
      <vt:lpstr>Некоторые методы обучения аудированию: </vt:lpstr>
      <vt:lpstr>Примеры упражнений для формирования навыков аудирования:</vt:lpstr>
      <vt:lpstr>Важно: каждому упражнению на аудирование должна предшествовать чёткая подробная инструкция — задание по его выполнению. Задание должно быть понятным, соответствовать уровню знаний учащихся, даётся в устной или письменной форме.  </vt:lpstr>
      <vt:lpstr>ТРИ ЭТАПА РАБОТЫ НАД ТЕКСТОМ:</vt:lpstr>
      <vt:lpstr>Предтекстовой этап:</vt:lpstr>
      <vt:lpstr>Текстовой этап – предъявление текста:  </vt:lpstr>
      <vt:lpstr>Послетекстовой этап – контроль понимания прослушанного текста:  </vt:lpstr>
      <vt:lpstr>Мы сталкиваемся с аудированием как самостоятельным видом речевой деятельности в различных ситуациях реального общения. Это происходит, когда мы слушаем:</vt:lpstr>
      <vt:lpstr>При выполнении заданий на аудирование говорящий должен продемонстрировать следующие способности: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ОТДЫХ НА ВОДОЕМАХ</dc:title>
  <dc:creator>Dinan</dc:creator>
  <cp:lastModifiedBy>DP-2026</cp:lastModifiedBy>
  <cp:revision>234</cp:revision>
  <dcterms:created xsi:type="dcterms:W3CDTF">2025-10-21T15:18:00Z</dcterms:created>
  <dcterms:modified xsi:type="dcterms:W3CDTF">2026-03-20T10:27:44Z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361CFA3EC6D04E5AA59ABCCFDF0E9608_12</vt:lpwstr>
  </property>
  <property fmtid="{D5CDD505-2E9C-101B-9397-08002B2CF9AE}" pid="3" name="KSOProductBuildVer">
    <vt:lpwstr>1049-12.2.0.23196</vt:lpwstr>
  </property>
</Properties>
</file>