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6" r:id="rId3"/>
    <p:sldId id="260" r:id="rId4"/>
    <p:sldId id="258" r:id="rId5"/>
    <p:sldId id="261" r:id="rId6"/>
    <p:sldId id="262" r:id="rId7"/>
    <p:sldId id="265" r:id="rId8"/>
    <p:sldId id="264" r:id="rId9"/>
    <p:sldId id="266" r:id="rId10"/>
    <p:sldId id="267" r:id="rId11"/>
    <p:sldId id="268" r:id="rId12"/>
    <p:sldId id="269" r:id="rId13"/>
    <p:sldId id="275" r:id="rId14"/>
    <p:sldId id="272" r:id="rId15"/>
    <p:sldId id="274" r:id="rId16"/>
    <p:sldId id="273" r:id="rId17"/>
    <p:sldId id="276" r:id="rId18"/>
    <p:sldId id="277" r:id="rId19"/>
    <p:sldId id="271" r:id="rId20"/>
    <p:sldId id="270" r:id="rId21"/>
    <p:sldId id="278" r:id="rId22"/>
    <p:sldId id="279" r:id="rId23"/>
    <p:sldId id="280" r:id="rId24"/>
    <p:sldId id="281" r:id="rId25"/>
    <p:sldId id="284" r:id="rId26"/>
    <p:sldId id="285" r:id="rId27"/>
    <p:sldId id="282" r:id="rId28"/>
    <p:sldId id="286" r:id="rId29"/>
    <p:sldId id="287" r:id="rId30"/>
    <p:sldId id="283" r:id="rId31"/>
    <p:sldId id="288" r:id="rId32"/>
    <p:sldId id="290" r:id="rId33"/>
    <p:sldId id="291" r:id="rId34"/>
    <p:sldId id="289" r:id="rId35"/>
    <p:sldId id="292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B46A4-53C5-41B4-B0F9-7032432D73D1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88E82-A2FD-41DD-AD52-85C02B0C8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1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88E82-A2FD-41DD-AD52-85C02B0C83A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3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7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05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80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31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6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7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15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7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3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06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2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2B28-3143-432C-826D-9BD957F57214}" type="datetimeFigureOut">
              <a:rPr lang="ru-RU" smtClean="0"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0CF29-A737-4825-8962-4092A90BDC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6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766" y="291501"/>
            <a:ext cx="11447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«Детский сад №197»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г. Барнаул</a:t>
            </a:r>
          </a:p>
          <a:p>
            <a:pPr algn="ctr"/>
            <a:endParaRPr lang="ru-RU" sz="3600" b="1" dirty="0" smtClean="0">
              <a:cs typeface="Times New Roman" panose="02020603050405020304" pitchFamily="18" charset="0"/>
            </a:endParaRPr>
          </a:p>
          <a:p>
            <a:pPr algn="ctr"/>
            <a:endParaRPr lang="ru-RU" sz="3600" b="1" dirty="0" smtClean="0"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«Математические игры в условиях коррекционно-развивающей работы в группе компенсирующей направленности (ЗПР)»</a:t>
            </a:r>
          </a:p>
          <a:p>
            <a:pPr algn="ctr"/>
            <a:endParaRPr lang="ru-RU" sz="36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ru-RU" sz="3600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Кизилова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Е.Н.,</a:t>
            </a:r>
          </a:p>
          <a:p>
            <a:pPr algn="ctr"/>
            <a:r>
              <a:rPr lang="ru-RU" sz="36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учитель-дефектолог</a:t>
            </a:r>
            <a:endParaRPr lang="en-US" sz="360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61" y="697280"/>
            <a:ext cx="2195391" cy="21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2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" y="364126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ea typeface="Calibri" panose="020F0502020204030204" pitchFamily="34" charset="0"/>
              </a:rPr>
              <a:t>«</a:t>
            </a:r>
            <a:r>
              <a:rPr lang="ru-RU" sz="2400" u="sng" dirty="0">
                <a:ea typeface="Calibri" panose="020F0502020204030204" pitchFamily="34" charset="0"/>
              </a:rPr>
              <a:t>Подбери правильно цифру», </a:t>
            </a:r>
            <a:r>
              <a:rPr lang="ru-RU" sz="2400" u="sng" dirty="0" smtClean="0">
                <a:ea typeface="Calibri" panose="020F0502020204030204" pitchFamily="34" charset="0"/>
              </a:rPr>
              <a:t>«</a:t>
            </a:r>
            <a:r>
              <a:rPr lang="ru-RU" sz="2400" u="sng" dirty="0">
                <a:ea typeface="Calibri" panose="020F0502020204030204" pitchFamily="34" charset="0"/>
              </a:rPr>
              <a:t>Божьи </a:t>
            </a:r>
            <a:r>
              <a:rPr lang="ru-RU" sz="2400" u="sng" dirty="0" smtClean="0">
                <a:ea typeface="Calibri" panose="020F0502020204030204" pitchFamily="34" charset="0"/>
              </a:rPr>
              <a:t>коровки»</a:t>
            </a:r>
            <a:endParaRPr lang="ru-RU" sz="2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432" y="1440556"/>
            <a:ext cx="5668962" cy="4322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0981" y="1587325"/>
            <a:ext cx="5630515" cy="45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4638" y="422521"/>
            <a:ext cx="11825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ea typeface="Calibri" panose="020F0502020204030204" pitchFamily="34" charset="0"/>
              </a:rPr>
              <a:t>«</a:t>
            </a:r>
            <a:r>
              <a:rPr lang="ru-RU" sz="2400" u="sng" dirty="0">
                <a:ea typeface="Calibri" panose="020F0502020204030204" pitchFamily="34" charset="0"/>
              </a:rPr>
              <a:t>Числовой домик»,</a:t>
            </a:r>
            <a:r>
              <a:rPr lang="ru-RU" sz="2400" u="sng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ru-RU" sz="2400" u="sng" dirty="0">
                <a:ea typeface="Calibri" panose="020F0502020204030204" pitchFamily="34" charset="0"/>
              </a:rPr>
              <a:t>«Накорми котика</a:t>
            </a:r>
            <a:r>
              <a:rPr lang="ru-RU" sz="2400" u="sng" dirty="0" smtClean="0">
                <a:ea typeface="Calibri" panose="020F0502020204030204" pitchFamily="34" charset="0"/>
              </a:rPr>
              <a:t>», «</a:t>
            </a:r>
            <a:r>
              <a:rPr lang="ru-RU" sz="2400" u="sng" dirty="0" err="1" smtClean="0">
                <a:ea typeface="Calibri" panose="020F0502020204030204" pitchFamily="34" charset="0"/>
              </a:rPr>
              <a:t>Логико</a:t>
            </a:r>
            <a:r>
              <a:rPr lang="ru-RU" sz="2400" u="sng" dirty="0" smtClean="0">
                <a:ea typeface="Calibri" panose="020F0502020204030204" pitchFamily="34" charset="0"/>
              </a:rPr>
              <a:t> малыш»</a:t>
            </a:r>
            <a:endParaRPr lang="ru-RU" sz="2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3" y="1380364"/>
            <a:ext cx="3894994" cy="4709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" y="1351530"/>
            <a:ext cx="3912577" cy="5035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95" y="1380364"/>
            <a:ext cx="310601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550" y="377171"/>
            <a:ext cx="11772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2-е </a:t>
            </a:r>
            <a:r>
              <a:rPr lang="ru-RU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направление: «Построения натурального ряда</a:t>
            </a:r>
            <a:r>
              <a:rPr lang="ru-RU" sz="2400" b="1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ctr">
              <a:spcAft>
                <a:spcPts val="0"/>
              </a:spcAft>
            </a:pPr>
            <a:endParaRPr lang="ru-RU" sz="2400" kern="1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Наибольшим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успехом пользуется </a:t>
            </a:r>
            <a:r>
              <a:rPr lang="ru-RU" sz="2400" u="sng" kern="100" dirty="0">
                <a:ea typeface="Calibri" panose="020F0502020204030204" pitchFamily="34" charset="0"/>
                <a:cs typeface="Times New Roman" panose="02020603050405020304" pitchFamily="18" charset="0"/>
              </a:rPr>
              <a:t>игра «Умные цифры»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. В ней дети наглядно могут увидеть образование и состав чисел в сравнении друг с другом (6 – из 5 и 1; 6 без 1 равно 5 и т.д.). Каждое последующее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число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больше предыдущего на 1.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6" y="2712104"/>
            <a:ext cx="5906155" cy="3336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787" y="2448849"/>
            <a:ext cx="5819663" cy="38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54" y="140940"/>
            <a:ext cx="11948746" cy="1621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3-е </a:t>
            </a:r>
            <a:r>
              <a:rPr lang="ru-RU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направление: «Число и цифра» (игры для запоминания образа </a:t>
            </a:r>
            <a:r>
              <a:rPr lang="ru-RU" sz="2400" b="1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цифры, </a:t>
            </a:r>
            <a:r>
              <a:rPr lang="ru-RU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соединение цифры с количеством</a:t>
            </a:r>
            <a:r>
              <a:rPr lang="ru-RU" sz="2400" b="1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400" dirty="0"/>
              <a:t>В рамках данного направления мы используем игры</a:t>
            </a:r>
            <a:r>
              <a:rPr lang="ru-RU" sz="2400" dirty="0" smtClean="0"/>
              <a:t>: </a:t>
            </a:r>
            <a:r>
              <a:rPr lang="ru-RU" sz="2400" u="sng" dirty="0" smtClean="0"/>
              <a:t>«</a:t>
            </a:r>
            <a:r>
              <a:rPr lang="ru-RU" sz="2400" u="sng" dirty="0"/>
              <a:t>Альбомы. Учим цифры», </a:t>
            </a:r>
            <a:r>
              <a:rPr lang="ru-RU" sz="2400" u="sng" dirty="0" smtClean="0"/>
              <a:t>«Цифры от «</a:t>
            </a:r>
            <a:r>
              <a:rPr lang="ru-RU" sz="2400" u="sng" dirty="0" err="1" smtClean="0"/>
              <a:t>Нейромага</a:t>
            </a:r>
            <a:r>
              <a:rPr lang="ru-RU" sz="2400" u="sng" dirty="0" smtClean="0"/>
              <a:t>»», «Плоскостные </a:t>
            </a:r>
            <a:r>
              <a:rPr lang="ru-RU" sz="2400" u="sng" dirty="0"/>
              <a:t>цифры</a:t>
            </a:r>
            <a:r>
              <a:rPr lang="ru-RU" sz="2400" u="sng" dirty="0" smtClean="0"/>
              <a:t>» 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54" y="1847898"/>
            <a:ext cx="2773892" cy="392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243" y="2443842"/>
            <a:ext cx="2898660" cy="4095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3717" y="2939246"/>
            <a:ext cx="3975127" cy="2981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8947" y="2403257"/>
            <a:ext cx="4782538" cy="29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54" y="140940"/>
            <a:ext cx="11948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/>
              <a:t>«Волшебный зонтик»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89" y="995863"/>
            <a:ext cx="7141918" cy="5467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26" y="915341"/>
            <a:ext cx="2532736" cy="56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54" y="140940"/>
            <a:ext cx="11948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/>
              <a:t>«</a:t>
            </a:r>
            <a:r>
              <a:rPr lang="ru-RU" sz="2400" u="sng" dirty="0"/>
              <a:t>Угадай на ощупь (цифры разной текстуры)», </a:t>
            </a:r>
            <a:r>
              <a:rPr lang="ru-RU" sz="2400" u="sng" dirty="0" smtClean="0"/>
              <a:t>«</a:t>
            </a:r>
            <a:r>
              <a:rPr lang="ru-RU" sz="2400" u="sng" dirty="0" smtClean="0"/>
              <a:t>Найди </a:t>
            </a:r>
            <a:r>
              <a:rPr lang="ru-RU" sz="2400" u="sng" dirty="0"/>
              <a:t>цифру</a:t>
            </a:r>
            <a:r>
              <a:rPr lang="ru-RU" sz="2400" u="sng" dirty="0" smtClean="0"/>
              <a:t>»</a:t>
            </a:r>
            <a:endParaRPr lang="ru-RU" sz="2400" u="sng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86712" y="2605554"/>
            <a:ext cx="4969328" cy="3277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251" y="654578"/>
            <a:ext cx="4612294" cy="4790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1785" y="1718584"/>
            <a:ext cx="5578387" cy="35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54" y="140940"/>
            <a:ext cx="11948746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u="sng" dirty="0" smtClean="0"/>
              <a:t>«</a:t>
            </a:r>
            <a:r>
              <a:rPr lang="ru-RU" sz="2400" u="sng" dirty="0"/>
              <a:t>Мишени напольные», «Игра в прятки», «Замочки», </a:t>
            </a:r>
            <a:r>
              <a:rPr lang="ru-RU" sz="2400" u="sng" dirty="0" smtClean="0"/>
              <a:t>«</a:t>
            </a:r>
            <a:r>
              <a:rPr lang="ru-RU" sz="2400" u="sng" dirty="0"/>
              <a:t>Найди соседей числа (яблочки)», «Числовые </a:t>
            </a:r>
            <a:r>
              <a:rPr lang="ru-RU" sz="2400" u="sng" dirty="0" err="1"/>
              <a:t>пазлы</a:t>
            </a:r>
            <a:r>
              <a:rPr lang="ru-RU" sz="2400" u="sng" dirty="0"/>
              <a:t> (предметы, картинки)»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310" y="448923"/>
            <a:ext cx="2930891" cy="4013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01154" y="980920"/>
            <a:ext cx="3315057" cy="2621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36907" y="980919"/>
            <a:ext cx="3980753" cy="2985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4045414"/>
            <a:ext cx="3169180" cy="2680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4846" y="2612656"/>
            <a:ext cx="2931101" cy="52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5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54" y="140940"/>
            <a:ext cx="11948746" cy="222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4-е </a:t>
            </a:r>
            <a:r>
              <a:rPr lang="ru-RU" sz="2400" b="1" dirty="0"/>
              <a:t>направление: «Величина (приемы наложения и приложения)»</a:t>
            </a:r>
            <a:endParaRPr lang="ru-RU" sz="2400" dirty="0"/>
          </a:p>
          <a:p>
            <a:r>
              <a:rPr lang="ru-RU" sz="2400" dirty="0"/>
              <a:t>     Включаем игры, которые позволяют использовать двигательный </a:t>
            </a:r>
            <a:r>
              <a:rPr lang="ru-RU" sz="2400" dirty="0" smtClean="0"/>
              <a:t>анализатор. </a:t>
            </a:r>
            <a:r>
              <a:rPr lang="ru-RU" sz="2400" dirty="0"/>
              <a:t>Провести рукой вдоль предметов при сравнении их </a:t>
            </a:r>
            <a:r>
              <a:rPr lang="ru-RU" sz="2400" dirty="0" smtClean="0"/>
              <a:t>длины</a:t>
            </a:r>
            <a:r>
              <a:rPr lang="ru-RU" sz="2400" dirty="0"/>
              <a:t>, а поперек при сравнении ширины, снизу-вверх при сравнении их высоты.</a:t>
            </a:r>
            <a:r>
              <a:rPr lang="ru-RU" sz="2400" dirty="0" smtClean="0"/>
              <a:t> </a:t>
            </a:r>
            <a:endParaRPr lang="ru-RU" sz="2400" dirty="0"/>
          </a:p>
          <a:p>
            <a:pPr>
              <a:lnSpc>
                <a:spcPct val="107000"/>
              </a:lnSpc>
            </a:pPr>
            <a:endParaRPr lang="ru-RU" sz="2000" dirty="0" smtClean="0"/>
          </a:p>
          <a:p>
            <a:pPr>
              <a:lnSpc>
                <a:spcPct val="107000"/>
              </a:lnSpc>
            </a:pPr>
            <a:r>
              <a:rPr lang="ru-RU" sz="2000" dirty="0" smtClean="0"/>
              <a:t>     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96" y="1739920"/>
            <a:ext cx="6544408" cy="49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054" y="140940"/>
            <a:ext cx="11948746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06610"/>
            <a:ext cx="2708518" cy="32034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599" y="201329"/>
            <a:ext cx="1179927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 рамках данного направления мы используем игры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u="sng" dirty="0">
                <a:ea typeface="Calibri" panose="020F0502020204030204" pitchFamily="34" charset="0"/>
                <a:cs typeface="Times New Roman" panose="02020603050405020304" pitchFamily="18" charset="0"/>
              </a:rPr>
              <a:t>Логические палочки», «Улитка», «Цилиндры», «Озорные камешки», «Матрешки от </a:t>
            </a:r>
            <a:r>
              <a:rPr lang="ru-RU" sz="2400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Нейромага</a:t>
            </a:r>
            <a:r>
              <a:rPr lang="ru-RU" sz="2400" u="sng" dirty="0">
                <a:ea typeface="Calibri" panose="020F0502020204030204" pitchFamily="34" charset="0"/>
                <a:cs typeface="Times New Roman" panose="02020603050405020304" pitchFamily="18" charset="0"/>
              </a:rPr>
              <a:t> (киты, зайчики, медведи)»</a:t>
            </a:r>
            <a:endParaRPr lang="ru-RU" sz="2400" u="sng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63" y="1119162"/>
            <a:ext cx="2379309" cy="3172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6" y="4402137"/>
            <a:ext cx="2648601" cy="2250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9974" y="4165026"/>
            <a:ext cx="2250900" cy="2725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18" y="1106610"/>
            <a:ext cx="4049021" cy="2834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5940" y="3568366"/>
            <a:ext cx="2644004" cy="3525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39" y="2162838"/>
            <a:ext cx="2413333" cy="396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15800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5-е </a:t>
            </a:r>
            <a:r>
              <a:rPr lang="ru-RU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направление: «Форма»</a:t>
            </a:r>
            <a:endParaRPr lang="ru-RU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Мы знакомим детей с новыми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геометрическими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фигурами, сравнивая модели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уже знакомыми или друг с другом: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прямоугольник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с квадратом, шар с кубом,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цилиндр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с кубом и шаром. Важно организовать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разнообразные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действия детей с моделями фигур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Подбираются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игры, которые предоставляют </a:t>
            </a:r>
            <a:endParaRPr lang="ru-RU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опыта восприятия формы,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осязательно-двигательное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обследование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моделей,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взаимное наложение одной фигуры на другую –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круга и квадрата, квадрата и прямоугольника,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квадрата и треугольника, овала и круга. </a:t>
            </a:r>
            <a:endParaRPr lang="ru-RU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09" y="496371"/>
            <a:ext cx="5219700" cy="61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3091" y="140567"/>
            <a:ext cx="118608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ea typeface="Calibri" panose="020F0502020204030204" pitchFamily="34" charset="0"/>
              </a:rPr>
              <a:t>В </a:t>
            </a:r>
            <a:r>
              <a:rPr lang="ru-RU" sz="2800" b="1" dirty="0">
                <a:ea typeface="Calibri" panose="020F0502020204030204" pitchFamily="34" charset="0"/>
              </a:rPr>
              <a:t>математической игре </a:t>
            </a:r>
            <a:r>
              <a:rPr lang="ru-RU" sz="2800" dirty="0">
                <a:ea typeface="Calibri" panose="020F0502020204030204" pitchFamily="34" charset="0"/>
              </a:rPr>
              <a:t>учебная задача скрыта за игровыми правилами, игровым сюжетом, игровым заданием, эмоциональной подачей. У ребенка повышается внутренняя мотивация к обучению - интересно, хочется играть</a:t>
            </a:r>
            <a:r>
              <a:rPr lang="ru-RU" sz="2800" dirty="0" smtClean="0">
                <a:ea typeface="Calibri" panose="020F0502020204030204" pitchFamily="34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13" y="1772016"/>
            <a:ext cx="3672987" cy="4897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48" y="1772016"/>
            <a:ext cx="3672987" cy="48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354" y="-170041"/>
            <a:ext cx="117992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ea typeface="Calibri" panose="020F0502020204030204" pitchFamily="34" charset="0"/>
              </a:rPr>
              <a:t>     Помогают </a:t>
            </a:r>
            <a:r>
              <a:rPr lang="ru-RU" sz="2400" dirty="0">
                <a:ea typeface="Calibri" panose="020F0502020204030204" pitchFamily="34" charset="0"/>
              </a:rPr>
              <a:t>такие игры как: </a:t>
            </a:r>
            <a:r>
              <a:rPr lang="ru-RU" sz="2400" u="sng" dirty="0">
                <a:ea typeface="Calibri" panose="020F0502020204030204" pitchFamily="34" charset="0"/>
              </a:rPr>
              <a:t>«Сенсорные геометрические фигуры</a:t>
            </a:r>
            <a:r>
              <a:rPr lang="ru-RU" sz="2400" u="sng" dirty="0" smtClean="0">
                <a:ea typeface="Calibri" panose="020F0502020204030204" pitchFamily="34" charset="0"/>
              </a:rPr>
              <a:t>», </a:t>
            </a:r>
            <a:r>
              <a:rPr lang="ru-RU" sz="2400" u="sng" dirty="0">
                <a:ea typeface="Calibri" panose="020F0502020204030204" pitchFamily="34" charset="0"/>
              </a:rPr>
              <a:t>«Подбери форму </a:t>
            </a:r>
            <a:endParaRPr lang="ru-RU" sz="2400" u="sng" dirty="0" smtClean="0">
              <a:ea typeface="Calibri" panose="020F0502020204030204" pitchFamily="34" charset="0"/>
            </a:endParaRPr>
          </a:p>
          <a:p>
            <a:r>
              <a:rPr lang="ru-RU" sz="2400" u="sng" dirty="0" smtClean="0">
                <a:ea typeface="Calibri" panose="020F0502020204030204" pitchFamily="34" charset="0"/>
              </a:rPr>
              <a:t>и </a:t>
            </a:r>
            <a:r>
              <a:rPr lang="ru-RU" sz="2400" u="sng" dirty="0">
                <a:ea typeface="Calibri" panose="020F0502020204030204" pitchFamily="34" charset="0"/>
              </a:rPr>
              <a:t>цвет», «Сложи </a:t>
            </a:r>
            <a:r>
              <a:rPr lang="ru-RU" sz="2400" u="sng" dirty="0" smtClean="0">
                <a:ea typeface="Calibri" panose="020F0502020204030204" pitchFamily="34" charset="0"/>
              </a:rPr>
              <a:t>квадрат/треугольник/круг», </a:t>
            </a:r>
            <a:r>
              <a:rPr lang="ru-RU" sz="2400" u="sng" dirty="0">
                <a:ea typeface="Calibri" panose="020F0502020204030204" pitchFamily="34" charset="0"/>
              </a:rPr>
              <a:t>«Быстро выполни задание», «Тетрис</a:t>
            </a:r>
            <a:r>
              <a:rPr lang="ru-RU" sz="2400" u="sng" dirty="0" smtClean="0">
                <a:ea typeface="Calibri" panose="020F0502020204030204" pitchFamily="34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5" y="1696490"/>
            <a:ext cx="5055578" cy="1686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06" y="1276146"/>
            <a:ext cx="3913823" cy="2542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0110" y="2496761"/>
            <a:ext cx="3007186" cy="5033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0727" y="3756544"/>
            <a:ext cx="2758533" cy="3002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14634" y="2715841"/>
            <a:ext cx="4306731" cy="29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5000" y="1381670"/>
            <a:ext cx="5682762" cy="42620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846" y="104830"/>
            <a:ext cx="11878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ea typeface="Calibri" panose="020F0502020204030204" pitchFamily="34" charset="0"/>
              </a:rPr>
              <a:t>«Грузовички», «Геометрия для малышей</a:t>
            </a:r>
            <a:r>
              <a:rPr lang="ru-RU" sz="2400" u="sng" dirty="0" smtClean="0">
                <a:ea typeface="Calibri" panose="020F0502020204030204" pitchFamily="34" charset="0"/>
              </a:rPr>
              <a:t>», </a:t>
            </a:r>
            <a:r>
              <a:rPr lang="ru-RU" sz="2400" u="sng" dirty="0">
                <a:ea typeface="Calibri" panose="020F0502020204030204" pitchFamily="34" charset="0"/>
              </a:rPr>
              <a:t>«Продолжи ряд</a:t>
            </a:r>
            <a:r>
              <a:rPr lang="ru-RU" sz="2400" u="sng" dirty="0" smtClean="0">
                <a:ea typeface="Calibri" panose="020F0502020204030204" pitchFamily="34" charset="0"/>
              </a:rPr>
              <a:t>» </a:t>
            </a:r>
            <a:endParaRPr lang="ru-RU" sz="2400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2" y="671325"/>
            <a:ext cx="3289961" cy="4869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42" y="1875870"/>
            <a:ext cx="3771474" cy="470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97" y="4137687"/>
            <a:ext cx="3619166" cy="2583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9648"/>
            <a:ext cx="4356469" cy="31959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ea typeface="Calibri" panose="020F0502020204030204" pitchFamily="34" charset="0"/>
              </a:rPr>
              <a:t>«Логическая мозаика», «Блоки </a:t>
            </a:r>
            <a:r>
              <a:rPr lang="ru-RU" sz="2400" u="sng" dirty="0" err="1" smtClean="0">
                <a:ea typeface="Calibri" panose="020F0502020204030204" pitchFamily="34" charset="0"/>
              </a:rPr>
              <a:t>Дьенеша</a:t>
            </a:r>
            <a:r>
              <a:rPr lang="ru-RU" sz="2400" u="sng" dirty="0" smtClean="0">
                <a:ea typeface="Calibri" panose="020F0502020204030204" pitchFamily="34" charset="0"/>
              </a:rPr>
              <a:t>», Магический конструктор» </a:t>
            </a:r>
            <a:endParaRPr lang="ru-RU" sz="2400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66" y="825716"/>
            <a:ext cx="4332286" cy="57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6-е </a:t>
            </a:r>
            <a:r>
              <a:rPr lang="ru-RU" sz="2400" b="1" dirty="0"/>
              <a:t>направление «Ориентировка в пространстве»</a:t>
            </a:r>
            <a:endParaRPr lang="ru-RU" sz="2400" dirty="0"/>
          </a:p>
          <a:p>
            <a:r>
              <a:rPr lang="ru-RU" sz="2400" dirty="0"/>
              <a:t> </a:t>
            </a:r>
            <a:r>
              <a:rPr lang="ru-RU" sz="2400" dirty="0" smtClean="0"/>
              <a:t>    Используются </a:t>
            </a:r>
            <a:r>
              <a:rPr lang="ru-RU" sz="2400" dirty="0"/>
              <a:t>игры, в которых ребенок определяет </a:t>
            </a:r>
            <a:endParaRPr lang="ru-RU" sz="2400" dirty="0" smtClean="0"/>
          </a:p>
          <a:p>
            <a:r>
              <a:rPr lang="ru-RU" sz="2400" dirty="0" smtClean="0"/>
              <a:t>пространственное </a:t>
            </a:r>
            <a:r>
              <a:rPr lang="ru-RU" sz="2400" dirty="0"/>
              <a:t>расположение предметов относительно</a:t>
            </a:r>
            <a:endParaRPr lang="ru-RU" sz="2400" dirty="0" smtClean="0"/>
          </a:p>
          <a:p>
            <a:r>
              <a:rPr lang="ru-RU" sz="2400" dirty="0" smtClean="0"/>
              <a:t>себя </a:t>
            </a:r>
            <a:r>
              <a:rPr lang="ru-RU" sz="2400" dirty="0"/>
              <a:t>(впереди, перед, сзади, за, слева, справа, вверху, внизу). </a:t>
            </a:r>
            <a:endParaRPr lang="ru-RU" sz="2400" dirty="0" smtClean="0"/>
          </a:p>
          <a:p>
            <a:r>
              <a:rPr lang="ru-RU" sz="2400" dirty="0" smtClean="0"/>
              <a:t>Вначале </a:t>
            </a:r>
            <a:r>
              <a:rPr lang="ru-RU" sz="2400" dirty="0"/>
              <a:t>дети определяют </a:t>
            </a:r>
            <a:r>
              <a:rPr lang="ru-RU" sz="2400" dirty="0" smtClean="0"/>
              <a:t>расположение </a:t>
            </a:r>
            <a:r>
              <a:rPr lang="ru-RU" sz="2400" dirty="0" smtClean="0"/>
              <a:t>2-х </a:t>
            </a:r>
            <a:r>
              <a:rPr lang="ru-RU" sz="2400" dirty="0"/>
              <a:t>игрушек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dirty="0"/>
              <a:t>различных предметов), </a:t>
            </a:r>
            <a:r>
              <a:rPr lang="ru-RU" sz="2400" dirty="0" smtClean="0"/>
              <a:t>находящихся </a:t>
            </a:r>
            <a:r>
              <a:rPr lang="ru-RU" sz="2400" dirty="0"/>
              <a:t>от них в </a:t>
            </a:r>
            <a:endParaRPr lang="ru-RU" sz="2400" dirty="0" smtClean="0"/>
          </a:p>
          <a:p>
            <a:r>
              <a:rPr lang="ru-RU" sz="2400" dirty="0" smtClean="0"/>
              <a:t>противоположных </a:t>
            </a:r>
            <a:r>
              <a:rPr lang="ru-RU" sz="2400" dirty="0"/>
              <a:t>направлениях: </a:t>
            </a:r>
            <a:r>
              <a:rPr lang="ru-RU" sz="2400" dirty="0" smtClean="0"/>
              <a:t>впереди </a:t>
            </a:r>
            <a:r>
              <a:rPr lang="ru-RU" sz="2400" dirty="0"/>
              <a:t>– сзади, </a:t>
            </a:r>
            <a:endParaRPr lang="ru-RU" sz="2400" dirty="0" smtClean="0"/>
          </a:p>
          <a:p>
            <a:r>
              <a:rPr lang="ru-RU" sz="2400" dirty="0" smtClean="0"/>
              <a:t>справа-слева</a:t>
            </a:r>
            <a:r>
              <a:rPr lang="ru-RU" sz="2400" dirty="0"/>
              <a:t>. Позднее количество </a:t>
            </a:r>
            <a:r>
              <a:rPr lang="ru-RU" sz="2400" dirty="0" smtClean="0"/>
              <a:t>предметов </a:t>
            </a:r>
            <a:r>
              <a:rPr lang="ru-RU" sz="2400" dirty="0"/>
              <a:t>увеличивается </a:t>
            </a:r>
            <a:endParaRPr lang="ru-RU" sz="2400" dirty="0" smtClean="0"/>
          </a:p>
          <a:p>
            <a:r>
              <a:rPr lang="ru-RU" sz="2400" dirty="0" smtClean="0"/>
              <a:t>до </a:t>
            </a:r>
            <a:r>
              <a:rPr lang="ru-RU" sz="2400" dirty="0" smtClean="0"/>
              <a:t>4-х </a:t>
            </a:r>
            <a:r>
              <a:rPr lang="ru-RU" sz="2400" dirty="0"/>
              <a:t>и расстояние от ребенка </a:t>
            </a:r>
            <a:r>
              <a:rPr lang="ru-RU" sz="2400" dirty="0" smtClean="0"/>
              <a:t>(</a:t>
            </a:r>
            <a:r>
              <a:rPr lang="ru-RU" sz="2400" dirty="0"/>
              <a:t>сначала располагаются на </a:t>
            </a:r>
            <a:endParaRPr lang="ru-RU" sz="2400" dirty="0" smtClean="0"/>
          </a:p>
          <a:p>
            <a:r>
              <a:rPr lang="ru-RU" sz="2400" dirty="0" smtClean="0"/>
              <a:t>небольшом </a:t>
            </a:r>
            <a:r>
              <a:rPr lang="ru-RU" sz="2400" dirty="0"/>
              <a:t>расстоянии от </a:t>
            </a:r>
            <a:r>
              <a:rPr lang="ru-RU" sz="2400" dirty="0" smtClean="0"/>
              <a:t>ребенка</a:t>
            </a:r>
            <a:r>
              <a:rPr lang="ru-RU" sz="2400" dirty="0"/>
              <a:t>).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                              Игры</a:t>
            </a:r>
            <a:r>
              <a:rPr lang="ru-RU" sz="2400" dirty="0"/>
              <a:t>: </a:t>
            </a:r>
            <a:r>
              <a:rPr lang="ru-RU" sz="2400" u="sng" dirty="0"/>
              <a:t>«Что впереди, а что сзади?», «Что слева</a:t>
            </a:r>
            <a:r>
              <a:rPr lang="ru-RU" sz="2400" u="sng" dirty="0" smtClean="0"/>
              <a:t>,</a:t>
            </a:r>
          </a:p>
          <a:p>
            <a:r>
              <a:rPr lang="ru-RU" sz="2400" dirty="0" smtClean="0"/>
              <a:t>                              </a:t>
            </a:r>
            <a:r>
              <a:rPr lang="ru-RU" sz="2400" u="sng" dirty="0" smtClean="0"/>
              <a:t> а </a:t>
            </a:r>
            <a:r>
              <a:rPr lang="ru-RU" sz="2400" u="sng" dirty="0"/>
              <a:t>что справа</a:t>
            </a:r>
            <a:r>
              <a:rPr lang="ru-RU" sz="2400" u="sng" dirty="0" smtClean="0"/>
              <a:t>?», «</a:t>
            </a:r>
            <a:r>
              <a:rPr lang="ru-RU" sz="2400" u="sng" dirty="0"/>
              <a:t>Где мишка слева или справа </a:t>
            </a:r>
            <a:endParaRPr lang="ru-RU" sz="2400" u="sng" dirty="0" smtClean="0"/>
          </a:p>
          <a:p>
            <a:r>
              <a:rPr lang="ru-RU" sz="2400" u="sng" dirty="0" smtClean="0"/>
              <a:t>                              от </a:t>
            </a:r>
            <a:r>
              <a:rPr lang="ru-RU" sz="2400" u="sng" dirty="0"/>
              <a:t>тебя?», «Саванна» и т.д.</a:t>
            </a:r>
            <a:r>
              <a:rPr lang="ru-RU" sz="2400" dirty="0"/>
              <a:t> </a:t>
            </a:r>
          </a:p>
          <a:p>
            <a:endParaRPr lang="ru-RU" sz="2400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80" y="463184"/>
            <a:ext cx="3717282" cy="57501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7702" y="4236047"/>
            <a:ext cx="2879985" cy="20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4462" y="81794"/>
            <a:ext cx="11819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</a:t>
            </a:r>
            <a:r>
              <a:rPr lang="ru-RU" sz="2400" b="1" dirty="0" smtClean="0"/>
              <a:t>Игры</a:t>
            </a:r>
            <a:r>
              <a:rPr lang="ru-RU" sz="2400" b="1" dirty="0"/>
              <a:t>, которые обучают умению передвигаться в указанном </a:t>
            </a:r>
            <a:r>
              <a:rPr lang="ru-RU" sz="2400" b="1" dirty="0" smtClean="0"/>
              <a:t>направлении.</a:t>
            </a:r>
          </a:p>
          <a:p>
            <a:pPr algn="ctr"/>
            <a:endParaRPr lang="ru-RU" sz="2400" u="sng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0434" y="3317891"/>
            <a:ext cx="2335903" cy="44840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6715" y="497748"/>
            <a:ext cx="11887199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Педагог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прячет игрушки в разных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местах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комнаты с учетом предполагаемого местоположения ребенка (впереди, сзади, слева, справа). Объясняет ребенку, что он будет искать спрятанные игрушки. Далее дает инструкцию: «Вперед пойдешь – мишку найдешь, назад пойдешь – машинку найдешь». Ребенок выбирает направление, называет его (показывает рукой) и идет в этом направлении. Найдя игрушку, он говорит, какую и где нашел («Я пошел назад и нашел машинку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»).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Вначале ребенку предлагают выбрать направления только из двух парных предложенных ему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направлений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(вперед-назад, налево-направо), а позднее – из 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четырех. </a:t>
            </a: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Постепенно увеличивая количество игрушек. Задание можно предлагать одновременно двум детям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/>
              <a:t>     Используем </a:t>
            </a:r>
            <a:r>
              <a:rPr lang="ru-RU" sz="2400" dirty="0"/>
              <a:t>игры: </a:t>
            </a:r>
            <a:r>
              <a:rPr lang="ru-RU" sz="2400" u="sng" dirty="0"/>
              <a:t>«Машинки», </a:t>
            </a:r>
            <a:r>
              <a:rPr lang="ru-RU" sz="2400" u="sng" dirty="0" smtClean="0"/>
              <a:t>«Жар-птица», </a:t>
            </a:r>
            <a:r>
              <a:rPr lang="ru-RU" sz="2400" u="sng" dirty="0"/>
              <a:t>«Стрелочки</a:t>
            </a:r>
            <a:r>
              <a:rPr lang="ru-RU" sz="2400" u="sng" dirty="0" smtClean="0"/>
              <a:t>» </a:t>
            </a:r>
            <a:endParaRPr lang="ru-RU" sz="2400" u="sng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58" y="4457751"/>
            <a:ext cx="2611314" cy="22802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05" y="3736920"/>
            <a:ext cx="2227968" cy="29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946" y="82579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/>
              <a:t>«Лесные </a:t>
            </a:r>
            <a:r>
              <a:rPr lang="ru-RU" sz="2400" u="sng" dirty="0"/>
              <a:t>соседи», «Лесные запасы», «</a:t>
            </a:r>
            <a:r>
              <a:rPr lang="ru-RU" sz="2400" u="sng" dirty="0" smtClean="0"/>
              <a:t>Самолётики»</a:t>
            </a:r>
            <a:endParaRPr lang="ru-RU" sz="24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063" y="1754004"/>
            <a:ext cx="5473324" cy="3511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8454" y="1686278"/>
            <a:ext cx="5478184" cy="3642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9070" y="1797905"/>
            <a:ext cx="5483953" cy="34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852" y="991949"/>
            <a:ext cx="3100659" cy="2759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8" y="969605"/>
            <a:ext cx="2070589" cy="2760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84" y="949150"/>
            <a:ext cx="2895528" cy="27973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924" y="80476"/>
            <a:ext cx="11878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/>
              <a:t>«</a:t>
            </a:r>
            <a:r>
              <a:rPr lang="ru-RU" sz="2400" u="sng" dirty="0"/>
              <a:t>Коляски», «Цветные кубики», «Цветные стрелочки», </a:t>
            </a:r>
            <a:r>
              <a:rPr lang="ru-RU" sz="2400" u="sng" dirty="0" smtClean="0"/>
              <a:t>«</a:t>
            </a:r>
            <a:r>
              <a:rPr lang="ru-RU" sz="2400" u="sng" dirty="0"/>
              <a:t>Динозаврик», </a:t>
            </a:r>
            <a:endParaRPr lang="ru-RU" sz="2400" u="sng" dirty="0" smtClean="0"/>
          </a:p>
          <a:p>
            <a:pPr algn="ctr"/>
            <a:r>
              <a:rPr lang="ru-RU" sz="2400" u="sng" dirty="0" smtClean="0"/>
              <a:t>«</a:t>
            </a:r>
            <a:r>
              <a:rPr lang="ru-RU" sz="2400" u="sng" dirty="0"/>
              <a:t>Матрешки от </a:t>
            </a:r>
            <a:r>
              <a:rPr lang="ru-RU" sz="2400" u="sng" dirty="0" err="1"/>
              <a:t>Нейромага</a:t>
            </a:r>
            <a:r>
              <a:rPr lang="ru-RU" sz="2400" u="sng" dirty="0"/>
              <a:t> (киты, зайчики)»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1867" y="913288"/>
            <a:ext cx="2785514" cy="28981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80" y="3854630"/>
            <a:ext cx="3475347" cy="27705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9024" y="3393851"/>
            <a:ext cx="2772813" cy="36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/>
              <a:t>«</a:t>
            </a:r>
            <a:r>
              <a:rPr lang="ru-RU" sz="2400" u="sng" dirty="0"/>
              <a:t>Подбери схему», </a:t>
            </a:r>
            <a:r>
              <a:rPr lang="ru-RU" sz="2400" u="sng" dirty="0" smtClean="0"/>
              <a:t>«</a:t>
            </a:r>
            <a:r>
              <a:rPr lang="ru-RU" sz="2400" u="sng" dirty="0"/>
              <a:t>Красная </a:t>
            </a:r>
            <a:r>
              <a:rPr lang="ru-RU" sz="2400" u="sng" dirty="0" smtClean="0"/>
              <a:t>Шапочка</a:t>
            </a:r>
            <a:r>
              <a:rPr lang="ru-RU" sz="2400" u="sng" dirty="0"/>
              <a:t>»,</a:t>
            </a:r>
            <a:r>
              <a:rPr lang="ru-RU" sz="2400" u="sng" dirty="0" smtClean="0">
                <a:ea typeface="Calibri" panose="020F0502020204030204" pitchFamily="34" charset="0"/>
              </a:rPr>
              <a:t> </a:t>
            </a:r>
            <a:endParaRPr lang="ru-RU" sz="2400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6289" y="1433501"/>
            <a:ext cx="5837686" cy="4378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9908" y="693732"/>
            <a:ext cx="4484077" cy="58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Игры, </a:t>
            </a:r>
            <a:r>
              <a:rPr lang="ru-RU" sz="2400" b="1" dirty="0"/>
              <a:t>направленные на развитие ориентировки на поверхности стола,</a:t>
            </a:r>
            <a:endParaRPr lang="ru-RU" sz="2400" dirty="0"/>
          </a:p>
          <a:p>
            <a:pPr algn="ctr"/>
            <a:r>
              <a:rPr lang="ru-RU" sz="2400" b="1" dirty="0"/>
              <a:t>на листе бумаги.</a:t>
            </a:r>
            <a:endParaRPr lang="ru-RU" sz="2400" dirty="0"/>
          </a:p>
          <a:p>
            <a:r>
              <a:rPr lang="ru-RU" sz="2400" dirty="0" smtClean="0"/>
              <a:t>     Используем </a:t>
            </a:r>
            <a:r>
              <a:rPr lang="ru-RU" sz="2400" dirty="0"/>
              <a:t>игры с конкретными предметами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dirty="0"/>
              <a:t>картинками) для ориентировки на поверхности </a:t>
            </a:r>
            <a:endParaRPr lang="ru-RU" sz="2400" dirty="0" smtClean="0"/>
          </a:p>
          <a:p>
            <a:r>
              <a:rPr lang="ru-RU" sz="2400" dirty="0" smtClean="0"/>
              <a:t>стола</a:t>
            </a:r>
            <a:r>
              <a:rPr lang="ru-RU" sz="2400" dirty="0"/>
              <a:t>: </a:t>
            </a:r>
            <a:r>
              <a:rPr lang="ru-RU" sz="2400" u="sng" dirty="0"/>
              <a:t>«Где летит самолет?», «Колобок», </a:t>
            </a:r>
            <a:endParaRPr lang="ru-RU" sz="2400" u="sng" dirty="0" smtClean="0"/>
          </a:p>
          <a:p>
            <a:r>
              <a:rPr lang="ru-RU" sz="2400" u="sng" dirty="0" smtClean="0"/>
              <a:t>«</a:t>
            </a:r>
            <a:r>
              <a:rPr lang="ru-RU" sz="2400" u="sng" dirty="0"/>
              <a:t>Где едет машинка?», «Положи вверху, внизу».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 smtClean="0"/>
              <a:t>     Дети </a:t>
            </a:r>
            <a:r>
              <a:rPr lang="ru-RU" sz="2400" dirty="0"/>
              <a:t>располагают вверху стола, например, </a:t>
            </a:r>
            <a:endParaRPr lang="ru-RU" sz="2400" dirty="0" smtClean="0"/>
          </a:p>
          <a:p>
            <a:r>
              <a:rPr lang="ru-RU" sz="2400" dirty="0" smtClean="0"/>
              <a:t>солнышко</a:t>
            </a:r>
            <a:r>
              <a:rPr lang="ru-RU" sz="2400" dirty="0"/>
              <a:t>, тучу, бабочку, птичку; а внизу стола: </a:t>
            </a:r>
            <a:endParaRPr lang="ru-RU" sz="2400" dirty="0" smtClean="0"/>
          </a:p>
          <a:p>
            <a:r>
              <a:rPr lang="ru-RU" sz="2400" dirty="0" smtClean="0"/>
              <a:t>гриб</a:t>
            </a:r>
            <a:r>
              <a:rPr lang="ru-RU" sz="2400" dirty="0"/>
              <a:t>, камень, помидор, </a:t>
            </a:r>
            <a:r>
              <a:rPr lang="ru-RU" sz="2400" dirty="0" smtClean="0"/>
              <a:t>дерево, собаку </a:t>
            </a:r>
            <a:r>
              <a:rPr lang="ru-RU" sz="2400" dirty="0"/>
              <a:t>и т.д. </a:t>
            </a:r>
            <a:endParaRPr lang="ru-RU" sz="2400" dirty="0" smtClean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2" y="976657"/>
            <a:ext cx="4975912" cy="566424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3630" y="2934075"/>
            <a:ext cx="3130941" cy="4328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0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537" y="109767"/>
            <a:ext cx="11932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ru-RU" sz="2400" dirty="0" smtClean="0">
                <a:ea typeface="Calibri" panose="020F0502020204030204" pitchFamily="34" charset="0"/>
              </a:rPr>
              <a:t>В </a:t>
            </a:r>
            <a:r>
              <a:rPr lang="ru-RU" sz="2400" dirty="0">
                <a:ea typeface="Calibri" panose="020F0502020204030204" pitchFamily="34" charset="0"/>
              </a:rPr>
              <a:t>играх для ориентировки на листе </a:t>
            </a:r>
            <a:r>
              <a:rPr lang="ru-RU" sz="2400" dirty="0" smtClean="0">
                <a:ea typeface="Calibri" panose="020F0502020204030204" pitchFamily="34" charset="0"/>
              </a:rPr>
              <a:t>бумаги </a:t>
            </a:r>
            <a:r>
              <a:rPr lang="ru-RU" sz="2400" dirty="0">
                <a:ea typeface="Calibri" panose="020F0502020204030204" pitchFamily="34" charset="0"/>
              </a:rPr>
              <a:t>детям предлагаем найти верхнюю и нижнюю полоску счетной карточки и разложить предметы по лексическим темам, расположить определенное количество предметов и т.д.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64682"/>
            <a:ext cx="9319847" cy="52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385993"/>
            <a:ext cx="11887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Мы выделяем следующие </a:t>
            </a:r>
            <a:r>
              <a:rPr lang="ru-RU" sz="2400" b="1" u="sng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использования</a:t>
            </a: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математических игр </a:t>
            </a:r>
            <a:endParaRPr lang="ru-RU" sz="2400" b="1" kern="100" spc="15" dirty="0" smtClean="0">
              <a:solidFill>
                <a:srgbClr val="000000"/>
              </a:solidFill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группе компенсирующей направленности</a:t>
            </a:r>
            <a:r>
              <a:rPr lang="ru-RU" sz="2400" b="1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ru-RU" sz="2400" kern="1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и дифференцированный подход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Игра адаптируются под уровень развития детей. </a:t>
            </a:r>
            <a:endParaRPr lang="ru-RU" sz="2400" kern="100" spc="15" dirty="0" smtClean="0">
              <a:solidFill>
                <a:srgbClr val="000000"/>
              </a:solidFill>
              <a:highlight>
                <a:srgbClr val="FFFFFF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2400" b="1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Сочетание </a:t>
            </a: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с коррекционными задачами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Математические игры включаются </a:t>
            </a:r>
            <a:r>
              <a:rPr lang="ru-RU" sz="2400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общую систему коррекционной работы, а именно в НОД (по ФЭМП) и индивидуальную работу, которые проводит дефектолог. </a:t>
            </a:r>
            <a:r>
              <a:rPr lang="ru-RU" sz="2400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в другие формы работы с детьми, которые организуют педагоги группы (самостоятельная деятельность, коррекционный час).</a:t>
            </a:r>
            <a:endParaRPr lang="ru-RU" sz="2400" kern="1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наглядности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Предпочтение отдаётся играм с предметами, геометрическими фигурами, объемными цифрами и </a:t>
            </a:r>
            <a:r>
              <a:rPr lang="ru-RU" sz="2400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т.д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kern="1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Постепенное усложнение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Начинают с простых игр на узнавание, группировку объектов, постепенно усложняя (в соответствии с программой).  </a:t>
            </a:r>
            <a:endParaRPr lang="ru-RU" sz="2400" kern="1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r>
              <a:rPr lang="ru-RU" sz="2400" b="1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Интеграция с другими образовательными областями</a:t>
            </a:r>
            <a:r>
              <a:rPr lang="ru-RU" sz="2400" kern="100" spc="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На практике математические игры мы часто связываем с лексическими темами</a:t>
            </a:r>
            <a:r>
              <a:rPr lang="ru-RU" sz="2400" kern="100" spc="15" dirty="0" smtClean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endParaRPr lang="ru-RU" sz="2400" kern="100" spc="15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"/>
            </a:pPr>
            <a:endParaRPr lang="ru-RU" sz="2400" kern="100" dirty="0">
              <a:effectLst/>
              <a:latin typeface="Symbol" panose="05050102010706020507" pitchFamily="18" charset="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В </a:t>
            </a:r>
            <a:r>
              <a:rPr lang="ru-RU" sz="2400" dirty="0"/>
              <a:t>дальнейших играх мы учим детей определять и обозначать пространственное расположение геометрических фигур на таблице, воссоздавать расположение. Сначала дети называют фигуру, расположенную в центре (посередине), а затем вверху и внизу или слева и справа от нее; в соответствующем порядке они воспроизводят узор. </a:t>
            </a:r>
            <a:endParaRPr lang="ru-RU" sz="2400" dirty="0" smtClean="0"/>
          </a:p>
          <a:p>
            <a:r>
              <a:rPr lang="ru-RU" sz="2400" dirty="0" smtClean="0"/>
              <a:t>Игра </a:t>
            </a:r>
            <a:r>
              <a:rPr lang="ru-RU" sz="2400" u="sng" dirty="0" smtClean="0"/>
              <a:t>«Магазин ковров»</a:t>
            </a:r>
            <a:endParaRPr lang="ru-RU" sz="2400" u="sng" dirty="0"/>
          </a:p>
          <a:p>
            <a:r>
              <a:rPr lang="ru-RU" sz="2400" u="sng" dirty="0" smtClean="0">
                <a:ea typeface="Calibri" panose="020F0502020204030204" pitchFamily="34" charset="0"/>
              </a:rPr>
              <a:t> </a:t>
            </a:r>
            <a:endParaRPr lang="ru-RU" sz="24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8" y="1774226"/>
            <a:ext cx="6654193" cy="4990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0175" y="4343208"/>
            <a:ext cx="2817348" cy="2025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1404" y="3089067"/>
            <a:ext cx="4200918" cy="31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/>
              <a:t>«Сложи узор», </a:t>
            </a:r>
            <a:r>
              <a:rPr lang="ru-RU" sz="2400" u="sng" dirty="0" smtClean="0"/>
              <a:t>«</a:t>
            </a:r>
            <a:r>
              <a:rPr lang="ru-RU" sz="2400" u="sng" dirty="0"/>
              <a:t>Супер мишка», «Цветные пуговки».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5" y="1212626"/>
            <a:ext cx="3884159" cy="4778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3338" y="2991490"/>
            <a:ext cx="2865349" cy="45691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45234" y="735889"/>
            <a:ext cx="5364241" cy="29780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28" y="3602038"/>
            <a:ext cx="3064134" cy="31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20614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Дальнейшему </a:t>
            </a:r>
            <a:r>
              <a:rPr lang="ru-RU" sz="2400" dirty="0"/>
              <a:t>развитию ориентировки на плоскости используем игры, где дети </a:t>
            </a:r>
            <a:r>
              <a:rPr lang="ru-RU" sz="2400" dirty="0" smtClean="0"/>
              <a:t>находят </a:t>
            </a:r>
            <a:r>
              <a:rPr lang="ru-RU" sz="2400" dirty="0"/>
              <a:t>середину (центр) листа бумаги или таблицы, верхний и нижний, левый и правый края листа, верхний левый и правый, нижний левый и правый углы листа</a:t>
            </a:r>
            <a:r>
              <a:rPr lang="ru-RU" sz="2400" dirty="0" smtClean="0"/>
              <a:t>.   </a:t>
            </a:r>
          </a:p>
          <a:p>
            <a:r>
              <a:rPr lang="ru-RU" sz="2400" dirty="0" smtClean="0"/>
              <a:t>     Используем </a:t>
            </a:r>
            <a:r>
              <a:rPr lang="ru-RU" sz="2400" dirty="0"/>
              <a:t>такие игры, </a:t>
            </a:r>
            <a:r>
              <a:rPr lang="ru-RU" sz="2400" dirty="0" smtClean="0"/>
              <a:t>как </a:t>
            </a:r>
            <a:r>
              <a:rPr lang="ru-RU" sz="2400" u="sng" dirty="0"/>
              <a:t>«Веселые пальчики», «Поймай </a:t>
            </a:r>
            <a:r>
              <a:rPr lang="ru-RU" sz="2400" u="sng" dirty="0" smtClean="0"/>
              <a:t>мышку, муху</a:t>
            </a:r>
            <a:r>
              <a:rPr lang="ru-RU" sz="2400" u="sng" dirty="0"/>
              <a:t>», «Мушка</a:t>
            </a:r>
            <a:r>
              <a:rPr lang="ru-RU" sz="2400" u="sng" dirty="0" smtClean="0"/>
              <a:t>»</a:t>
            </a:r>
            <a:endParaRPr lang="ru-RU" sz="2400" dirty="0"/>
          </a:p>
          <a:p>
            <a:r>
              <a:rPr lang="ru-RU" sz="2400" dirty="0" smtClean="0"/>
              <a:t> </a:t>
            </a:r>
            <a:endParaRPr lang="ru-RU" sz="24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44" y="2397927"/>
            <a:ext cx="2887174" cy="4109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2495" y="1837340"/>
            <a:ext cx="4756364" cy="39655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99904" y="2559661"/>
            <a:ext cx="4371051" cy="352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0538" y="109767"/>
            <a:ext cx="11932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/>
              <a:t>«</a:t>
            </a:r>
            <a:r>
              <a:rPr lang="ru-RU" sz="2400" u="sng" dirty="0" err="1"/>
              <a:t>Танграм</a:t>
            </a:r>
            <a:r>
              <a:rPr lang="ru-RU" sz="2400" u="sng" dirty="0"/>
              <a:t>», «Цветные колпачки</a:t>
            </a:r>
            <a:r>
              <a:rPr lang="ru-RU" sz="2400" u="sng" dirty="0" smtClean="0"/>
              <a:t>»</a:t>
            </a:r>
            <a:r>
              <a:rPr lang="ru-RU" sz="2400" dirty="0" smtClean="0"/>
              <a:t>, </a:t>
            </a:r>
            <a:r>
              <a:rPr lang="ru-RU" sz="2400" u="sng" dirty="0" smtClean="0"/>
              <a:t>«</a:t>
            </a:r>
            <a:r>
              <a:rPr lang="ru-RU" sz="2400" u="sng" dirty="0"/>
              <a:t>Тренажер памяти» по </a:t>
            </a:r>
            <a:r>
              <a:rPr lang="ru-RU" sz="2400" u="sng" dirty="0" smtClean="0"/>
              <a:t>ЛТ, </a:t>
            </a:r>
            <a:r>
              <a:rPr lang="ru-RU" sz="2400" u="sng" dirty="0"/>
              <a:t>«Волшебные книги (</a:t>
            </a:r>
            <a:r>
              <a:rPr lang="ru-RU" sz="2400" u="sng" dirty="0" err="1"/>
              <a:t>Виммельбухи</a:t>
            </a:r>
            <a:r>
              <a:rPr lang="ru-RU" sz="2400" u="sng" dirty="0"/>
              <a:t>)» </a:t>
            </a:r>
            <a:r>
              <a:rPr lang="ru-RU" sz="2400" u="sng" dirty="0" smtClean="0"/>
              <a:t> </a:t>
            </a:r>
            <a:endParaRPr lang="ru-RU" sz="2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64287" y="1261360"/>
            <a:ext cx="4563405" cy="4141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3284" y="1987517"/>
            <a:ext cx="4438710" cy="36816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5" y="919291"/>
            <a:ext cx="3755027" cy="2495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4" y="3509963"/>
            <a:ext cx="3557004" cy="31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677" y="109767"/>
            <a:ext cx="11904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7-е </a:t>
            </a:r>
            <a:r>
              <a:rPr lang="ru-RU" sz="2400" b="1" dirty="0"/>
              <a:t>направление: «</a:t>
            </a:r>
            <a:r>
              <a:rPr lang="ru-RU" sz="2400" b="1" dirty="0" smtClean="0"/>
              <a:t>Игры, направленные </a:t>
            </a:r>
            <a:r>
              <a:rPr lang="ru-RU" sz="2400" b="1" dirty="0"/>
              <a:t>на ориентировку во времени»</a:t>
            </a:r>
            <a:endParaRPr lang="ru-RU" sz="2400" dirty="0"/>
          </a:p>
          <a:p>
            <a:r>
              <a:rPr lang="ru-RU" sz="2400" dirty="0"/>
              <a:t>     Ориентировка во времени развивается у детей в основном в повседневной жизни во время бесед с детьми </a:t>
            </a:r>
            <a:r>
              <a:rPr lang="ru-RU" sz="2400" u="sng" dirty="0"/>
              <a:t>«Наш день»</a:t>
            </a:r>
            <a:r>
              <a:rPr lang="ru-RU" sz="2400" dirty="0"/>
              <a:t>. Мы используем такое игровое панно, как </a:t>
            </a:r>
            <a:r>
              <a:rPr lang="ru-RU" sz="2400" u="sng" dirty="0"/>
              <a:t>«Дни недели», «Времена года. Двенадцать месяцев»</a:t>
            </a:r>
            <a:r>
              <a:rPr lang="ru-RU" sz="2400" dirty="0"/>
              <a:t>, где девочка каждый день </a:t>
            </a:r>
            <a:r>
              <a:rPr lang="ru-RU" sz="2400" dirty="0" smtClean="0"/>
              <a:t>недели </a:t>
            </a:r>
            <a:r>
              <a:rPr lang="ru-RU" sz="2400" dirty="0"/>
              <a:t>выполняет ту или иную работу.</a:t>
            </a:r>
            <a:endParaRPr lang="ru-RU" sz="2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66" y="2127311"/>
            <a:ext cx="3453911" cy="4605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91" y="1756702"/>
            <a:ext cx="3742794" cy="49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677" y="109767"/>
            <a:ext cx="11904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Также </a:t>
            </a:r>
            <a:r>
              <a:rPr lang="ru-RU" sz="2400" dirty="0"/>
              <a:t>мы играем в такие </a:t>
            </a:r>
            <a:r>
              <a:rPr lang="ru-RU" sz="2400" dirty="0" smtClean="0"/>
              <a:t>игры: </a:t>
            </a:r>
            <a:r>
              <a:rPr lang="ru-RU" sz="2400" u="sng" dirty="0"/>
              <a:t>«Веселый паровозик: дни недели, месяцы», «</a:t>
            </a:r>
            <a:r>
              <a:rPr lang="ru-RU" sz="2400" u="sng" dirty="0" err="1"/>
              <a:t>Фланелеграф</a:t>
            </a:r>
            <a:r>
              <a:rPr lang="ru-RU" sz="2400" u="sng" dirty="0" smtClean="0"/>
              <a:t>», «</a:t>
            </a:r>
            <a:r>
              <a:rPr lang="ru-RU" sz="2400" u="sng" dirty="0"/>
              <a:t>Времена года</a:t>
            </a:r>
            <a:r>
              <a:rPr lang="ru-RU" sz="2400" u="sng" dirty="0" smtClean="0"/>
              <a:t>», «</a:t>
            </a:r>
            <a:r>
              <a:rPr lang="ru-RU" sz="2400" u="sng" dirty="0" err="1" smtClean="0"/>
              <a:t>Комодик</a:t>
            </a:r>
            <a:r>
              <a:rPr lang="ru-RU" sz="2400" u="sng" dirty="0" smtClean="0"/>
              <a:t>»</a:t>
            </a:r>
            <a:endParaRPr lang="ru-RU" sz="2400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9160" y="1355867"/>
            <a:ext cx="4207269" cy="3740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51" y="1796896"/>
            <a:ext cx="2187823" cy="3908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358" y="1929226"/>
            <a:ext cx="2246786" cy="37764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34" y="1122363"/>
            <a:ext cx="3155272" cy="43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59997" y="5762687"/>
            <a:ext cx="316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44" y="342457"/>
            <a:ext cx="7740112" cy="52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2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1531" y="377171"/>
            <a:ext cx="117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a typeface="Calibri" panose="020F0502020204030204" pitchFamily="34" charset="0"/>
              </a:rPr>
              <a:t>1-е </a:t>
            </a:r>
            <a:r>
              <a:rPr lang="ru-RU" sz="2400" b="1" dirty="0">
                <a:ea typeface="Calibri" panose="020F0502020204030204" pitchFamily="34" charset="0"/>
              </a:rPr>
              <a:t>направление: «Количество и счет (</a:t>
            </a:r>
            <a:r>
              <a:rPr lang="ru-RU" sz="2400" b="1" dirty="0" smtClean="0">
                <a:ea typeface="Calibri" panose="020F0502020204030204" pitchFamily="34" charset="0"/>
              </a:rPr>
              <a:t>также </a:t>
            </a:r>
            <a:r>
              <a:rPr lang="ru-RU" sz="2400" b="1" dirty="0">
                <a:ea typeface="Calibri" panose="020F0502020204030204" pitchFamily="34" charset="0"/>
              </a:rPr>
              <a:t>счет с участием разных анализаторов</a:t>
            </a:r>
            <a:r>
              <a:rPr lang="ru-RU" sz="2400" b="1" dirty="0" smtClean="0">
                <a:ea typeface="Calibri" panose="020F0502020204030204" pitchFamily="34" charset="0"/>
              </a:rPr>
              <a:t>)»</a:t>
            </a:r>
          </a:p>
          <a:p>
            <a:endParaRPr lang="en-US" sz="2400" dirty="0" smtClean="0">
              <a:cs typeface="Times New Roman" panose="02020603050405020304" pitchFamily="18" charset="0"/>
            </a:endParaRPr>
          </a:p>
          <a:p>
            <a:r>
              <a:rPr lang="ru-RU" sz="2400" dirty="0" smtClean="0">
                <a:cs typeface="Times New Roman" panose="02020603050405020304" pitchFamily="18" charset="0"/>
              </a:rPr>
              <a:t>Для </a:t>
            </a:r>
            <a:r>
              <a:rPr lang="ru-RU" sz="2400" dirty="0">
                <a:cs typeface="Times New Roman" panose="02020603050405020304" pitchFamily="18" charset="0"/>
              </a:rPr>
              <a:t>сравнения численности двух групп (множеств), мы создаем игровой момент. Берем «Волшебную полянку» (карточку с двумя (тремя) полосками, карточку с геометрическими фигурами и т.д.) </a:t>
            </a:r>
            <a:r>
              <a:rPr lang="ru-RU" sz="2400" dirty="0" smtClean="0">
                <a:cs typeface="Times New Roman" panose="02020603050405020304" pitchFamily="18" charset="0"/>
              </a:rPr>
              <a:t>и, </a:t>
            </a:r>
            <a:r>
              <a:rPr lang="ru-RU" sz="2400" dirty="0">
                <a:cs typeface="Times New Roman" panose="02020603050405020304" pitchFamily="18" charset="0"/>
              </a:rPr>
              <a:t>развивая </a:t>
            </a:r>
            <a:r>
              <a:rPr lang="ru-RU" sz="2400" dirty="0" smtClean="0">
                <a:cs typeface="Times New Roman" panose="02020603050405020304" pitchFamily="18" charset="0"/>
              </a:rPr>
              <a:t>сюжет, </a:t>
            </a:r>
            <a:r>
              <a:rPr lang="ru-RU" sz="2400" dirty="0">
                <a:cs typeface="Times New Roman" panose="02020603050405020304" pitchFamily="18" charset="0"/>
              </a:rPr>
              <a:t>создаем проблемную ситуацию</a:t>
            </a:r>
            <a:r>
              <a:rPr lang="ru-RU" sz="2400" dirty="0" smtClean="0">
                <a:cs typeface="Times New Roman" panose="02020603050405020304" pitchFamily="18" charset="0"/>
              </a:rPr>
              <a:t>.</a:t>
            </a:r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4" y="2601118"/>
            <a:ext cx="4909038" cy="3681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976" y="1991518"/>
            <a:ext cx="3657601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4977" y="461527"/>
            <a:ext cx="11693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создать предпосылки для самостоятельного счета, обобщению знаний, меняется счетный материал в соответствии с лексическими темами.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97" y="1475227"/>
            <a:ext cx="6931269" cy="51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846" y="284838"/>
            <a:ext cx="117113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«Волшебное письмо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Дается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образец (карточка с кружочками или рисунками предметов). Ребенок отсчитывает по образцу игрушки (камешки и т.д.), сколько кружков на карточке. Карточка служит средством контроля за результатами действия. </a:t>
            </a:r>
            <a:r>
              <a:rPr lang="ru-RU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«Выложи столько же (квадраты). Счет в пределах 5», «Выложи столько же (с предметами). Счет в пределах 5»</a:t>
            </a:r>
            <a:endParaRPr lang="ru-RU" sz="24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28" y="2316162"/>
            <a:ext cx="3286858" cy="4382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7428" y="2316162"/>
            <a:ext cx="4964001" cy="43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8069" y="265473"/>
            <a:ext cx="1164980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Также в рамках данного направления мы используем игры</a:t>
            </a:r>
            <a:r>
              <a:rPr lang="ru-RU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u="sng" dirty="0" smtClean="0">
                <a:ea typeface="Calibri" panose="020F0502020204030204" pitchFamily="34" charset="0"/>
              </a:rPr>
              <a:t>«</a:t>
            </a:r>
            <a:r>
              <a:rPr lang="ru-RU" sz="2400" u="sng" dirty="0">
                <a:ea typeface="Calibri" panose="020F0502020204030204" pitchFamily="34" charset="0"/>
              </a:rPr>
              <a:t>Весы», «Магнитные шарики</a:t>
            </a:r>
            <a:r>
              <a:rPr lang="ru-RU" sz="2400" u="sng" dirty="0" smtClean="0">
                <a:ea typeface="Calibri" panose="020F0502020204030204" pitchFamily="34" charset="0"/>
              </a:rPr>
              <a:t>», «Цифры» </a:t>
            </a:r>
            <a:r>
              <a:rPr lang="ru-RU" sz="2400" dirty="0" smtClean="0"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6" y="3750419"/>
            <a:ext cx="3956539" cy="2680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" y="1198263"/>
            <a:ext cx="3648808" cy="212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52" y="1291542"/>
            <a:ext cx="3330819" cy="44410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58" y="1291542"/>
            <a:ext cx="3640015" cy="44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1" y="980862"/>
            <a:ext cx="4853354" cy="2415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278" y="122982"/>
            <a:ext cx="11597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ea typeface="Calibri" panose="020F0502020204030204" pitchFamily="34" charset="0"/>
              </a:rPr>
              <a:t>«Реши и накорми игрушку», «Пальчики», «Математические </a:t>
            </a:r>
            <a:r>
              <a:rPr lang="ru-RU" sz="2400" u="sng" dirty="0" err="1">
                <a:ea typeface="Calibri" panose="020F0502020204030204" pitchFamily="34" charset="0"/>
              </a:rPr>
              <a:t>пазлы</a:t>
            </a:r>
            <a:r>
              <a:rPr lang="ru-RU" sz="2400" u="sng" dirty="0" smtClean="0">
                <a:ea typeface="Calibri" panose="020F0502020204030204" pitchFamily="34" charset="0"/>
              </a:rPr>
              <a:t>», «Цветные фишки», «Котики с цифрами»</a:t>
            </a:r>
            <a:endParaRPr lang="en-US" sz="2400" u="sng" dirty="0" smtClean="0"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90" y="1346132"/>
            <a:ext cx="3458742" cy="4164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96363" y="551748"/>
            <a:ext cx="3069968" cy="28818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864" y="3755700"/>
            <a:ext cx="4844562" cy="2922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9817" y="3548954"/>
            <a:ext cx="3116468" cy="30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757" y="430823"/>
            <a:ext cx="11790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ea typeface="Calibri" panose="020F0502020204030204" pitchFamily="34" charset="0"/>
              </a:rPr>
              <a:t>«</a:t>
            </a:r>
            <a:r>
              <a:rPr lang="ru-RU" sz="2400" u="sng" dirty="0" err="1">
                <a:ea typeface="Calibri" panose="020F0502020204030204" pitchFamily="34" charset="0"/>
              </a:rPr>
              <a:t>Посчитайка</a:t>
            </a:r>
            <a:r>
              <a:rPr lang="ru-RU" sz="2400" u="sng" dirty="0">
                <a:ea typeface="Calibri" panose="020F0502020204030204" pitchFamily="34" charset="0"/>
              </a:rPr>
              <a:t>», «Мы читаем и считаем»,</a:t>
            </a:r>
            <a:r>
              <a:rPr lang="ru-RU" sz="2400" u="sng" dirty="0">
                <a:solidFill>
                  <a:srgbClr val="0070C0"/>
                </a:solidFill>
                <a:ea typeface="Calibri" panose="020F0502020204030204" pitchFamily="34" charset="0"/>
              </a:rPr>
              <a:t> </a:t>
            </a:r>
            <a:r>
              <a:rPr lang="ru-RU" sz="2400" u="sng" dirty="0" smtClean="0">
                <a:ea typeface="Calibri" panose="020F0502020204030204" pitchFamily="34" charset="0"/>
              </a:rPr>
              <a:t>«Решаем»</a:t>
            </a:r>
            <a:r>
              <a:rPr lang="ru-RU" sz="2400" dirty="0" smtClean="0"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5652" y="2151085"/>
            <a:ext cx="5313054" cy="3400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750" y="1241139"/>
            <a:ext cx="4254340" cy="52665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94" y="1244163"/>
            <a:ext cx="3947676" cy="52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1423</Words>
  <Application>Microsoft Office PowerPoint</Application>
  <PresentationFormat>Широкоэкранный</PresentationFormat>
  <Paragraphs>114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88</cp:revision>
  <dcterms:created xsi:type="dcterms:W3CDTF">2026-03-18T14:30:40Z</dcterms:created>
  <dcterms:modified xsi:type="dcterms:W3CDTF">2026-03-22T13:00:20Z</dcterms:modified>
</cp:coreProperties>
</file>