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70" r:id="rId5"/>
    <p:sldId id="271" r:id="rId6"/>
    <p:sldId id="272" r:id="rId7"/>
    <p:sldId id="258" r:id="rId8"/>
    <p:sldId id="261" r:id="rId9"/>
    <p:sldId id="273" r:id="rId10"/>
    <p:sldId id="274" r:id="rId11"/>
    <p:sldId id="275" r:id="rId12"/>
    <p:sldId id="276" r:id="rId13"/>
    <p:sldId id="277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5C9A0"/>
    <a:srgbClr val="CEE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E534-9A30-4AE9-892E-B27A7ADF07B2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B1CA-1F10-4DFF-B6F0-100831783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3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8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C516-F82A-FC18-E9A2-72867EC6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FE7FB2-D533-1B65-D81A-49BFE1D71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6296C3-039A-C9D5-85AE-FE4948D2E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60C90D-D678-71F8-E06D-DF580D84C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6E35-BD17-5C25-B24E-A3F5335B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F04F2F-E5FF-997F-8CBA-A752AC49F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01A3FE-E6CF-CE4C-4B67-557E7690E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A660D-915A-DC7D-570F-3332365C6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B7F0-B959-FC8A-D468-262D06D9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CFB080-4653-7415-0726-0AA6D2718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BD0A65-C395-3B85-17A8-0EBEC142A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2C746-1F9D-F661-4CCE-68F8C7B59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2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DFA2-2065-DB5E-BB09-4F9B30F6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538248-39C6-209D-918E-6773DFB78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C78A1C-567A-98DB-795F-A86AE2078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13F484-99F4-62C2-0492-AA1F8CFAF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8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499F-B582-4F08-0B27-E1F1EAFA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B610CE-179D-311F-37AC-E392EF316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4B85B7-BD47-C742-635C-68239BD38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238F4-6407-D085-9007-797633817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D21B-0BDA-EBBC-7A2B-09F8DF2F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654C26-7573-B2DF-367B-1DC876901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2D47FD-7844-0991-A72A-B23BD039F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05737C-F438-0CC9-EC9E-A4E43783E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5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5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7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422CC-E22F-FD30-688B-D6797F2DB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88088D8-2411-7454-FA84-85DC6972D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B60B38-CF89-55FC-6444-58BE4893F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E6C48-5C34-60EA-F3DC-EB4C4F822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1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6AAD1-CE34-9DE9-45BF-BD401D3A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390986-F3F9-6E0E-1B7C-0933A3B2E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7E0E30-37DF-306B-4721-8FA140840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2FF1D-DA7A-0A0A-2ACF-C7BA04BF9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0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7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9E0F-046E-4846-8265-263334918D7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C900-01B8-4BE3-9044-17BCFFE1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4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826" y="1198737"/>
            <a:ext cx="8745564" cy="2387600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eroport Medium" panose="02000000000000000000" pitchFamily="2" charset="-52"/>
              </a:rPr>
              <a:t>Методическая поддержка начинающих дефектологов в ППМС-центре: </a:t>
            </a:r>
            <a:br>
              <a:rPr lang="ru-RU" sz="4000" dirty="0">
                <a:solidFill>
                  <a:schemeClr val="bg1">
                    <a:lumMod val="50000"/>
                  </a:schemeClr>
                </a:solidFill>
                <a:latin typeface="Aeroport Medium" panose="02000000000000000000" pitchFamily="2" charset="-52"/>
              </a:rPr>
            </a:b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eroport Medium" panose="02000000000000000000" pitchFamily="2" charset="-52"/>
              </a:rPr>
              <a:t>организация работы с профессиональной документацией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4555" y="3649406"/>
            <a:ext cx="9500507" cy="80667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>
                <a:solidFill>
                  <a:srgbClr val="A5C9A0"/>
                </a:solidFill>
                <a:latin typeface="Aeroport Light" panose="02000000000000000000" pitchFamily="2" charset="-52"/>
              </a:rPr>
              <a:t>Кузнецова Алла Игоревна, учитель-дефектолог </a:t>
            </a:r>
          </a:p>
          <a:p>
            <a:pPr rtl="0"/>
            <a:r>
              <a:rPr lang="ru-RU" dirty="0">
                <a:solidFill>
                  <a:srgbClr val="A5C9A0"/>
                </a:solidFill>
                <a:latin typeface="Aeroport Light" panose="02000000000000000000" pitchFamily="2" charset="-52"/>
              </a:rPr>
              <a:t>Алтайского краевого ППМС-центра  помощи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58352"/>
            <a:ext cx="12192000" cy="2299648"/>
          </a:xfrm>
          <a:prstGeom prst="rect">
            <a:avLst/>
          </a:pr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0" y="4577702"/>
            <a:ext cx="12192000" cy="2280298"/>
          </a:xfrm>
          <a:custGeom>
            <a:avLst/>
            <a:gdLst>
              <a:gd name="connsiteX0" fmla="*/ 1140149 w 12192000"/>
              <a:gd name="connsiteY0" fmla="*/ 0 h 2280298"/>
              <a:gd name="connsiteX1" fmla="*/ 12192000 w 12192000"/>
              <a:gd name="connsiteY1" fmla="*/ 0 h 2280298"/>
              <a:gd name="connsiteX2" fmla="*/ 12192000 w 12192000"/>
              <a:gd name="connsiteY2" fmla="*/ 2280298 h 2280298"/>
              <a:gd name="connsiteX3" fmla="*/ 1140149 w 12192000"/>
              <a:gd name="connsiteY3" fmla="*/ 2280298 h 2280298"/>
              <a:gd name="connsiteX4" fmla="*/ 0 w 12192000"/>
              <a:gd name="connsiteY4" fmla="*/ 1140149 h 2280298"/>
              <a:gd name="connsiteX5" fmla="*/ 1140149 w 12192000"/>
              <a:gd name="connsiteY5" fmla="*/ 0 h 228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280298">
                <a:moveTo>
                  <a:pt x="1140149" y="0"/>
                </a:moveTo>
                <a:lnTo>
                  <a:pt x="12192000" y="0"/>
                </a:lnTo>
                <a:lnTo>
                  <a:pt x="12192000" y="2280298"/>
                </a:lnTo>
                <a:lnTo>
                  <a:pt x="1140149" y="2280298"/>
                </a:lnTo>
                <a:cubicBezTo>
                  <a:pt x="510462" y="2280298"/>
                  <a:pt x="0" y="1769836"/>
                  <a:pt x="0" y="1140149"/>
                </a:cubicBezTo>
                <a:cubicBezTo>
                  <a:pt x="0" y="510462"/>
                  <a:pt x="510462" y="0"/>
                  <a:pt x="1140149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3481" y="5049672"/>
            <a:ext cx="1389020" cy="13890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11045588" y="4577702"/>
            <a:ext cx="1146412" cy="2280298"/>
          </a:xfrm>
          <a:custGeom>
            <a:avLst/>
            <a:gdLst>
              <a:gd name="connsiteX0" fmla="*/ 1146412 w 1146412"/>
              <a:gd name="connsiteY0" fmla="*/ 0 h 2280298"/>
              <a:gd name="connsiteX1" fmla="*/ 1146412 w 1146412"/>
              <a:gd name="connsiteY1" fmla="*/ 2280298 h 2280298"/>
              <a:gd name="connsiteX2" fmla="*/ 13871 w 1146412"/>
              <a:gd name="connsiteY2" fmla="*/ 2280298 h 2280298"/>
              <a:gd name="connsiteX3" fmla="*/ 0 w 1146412"/>
              <a:gd name="connsiteY3" fmla="*/ 2142699 h 2280298"/>
              <a:gd name="connsiteX4" fmla="*/ 0 w 1146412"/>
              <a:gd name="connsiteY4" fmla="*/ 1146412 h 2280298"/>
              <a:gd name="connsiteX5" fmla="*/ 1146412 w 1146412"/>
              <a:gd name="connsiteY5" fmla="*/ 0 h 228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412" h="2280298">
                <a:moveTo>
                  <a:pt x="1146412" y="0"/>
                </a:moveTo>
                <a:lnTo>
                  <a:pt x="1146412" y="2280298"/>
                </a:lnTo>
                <a:lnTo>
                  <a:pt x="13871" y="2280298"/>
                </a:lnTo>
                <a:lnTo>
                  <a:pt x="0" y="2142699"/>
                </a:lnTo>
                <a:lnTo>
                  <a:pt x="0" y="1146412"/>
                </a:lnTo>
                <a:cubicBezTo>
                  <a:pt x="0" y="513266"/>
                  <a:pt x="513266" y="0"/>
                  <a:pt x="1146412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0" y="0"/>
            <a:ext cx="1761375" cy="1311834"/>
          </a:xfrm>
          <a:custGeom>
            <a:avLst/>
            <a:gdLst>
              <a:gd name="connsiteX0" fmla="*/ 0 w 1761375"/>
              <a:gd name="connsiteY0" fmla="*/ 0 h 1311834"/>
              <a:gd name="connsiteX1" fmla="*/ 1753398 w 1761375"/>
              <a:gd name="connsiteY1" fmla="*/ 0 h 1311834"/>
              <a:gd name="connsiteX2" fmla="*/ 1755289 w 1761375"/>
              <a:gd name="connsiteY2" fmla="*/ 12389 h 1311834"/>
              <a:gd name="connsiteX3" fmla="*/ 1761375 w 1761375"/>
              <a:gd name="connsiteY3" fmla="*/ 132925 h 1311834"/>
              <a:gd name="connsiteX4" fmla="*/ 582466 w 1761375"/>
              <a:gd name="connsiteY4" fmla="*/ 1311834 h 1311834"/>
              <a:gd name="connsiteX5" fmla="*/ 20528 w 1761375"/>
              <a:gd name="connsiteY5" fmla="*/ 1169546 h 1311834"/>
              <a:gd name="connsiteX6" fmla="*/ 0 w 1761375"/>
              <a:gd name="connsiteY6" fmla="*/ 1157075 h 13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375" h="1311834">
                <a:moveTo>
                  <a:pt x="0" y="0"/>
                </a:moveTo>
                <a:lnTo>
                  <a:pt x="1753398" y="0"/>
                </a:lnTo>
                <a:lnTo>
                  <a:pt x="1755289" y="12389"/>
                </a:lnTo>
                <a:cubicBezTo>
                  <a:pt x="1759313" y="52020"/>
                  <a:pt x="1761375" y="92232"/>
                  <a:pt x="1761375" y="132925"/>
                </a:cubicBezTo>
                <a:cubicBezTo>
                  <a:pt x="1761375" y="784018"/>
                  <a:pt x="1233559" y="1311834"/>
                  <a:pt x="582466" y="1311834"/>
                </a:cubicBezTo>
                <a:cubicBezTo>
                  <a:pt x="378999" y="1311834"/>
                  <a:pt x="187572" y="1260290"/>
                  <a:pt x="20528" y="1169546"/>
                </a:cubicBezTo>
                <a:lnTo>
                  <a:pt x="0" y="11570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763000" y="-23491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7" y="5254213"/>
            <a:ext cx="3732108" cy="9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9138-EDB3-F49D-C7CF-80C4CCE2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A7068A-D093-ACB2-A9A6-5BCF9BD1B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7D16D9-BBC9-D084-8186-E6338C68C904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0D03AC-D32C-B6A5-B967-14050E00B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D9313E1D-62FD-BE98-28A3-7C6C426DD68A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06F1E-8BFF-9345-585C-88B76790BFA5}"/>
              </a:ext>
            </a:extLst>
          </p:cNvPr>
          <p:cNvSpPr txBox="1"/>
          <p:nvPr/>
        </p:nvSpPr>
        <p:spPr>
          <a:xfrm>
            <a:off x="1482571" y="208815"/>
            <a:ext cx="87861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5C9A0"/>
                </a:solidFill>
                <a:latin typeface="Aeroport Medium" panose="02000000000000000000"/>
              </a:rPr>
              <a:t>Психолого-педагогическое сопровождение инклюзивного образования в Алтайском крае.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07CEB5-5392-E21C-70BC-DA4171FFC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52" y="1634383"/>
            <a:ext cx="5882664" cy="3495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E5601-8FAC-7C62-E828-407C1E136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32" y="1606921"/>
            <a:ext cx="4758159" cy="33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760A8-27A4-6F02-47A6-6E0A11A2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59CC1-853A-CC9F-D467-98B81822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F4A2938-C617-0700-1BCD-EFB67E49EF50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C5148-DAC0-0E6C-1F70-21856CAEE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1E40B6D8-4104-FB19-07A9-77E7353DD22A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11F5A-BD61-F848-ACD2-8694C8C5142C}"/>
              </a:ext>
            </a:extLst>
          </p:cNvPr>
          <p:cNvSpPr txBox="1"/>
          <p:nvPr/>
        </p:nvSpPr>
        <p:spPr>
          <a:xfrm>
            <a:off x="3728702" y="264027"/>
            <a:ext cx="615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6A6A6"/>
                </a:solidFill>
                <a:latin typeface="Aeroport Medium" panose="02000000000000000000"/>
              </a:rPr>
              <a:t>Интернет -ресурсы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A27BF-E58F-8589-B99E-D5748FA5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36" y="937478"/>
            <a:ext cx="8414270" cy="5116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E19F2-869F-3C6D-D291-C8B02FAFC0C3}"/>
              </a:ext>
            </a:extLst>
          </p:cNvPr>
          <p:cNvSpPr txBox="1"/>
          <p:nvPr/>
        </p:nvSpPr>
        <p:spPr>
          <a:xfrm>
            <a:off x="4117019" y="6087611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Ссылка на сайт: </a:t>
            </a:r>
            <a:r>
              <a:rPr lang="en-US" dirty="0">
                <a:solidFill>
                  <a:srgbClr val="002060"/>
                </a:solidFill>
              </a:rPr>
              <a:t>https://ppms22.ru/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302B-4969-9C85-8333-939FD3087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EE6DF-4E93-1A88-857B-EBE5CE7A1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FF4189-10A4-8037-E26D-1249705171B6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03E173-52CA-0E16-8319-BF82BA413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777EC406-1F88-F71B-2E72-4B1FF7F5FCEA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9A6E8-CA39-E432-FA4E-481076C70CE8}"/>
              </a:ext>
            </a:extLst>
          </p:cNvPr>
          <p:cNvSpPr txBox="1"/>
          <p:nvPr/>
        </p:nvSpPr>
        <p:spPr>
          <a:xfrm>
            <a:off x="1999186" y="843638"/>
            <a:ext cx="96660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5C9A0"/>
                </a:solidFill>
                <a:latin typeface="Aeroport Medium" panose="02000000000000000000"/>
              </a:rPr>
              <a:t>Вебинары</a:t>
            </a:r>
          </a:p>
          <a:p>
            <a:r>
              <a:rPr lang="ru-RU" sz="2800" i="1" u="sng" dirty="0">
                <a:solidFill>
                  <a:srgbClr val="A6A6A6"/>
                </a:solidFill>
                <a:latin typeface="Aeroport Medium" panose="02000000000000000000"/>
              </a:rPr>
              <a:t>Регулярно проводятся онлайн семинары по актуальным темам, например:</a:t>
            </a:r>
          </a:p>
          <a:p>
            <a:endParaRPr lang="ru-RU" sz="2800" i="1" u="sng" dirty="0">
              <a:solidFill>
                <a:srgbClr val="A6A6A6"/>
              </a:solidFill>
              <a:latin typeface="Aeroport Medium" panose="02000000000000000000"/>
            </a:endParaRP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•«Современные подходы к коррекции речевых нарушений»;</a:t>
            </a: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•«Особенности работы с детьми после кохлеарной имплантации»;</a:t>
            </a: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•«Методы сенсорной интеграции при РАС»;</a:t>
            </a: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•«Правовые аспекты инклюзивного образования».</a:t>
            </a:r>
          </a:p>
          <a:p>
            <a:endParaRPr lang="ru-RU" sz="2800" dirty="0">
              <a:solidFill>
                <a:srgbClr val="A5C9A0"/>
              </a:solidFill>
              <a:latin typeface="Aeroport Medium" panose="02000000000000000000"/>
            </a:endParaRP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Вебинары позволяют учиться без отрыва от работы и знакомиться с опытом коллег из других регионов.</a:t>
            </a:r>
          </a:p>
        </p:txBody>
      </p:sp>
    </p:spTree>
    <p:extLst>
      <p:ext uri="{BB962C8B-B14F-4D97-AF65-F5344CB8AC3E}">
        <p14:creationId xmlns:p14="http://schemas.microsoft.com/office/powerpoint/2010/main" val="3237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B1FFF-86D3-C3D9-115A-1A58E5FFE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C74F2-52FA-11BD-A375-47770D9DA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15C526D-26CA-5BF7-7277-E43F661C8175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FD85B-DFE4-F693-78F2-22E671558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6A6B14C5-99D6-BBEB-097D-FE5238D6CB77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C63FB-1DF8-05C3-631C-47AB0B7F5BBF}"/>
              </a:ext>
            </a:extLst>
          </p:cNvPr>
          <p:cNvSpPr txBox="1"/>
          <p:nvPr/>
        </p:nvSpPr>
        <p:spPr>
          <a:xfrm>
            <a:off x="1167491" y="473099"/>
            <a:ext cx="99917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5C9A0"/>
                </a:solidFill>
                <a:latin typeface="Aeroport Medium" panose="02000000000000000000"/>
              </a:rPr>
              <a:t>Семинары практикумы</a:t>
            </a:r>
          </a:p>
          <a:p>
            <a:endParaRPr lang="ru-RU" sz="2800" dirty="0">
              <a:solidFill>
                <a:srgbClr val="A5C9A0"/>
              </a:solidFill>
              <a:latin typeface="Aeroport Medium" panose="02000000000000000000"/>
            </a:endParaRPr>
          </a:p>
          <a:p>
            <a:r>
              <a:rPr lang="ru-RU" sz="2800" i="1" u="sng" dirty="0">
                <a:solidFill>
                  <a:srgbClr val="A6A6A6"/>
                </a:solidFill>
                <a:latin typeface="Aeroport Medium" panose="02000000000000000000"/>
              </a:rPr>
              <a:t>Очные мероприятия, где теория сочетается с практикой:</a:t>
            </a:r>
          </a:p>
          <a:p>
            <a:endParaRPr lang="ru-RU" sz="2800" i="1" u="sng" dirty="0">
              <a:solidFill>
                <a:srgbClr val="A6A6A6"/>
              </a:solidFill>
              <a:latin typeface="Aeroport Medium" panose="02000000000000000000"/>
            </a:endParaRP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•мастер классы от ведущих специалистов в рамках декады инвалидов</a:t>
            </a: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•разбор кейсов из реальной практики;</a:t>
            </a: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•ролевые игры для отработки коммуникативных навыков;</a:t>
            </a:r>
          </a:p>
          <a:p>
            <a:endParaRPr lang="ru-RU" sz="2800" dirty="0">
              <a:solidFill>
                <a:srgbClr val="A5C9A0"/>
              </a:solidFill>
              <a:latin typeface="Aeroport Medium" panose="02000000000000000000"/>
            </a:endParaRPr>
          </a:p>
          <a:p>
            <a:endParaRPr lang="ru-RU" sz="2800" dirty="0">
              <a:solidFill>
                <a:srgbClr val="A5C9A0"/>
              </a:solidFill>
              <a:latin typeface="Aeroport Medium" panose="02000000000000000000"/>
            </a:endParaRPr>
          </a:p>
          <a:p>
            <a:r>
              <a:rPr lang="ru-RU" sz="2800" dirty="0">
                <a:solidFill>
                  <a:srgbClr val="A5C9A0"/>
                </a:solidFill>
                <a:latin typeface="Aeroport Medium" panose="02000000000000000000"/>
              </a:rPr>
              <a:t>Такие семинары дают возможность не только получить знания, но и сразу применить их в смоделированных ситуациях</a:t>
            </a:r>
            <a:r>
              <a:rPr lang="ru-RU" sz="2800" dirty="0">
                <a:solidFill>
                  <a:srgbClr val="A6A6A6"/>
                </a:solidFill>
                <a:latin typeface="Aeroport Medium" panose="020000000000000000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92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 txBox="1">
            <a:spLocks/>
          </p:cNvSpPr>
          <p:nvPr/>
        </p:nvSpPr>
        <p:spPr>
          <a:xfrm>
            <a:off x="3136607" y="2766218"/>
            <a:ext cx="58628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300" dirty="0">
                <a:solidFill>
                  <a:srgbClr val="A5C9A0"/>
                </a:solidFill>
                <a:latin typeface="Aeroport Medium" panose="02000000000000000000" pitchFamily="2" charset="-52"/>
              </a:rPr>
              <a:t>СПАСИБО!</a:t>
            </a:r>
          </a:p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sp>
        <p:nvSpPr>
          <p:cNvPr id="21" name="Полилиния 20"/>
          <p:cNvSpPr/>
          <p:nvPr/>
        </p:nvSpPr>
        <p:spPr>
          <a:xfrm rot="16200000">
            <a:off x="0" y="1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38675" y="46981"/>
            <a:ext cx="2553325" cy="6858001"/>
          </a:xfrm>
          <a:prstGeom prst="rect">
            <a:avLst/>
          </a:pr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91" y="208309"/>
            <a:ext cx="1333236" cy="1225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91" y="1962456"/>
            <a:ext cx="1333236" cy="12259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91" y="3716603"/>
            <a:ext cx="1333236" cy="12259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91" y="5470750"/>
            <a:ext cx="1333236" cy="1225922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0" y="5646522"/>
            <a:ext cx="1730564" cy="1234969"/>
          </a:xfrm>
          <a:custGeom>
            <a:avLst/>
            <a:gdLst>
              <a:gd name="connsiteX0" fmla="*/ 71283 w 1730564"/>
              <a:gd name="connsiteY0" fmla="*/ 54 h 1234969"/>
              <a:gd name="connsiteX1" fmla="*/ 1367253 w 1730564"/>
              <a:gd name="connsiteY1" fmla="*/ 549307 h 1234969"/>
              <a:gd name="connsiteX2" fmla="*/ 1705160 w 1730564"/>
              <a:gd name="connsiteY2" fmla="*/ 1135094 h 1234969"/>
              <a:gd name="connsiteX3" fmla="*/ 1730564 w 1730564"/>
              <a:gd name="connsiteY3" fmla="*/ 1234969 h 1234969"/>
              <a:gd name="connsiteX4" fmla="*/ 0 w 1730564"/>
              <a:gd name="connsiteY4" fmla="*/ 1234969 h 1234969"/>
              <a:gd name="connsiteX5" fmla="*/ 0 w 1730564"/>
              <a:gd name="connsiteY5" fmla="*/ 3943 h 12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564" h="1234969">
                <a:moveTo>
                  <a:pt x="71283" y="54"/>
                </a:moveTo>
                <a:cubicBezTo>
                  <a:pt x="563043" y="-3585"/>
                  <a:pt x="1033886" y="179213"/>
                  <a:pt x="1367253" y="549307"/>
                </a:cubicBezTo>
                <a:cubicBezTo>
                  <a:pt x="1523519" y="722789"/>
                  <a:pt x="1635708" y="922028"/>
                  <a:pt x="1705160" y="1135094"/>
                </a:cubicBezTo>
                <a:lnTo>
                  <a:pt x="1730564" y="1234969"/>
                </a:lnTo>
                <a:lnTo>
                  <a:pt x="0" y="1234969"/>
                </a:lnTo>
                <a:lnTo>
                  <a:pt x="0" y="39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0" y="-93945"/>
            <a:ext cx="12440800" cy="704589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204769" y="-93945"/>
            <a:ext cx="12521169" cy="6858000"/>
          </a:xfrm>
          <a:prstGeom prst="rect">
            <a:avLst/>
          </a:prstGeom>
          <a:solidFill>
            <a:srgbClr val="A5C9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5" r="338" b="1107"/>
          <a:stretch>
            <a:fillRect/>
          </a:stretch>
        </p:blipFill>
        <p:spPr>
          <a:xfrm>
            <a:off x="-204768" y="-96689"/>
            <a:ext cx="12521168" cy="6951945"/>
          </a:xfrm>
          <a:custGeom>
            <a:avLst/>
            <a:gdLst>
              <a:gd name="connsiteX0" fmla="*/ 0 w 12191999"/>
              <a:gd name="connsiteY0" fmla="*/ 0 h 6858000"/>
              <a:gd name="connsiteX1" fmla="*/ 881742 w 12191999"/>
              <a:gd name="connsiteY1" fmla="*/ 0 h 6858000"/>
              <a:gd name="connsiteX2" fmla="*/ 4533899 w 12191999"/>
              <a:gd name="connsiteY2" fmla="*/ 0 h 6858000"/>
              <a:gd name="connsiteX3" fmla="*/ 8762999 w 12191999"/>
              <a:gd name="connsiteY3" fmla="*/ 0 h 6858000"/>
              <a:gd name="connsiteX4" fmla="*/ 12191999 w 12191999"/>
              <a:gd name="connsiteY4" fmla="*/ 3429000 h 6858000"/>
              <a:gd name="connsiteX5" fmla="*/ 8762999 w 12191999"/>
              <a:gd name="connsiteY5" fmla="*/ 6858000 h 6858000"/>
              <a:gd name="connsiteX6" fmla="*/ 4533899 w 12191999"/>
              <a:gd name="connsiteY6" fmla="*/ 6858000 h 6858000"/>
              <a:gd name="connsiteX7" fmla="*/ 881742 w 12191999"/>
              <a:gd name="connsiteY7" fmla="*/ 6858000 h 6858000"/>
              <a:gd name="connsiteX8" fmla="*/ 0 w 121919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881742" y="0"/>
                </a:lnTo>
                <a:lnTo>
                  <a:pt x="4533899" y="0"/>
                </a:lnTo>
                <a:lnTo>
                  <a:pt x="8762999" y="0"/>
                </a:lnTo>
                <a:cubicBezTo>
                  <a:pt x="10656783" y="0"/>
                  <a:pt x="12191999" y="1535216"/>
                  <a:pt x="12191999" y="3429000"/>
                </a:cubicBezTo>
                <a:cubicBezTo>
                  <a:pt x="12191999" y="5322784"/>
                  <a:pt x="10656783" y="6858000"/>
                  <a:pt x="8762999" y="6858000"/>
                </a:cubicBezTo>
                <a:lnTo>
                  <a:pt x="4533899" y="6858000"/>
                </a:lnTo>
                <a:lnTo>
                  <a:pt x="8817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1167492" y="381000"/>
            <a:ext cx="60658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 txBox="1">
            <a:spLocks/>
          </p:cNvSpPr>
          <p:nvPr/>
        </p:nvSpPr>
        <p:spPr>
          <a:xfrm>
            <a:off x="1167493" y="2017467"/>
            <a:ext cx="6065820" cy="3366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-204770" y="-105736"/>
            <a:ext cx="1761375" cy="1311834"/>
          </a:xfrm>
          <a:custGeom>
            <a:avLst/>
            <a:gdLst>
              <a:gd name="connsiteX0" fmla="*/ 0 w 1761375"/>
              <a:gd name="connsiteY0" fmla="*/ 0 h 1311834"/>
              <a:gd name="connsiteX1" fmla="*/ 1753398 w 1761375"/>
              <a:gd name="connsiteY1" fmla="*/ 0 h 1311834"/>
              <a:gd name="connsiteX2" fmla="*/ 1755289 w 1761375"/>
              <a:gd name="connsiteY2" fmla="*/ 12389 h 1311834"/>
              <a:gd name="connsiteX3" fmla="*/ 1761375 w 1761375"/>
              <a:gd name="connsiteY3" fmla="*/ 132925 h 1311834"/>
              <a:gd name="connsiteX4" fmla="*/ 582466 w 1761375"/>
              <a:gd name="connsiteY4" fmla="*/ 1311834 h 1311834"/>
              <a:gd name="connsiteX5" fmla="*/ 20528 w 1761375"/>
              <a:gd name="connsiteY5" fmla="*/ 1169546 h 1311834"/>
              <a:gd name="connsiteX6" fmla="*/ 0 w 1761375"/>
              <a:gd name="connsiteY6" fmla="*/ 1157075 h 13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375" h="1311834">
                <a:moveTo>
                  <a:pt x="0" y="0"/>
                </a:moveTo>
                <a:lnTo>
                  <a:pt x="1753398" y="0"/>
                </a:lnTo>
                <a:lnTo>
                  <a:pt x="1755289" y="12389"/>
                </a:lnTo>
                <a:cubicBezTo>
                  <a:pt x="1759313" y="52020"/>
                  <a:pt x="1761375" y="92232"/>
                  <a:pt x="1761375" y="132925"/>
                </a:cubicBezTo>
                <a:cubicBezTo>
                  <a:pt x="1761375" y="784018"/>
                  <a:pt x="1233559" y="1311834"/>
                  <a:pt x="582466" y="1311834"/>
                </a:cubicBezTo>
                <a:cubicBezTo>
                  <a:pt x="378999" y="1311834"/>
                  <a:pt x="187572" y="1260290"/>
                  <a:pt x="20528" y="1169546"/>
                </a:cubicBezTo>
                <a:lnTo>
                  <a:pt x="0" y="11570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49" y="2918564"/>
            <a:ext cx="1333236" cy="1225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7C1AC7-CA81-3BB8-5151-68B246C8A52A}"/>
              </a:ext>
            </a:extLst>
          </p:cNvPr>
          <p:cNvSpPr txBox="1"/>
          <p:nvPr/>
        </p:nvSpPr>
        <p:spPr>
          <a:xfrm>
            <a:off x="1573145" y="333623"/>
            <a:ext cx="86361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  <a:ea typeface="Times New Roman" panose="02020603050405020304" pitchFamily="18" charset="0"/>
              </a:rPr>
              <a:t>Службы отдела по работе с детьми с Ограниченными возможностями здоровья: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3200" b="1" dirty="0">
              <a:solidFill>
                <a:schemeClr val="bg1">
                  <a:lumMod val="50000"/>
                </a:schemeClr>
              </a:solidFill>
              <a:effectLst/>
              <a:latin typeface="Aeroport Medium" panose="0200000000000000000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  <a:effectLst/>
              <a:latin typeface="Aeroport Medium" panose="0200000000000000000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200" dirty="0">
              <a:solidFill>
                <a:schemeClr val="bg1">
                  <a:lumMod val="50000"/>
                </a:schemeClr>
              </a:solidFill>
              <a:effectLst/>
              <a:latin typeface="Aeroport Medium" panose="0200000000000000000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32A236-A812-5988-5742-0FE9B590CB0E}"/>
              </a:ext>
            </a:extLst>
          </p:cNvPr>
          <p:cNvSpPr/>
          <p:nvPr/>
        </p:nvSpPr>
        <p:spPr>
          <a:xfrm>
            <a:off x="1623790" y="2181508"/>
            <a:ext cx="309740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Служба инклюзивного образования 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15ECC03-3284-841C-92C4-068098148CC2}"/>
              </a:ext>
            </a:extLst>
          </p:cNvPr>
          <p:cNvSpPr/>
          <p:nvPr/>
        </p:nvSpPr>
        <p:spPr>
          <a:xfrm>
            <a:off x="7118676" y="2294825"/>
            <a:ext cx="310718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Служба помощи детям после кохлеарной имплантации 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7BB0C9A-A575-6A3E-9FAA-2416AEE411CB}"/>
              </a:ext>
            </a:extLst>
          </p:cNvPr>
          <p:cNvSpPr/>
          <p:nvPr/>
        </p:nvSpPr>
        <p:spPr>
          <a:xfrm>
            <a:off x="1473244" y="4927082"/>
            <a:ext cx="353530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Региональный Ресурсный центр по организации сопровождения детей  с РАС 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B6D345F-8CAB-E39D-C02B-21C7055A8E8D}"/>
              </a:ext>
            </a:extLst>
          </p:cNvPr>
          <p:cNvSpPr/>
          <p:nvPr/>
        </p:nvSpPr>
        <p:spPr>
          <a:xfrm>
            <a:off x="7666638" y="4695482"/>
            <a:ext cx="232863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Служба ранней помощи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62A6B27-A490-E8C5-B7BE-BA1B35484F9B}"/>
              </a:ext>
            </a:extLst>
          </p:cNvPr>
          <p:cNvCxnSpPr/>
          <p:nvPr/>
        </p:nvCxnSpPr>
        <p:spPr>
          <a:xfrm flipH="1">
            <a:off x="3497802" y="1278384"/>
            <a:ext cx="1223397" cy="90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94A10A5-6FF9-515A-6323-401E3934E26C}"/>
              </a:ext>
            </a:extLst>
          </p:cNvPr>
          <p:cNvCxnSpPr/>
          <p:nvPr/>
        </p:nvCxnSpPr>
        <p:spPr>
          <a:xfrm flipH="1">
            <a:off x="4200402" y="1278384"/>
            <a:ext cx="1543450" cy="364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E38F9EB-68FE-04FF-184F-E4BA66CF5351}"/>
              </a:ext>
            </a:extLst>
          </p:cNvPr>
          <p:cNvCxnSpPr/>
          <p:nvPr/>
        </p:nvCxnSpPr>
        <p:spPr>
          <a:xfrm>
            <a:off x="6747029" y="1278384"/>
            <a:ext cx="1047565" cy="101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7A25835-E569-C8A9-432D-5D08D5F7E5BF}"/>
              </a:ext>
            </a:extLst>
          </p:cNvPr>
          <p:cNvCxnSpPr/>
          <p:nvPr/>
        </p:nvCxnSpPr>
        <p:spPr>
          <a:xfrm>
            <a:off x="6214369" y="1278384"/>
            <a:ext cx="1518081" cy="341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5" r="338" b="1107"/>
          <a:stretch>
            <a:fillRect/>
          </a:stretch>
        </p:blipFill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881742 w 12191999"/>
              <a:gd name="connsiteY1" fmla="*/ 0 h 6858000"/>
              <a:gd name="connsiteX2" fmla="*/ 4533899 w 12191999"/>
              <a:gd name="connsiteY2" fmla="*/ 0 h 6858000"/>
              <a:gd name="connsiteX3" fmla="*/ 8762999 w 12191999"/>
              <a:gd name="connsiteY3" fmla="*/ 0 h 6858000"/>
              <a:gd name="connsiteX4" fmla="*/ 12191999 w 12191999"/>
              <a:gd name="connsiteY4" fmla="*/ 3429000 h 6858000"/>
              <a:gd name="connsiteX5" fmla="*/ 8762999 w 12191999"/>
              <a:gd name="connsiteY5" fmla="*/ 6858000 h 6858000"/>
              <a:gd name="connsiteX6" fmla="*/ 4533899 w 12191999"/>
              <a:gd name="connsiteY6" fmla="*/ 6858000 h 6858000"/>
              <a:gd name="connsiteX7" fmla="*/ 881742 w 12191999"/>
              <a:gd name="connsiteY7" fmla="*/ 6858000 h 6858000"/>
              <a:gd name="connsiteX8" fmla="*/ 0 w 121919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881742" y="0"/>
                </a:lnTo>
                <a:lnTo>
                  <a:pt x="4533899" y="0"/>
                </a:lnTo>
                <a:lnTo>
                  <a:pt x="8762999" y="0"/>
                </a:lnTo>
                <a:cubicBezTo>
                  <a:pt x="10656783" y="0"/>
                  <a:pt x="12191999" y="1535216"/>
                  <a:pt x="12191999" y="3429000"/>
                </a:cubicBezTo>
                <a:cubicBezTo>
                  <a:pt x="12191999" y="5322784"/>
                  <a:pt x="10656783" y="6858000"/>
                  <a:pt x="8762999" y="6858000"/>
                </a:cubicBezTo>
                <a:lnTo>
                  <a:pt x="4533899" y="6858000"/>
                </a:lnTo>
                <a:lnTo>
                  <a:pt x="8817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Полилиния 14"/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B2EC-A287-C445-CD97-04373DC6696E}"/>
              </a:ext>
            </a:extLst>
          </p:cNvPr>
          <p:cNvSpPr txBox="1"/>
          <p:nvPr/>
        </p:nvSpPr>
        <p:spPr>
          <a:xfrm>
            <a:off x="1622967" y="2677915"/>
            <a:ext cx="97493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Служба сопровождения инклюзивного образования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— помогает внедрять инклюзивные практики в образовательных организациях, адаптирует учебные программы и методики под нужды детей с ОВЗ.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E0256-64F0-BEA1-0539-137D8774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80"/>
            <a:ext cx="6897950" cy="14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59D9F-FA90-3955-C76F-40560912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E9FA48-02D6-A9B6-2C52-F73025CCB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5" r="338" b="1107"/>
          <a:stretch>
            <a:fillRect/>
          </a:stretch>
        </p:blipFill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881742 w 12191999"/>
              <a:gd name="connsiteY1" fmla="*/ 0 h 6858000"/>
              <a:gd name="connsiteX2" fmla="*/ 4533899 w 12191999"/>
              <a:gd name="connsiteY2" fmla="*/ 0 h 6858000"/>
              <a:gd name="connsiteX3" fmla="*/ 8762999 w 12191999"/>
              <a:gd name="connsiteY3" fmla="*/ 0 h 6858000"/>
              <a:gd name="connsiteX4" fmla="*/ 12191999 w 12191999"/>
              <a:gd name="connsiteY4" fmla="*/ 3429000 h 6858000"/>
              <a:gd name="connsiteX5" fmla="*/ 8762999 w 12191999"/>
              <a:gd name="connsiteY5" fmla="*/ 6858000 h 6858000"/>
              <a:gd name="connsiteX6" fmla="*/ 4533899 w 12191999"/>
              <a:gd name="connsiteY6" fmla="*/ 6858000 h 6858000"/>
              <a:gd name="connsiteX7" fmla="*/ 881742 w 12191999"/>
              <a:gd name="connsiteY7" fmla="*/ 6858000 h 6858000"/>
              <a:gd name="connsiteX8" fmla="*/ 0 w 121919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881742" y="0"/>
                </a:lnTo>
                <a:lnTo>
                  <a:pt x="4533899" y="0"/>
                </a:lnTo>
                <a:lnTo>
                  <a:pt x="8762999" y="0"/>
                </a:lnTo>
                <a:cubicBezTo>
                  <a:pt x="10656783" y="0"/>
                  <a:pt x="12191999" y="1535216"/>
                  <a:pt x="12191999" y="3429000"/>
                </a:cubicBezTo>
                <a:cubicBezTo>
                  <a:pt x="12191999" y="5322784"/>
                  <a:pt x="10656783" y="6858000"/>
                  <a:pt x="8762999" y="6858000"/>
                </a:cubicBezTo>
                <a:lnTo>
                  <a:pt x="4533899" y="6858000"/>
                </a:lnTo>
                <a:lnTo>
                  <a:pt x="8817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EE3C02C-54DE-CEC3-A4EA-62F0EC023AC7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9B537-2929-7791-3EDB-B47C3E3FC338}"/>
              </a:ext>
            </a:extLst>
          </p:cNvPr>
          <p:cNvSpPr txBox="1"/>
          <p:nvPr/>
        </p:nvSpPr>
        <p:spPr>
          <a:xfrm>
            <a:off x="1478135" y="2484826"/>
            <a:ext cx="98053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</a:rPr>
              <a:t>Служба помощи детям после кохлеарной имплантации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— специализируется на сопровождении детей с нарушениями слуха, прошедших операцию по установке кохлеарного импланта, и их семей, а также работе со специалистами оказывающими помощь этим детям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13673-0418-B609-05F5-3D2A57E48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7521" cy="13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90DC4-AD29-ED83-4025-5B7CED5CA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5F6B14F-8EE4-9A96-28C5-30899D552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5" r="338" b="1107"/>
          <a:stretch>
            <a:fillRect/>
          </a:stretch>
        </p:blipFill>
        <p:spPr>
          <a:xfrm>
            <a:off x="-97654" y="104538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881742 w 12191999"/>
              <a:gd name="connsiteY1" fmla="*/ 0 h 6858000"/>
              <a:gd name="connsiteX2" fmla="*/ 4533899 w 12191999"/>
              <a:gd name="connsiteY2" fmla="*/ 0 h 6858000"/>
              <a:gd name="connsiteX3" fmla="*/ 8762999 w 12191999"/>
              <a:gd name="connsiteY3" fmla="*/ 0 h 6858000"/>
              <a:gd name="connsiteX4" fmla="*/ 12191999 w 12191999"/>
              <a:gd name="connsiteY4" fmla="*/ 3429000 h 6858000"/>
              <a:gd name="connsiteX5" fmla="*/ 8762999 w 12191999"/>
              <a:gd name="connsiteY5" fmla="*/ 6858000 h 6858000"/>
              <a:gd name="connsiteX6" fmla="*/ 4533899 w 12191999"/>
              <a:gd name="connsiteY6" fmla="*/ 6858000 h 6858000"/>
              <a:gd name="connsiteX7" fmla="*/ 881742 w 12191999"/>
              <a:gd name="connsiteY7" fmla="*/ 6858000 h 6858000"/>
              <a:gd name="connsiteX8" fmla="*/ 0 w 121919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881742" y="0"/>
                </a:lnTo>
                <a:lnTo>
                  <a:pt x="4533899" y="0"/>
                </a:lnTo>
                <a:lnTo>
                  <a:pt x="8762999" y="0"/>
                </a:lnTo>
                <a:cubicBezTo>
                  <a:pt x="10656783" y="0"/>
                  <a:pt x="12191999" y="1535216"/>
                  <a:pt x="12191999" y="3429000"/>
                </a:cubicBezTo>
                <a:cubicBezTo>
                  <a:pt x="12191999" y="5322784"/>
                  <a:pt x="10656783" y="6858000"/>
                  <a:pt x="8762999" y="6858000"/>
                </a:cubicBezTo>
                <a:lnTo>
                  <a:pt x="4533899" y="6858000"/>
                </a:lnTo>
                <a:lnTo>
                  <a:pt x="8817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0874487E-E5E0-693A-BEE4-2123E5F4D654}"/>
              </a:ext>
            </a:extLst>
          </p:cNvPr>
          <p:cNvSpPr/>
          <p:nvPr/>
        </p:nvSpPr>
        <p:spPr>
          <a:xfrm rot="10800000">
            <a:off x="-97654" y="3533538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34024-FBDA-6BCF-D753-09E4A081A328}"/>
              </a:ext>
            </a:extLst>
          </p:cNvPr>
          <p:cNvSpPr txBox="1"/>
          <p:nvPr/>
        </p:nvSpPr>
        <p:spPr>
          <a:xfrm>
            <a:off x="1269507" y="2521059"/>
            <a:ext cx="100495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Региональный Ресурсный центр по организации сопровождения детей  с РАС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(расстройствами аутистического спектра) — предоставляет методическую, консультативную и практическую помощь педагогам, работающим с детьми с РАС.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B18B03-A419-E09D-FBDA-F5394D39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93"/>
            <a:ext cx="6445189" cy="12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DE81-7FA1-D620-3118-FC860D53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06C423-ECE7-F937-2F71-0A4DF529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5" r="338" b="1107"/>
          <a:stretch>
            <a:fillRect/>
          </a:stretch>
        </p:blipFill>
        <p:spPr>
          <a:xfrm>
            <a:off x="0" y="-24414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881742 w 12191999"/>
              <a:gd name="connsiteY1" fmla="*/ 0 h 6858000"/>
              <a:gd name="connsiteX2" fmla="*/ 4533899 w 12191999"/>
              <a:gd name="connsiteY2" fmla="*/ 0 h 6858000"/>
              <a:gd name="connsiteX3" fmla="*/ 8762999 w 12191999"/>
              <a:gd name="connsiteY3" fmla="*/ 0 h 6858000"/>
              <a:gd name="connsiteX4" fmla="*/ 12191999 w 12191999"/>
              <a:gd name="connsiteY4" fmla="*/ 3429000 h 6858000"/>
              <a:gd name="connsiteX5" fmla="*/ 8762999 w 12191999"/>
              <a:gd name="connsiteY5" fmla="*/ 6858000 h 6858000"/>
              <a:gd name="connsiteX6" fmla="*/ 4533899 w 12191999"/>
              <a:gd name="connsiteY6" fmla="*/ 6858000 h 6858000"/>
              <a:gd name="connsiteX7" fmla="*/ 881742 w 12191999"/>
              <a:gd name="connsiteY7" fmla="*/ 6858000 h 6858000"/>
              <a:gd name="connsiteX8" fmla="*/ 0 w 121919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881742" y="0"/>
                </a:lnTo>
                <a:lnTo>
                  <a:pt x="4533899" y="0"/>
                </a:lnTo>
                <a:lnTo>
                  <a:pt x="8762999" y="0"/>
                </a:lnTo>
                <a:cubicBezTo>
                  <a:pt x="10656783" y="0"/>
                  <a:pt x="12191999" y="1535216"/>
                  <a:pt x="12191999" y="3429000"/>
                </a:cubicBezTo>
                <a:cubicBezTo>
                  <a:pt x="12191999" y="5322784"/>
                  <a:pt x="10656783" y="6858000"/>
                  <a:pt x="8762999" y="6858000"/>
                </a:cubicBezTo>
                <a:lnTo>
                  <a:pt x="4533899" y="6858000"/>
                </a:lnTo>
                <a:lnTo>
                  <a:pt x="8817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BA332807-51C7-A1C9-1335-C5321D6DDECA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F23C5-94F3-F728-7467-3923FD89C16E}"/>
              </a:ext>
            </a:extLst>
          </p:cNvPr>
          <p:cNvSpPr txBox="1"/>
          <p:nvPr/>
        </p:nvSpPr>
        <p:spPr>
          <a:xfrm>
            <a:off x="1220683" y="2305615"/>
            <a:ext cx="101072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Служба ранней помощи-Основная миссия РМЦ РП –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eroport Medium" panose="02000000000000000000"/>
              </a:rPr>
              <a:t>осуществление координации деятельности и методическое сопровождение организаций, обеспечивающих реализацию программ по оказанию  ранней помощи детям до 3 лет и их семьям в сфере образования Алтайского края.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234EEC-1FEA-96EE-119B-5BCD68140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" y="24414"/>
            <a:ext cx="5965794" cy="10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67106"/>
            <a:ext cx="12192000" cy="5068956"/>
          </a:xfrm>
          <a:custGeom>
            <a:avLst/>
            <a:gdLst>
              <a:gd name="connsiteX0" fmla="*/ 0 w 12192000"/>
              <a:gd name="connsiteY0" fmla="*/ 0 h 5068956"/>
              <a:gd name="connsiteX1" fmla="*/ 12113466 w 12192000"/>
              <a:gd name="connsiteY1" fmla="*/ 0 h 5068956"/>
              <a:gd name="connsiteX2" fmla="*/ 12185863 w 12192000"/>
              <a:gd name="connsiteY2" fmla="*/ 8686 h 5068956"/>
              <a:gd name="connsiteX3" fmla="*/ 12192000 w 12192000"/>
              <a:gd name="connsiteY3" fmla="*/ 8940 h 5068956"/>
              <a:gd name="connsiteX4" fmla="*/ 12192000 w 12192000"/>
              <a:gd name="connsiteY4" fmla="*/ 1840305 h 5068956"/>
              <a:gd name="connsiteX5" fmla="*/ 12127570 w 12192000"/>
              <a:gd name="connsiteY5" fmla="*/ 2129355 h 5068956"/>
              <a:gd name="connsiteX6" fmla="*/ 8763001 w 12192000"/>
              <a:gd name="connsiteY6" fmla="*/ 5068956 h 5068956"/>
              <a:gd name="connsiteX7" fmla="*/ 0 w 12192000"/>
              <a:gd name="connsiteY7" fmla="*/ 5068956 h 506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68956">
                <a:moveTo>
                  <a:pt x="0" y="0"/>
                </a:moveTo>
                <a:lnTo>
                  <a:pt x="12113466" y="0"/>
                </a:lnTo>
                <a:cubicBezTo>
                  <a:pt x="12114944" y="7014"/>
                  <a:pt x="12150403" y="7850"/>
                  <a:pt x="12185863" y="8686"/>
                </a:cubicBezTo>
                <a:lnTo>
                  <a:pt x="12192000" y="8940"/>
                </a:lnTo>
                <a:lnTo>
                  <a:pt x="12192000" y="1840305"/>
                </a:lnTo>
                <a:lnTo>
                  <a:pt x="12127570" y="2129355"/>
                </a:lnTo>
                <a:cubicBezTo>
                  <a:pt x="11668948" y="3832411"/>
                  <a:pt x="10301701" y="5068956"/>
                  <a:pt x="8763001" y="5068956"/>
                </a:cubicBezTo>
                <a:lnTo>
                  <a:pt x="0" y="5068956"/>
                </a:ln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Супервизии для педагогов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Консультации для педагогов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Психолого-педагогическое сопровождение образования в Алтайском крае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Интернет-ресурсы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Вебинары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Aeroport Medium" panose="02000000000000000000"/>
              </a:rPr>
              <a:t>Семинары-практикумы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0" y="0"/>
            <a:ext cx="1761375" cy="1311834"/>
          </a:xfrm>
          <a:custGeom>
            <a:avLst/>
            <a:gdLst>
              <a:gd name="connsiteX0" fmla="*/ 0 w 1761375"/>
              <a:gd name="connsiteY0" fmla="*/ 0 h 1311834"/>
              <a:gd name="connsiteX1" fmla="*/ 1753398 w 1761375"/>
              <a:gd name="connsiteY1" fmla="*/ 0 h 1311834"/>
              <a:gd name="connsiteX2" fmla="*/ 1755289 w 1761375"/>
              <a:gd name="connsiteY2" fmla="*/ 12389 h 1311834"/>
              <a:gd name="connsiteX3" fmla="*/ 1761375 w 1761375"/>
              <a:gd name="connsiteY3" fmla="*/ 132925 h 1311834"/>
              <a:gd name="connsiteX4" fmla="*/ 582466 w 1761375"/>
              <a:gd name="connsiteY4" fmla="*/ 1311834 h 1311834"/>
              <a:gd name="connsiteX5" fmla="*/ 20528 w 1761375"/>
              <a:gd name="connsiteY5" fmla="*/ 1169546 h 1311834"/>
              <a:gd name="connsiteX6" fmla="*/ 0 w 1761375"/>
              <a:gd name="connsiteY6" fmla="*/ 1157075 h 13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375" h="1311834">
                <a:moveTo>
                  <a:pt x="0" y="0"/>
                </a:moveTo>
                <a:lnTo>
                  <a:pt x="1753398" y="0"/>
                </a:lnTo>
                <a:lnTo>
                  <a:pt x="1755289" y="12389"/>
                </a:lnTo>
                <a:cubicBezTo>
                  <a:pt x="1759313" y="52020"/>
                  <a:pt x="1761375" y="92232"/>
                  <a:pt x="1761375" y="132925"/>
                </a:cubicBezTo>
                <a:cubicBezTo>
                  <a:pt x="1761375" y="784018"/>
                  <a:pt x="1233559" y="1311834"/>
                  <a:pt x="582466" y="1311834"/>
                </a:cubicBezTo>
                <a:cubicBezTo>
                  <a:pt x="378999" y="1311834"/>
                  <a:pt x="187572" y="1260290"/>
                  <a:pt x="20528" y="1169546"/>
                </a:cubicBezTo>
                <a:lnTo>
                  <a:pt x="0" y="1157075"/>
                </a:ln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 txBox="1">
            <a:spLocks/>
          </p:cNvSpPr>
          <p:nvPr/>
        </p:nvSpPr>
        <p:spPr>
          <a:xfrm>
            <a:off x="1167492" y="381000"/>
            <a:ext cx="97791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A5C9A0"/>
                </a:solidFill>
                <a:latin typeface="Aeroport Medium" panose="02000000000000000000" pitchFamily="2" charset="-52"/>
              </a:rPr>
              <a:t>Формы поддержки молодых дефектологов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 txBox="1">
            <a:spLocks/>
          </p:cNvSpPr>
          <p:nvPr/>
        </p:nvSpPr>
        <p:spPr>
          <a:xfrm>
            <a:off x="1167492" y="2653167"/>
            <a:ext cx="9779183" cy="343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chemeClr val="bg1"/>
              </a:solidFill>
              <a:latin typeface="Aeroport Light" panose="02000000000000000000" pitchFamily="2" charset="-52"/>
            </a:endParaRPr>
          </a:p>
        </p:txBody>
      </p:sp>
      <p:sp>
        <p:nvSpPr>
          <p:cNvPr id="8" name="Полилиния 7"/>
          <p:cNvSpPr/>
          <p:nvPr/>
        </p:nvSpPr>
        <p:spPr>
          <a:xfrm rot="10800000">
            <a:off x="0" y="6258756"/>
            <a:ext cx="648069" cy="599243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A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3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100" b="1" i="1" dirty="0">
                <a:solidFill>
                  <a:srgbClr val="A5C9A0"/>
                </a:solidFill>
                <a:latin typeface="Aeroport Medium" panose="02000000000000000000" pitchFamily="2" charset="-52"/>
              </a:rPr>
              <a:t>Супервизии для педагогов</a:t>
            </a:r>
          </a:p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  <a:p>
            <a:pPr algn="l"/>
            <a:r>
              <a:rPr lang="ru-RU" sz="7000" b="1" i="1" dirty="0">
                <a:solidFill>
                  <a:srgbClr val="A5C9A0"/>
                </a:solidFill>
                <a:latin typeface="Aeroport Medium" panose="02000000000000000000" pitchFamily="2" charset="-52"/>
              </a:rPr>
              <a:t>Супервизия</a:t>
            </a:r>
            <a:r>
              <a:rPr lang="ru-RU" sz="7000" dirty="0">
                <a:solidFill>
                  <a:srgbClr val="A5C9A0"/>
                </a:solidFill>
                <a:latin typeface="Aeroport Medium" panose="02000000000000000000" pitchFamily="2" charset="-52"/>
              </a:rPr>
              <a:t> — это профессиональное сопровождение опытного наставника.</a:t>
            </a:r>
          </a:p>
          <a:p>
            <a:pPr algn="l"/>
            <a:endParaRPr lang="ru-RU" sz="7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  <a:p>
            <a:pPr>
              <a:lnSpc>
                <a:spcPct val="170000"/>
              </a:lnSpc>
            </a:pPr>
            <a:r>
              <a:rPr lang="ru-RU" sz="7000" i="1" u="sng" dirty="0">
                <a:solidFill>
                  <a:srgbClr val="A5C9A0"/>
                </a:solidFill>
                <a:latin typeface="Aeroport Medium" panose="02000000000000000000" pitchFamily="2" charset="-52"/>
              </a:rPr>
              <a:t> </a:t>
            </a:r>
            <a:r>
              <a:rPr lang="ru-RU" sz="7000" i="1" u="sng" dirty="0">
                <a:solidFill>
                  <a:srgbClr val="A6A6A6"/>
                </a:solidFill>
                <a:latin typeface="Aeroport Medium" panose="02000000000000000000" pitchFamily="2" charset="-52"/>
              </a:rPr>
              <a:t>Молодые дефектологи могут:</a:t>
            </a:r>
          </a:p>
          <a:p>
            <a:pPr algn="l">
              <a:lnSpc>
                <a:spcPct val="170000"/>
              </a:lnSpc>
            </a:pPr>
            <a:r>
              <a:rPr lang="ru-RU" sz="7000" dirty="0">
                <a:solidFill>
                  <a:srgbClr val="A5C9A0"/>
                </a:solidFill>
                <a:latin typeface="Aeroport Medium" panose="02000000000000000000" pitchFamily="2" charset="-52"/>
              </a:rPr>
              <a:t>•обсуждать сложные случаи из практики;</a:t>
            </a:r>
          </a:p>
          <a:p>
            <a:pPr algn="l">
              <a:lnSpc>
                <a:spcPct val="170000"/>
              </a:lnSpc>
            </a:pPr>
            <a:r>
              <a:rPr lang="ru-RU" sz="7000" dirty="0">
                <a:solidFill>
                  <a:srgbClr val="A5C9A0"/>
                </a:solidFill>
                <a:latin typeface="Aeroport Medium" panose="02000000000000000000" pitchFamily="2" charset="-52"/>
              </a:rPr>
              <a:t>•получать обратную связь по проведённым занятиям;</a:t>
            </a:r>
          </a:p>
          <a:p>
            <a:pPr algn="l">
              <a:lnSpc>
                <a:spcPct val="170000"/>
              </a:lnSpc>
            </a:pPr>
            <a:r>
              <a:rPr lang="ru-RU" sz="7000" dirty="0">
                <a:solidFill>
                  <a:srgbClr val="A5C9A0"/>
                </a:solidFill>
                <a:latin typeface="Aeroport Medium" panose="02000000000000000000" pitchFamily="2" charset="-52"/>
              </a:rPr>
              <a:t>•разбирать ошибки и находить оптимальные решения;</a:t>
            </a:r>
          </a:p>
          <a:p>
            <a:pPr algn="l">
              <a:lnSpc>
                <a:spcPct val="170000"/>
              </a:lnSpc>
            </a:pPr>
            <a:r>
              <a:rPr lang="ru-RU" sz="7000" dirty="0">
                <a:solidFill>
                  <a:srgbClr val="A5C9A0"/>
                </a:solidFill>
                <a:latin typeface="Aeroport Medium" panose="02000000000000000000" pitchFamily="2" charset="-52"/>
              </a:rPr>
              <a:t>•учиться выстраивать взаимодействие с родителями и коллегами</a:t>
            </a:r>
          </a:p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88BB-7170-CD1D-F834-33DD3596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8D400D-5FE1-A396-66F2-C024A685D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4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12E798-F68C-7E92-EA38-9333966F1A4B}"/>
              </a:ext>
            </a:extLst>
          </p:cNvPr>
          <p:cNvSpPr txBox="1">
            <a:spLocks/>
          </p:cNvSpPr>
          <p:nvPr/>
        </p:nvSpPr>
        <p:spPr>
          <a:xfrm>
            <a:off x="1167492" y="380999"/>
            <a:ext cx="9779183" cy="475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A5C9A0"/>
              </a:solidFill>
              <a:latin typeface="Aeroport Medium" panose="020000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1A9994-E1C3-3A84-1F36-AF48B9471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22" y="324517"/>
            <a:ext cx="1333236" cy="1225922"/>
          </a:xfrm>
          <a:prstGeom prst="rect">
            <a:avLst/>
          </a:prstGeom>
        </p:spPr>
      </p:pic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5A8794F3-1355-7D77-24CA-3B9C9FEEED3E}"/>
              </a:ext>
            </a:extLst>
          </p:cNvPr>
          <p:cNvSpPr/>
          <p:nvPr/>
        </p:nvSpPr>
        <p:spPr>
          <a:xfrm rot="10800000">
            <a:off x="1" y="3429000"/>
            <a:ext cx="3429001" cy="3429000"/>
          </a:xfrm>
          <a:custGeom>
            <a:avLst/>
            <a:gdLst>
              <a:gd name="connsiteX0" fmla="*/ 0 w 3429001"/>
              <a:gd name="connsiteY0" fmla="*/ 0 h 3429000"/>
              <a:gd name="connsiteX1" fmla="*/ 3429001 w 3429001"/>
              <a:gd name="connsiteY1" fmla="*/ 0 h 3429000"/>
              <a:gd name="connsiteX2" fmla="*/ 3429001 w 3429001"/>
              <a:gd name="connsiteY2" fmla="*/ 3429000 h 3429000"/>
              <a:gd name="connsiteX3" fmla="*/ 3429000 w 3429001"/>
              <a:gd name="connsiteY3" fmla="*/ 3429000 h 3429000"/>
              <a:gd name="connsiteX4" fmla="*/ 0 w 3429001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1" h="3429000">
                <a:moveTo>
                  <a:pt x="0" y="0"/>
                </a:moveTo>
                <a:lnTo>
                  <a:pt x="3429001" y="0"/>
                </a:lnTo>
                <a:lnTo>
                  <a:pt x="3429001" y="3429000"/>
                </a:lnTo>
                <a:lnTo>
                  <a:pt x="3429000" y="3429000"/>
                </a:ln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solidFill>
            <a:srgbClr val="CE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80C0F-939F-8427-4B31-0B78080D926E}"/>
              </a:ext>
            </a:extLst>
          </p:cNvPr>
          <p:cNvSpPr txBox="1"/>
          <p:nvPr/>
        </p:nvSpPr>
        <p:spPr>
          <a:xfrm>
            <a:off x="1782192" y="1016429"/>
            <a:ext cx="89154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A5C9A0"/>
                </a:solidFill>
                <a:latin typeface="Aeroport Medium" panose="02000000000000000000"/>
              </a:rPr>
              <a:t>Консультации</a:t>
            </a:r>
          </a:p>
          <a:p>
            <a:pPr algn="ctr"/>
            <a:r>
              <a:rPr lang="ru-RU" sz="2300" i="1" dirty="0">
                <a:solidFill>
                  <a:srgbClr val="A6A6A6"/>
                </a:solidFill>
                <a:latin typeface="Aeroport Medium" panose="02000000000000000000"/>
              </a:rPr>
              <a:t>Молодые специалисты могут получить консультации:</a:t>
            </a:r>
          </a:p>
          <a:p>
            <a:endParaRPr lang="ru-RU" sz="2300" dirty="0">
              <a:solidFill>
                <a:srgbClr val="A5C9A0"/>
              </a:solidFill>
              <a:latin typeface="Aeroport Medium" panose="02000000000000000000"/>
            </a:endParaRPr>
          </a:p>
          <a:p>
            <a:endParaRPr lang="ru-RU" sz="2300" dirty="0">
              <a:solidFill>
                <a:srgbClr val="A5C9A0"/>
              </a:solidFill>
              <a:latin typeface="Aeroport Medium" panose="02000000000000000000"/>
            </a:endParaRPr>
          </a:p>
          <a:p>
            <a:r>
              <a:rPr lang="ru-RU" sz="2300" dirty="0">
                <a:solidFill>
                  <a:srgbClr val="A5C9A0"/>
                </a:solidFill>
                <a:latin typeface="Aeroport Medium" panose="02000000000000000000"/>
              </a:rPr>
              <a:t>•узких специалистов (психологов, логопедов, сурдопедагогов);</a:t>
            </a:r>
          </a:p>
          <a:p>
            <a:r>
              <a:rPr lang="ru-RU" sz="2300" dirty="0">
                <a:solidFill>
                  <a:srgbClr val="A5C9A0"/>
                </a:solidFill>
                <a:latin typeface="Aeroport Medium" panose="02000000000000000000"/>
              </a:rPr>
              <a:t>•методистов отдела ОВЗ;</a:t>
            </a:r>
          </a:p>
          <a:p>
            <a:r>
              <a:rPr lang="ru-RU" sz="2300" dirty="0">
                <a:solidFill>
                  <a:srgbClr val="A5C9A0"/>
                </a:solidFill>
                <a:latin typeface="Aeroport Medium" panose="02000000000000000000"/>
              </a:rPr>
              <a:t>•опытных дефектологов с многолетним стажем.</a:t>
            </a:r>
          </a:p>
          <a:p>
            <a:endParaRPr lang="ru-RU" sz="2300" dirty="0">
              <a:solidFill>
                <a:srgbClr val="A5C9A0"/>
              </a:solidFill>
              <a:latin typeface="Aeroport Medium" panose="02000000000000000000"/>
            </a:endParaRPr>
          </a:p>
          <a:p>
            <a:endParaRPr lang="ru-RU" sz="2300" dirty="0">
              <a:solidFill>
                <a:srgbClr val="A5C9A0"/>
              </a:solidFill>
              <a:latin typeface="Aeroport Medium" panose="02000000000000000000"/>
            </a:endParaRPr>
          </a:p>
          <a:p>
            <a:r>
              <a:rPr lang="ru-RU" sz="2300" dirty="0">
                <a:solidFill>
                  <a:srgbClr val="A5C9A0"/>
                </a:solidFill>
                <a:latin typeface="Aeroport Medium" panose="02000000000000000000"/>
              </a:rPr>
              <a:t>Консультации проводятся  индивидуально, что позволяет глубже проработать актуальные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5875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433</Words>
  <Application>Microsoft Office PowerPoint</Application>
  <PresentationFormat>Широкоэкранный</PresentationFormat>
  <Paragraphs>75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Aeroport Light</vt:lpstr>
      <vt:lpstr>Aeroport Medium</vt:lpstr>
      <vt:lpstr>Arial</vt:lpstr>
      <vt:lpstr>Calibri</vt:lpstr>
      <vt:lpstr>Calibri Light</vt:lpstr>
      <vt:lpstr>Тема Office</vt:lpstr>
      <vt:lpstr>Методическая поддержка начинающих дефектологов в ППМС-центре:  организация работы с профессиональной документацией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1</dc:creator>
  <cp:lastModifiedBy>Алла Игоревна Кузнецова</cp:lastModifiedBy>
  <cp:revision>28</cp:revision>
  <dcterms:created xsi:type="dcterms:W3CDTF">2024-07-26T11:24:34Z</dcterms:created>
  <dcterms:modified xsi:type="dcterms:W3CDTF">2026-03-20T07:48:15Z</dcterms:modified>
</cp:coreProperties>
</file>