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7" r:id="rId13"/>
    <p:sldId id="325" r:id="rId14"/>
    <p:sldId id="278" r:id="rId15"/>
    <p:sldId id="326" r:id="rId16"/>
    <p:sldId id="280" r:id="rId17"/>
    <p:sldId id="281" r:id="rId18"/>
    <p:sldId id="282" r:id="rId19"/>
    <p:sldId id="283" r:id="rId20"/>
    <p:sldId id="284" r:id="rId21"/>
    <p:sldId id="324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291" r:id="rId30"/>
    <p:sldId id="327" r:id="rId31"/>
    <p:sldId id="293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35" r:id="rId43"/>
    <p:sldId id="336" r:id="rId44"/>
    <p:sldId id="303" r:id="rId45"/>
    <p:sldId id="304" r:id="rId46"/>
    <p:sldId id="305" r:id="rId47"/>
    <p:sldId id="315" r:id="rId48"/>
    <p:sldId id="322" r:id="rId49"/>
    <p:sldId id="323" r:id="rId5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2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0:30.0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 24575,'11'-1'0,"1"0"0,-1-1 0,0 0 0,0-1 0,15-6 0,30-7 0,23 7 0,0 4 0,121 6 0,-69 2 0,1-3-1365,-94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2:58.7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92 1 24575,'-8'0'0,"-2"8"0,1 10 0,-6 2 0,-1 5 0,3 6 0,4 5 0,3 4 0,2 3 0,3 2 0,0 0 0,2 1 0,0 0 0,-1-1 0,1 0 0,-1 0 0,0-8-8191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3:00.7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96 24575,'6'-1'0,"0"0"0,-1 0 0,1 0 0,0-1 0,-1 0 0,1 0 0,-1 0 0,0-1 0,1 0 0,-1 0 0,-1 0 0,1-1 0,7-6 0,-5 4 0,0 1 0,1 0 0,-1 0 0,1 1 0,0 0 0,9-4 0,4 3 0,1 0 0,-1 1 0,1 1 0,24 0 0,93 5 0,-62 1 0,57-2-1365,-96-1-5461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3:01.6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24575,'0'7'0,"0"11"0,0 9 0,0 7 0,0 7 0,0 3 0,0 1 0,0 2 0,0 0 0,0-1 0,0-1 0,0 1 0,0-1 0,0 0 0,0-1 0,0 1 0,0-9-8191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3:04.2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24575,'8'0'0,"10"0"0,9 0 0,8 0 0,6 0 0,3 0 0,1 0 0,2 0 0,0 0 0,-1 0 0,0 0 0,-1 0 0,0 0 0,-1 0 0,1 0 0,-8 0-8191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3:08.2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24575,'449'0'0,"-409"2"45,-1 2-1,54 12 1,46 5-1544,-100-19-5327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3:09.0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24575,'0'403'0,"0"-389"0,1 0 0,0 0 0,2-1 0,-1 1 0,2-1 0,0 1 0,0-1 0,1-1 0,1 1 0,0 0 0,9 12 0,-9-14 0,-1 1 0,0-1 0,0 1 0,-1 0 0,-1 0 0,0 0 0,1 17 0,-1 9 0,-2 40 0,1 11 0,-2-84-105,0 0 0,1-1 0,0 1 0,0 0 0,0 0 0,1-1 0,-1 1 0,1-1 0,0 1 0,1-1 0,-1 0 0,5 6 0,12 9-6721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3:13.0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46 24575,'403'0'0,"-374"-2"0,-1-1 0,0-1 0,32-9 0,-27 5 0,59-5 0,119 10-219,-158 4-927,-14-1-5680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3:13.7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24575,'1'21'0,"1"-1"0,0 0 0,2 1 0,8 28 0,33 77 0,5 19 0,-26-63 0,-14-51 0,-1 0 0,-1 1 0,5 61 0,-11-7-1365,-2-48-5461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3:18.0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 24575,'11'0'0,"19"-1"0,0 1 0,0 2 0,-1 1 0,41 10 0,-23-3 0,67 7 0,16 2 0,-68-8-455,1-3 0,124 0 0,-149-8-6371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3:18.4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24575,'8'0'0,"3"8"0,-1 9 0,-2 3-8191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0:32.7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24575,'0'849'-1365,"0"-810"-5461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3:20.3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24575,'0'760'0,"0"-747"-105,0-1 0,2 0 0,-1 1 0,2-1 0,-1 0 0,2 0 0,-1 0 0,2-1 0,0 1 0,0-1 0,1 0 0,11 16 0,-1-4-6721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0:10.1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 23839,'580'0'0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0:19.5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95 24575,'0'-8'0,"8"-2"0,2-7 0,7-1 0,8 2 0,8 5 0,6 3 0,3 4 0,3 2 0,1 2 0,-1 0 0,2 1 0,-1 0 0,-1-1 0,0 1 0,0-1 0,-1 0 0,-7 0-8191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0:20.8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24575,'0'7'0,"0"11"0,0 10 0,0 7 0,0 5 0,0 4 0,0 2 0,0 0 0,0 1 0,0-1 0,0 0 0,0-1 0,0 0 0,0 0 0,0-1 0,0-6-8191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0:23.3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24575,'715'0'-1365,"-677"0"-5461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0:25.3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24575,'891'0'-1365,"-852"0"-5461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0:26.1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24575,'0'8'0,"0"9"0,0 10 0,0 8 0,0 5 0,0 4 0,0 2 0,0 0 0,0 1 0,0-1 0,0 0 0,0-1 0,0 0 0,0 0 0,0 0 0,0-1 0,0 0 0,0-7-8191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0:27.6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24575,'7'0'0,"18"0"0,12 0 0,16 0 0,5 0 0,1 0 0,5 0 0,8 0 0,-2 0 0,-4 0 0,-7 0 0,-5 0 0,-12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0:37.5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48 24575,'0'-2'0,"1"0"0,-1 1 0,1-1 0,-1 1 0,1-1 0,0 1 0,0 0 0,-1-1 0,1 1 0,0 0 0,0-1 0,0 1 0,0 0 0,1 0 0,-1 0 0,0 0 0,0 0 0,1 0 0,-1 0 0,0 0 0,1 1 0,-1-1 0,1 1 0,-1-1 0,1 1 0,3-1 0,46-9 0,-46 10 0,101-8 0,135 9 0,-94 1 0,252-2-1365,-361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0:38.5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24575,'0'848'-1365,"0"-809"-5461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0:48.2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92 24575,'0'-3'0,"0"-1"0,1 1 0,-1-1 0,1 0 0,0 1 0,0 0 0,0-1 0,1 1 0,-1-1 0,1 1 0,-1 0 0,1 0 0,0 0 0,0 0 0,1 0 0,-1 1 0,1-1 0,-1 1 0,1-1 0,0 1 0,0 0 0,0 0 0,0 0 0,0 0 0,0 1 0,1-1 0,-1 1 0,0 0 0,1 0 0,5-1 0,12-2 0,0 1 0,0 1 0,0 0 0,23 2 0,-26 0 0,746 4-1365,-725-4-5461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0:49.6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24575,'0'8'0,"0"10"0,0 10 0,0 7 0,0 5 0,0 4 0,0 2 0,0 0 0,0 1 0,0-1 0,0 0 0,0-1 0,0 0 0,0 0 0,0-8-8191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1:05.8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24575,'982'0'-1365,"-944"0"-5461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1:07.2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24575,'0'715'-1365,"0"-677"-5461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0:52:57.5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24575,'7'0'0,"11"0"0,9 0 0,8 0 0,5 0 0,4 0 0,2 0 0,0 0 0,1 0 0,-1 0 0,-1 0 0,1 0 0,-1 0 0,0 0 0,-1 0 0,-7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BBABC-5F77-4CBA-9485-B0467626631A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509F1-8D81-4094-A415-60F7BA103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4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001880" y="3271680"/>
            <a:ext cx="7972200" cy="307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962351" y="3559909"/>
            <a:ext cx="7686358" cy="3364443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lvl="0" algn="ctr">
              <a:defRPr/>
            </a:pPr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962352" y="3559909"/>
            <a:ext cx="7684975" cy="3362876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lvl="0" algn="ctr">
              <a:defRPr/>
            </a:pPr>
            <a:endParaRPr lang="en-US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509F1-8D81-4094-A415-60F7BA1037F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7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3389" y="861114"/>
            <a:ext cx="14370685" cy="1627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9E9E9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AD1C-BEDD-44FF-9479-7B4BAF877755}" type="datetime1">
              <a:rPr lang="en-US" smtClean="0"/>
              <a:t>3/31/2026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9E9E9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C989-8A12-4D74-A1CD-3E9FBED44FE8}" type="datetime1">
              <a:rPr lang="en-US" smtClean="0"/>
              <a:t>3/31/2026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9E9E9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4407-1CAB-40DE-8A38-111737964FB9}" type="datetime1">
              <a:rPr lang="en-US" smtClean="0"/>
              <a:t>3/31/2026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9E9E9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394B-B53B-45E2-BB0A-E5C1A3FE6525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9E9E9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68E9F-F685-441B-835E-842F5BC6702C}" type="datetime1">
              <a:rPr lang="en-US" smtClean="0"/>
              <a:t>3/31/2026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B9F4F9-9CCA-6250-0722-A92E9973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4A8EE652-0FDF-41E8-A705-7BC9CB767CBA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95435F-3FF9-204B-3EDE-D3ECCCC7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A7EFDC-0D15-8C5D-B23B-2417B470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A57-B6A3-4C66-8777-E748A48D1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3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805678" y="658361"/>
            <a:ext cx="648970" cy="650240"/>
          </a:xfrm>
          <a:custGeom>
            <a:avLst/>
            <a:gdLst/>
            <a:ahLst/>
            <a:cxnLst/>
            <a:rect l="l" t="t" r="r" b="b"/>
            <a:pathLst>
              <a:path w="648969" h="650240">
                <a:moveTo>
                  <a:pt x="648703" y="648309"/>
                </a:moveTo>
                <a:lnTo>
                  <a:pt x="1905" y="0"/>
                </a:lnTo>
                <a:lnTo>
                  <a:pt x="0" y="0"/>
                </a:lnTo>
                <a:lnTo>
                  <a:pt x="0" y="650214"/>
                </a:lnTo>
                <a:lnTo>
                  <a:pt x="648703" y="650214"/>
                </a:lnTo>
                <a:lnTo>
                  <a:pt x="648703" y="648309"/>
                </a:lnTo>
                <a:close/>
              </a:path>
              <a:path w="648969" h="650240">
                <a:moveTo>
                  <a:pt x="648703" y="338823"/>
                </a:moveTo>
                <a:lnTo>
                  <a:pt x="310629" y="0"/>
                </a:lnTo>
                <a:lnTo>
                  <a:pt x="155956" y="0"/>
                </a:lnTo>
                <a:lnTo>
                  <a:pt x="648703" y="493890"/>
                </a:lnTo>
                <a:lnTo>
                  <a:pt x="648703" y="338823"/>
                </a:lnTo>
                <a:close/>
              </a:path>
              <a:path w="648969" h="650240">
                <a:moveTo>
                  <a:pt x="648703" y="0"/>
                </a:moveTo>
                <a:lnTo>
                  <a:pt x="464680" y="0"/>
                </a:lnTo>
                <a:lnTo>
                  <a:pt x="648703" y="184391"/>
                </a:lnTo>
                <a:lnTo>
                  <a:pt x="648703" y="0"/>
                </a:lnTo>
                <a:close/>
              </a:path>
            </a:pathLst>
          </a:custGeom>
          <a:solidFill>
            <a:srgbClr val="7BB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806160" y="993362"/>
            <a:ext cx="312420" cy="311150"/>
          </a:xfrm>
          <a:custGeom>
            <a:avLst/>
            <a:gdLst/>
            <a:ahLst/>
            <a:cxnLst/>
            <a:rect l="l" t="t" r="r" b="b"/>
            <a:pathLst>
              <a:path w="312419" h="311150">
                <a:moveTo>
                  <a:pt x="155603" y="260"/>
                </a:moveTo>
                <a:lnTo>
                  <a:pt x="106329" y="8261"/>
                </a:lnTo>
                <a:lnTo>
                  <a:pt x="63531" y="30358"/>
                </a:lnTo>
                <a:lnTo>
                  <a:pt x="29749" y="64013"/>
                </a:lnTo>
                <a:lnTo>
                  <a:pt x="7525" y="106557"/>
                </a:lnTo>
                <a:lnTo>
                  <a:pt x="-475" y="155577"/>
                </a:lnTo>
                <a:lnTo>
                  <a:pt x="7525" y="204598"/>
                </a:lnTo>
                <a:lnTo>
                  <a:pt x="29749" y="247269"/>
                </a:lnTo>
                <a:lnTo>
                  <a:pt x="63531" y="280923"/>
                </a:lnTo>
                <a:lnTo>
                  <a:pt x="106329" y="303021"/>
                </a:lnTo>
                <a:lnTo>
                  <a:pt x="155603" y="310894"/>
                </a:lnTo>
                <a:lnTo>
                  <a:pt x="204878" y="303021"/>
                </a:lnTo>
                <a:lnTo>
                  <a:pt x="247676" y="280923"/>
                </a:lnTo>
                <a:lnTo>
                  <a:pt x="281584" y="247269"/>
                </a:lnTo>
                <a:lnTo>
                  <a:pt x="303809" y="204598"/>
                </a:lnTo>
                <a:lnTo>
                  <a:pt x="311682" y="155577"/>
                </a:lnTo>
                <a:lnTo>
                  <a:pt x="303809" y="106557"/>
                </a:lnTo>
                <a:lnTo>
                  <a:pt x="281584" y="64013"/>
                </a:lnTo>
                <a:lnTo>
                  <a:pt x="247676" y="30358"/>
                </a:lnTo>
                <a:lnTo>
                  <a:pt x="204878" y="8261"/>
                </a:lnTo>
                <a:lnTo>
                  <a:pt x="155603" y="260"/>
                </a:lnTo>
                <a:close/>
              </a:path>
            </a:pathLst>
          </a:custGeom>
          <a:solidFill>
            <a:srgbClr val="007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798540" y="1447763"/>
            <a:ext cx="194591" cy="1551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013424" y="1446239"/>
            <a:ext cx="289071" cy="1551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322796" y="1446239"/>
            <a:ext cx="138191" cy="1551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444" y="-29768"/>
            <a:ext cx="16893490" cy="2518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2800" y="2904839"/>
            <a:ext cx="13652500" cy="5315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3389" y="10496597"/>
            <a:ext cx="2176145" cy="24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9E9E9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6441E-CD93-4654-8061-464A8ABBCA98}" type="datetime1">
              <a:rPr lang="en-US" smtClean="0"/>
              <a:t>3/31/2026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311004" y="10561184"/>
            <a:ext cx="302259" cy="245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image" Target="../media/image122.png"/><Relationship Id="rId2" Type="http://schemas.openxmlformats.org/officeDocument/2006/relationships/image" Target="../media/image71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11" Type="http://schemas.openxmlformats.org/officeDocument/2006/relationships/image" Target="../media/image119.png"/><Relationship Id="rId5" Type="http://schemas.openxmlformats.org/officeDocument/2006/relationships/customXml" Target="../ink/ink2.xml"/><Relationship Id="rId15" Type="http://schemas.openxmlformats.org/officeDocument/2006/relationships/image" Target="../media/image121.png"/><Relationship Id="rId10" Type="http://schemas.openxmlformats.org/officeDocument/2006/relationships/customXml" Target="../ink/ink5.xml"/><Relationship Id="rId4" Type="http://schemas.openxmlformats.org/officeDocument/2006/relationships/image" Target="../media/image116.png"/><Relationship Id="rId9" Type="http://schemas.openxmlformats.org/officeDocument/2006/relationships/customXml" Target="../ink/ink4.xml"/><Relationship Id="rId14" Type="http://schemas.openxmlformats.org/officeDocument/2006/relationships/customXml" Target="../ink/ink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customXml" Target="../ink/ink14.xml"/><Relationship Id="rId18" Type="http://schemas.openxmlformats.org/officeDocument/2006/relationships/image" Target="../media/image131.png"/><Relationship Id="rId26" Type="http://schemas.openxmlformats.org/officeDocument/2006/relationships/image" Target="../media/image135.png"/><Relationship Id="rId3" Type="http://schemas.openxmlformats.org/officeDocument/2006/relationships/customXml" Target="../ink/ink9.xml"/><Relationship Id="rId21" Type="http://schemas.openxmlformats.org/officeDocument/2006/relationships/customXml" Target="../ink/ink18.xml"/><Relationship Id="rId7" Type="http://schemas.openxmlformats.org/officeDocument/2006/relationships/customXml" Target="../ink/ink11.xml"/><Relationship Id="rId12" Type="http://schemas.openxmlformats.org/officeDocument/2006/relationships/image" Target="../media/image128.png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2" Type="http://schemas.openxmlformats.org/officeDocument/2006/relationships/image" Target="../media/image72.png"/><Relationship Id="rId16" Type="http://schemas.openxmlformats.org/officeDocument/2006/relationships/image" Target="../media/image130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5.png"/><Relationship Id="rId11" Type="http://schemas.openxmlformats.org/officeDocument/2006/relationships/customXml" Target="../ink/ink13.xml"/><Relationship Id="rId24" Type="http://schemas.openxmlformats.org/officeDocument/2006/relationships/image" Target="../media/image134.png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10" Type="http://schemas.openxmlformats.org/officeDocument/2006/relationships/image" Target="../media/image127.png"/><Relationship Id="rId19" Type="http://schemas.openxmlformats.org/officeDocument/2006/relationships/customXml" Target="../ink/ink17.xml"/><Relationship Id="rId4" Type="http://schemas.openxmlformats.org/officeDocument/2006/relationships/image" Target="../media/image124.png"/><Relationship Id="rId9" Type="http://schemas.openxmlformats.org/officeDocument/2006/relationships/customXml" Target="../ink/ink12.xml"/><Relationship Id="rId14" Type="http://schemas.openxmlformats.org/officeDocument/2006/relationships/image" Target="../media/image129.png"/><Relationship Id="rId22" Type="http://schemas.openxmlformats.org/officeDocument/2006/relationships/image" Target="../media/image1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32.png"/><Relationship Id="rId18" Type="http://schemas.openxmlformats.org/officeDocument/2006/relationships/image" Target="../media/image76.png"/><Relationship Id="rId3" Type="http://schemas.openxmlformats.org/officeDocument/2006/relationships/image" Target="../media/image167.png"/><Relationship Id="rId7" Type="http://schemas.openxmlformats.org/officeDocument/2006/relationships/image" Target="../media/image229.png"/><Relationship Id="rId12" Type="http://schemas.openxmlformats.org/officeDocument/2006/relationships/customXml" Target="../ink/ink25.xml"/><Relationship Id="rId17" Type="http://schemas.openxmlformats.org/officeDocument/2006/relationships/image" Target="../media/image234.png"/><Relationship Id="rId2" Type="http://schemas.openxmlformats.org/officeDocument/2006/relationships/image" Target="../media/image166.png"/><Relationship Id="rId16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31.png"/><Relationship Id="rId5" Type="http://schemas.openxmlformats.org/officeDocument/2006/relationships/image" Target="../media/image228.png"/><Relationship Id="rId15" Type="http://schemas.openxmlformats.org/officeDocument/2006/relationships/image" Target="../media/image233.png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230.png"/><Relationship Id="rId14" Type="http://schemas.openxmlformats.org/officeDocument/2006/relationships/customXml" Target="../ink/ink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266440" y="557453"/>
            <a:ext cx="13570626" cy="206477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8417" tIns="74208" rIns="148417" bIns="74208" anchor="ctr"/>
          <a:lstStyle/>
          <a:p>
            <a:pPr algn="ctr">
              <a:lnSpc>
                <a:spcPct val="100000"/>
              </a:lnSpc>
            </a:pPr>
            <a:r>
              <a:rPr lang="ru-RU" sz="7256" spc="-2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Устная часть КИМ ОГЭ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3481347" y="4466154"/>
            <a:ext cx="13060073" cy="460269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8417" tIns="77177" rIns="148417" bIns="77177"/>
          <a:lstStyle/>
          <a:p>
            <a:pPr>
              <a:lnSpc>
                <a:spcPct val="100000"/>
              </a:lnSpc>
            </a:pPr>
            <a:r>
              <a:rPr lang="ru-RU" sz="296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Устная часть – 2026  по английскому языку включает в себя 3 задания.</a:t>
            </a:r>
            <a:endParaRPr dirty="0"/>
          </a:p>
          <a:p>
            <a:pPr marL="356206" indent="-356206">
              <a:buFont typeface="Arial"/>
              <a:buChar char="•"/>
            </a:pPr>
            <a:r>
              <a:rPr lang="ru-RU" sz="296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Задание 1 </a:t>
            </a: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предусматривает чтение вслух небольшого текста научно- популярного характера. Время на подготовку – 1,5 минуты.</a:t>
            </a:r>
            <a:endParaRPr dirty="0"/>
          </a:p>
          <a:p>
            <a:pPr marL="356206" indent="-356206">
              <a:buFont typeface="Arial"/>
              <a:buChar char="•"/>
            </a:pP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В </a:t>
            </a:r>
            <a:r>
              <a:rPr lang="ru-RU" sz="296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задании 2 </a:t>
            </a: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предлагается принять участие в условном диалоге-расспросе: ответить на шесть услышанных в аудиозаписи вопросов телефонного опроса.</a:t>
            </a:r>
            <a:endParaRPr dirty="0"/>
          </a:p>
          <a:p>
            <a:pPr marL="356206" indent="-356206">
              <a:buFont typeface="Arial"/>
              <a:buChar char="•"/>
            </a:pP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В </a:t>
            </a:r>
            <a:r>
              <a:rPr lang="ru-RU" sz="296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задании 3 </a:t>
            </a: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необходимо построить законченное связное монологическое высказывание на определённую тему с опорой на план, представленный в виде косвенных вопросов. Время на подготовку – 1,5 минуты.</a:t>
            </a: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0F45C2-1081-79C5-3CB0-63D944CF8517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99431" y="545647"/>
            <a:ext cx="1689300" cy="13295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ВАЖНО!</a:t>
            </a:r>
          </a:p>
        </p:txBody>
      </p:sp>
      <p:sp>
        <p:nvSpPr>
          <p:cNvPr id="4" name="object 4"/>
          <p:cNvSpPr/>
          <p:nvPr/>
        </p:nvSpPr>
        <p:spPr>
          <a:xfrm>
            <a:off x="896111" y="1808764"/>
            <a:ext cx="10446385" cy="111125"/>
          </a:xfrm>
          <a:custGeom>
            <a:avLst/>
            <a:gdLst/>
            <a:ahLst/>
            <a:cxnLst/>
            <a:rect l="l" t="t" r="r" b="b"/>
            <a:pathLst>
              <a:path w="10446385" h="111125">
                <a:moveTo>
                  <a:pt x="10446098" y="240"/>
                </a:moveTo>
                <a:lnTo>
                  <a:pt x="-22" y="240"/>
                </a:lnTo>
                <a:lnTo>
                  <a:pt x="-22" y="111300"/>
                </a:lnTo>
                <a:lnTo>
                  <a:pt x="10446098" y="111300"/>
                </a:lnTo>
                <a:lnTo>
                  <a:pt x="10446098" y="240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8603" y="2903122"/>
            <a:ext cx="17188815" cy="4712335"/>
            <a:chOff x="1278603" y="2903122"/>
            <a:chExt cx="17188815" cy="47123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4901" y="2903122"/>
              <a:ext cx="16847398" cy="45109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8603" y="2965629"/>
              <a:ext cx="17188761" cy="464960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41703" y="2910554"/>
              <a:ext cx="16764000" cy="4436745"/>
            </a:xfrm>
            <a:custGeom>
              <a:avLst/>
              <a:gdLst/>
              <a:ahLst/>
              <a:cxnLst/>
              <a:rect l="l" t="t" r="r" b="b"/>
              <a:pathLst>
                <a:path w="16764000" h="4436745">
                  <a:moveTo>
                    <a:pt x="16763539" y="212"/>
                  </a:moveTo>
                  <a:lnTo>
                    <a:pt x="-36" y="212"/>
                  </a:lnTo>
                  <a:lnTo>
                    <a:pt x="-36" y="4436464"/>
                  </a:lnTo>
                  <a:lnTo>
                    <a:pt x="16763539" y="4436464"/>
                  </a:lnTo>
                  <a:lnTo>
                    <a:pt x="16763539" y="212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8967" y="3715418"/>
              <a:ext cx="2146499" cy="8968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1900" y="3715418"/>
              <a:ext cx="735311" cy="8968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6692" y="3715418"/>
              <a:ext cx="1169640" cy="8968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5814" y="3715418"/>
              <a:ext cx="1507959" cy="8968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3254" y="3715418"/>
              <a:ext cx="1413474" cy="8968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36209" y="3715418"/>
              <a:ext cx="1465288" cy="8968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69455" y="3715418"/>
              <a:ext cx="930378" cy="8968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69315" y="3715418"/>
              <a:ext cx="2649406" cy="8968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85155" y="3715418"/>
              <a:ext cx="749027" cy="8968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03662" y="3715418"/>
              <a:ext cx="2672266" cy="8968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42362" y="3715418"/>
              <a:ext cx="735311" cy="8968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447154" y="3715418"/>
              <a:ext cx="1721314" cy="8968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03179" y="5178421"/>
              <a:ext cx="735311" cy="8968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907390" y="5178421"/>
              <a:ext cx="665209" cy="8968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041500" y="5178421"/>
              <a:ext cx="735311" cy="8968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14869" y="5178421"/>
              <a:ext cx="2977058" cy="8968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8156" y="5909922"/>
              <a:ext cx="1169640" cy="8968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07277" y="5909922"/>
              <a:ext cx="2728652" cy="8968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02363" y="5909922"/>
              <a:ext cx="1696931" cy="8968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67251" y="5909922"/>
              <a:ext cx="1465288" cy="8968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00497" y="5909922"/>
              <a:ext cx="1550630" cy="8968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19085" y="5909922"/>
              <a:ext cx="2672266" cy="8968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57784" y="5909922"/>
              <a:ext cx="735311" cy="8968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62576" y="5909922"/>
              <a:ext cx="1721314" cy="8968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07836" y="6641424"/>
              <a:ext cx="2359854" cy="8968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834123" y="6641424"/>
              <a:ext cx="1802084" cy="8968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02640" y="6641424"/>
              <a:ext cx="1465288" cy="89685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235886" y="6641424"/>
              <a:ext cx="2672266" cy="89685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474585" y="6641424"/>
              <a:ext cx="735311" cy="8968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79378" y="6641424"/>
              <a:ext cx="1721314" cy="896851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520405" y="2843558"/>
            <a:ext cx="16607155" cy="441515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Если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участник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экзамена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успел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дочитать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2-3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слова,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ответ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проверяется.</a:t>
            </a:r>
            <a:endParaRPr sz="3200">
              <a:latin typeface="Times New Roman"/>
              <a:cs typeface="Times New Roman"/>
            </a:endParaRPr>
          </a:p>
          <a:p>
            <a:pPr marL="298450" indent="-285750" algn="just">
              <a:lnSpc>
                <a:spcPct val="100000"/>
              </a:lnSpc>
              <a:spcBef>
                <a:spcPts val="1914"/>
              </a:spcBef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Если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дочитано</a:t>
            </a:r>
            <a:r>
              <a:rPr sz="32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32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или</a:t>
            </a:r>
            <a:r>
              <a:rPr sz="3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более</a:t>
            </a:r>
            <a:r>
              <a:rPr sz="3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слов,</a:t>
            </a:r>
            <a:r>
              <a:rPr sz="3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ответ</a:t>
            </a:r>
            <a:r>
              <a:rPr sz="32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32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проверяется</a:t>
            </a:r>
            <a:r>
              <a:rPr sz="32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3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оценивается</a:t>
            </a:r>
            <a:r>
              <a:rPr sz="32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3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баллов</a:t>
            </a:r>
            <a:r>
              <a:rPr sz="3200" spc="-1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150000"/>
              </a:lnSpc>
              <a:buFont typeface="Arial"/>
              <a:buChar char="•"/>
              <a:tabLst>
                <a:tab pos="299085" algn="l"/>
              </a:tabLst>
            </a:pPr>
            <a:r>
              <a:rPr sz="3200" dirty="0">
                <a:latin typeface="Times New Roman"/>
                <a:cs typeface="Times New Roman"/>
              </a:rPr>
              <a:t>Если</a:t>
            </a:r>
            <a:r>
              <a:rPr sz="3200" spc="3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участник</a:t>
            </a:r>
            <a:r>
              <a:rPr sz="3200" spc="3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экзамена</a:t>
            </a:r>
            <a:r>
              <a:rPr sz="3200" spc="3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3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чтении</a:t>
            </a:r>
            <a:r>
              <a:rPr sz="3200" spc="3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пропускает</a:t>
            </a:r>
            <a:r>
              <a:rPr sz="3200" spc="3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или</a:t>
            </a:r>
            <a:r>
              <a:rPr sz="3200" spc="3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вставляет</a:t>
            </a:r>
            <a:r>
              <a:rPr sz="3200" spc="3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слова,</a:t>
            </a:r>
            <a:r>
              <a:rPr sz="3200" spc="3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каждое</a:t>
            </a:r>
            <a:r>
              <a:rPr sz="3200" spc="3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пропущенное 	</a:t>
            </a:r>
            <a:r>
              <a:rPr sz="3200" dirty="0">
                <a:latin typeface="Times New Roman"/>
                <a:cs typeface="Times New Roman"/>
              </a:rPr>
              <a:t>или</a:t>
            </a:r>
            <a:r>
              <a:rPr sz="3200" spc="5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добавленное</a:t>
            </a:r>
            <a:r>
              <a:rPr sz="3200" spc="5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слово</a:t>
            </a:r>
            <a:r>
              <a:rPr sz="3200" spc="4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считается</a:t>
            </a:r>
            <a:r>
              <a:rPr sz="3200" spc="5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грубой</a:t>
            </a:r>
            <a:r>
              <a:rPr sz="3200" spc="4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ошибкой.</a:t>
            </a:r>
            <a:r>
              <a:rPr sz="3200" spc="509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Таким</a:t>
            </a:r>
            <a:r>
              <a:rPr sz="3200" spc="5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образом,</a:t>
            </a:r>
            <a:r>
              <a:rPr sz="3200" spc="5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490" dirty="0"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4-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х</a:t>
            </a:r>
            <a:r>
              <a:rPr sz="3200" spc="50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пропущенных 	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или</a:t>
            </a:r>
            <a:r>
              <a:rPr sz="32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добавленное</a:t>
            </a:r>
            <a:r>
              <a:rPr sz="32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словах</a:t>
            </a:r>
            <a:r>
              <a:rPr sz="32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ответ</a:t>
            </a:r>
            <a:r>
              <a:rPr sz="32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также</a:t>
            </a:r>
            <a:r>
              <a:rPr sz="32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оценивается</a:t>
            </a:r>
            <a:r>
              <a:rPr sz="32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3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баллов</a:t>
            </a:r>
            <a:r>
              <a:rPr sz="3200" spc="-1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298450" indent="-285750" algn="just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Если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участник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экзамена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чтении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пропустил</a:t>
            </a:r>
            <a:r>
              <a:rPr sz="32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строку,</a:t>
            </a:r>
            <a:r>
              <a:rPr sz="32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ответ</a:t>
            </a:r>
            <a:r>
              <a:rPr sz="3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оценивается</a:t>
            </a:r>
            <a:r>
              <a:rPr sz="3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3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баллов</a:t>
            </a:r>
            <a:r>
              <a:rPr sz="3200" spc="-1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07572" y="448579"/>
            <a:ext cx="1911332" cy="14097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ПРОБЛЕМНЫЕ</a:t>
            </a:r>
            <a:r>
              <a:rPr spc="140" dirty="0"/>
              <a:t> </a:t>
            </a:r>
            <a:r>
              <a:rPr spc="55" dirty="0"/>
              <a:t>СИТУАЦИИ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896111" y="1808764"/>
            <a:ext cx="10446385" cy="111125"/>
          </a:xfrm>
          <a:custGeom>
            <a:avLst/>
            <a:gdLst/>
            <a:ahLst/>
            <a:cxnLst/>
            <a:rect l="l" t="t" r="r" b="b"/>
            <a:pathLst>
              <a:path w="10446385" h="111125">
                <a:moveTo>
                  <a:pt x="10446098" y="240"/>
                </a:moveTo>
                <a:lnTo>
                  <a:pt x="-22" y="240"/>
                </a:lnTo>
                <a:lnTo>
                  <a:pt x="-22" y="111300"/>
                </a:lnTo>
                <a:lnTo>
                  <a:pt x="10446098" y="111300"/>
                </a:lnTo>
                <a:lnTo>
                  <a:pt x="10446098" y="240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025344" y="2886383"/>
            <a:ext cx="16125190" cy="5000625"/>
            <a:chOff x="2025344" y="2886383"/>
            <a:chExt cx="16125190" cy="50006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6880" y="2979333"/>
              <a:ext cx="15856827" cy="4907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5344" y="2886383"/>
              <a:ext cx="16125036" cy="48568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03704" y="2986754"/>
              <a:ext cx="15773400" cy="4832985"/>
            </a:xfrm>
            <a:custGeom>
              <a:avLst/>
              <a:gdLst/>
              <a:ahLst/>
              <a:cxnLst/>
              <a:rect l="l" t="t" r="r" b="b"/>
              <a:pathLst>
                <a:path w="15773400" h="4832984">
                  <a:moveTo>
                    <a:pt x="15772945" y="210"/>
                  </a:moveTo>
                  <a:lnTo>
                    <a:pt x="-55" y="210"/>
                  </a:lnTo>
                  <a:lnTo>
                    <a:pt x="-55" y="4832692"/>
                  </a:lnTo>
                  <a:lnTo>
                    <a:pt x="15772945" y="4832692"/>
                  </a:lnTo>
                  <a:lnTo>
                    <a:pt x="15772945" y="21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82385" y="3007538"/>
            <a:ext cx="1545907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1610" indent="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Участник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экзамена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чтении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исправился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правильного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варианта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неправильный?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Оцениваем</a:t>
            </a:r>
            <a:r>
              <a:rPr sz="32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последний</a:t>
            </a:r>
            <a:r>
              <a:rPr sz="32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услышанный.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Участник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экзамена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прочитал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весь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текст?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8352155" algn="l"/>
              </a:tabLst>
            </a:pP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Если</a:t>
            </a:r>
            <a:r>
              <a:rPr sz="3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участник</a:t>
            </a:r>
            <a:r>
              <a:rPr sz="32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экзамена</a:t>
            </a:r>
            <a:r>
              <a:rPr sz="3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32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успел</a:t>
            </a:r>
            <a:r>
              <a:rPr sz="3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дочитать</a:t>
            </a:r>
            <a:r>
              <a:rPr sz="3200" spc="-25" dirty="0">
                <a:solidFill>
                  <a:srgbClr val="C00000"/>
                </a:solidFill>
                <a:latin typeface="Times New Roman"/>
                <a:cs typeface="Times New Roman"/>
              </a:rPr>
              <a:t> 2–3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	слова,</a:t>
            </a:r>
            <a:r>
              <a:rPr sz="32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оценка</a:t>
            </a:r>
            <a:r>
              <a:rPr sz="32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будет</a:t>
            </a:r>
            <a:r>
              <a:rPr sz="3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зависеть</a:t>
            </a:r>
            <a:r>
              <a:rPr sz="32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от</a:t>
            </a:r>
            <a:r>
              <a:rPr sz="32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качества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прочтения</a:t>
            </a:r>
            <a:r>
              <a:rPr sz="32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текста.</a:t>
            </a:r>
            <a:r>
              <a:rPr sz="32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3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других</a:t>
            </a:r>
            <a:r>
              <a:rPr sz="32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случаях</a:t>
            </a:r>
            <a:r>
              <a:rPr sz="32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32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32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баллов.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8256270" indent="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latin typeface="Times New Roman"/>
                <a:cs typeface="Times New Roman"/>
              </a:rPr>
              <a:t>Участник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экзамена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пропустил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строчку?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Оцениваем</a:t>
            </a:r>
            <a:r>
              <a:rPr sz="32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32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/>
                <a:cs typeface="Times New Roman"/>
              </a:rPr>
              <a:t>баллов.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2621" y="227244"/>
            <a:ext cx="2406284" cy="16099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ОЦЕНИВАНИЕ</a:t>
            </a:r>
            <a:r>
              <a:rPr spc="120" dirty="0"/>
              <a:t> </a:t>
            </a:r>
            <a:r>
              <a:rPr spc="60" dirty="0"/>
              <a:t>чтения</a:t>
            </a:r>
            <a:r>
              <a:rPr spc="160" dirty="0"/>
              <a:t> </a:t>
            </a:r>
            <a:r>
              <a:rPr spc="50" dirty="0"/>
              <a:t>текста</a:t>
            </a:r>
            <a:r>
              <a:rPr spc="155" dirty="0"/>
              <a:t> </a:t>
            </a:r>
            <a:r>
              <a:rPr spc="-10" dirty="0"/>
              <a:t>вслух</a:t>
            </a:r>
          </a:p>
        </p:txBody>
      </p:sp>
      <p:sp>
        <p:nvSpPr>
          <p:cNvPr id="4" name="object 4"/>
          <p:cNvSpPr/>
          <p:nvPr/>
        </p:nvSpPr>
        <p:spPr>
          <a:xfrm>
            <a:off x="896111" y="1808764"/>
            <a:ext cx="10446385" cy="111125"/>
          </a:xfrm>
          <a:custGeom>
            <a:avLst/>
            <a:gdLst/>
            <a:ahLst/>
            <a:cxnLst/>
            <a:rect l="l" t="t" r="r" b="b"/>
            <a:pathLst>
              <a:path w="10446385" h="111125">
                <a:moveTo>
                  <a:pt x="10446098" y="240"/>
                </a:moveTo>
                <a:lnTo>
                  <a:pt x="-22" y="240"/>
                </a:lnTo>
                <a:lnTo>
                  <a:pt x="-22" y="111300"/>
                </a:lnTo>
                <a:lnTo>
                  <a:pt x="10446098" y="111300"/>
                </a:lnTo>
                <a:lnTo>
                  <a:pt x="10446098" y="240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590" y="3868582"/>
            <a:ext cx="9141466" cy="60217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4589" y="4832879"/>
            <a:ext cx="8710678" cy="49947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27703" y="2834354"/>
            <a:ext cx="3804285" cy="708660"/>
          </a:xfrm>
          <a:prstGeom prst="rect">
            <a:avLst/>
          </a:prstGeom>
          <a:solidFill>
            <a:srgbClr val="C5D9F0"/>
          </a:solidFill>
          <a:ln w="9143">
            <a:solidFill>
              <a:srgbClr val="4F81BC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9"/>
              </a:spcBef>
            </a:pPr>
            <a:r>
              <a:rPr sz="4000" b="1" dirty="0">
                <a:latin typeface="Arial"/>
                <a:cs typeface="Arial"/>
              </a:rPr>
              <a:t>Критерии</a:t>
            </a:r>
            <a:r>
              <a:rPr sz="4000" b="1" spc="-18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ОГЭ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28904" y="3824954"/>
            <a:ext cx="3746500" cy="708660"/>
          </a:xfrm>
          <a:prstGeom prst="rect">
            <a:avLst/>
          </a:prstGeom>
          <a:solidFill>
            <a:srgbClr val="C5D9F0"/>
          </a:solidFill>
          <a:ln w="9143">
            <a:solidFill>
              <a:srgbClr val="4F81BC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9"/>
              </a:spcBef>
            </a:pPr>
            <a:r>
              <a:rPr sz="4000" b="1" dirty="0">
                <a:latin typeface="Arial"/>
                <a:cs typeface="Arial"/>
              </a:rPr>
              <a:t>Критерии</a:t>
            </a:r>
            <a:r>
              <a:rPr sz="4000" b="1" spc="-18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ЕГЭ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8756" y="10430145"/>
            <a:ext cx="2762250" cy="413384"/>
            <a:chOff x="768756" y="10430145"/>
            <a:chExt cx="2762250" cy="413384"/>
          </a:xfrm>
        </p:grpSpPr>
        <p:sp>
          <p:nvSpPr>
            <p:cNvPr id="10" name="object 10"/>
            <p:cNvSpPr/>
            <p:nvPr/>
          </p:nvSpPr>
          <p:spPr>
            <a:xfrm>
              <a:off x="883053" y="10639088"/>
              <a:ext cx="2533650" cy="90170"/>
            </a:xfrm>
            <a:custGeom>
              <a:avLst/>
              <a:gdLst/>
              <a:ahLst/>
              <a:cxnLst/>
              <a:rect l="l" t="t" r="r" b="b"/>
              <a:pathLst>
                <a:path w="2533650" h="90170">
                  <a:moveTo>
                    <a:pt x="-22" y="16"/>
                  </a:moveTo>
                  <a:lnTo>
                    <a:pt x="381" y="117"/>
                  </a:lnTo>
                  <a:lnTo>
                    <a:pt x="1055" y="387"/>
                  </a:lnTo>
                  <a:lnTo>
                    <a:pt x="2398" y="622"/>
                  </a:lnTo>
                  <a:lnTo>
                    <a:pt x="3742" y="857"/>
                  </a:lnTo>
                  <a:lnTo>
                    <a:pt x="5647" y="1164"/>
                  </a:lnTo>
                  <a:lnTo>
                    <a:pt x="8040" y="1426"/>
                  </a:lnTo>
                  <a:lnTo>
                    <a:pt x="10432" y="1689"/>
                  </a:lnTo>
                  <a:lnTo>
                    <a:pt x="40890" y="3252"/>
                  </a:lnTo>
                  <a:lnTo>
                    <a:pt x="45389" y="3371"/>
                  </a:lnTo>
                  <a:lnTo>
                    <a:pt x="69564" y="3673"/>
                  </a:lnTo>
                  <a:lnTo>
                    <a:pt x="74478" y="3706"/>
                  </a:lnTo>
                  <a:lnTo>
                    <a:pt x="79465" y="3719"/>
                  </a:lnTo>
                  <a:lnTo>
                    <a:pt x="84418" y="3729"/>
                  </a:lnTo>
                  <a:lnTo>
                    <a:pt x="89371" y="3739"/>
                  </a:lnTo>
                  <a:lnTo>
                    <a:pt x="94344" y="3735"/>
                  </a:lnTo>
                  <a:lnTo>
                    <a:pt x="99281" y="3731"/>
                  </a:lnTo>
                  <a:lnTo>
                    <a:pt x="104219" y="3727"/>
                  </a:lnTo>
                  <a:lnTo>
                    <a:pt x="109146" y="3716"/>
                  </a:lnTo>
                  <a:lnTo>
                    <a:pt x="114043" y="3706"/>
                  </a:lnTo>
                  <a:lnTo>
                    <a:pt x="118941" y="3696"/>
                  </a:lnTo>
                  <a:lnTo>
                    <a:pt x="123814" y="3683"/>
                  </a:lnTo>
                  <a:lnTo>
                    <a:pt x="128666" y="3671"/>
                  </a:lnTo>
                  <a:lnTo>
                    <a:pt x="133518" y="3660"/>
                  </a:lnTo>
                  <a:lnTo>
                    <a:pt x="138344" y="3648"/>
                  </a:lnTo>
                  <a:lnTo>
                    <a:pt x="143155" y="3638"/>
                  </a:lnTo>
                  <a:lnTo>
                    <a:pt x="147967" y="3628"/>
                  </a:lnTo>
                  <a:lnTo>
                    <a:pt x="176597" y="3586"/>
                  </a:lnTo>
                  <a:lnTo>
                    <a:pt x="181344" y="3178"/>
                  </a:lnTo>
                  <a:lnTo>
                    <a:pt x="186091" y="3579"/>
                  </a:lnTo>
                  <a:lnTo>
                    <a:pt x="190837" y="3979"/>
                  </a:lnTo>
                  <a:lnTo>
                    <a:pt x="195577" y="5055"/>
                  </a:lnTo>
                  <a:lnTo>
                    <a:pt x="200317" y="5994"/>
                  </a:lnTo>
                  <a:lnTo>
                    <a:pt x="205058" y="6932"/>
                  </a:lnTo>
                  <a:lnTo>
                    <a:pt x="209795" y="8163"/>
                  </a:lnTo>
                  <a:lnTo>
                    <a:pt x="214534" y="9211"/>
                  </a:lnTo>
                  <a:lnTo>
                    <a:pt x="219272" y="10260"/>
                  </a:lnTo>
                  <a:lnTo>
                    <a:pt x="224010" y="11359"/>
                  </a:lnTo>
                  <a:lnTo>
                    <a:pt x="228749" y="12284"/>
                  </a:lnTo>
                  <a:lnTo>
                    <a:pt x="266681" y="17339"/>
                  </a:lnTo>
                  <a:lnTo>
                    <a:pt x="299901" y="18431"/>
                  </a:lnTo>
                  <a:lnTo>
                    <a:pt x="304648" y="18470"/>
                  </a:lnTo>
                  <a:lnTo>
                    <a:pt x="309396" y="18455"/>
                  </a:lnTo>
                  <a:lnTo>
                    <a:pt x="314143" y="18440"/>
                  </a:lnTo>
                  <a:lnTo>
                    <a:pt x="318891" y="18425"/>
                  </a:lnTo>
                  <a:lnTo>
                    <a:pt x="323235" y="18379"/>
                  </a:lnTo>
                  <a:lnTo>
                    <a:pt x="328387" y="18339"/>
                  </a:lnTo>
                  <a:lnTo>
                    <a:pt x="333538" y="18299"/>
                  </a:lnTo>
                  <a:lnTo>
                    <a:pt x="339363" y="18246"/>
                  </a:lnTo>
                  <a:lnTo>
                    <a:pt x="345051" y="18201"/>
                  </a:lnTo>
                  <a:lnTo>
                    <a:pt x="350739" y="18155"/>
                  </a:lnTo>
                  <a:lnTo>
                    <a:pt x="356718" y="18107"/>
                  </a:lnTo>
                  <a:lnTo>
                    <a:pt x="362515" y="18066"/>
                  </a:lnTo>
                  <a:lnTo>
                    <a:pt x="396550" y="17879"/>
                  </a:lnTo>
                  <a:lnTo>
                    <a:pt x="402003" y="17858"/>
                  </a:lnTo>
                  <a:lnTo>
                    <a:pt x="442717" y="17793"/>
                  </a:lnTo>
                  <a:lnTo>
                    <a:pt x="447599" y="17791"/>
                  </a:lnTo>
                  <a:lnTo>
                    <a:pt x="452399" y="17792"/>
                  </a:lnTo>
                  <a:lnTo>
                    <a:pt x="457185" y="17792"/>
                  </a:lnTo>
                  <a:lnTo>
                    <a:pt x="461972" y="17793"/>
                  </a:lnTo>
                  <a:lnTo>
                    <a:pt x="466704" y="17795"/>
                  </a:lnTo>
                  <a:lnTo>
                    <a:pt x="471437" y="17797"/>
                  </a:lnTo>
                  <a:lnTo>
                    <a:pt x="476169" y="17798"/>
                  </a:lnTo>
                  <a:lnTo>
                    <a:pt x="480870" y="17801"/>
                  </a:lnTo>
                  <a:lnTo>
                    <a:pt x="485578" y="17803"/>
                  </a:lnTo>
                  <a:lnTo>
                    <a:pt x="490285" y="17805"/>
                  </a:lnTo>
                  <a:lnTo>
                    <a:pt x="494979" y="17807"/>
                  </a:lnTo>
                  <a:lnTo>
                    <a:pt x="537361" y="17818"/>
                  </a:lnTo>
                  <a:lnTo>
                    <a:pt x="542088" y="17819"/>
                  </a:lnTo>
                  <a:lnTo>
                    <a:pt x="546814" y="17820"/>
                  </a:lnTo>
                  <a:lnTo>
                    <a:pt x="570497" y="17821"/>
                  </a:lnTo>
                  <a:lnTo>
                    <a:pt x="575642" y="17821"/>
                  </a:lnTo>
                  <a:lnTo>
                    <a:pt x="581464" y="17821"/>
                  </a:lnTo>
                  <a:lnTo>
                    <a:pt x="587150" y="17821"/>
                  </a:lnTo>
                  <a:lnTo>
                    <a:pt x="592836" y="17821"/>
                  </a:lnTo>
                  <a:lnTo>
                    <a:pt x="598815" y="17821"/>
                  </a:lnTo>
                  <a:lnTo>
                    <a:pt x="604612" y="17820"/>
                  </a:lnTo>
                  <a:lnTo>
                    <a:pt x="610409" y="17820"/>
                  </a:lnTo>
                  <a:lnTo>
                    <a:pt x="616257" y="17820"/>
                  </a:lnTo>
                  <a:lnTo>
                    <a:pt x="621931" y="17820"/>
                  </a:lnTo>
                  <a:lnTo>
                    <a:pt x="627605" y="17820"/>
                  </a:lnTo>
                  <a:lnTo>
                    <a:pt x="633200" y="17820"/>
                  </a:lnTo>
                  <a:lnTo>
                    <a:pt x="638655" y="17820"/>
                  </a:lnTo>
                  <a:lnTo>
                    <a:pt x="644110" y="17820"/>
                  </a:lnTo>
                  <a:lnTo>
                    <a:pt x="649435" y="17820"/>
                  </a:lnTo>
                  <a:lnTo>
                    <a:pt x="654661" y="17820"/>
                  </a:lnTo>
                  <a:lnTo>
                    <a:pt x="659886" y="17820"/>
                  </a:lnTo>
                  <a:lnTo>
                    <a:pt x="664978" y="17820"/>
                  </a:lnTo>
                  <a:lnTo>
                    <a:pt x="670007" y="17820"/>
                  </a:lnTo>
                  <a:lnTo>
                    <a:pt x="675036" y="17820"/>
                  </a:lnTo>
                  <a:lnTo>
                    <a:pt x="679952" y="17820"/>
                  </a:lnTo>
                  <a:lnTo>
                    <a:pt x="684836" y="17820"/>
                  </a:lnTo>
                  <a:lnTo>
                    <a:pt x="689719" y="17820"/>
                  </a:lnTo>
                  <a:lnTo>
                    <a:pt x="694519" y="17819"/>
                  </a:lnTo>
                  <a:lnTo>
                    <a:pt x="699306" y="17819"/>
                  </a:lnTo>
                  <a:lnTo>
                    <a:pt x="704093" y="17819"/>
                  </a:lnTo>
                  <a:lnTo>
                    <a:pt x="708826" y="17416"/>
                  </a:lnTo>
                  <a:lnTo>
                    <a:pt x="713559" y="17819"/>
                  </a:lnTo>
                  <a:lnTo>
                    <a:pt x="718291" y="18223"/>
                  </a:lnTo>
                  <a:lnTo>
                    <a:pt x="722993" y="19300"/>
                  </a:lnTo>
                  <a:lnTo>
                    <a:pt x="727700" y="20241"/>
                  </a:lnTo>
                  <a:lnTo>
                    <a:pt x="732408" y="21181"/>
                  </a:lnTo>
                  <a:lnTo>
                    <a:pt x="737102" y="22412"/>
                  </a:lnTo>
                  <a:lnTo>
                    <a:pt x="741804" y="23461"/>
                  </a:lnTo>
                  <a:lnTo>
                    <a:pt x="746506" y="24510"/>
                  </a:lnTo>
                  <a:lnTo>
                    <a:pt x="750802" y="25608"/>
                  </a:lnTo>
                  <a:lnTo>
                    <a:pt x="755912" y="26533"/>
                  </a:lnTo>
                  <a:lnTo>
                    <a:pt x="795626" y="31242"/>
                  </a:lnTo>
                  <a:lnTo>
                    <a:pt x="834576" y="32634"/>
                  </a:lnTo>
                  <a:lnTo>
                    <a:pt x="845019" y="32713"/>
                  </a:lnTo>
                  <a:lnTo>
                    <a:pt x="850109" y="32698"/>
                  </a:lnTo>
                  <a:lnTo>
                    <a:pt x="855138" y="32682"/>
                  </a:lnTo>
                  <a:lnTo>
                    <a:pt x="860166" y="32667"/>
                  </a:lnTo>
                  <a:lnTo>
                    <a:pt x="865083" y="32621"/>
                  </a:lnTo>
                  <a:lnTo>
                    <a:pt x="869967" y="32581"/>
                  </a:lnTo>
                  <a:lnTo>
                    <a:pt x="874851" y="32541"/>
                  </a:lnTo>
                  <a:lnTo>
                    <a:pt x="879249" y="32488"/>
                  </a:lnTo>
                  <a:lnTo>
                    <a:pt x="884441" y="32442"/>
                  </a:lnTo>
                  <a:lnTo>
                    <a:pt x="889633" y="32397"/>
                  </a:lnTo>
                  <a:lnTo>
                    <a:pt x="895446" y="32349"/>
                  </a:lnTo>
                  <a:lnTo>
                    <a:pt x="901120" y="32308"/>
                  </a:lnTo>
                  <a:lnTo>
                    <a:pt x="906794" y="32268"/>
                  </a:lnTo>
                  <a:lnTo>
                    <a:pt x="935666" y="32121"/>
                  </a:lnTo>
                  <a:lnTo>
                    <a:pt x="941293" y="32100"/>
                  </a:lnTo>
                  <a:lnTo>
                    <a:pt x="946839" y="32085"/>
                  </a:lnTo>
                  <a:lnTo>
                    <a:pt x="952252" y="32072"/>
                  </a:lnTo>
                  <a:lnTo>
                    <a:pt x="957665" y="32060"/>
                  </a:lnTo>
                  <a:lnTo>
                    <a:pt x="962951" y="32052"/>
                  </a:lnTo>
                  <a:lnTo>
                    <a:pt x="968144" y="32046"/>
                  </a:lnTo>
                  <a:lnTo>
                    <a:pt x="973336" y="32040"/>
                  </a:lnTo>
                  <a:lnTo>
                    <a:pt x="978401" y="32037"/>
                  </a:lnTo>
                  <a:lnTo>
                    <a:pt x="983408" y="32035"/>
                  </a:lnTo>
                  <a:lnTo>
                    <a:pt x="988414" y="32034"/>
                  </a:lnTo>
                  <a:lnTo>
                    <a:pt x="993314" y="32034"/>
                  </a:lnTo>
                  <a:lnTo>
                    <a:pt x="998184" y="32035"/>
                  </a:lnTo>
                  <a:lnTo>
                    <a:pt x="1003053" y="32035"/>
                  </a:lnTo>
                  <a:lnTo>
                    <a:pt x="1007845" y="32037"/>
                  </a:lnTo>
                  <a:lnTo>
                    <a:pt x="1012626" y="32039"/>
                  </a:lnTo>
                  <a:lnTo>
                    <a:pt x="1017406" y="32041"/>
                  </a:lnTo>
                  <a:lnTo>
                    <a:pt x="1022136" y="32043"/>
                  </a:lnTo>
                  <a:lnTo>
                    <a:pt x="1026866" y="32045"/>
                  </a:lnTo>
                  <a:lnTo>
                    <a:pt x="1031596" y="32047"/>
                  </a:lnTo>
                  <a:lnTo>
                    <a:pt x="1069228" y="32059"/>
                  </a:lnTo>
                  <a:lnTo>
                    <a:pt x="1073937" y="32060"/>
                  </a:lnTo>
                  <a:lnTo>
                    <a:pt x="1078649" y="32061"/>
                  </a:lnTo>
                  <a:lnTo>
                    <a:pt x="1083367" y="32061"/>
                  </a:lnTo>
                  <a:lnTo>
                    <a:pt x="1088085" y="32062"/>
                  </a:lnTo>
                  <a:lnTo>
                    <a:pt x="1092405" y="31659"/>
                  </a:lnTo>
                  <a:lnTo>
                    <a:pt x="1097537" y="32062"/>
                  </a:lnTo>
                  <a:lnTo>
                    <a:pt x="1102668" y="32466"/>
                  </a:lnTo>
                  <a:lnTo>
                    <a:pt x="1108478" y="33544"/>
                  </a:lnTo>
                  <a:lnTo>
                    <a:pt x="1114155" y="34484"/>
                  </a:lnTo>
                  <a:lnTo>
                    <a:pt x="1119831" y="35425"/>
                  </a:lnTo>
                  <a:lnTo>
                    <a:pt x="1125802" y="36656"/>
                  </a:lnTo>
                  <a:lnTo>
                    <a:pt x="1131593" y="37705"/>
                  </a:lnTo>
                  <a:lnTo>
                    <a:pt x="1137384" y="38753"/>
                  </a:lnTo>
                  <a:lnTo>
                    <a:pt x="1143228" y="39449"/>
                  </a:lnTo>
                  <a:lnTo>
                    <a:pt x="1148898" y="40777"/>
                  </a:lnTo>
                  <a:lnTo>
                    <a:pt x="1154569" y="42105"/>
                  </a:lnTo>
                  <a:lnTo>
                    <a:pt x="1160163" y="44028"/>
                  </a:lnTo>
                  <a:lnTo>
                    <a:pt x="1165617" y="45674"/>
                  </a:lnTo>
                  <a:lnTo>
                    <a:pt x="1171070" y="47319"/>
                  </a:lnTo>
                  <a:lnTo>
                    <a:pt x="1176395" y="49126"/>
                  </a:lnTo>
                  <a:lnTo>
                    <a:pt x="1181620" y="50651"/>
                  </a:lnTo>
                  <a:lnTo>
                    <a:pt x="1186846" y="52175"/>
                  </a:lnTo>
                  <a:lnTo>
                    <a:pt x="1191534" y="53616"/>
                  </a:lnTo>
                  <a:lnTo>
                    <a:pt x="1234334" y="59862"/>
                  </a:lnTo>
                  <a:lnTo>
                    <a:pt x="1257302" y="60970"/>
                  </a:lnTo>
                  <a:lnTo>
                    <a:pt x="1264949" y="61235"/>
                  </a:lnTo>
                  <a:lnTo>
                    <a:pt x="1272827" y="61357"/>
                  </a:lnTo>
                  <a:lnTo>
                    <a:pt x="1280214" y="61452"/>
                  </a:lnTo>
                  <a:lnTo>
                    <a:pt x="1287601" y="61546"/>
                  </a:lnTo>
                  <a:lnTo>
                    <a:pt x="1294816" y="61545"/>
                  </a:lnTo>
                  <a:lnTo>
                    <a:pt x="1301624" y="61539"/>
                  </a:lnTo>
                  <a:lnTo>
                    <a:pt x="1308432" y="61532"/>
                  </a:lnTo>
                  <a:lnTo>
                    <a:pt x="1314896" y="61469"/>
                  </a:lnTo>
                  <a:lnTo>
                    <a:pt x="1321064" y="61413"/>
                  </a:lnTo>
                  <a:lnTo>
                    <a:pt x="1327233" y="61357"/>
                  </a:lnTo>
                  <a:lnTo>
                    <a:pt x="1333029" y="61274"/>
                  </a:lnTo>
                  <a:lnTo>
                    <a:pt x="1338637" y="61203"/>
                  </a:lnTo>
                  <a:lnTo>
                    <a:pt x="1344244" y="61132"/>
                  </a:lnTo>
                  <a:lnTo>
                    <a:pt x="1349124" y="61053"/>
                  </a:lnTo>
                  <a:lnTo>
                    <a:pt x="1354708" y="60987"/>
                  </a:lnTo>
                  <a:lnTo>
                    <a:pt x="1360292" y="60920"/>
                  </a:lnTo>
                  <a:lnTo>
                    <a:pt x="1366307" y="60453"/>
                  </a:lnTo>
                  <a:lnTo>
                    <a:pt x="1372140" y="60803"/>
                  </a:lnTo>
                  <a:lnTo>
                    <a:pt x="1377974" y="61154"/>
                  </a:lnTo>
                  <a:lnTo>
                    <a:pt x="1383936" y="62186"/>
                  </a:lnTo>
                  <a:lnTo>
                    <a:pt x="1389710" y="63089"/>
                  </a:lnTo>
                  <a:lnTo>
                    <a:pt x="1395484" y="63992"/>
                  </a:lnTo>
                  <a:lnTo>
                    <a:pt x="1400810" y="64792"/>
                  </a:lnTo>
                  <a:lnTo>
                    <a:pt x="1406783" y="66221"/>
                  </a:lnTo>
                  <a:lnTo>
                    <a:pt x="1412756" y="67650"/>
                  </a:lnTo>
                  <a:lnTo>
                    <a:pt x="1418877" y="69812"/>
                  </a:lnTo>
                  <a:lnTo>
                    <a:pt x="1425548" y="71665"/>
                  </a:lnTo>
                  <a:lnTo>
                    <a:pt x="1432219" y="73518"/>
                  </a:lnTo>
                  <a:lnTo>
                    <a:pt x="1439310" y="75589"/>
                  </a:lnTo>
                  <a:lnTo>
                    <a:pt x="1446811" y="77339"/>
                  </a:lnTo>
                  <a:lnTo>
                    <a:pt x="1489907" y="84965"/>
                  </a:lnTo>
                  <a:lnTo>
                    <a:pt x="1521181" y="88093"/>
                  </a:lnTo>
                  <a:lnTo>
                    <a:pt x="1529084" y="88707"/>
                  </a:lnTo>
                  <a:lnTo>
                    <a:pt x="1563774" y="90027"/>
                  </a:lnTo>
                  <a:lnTo>
                    <a:pt x="1570071" y="90148"/>
                  </a:lnTo>
                  <a:lnTo>
                    <a:pt x="1575500" y="90157"/>
                  </a:lnTo>
                  <a:lnTo>
                    <a:pt x="1581536" y="90158"/>
                  </a:lnTo>
                  <a:lnTo>
                    <a:pt x="1587573" y="90158"/>
                  </a:lnTo>
                  <a:lnTo>
                    <a:pt x="1593902" y="90091"/>
                  </a:lnTo>
                  <a:lnTo>
                    <a:pt x="1599992" y="90031"/>
                  </a:lnTo>
                  <a:lnTo>
                    <a:pt x="1606082" y="89972"/>
                  </a:lnTo>
                  <a:lnTo>
                    <a:pt x="1612189" y="89879"/>
                  </a:lnTo>
                  <a:lnTo>
                    <a:pt x="1618079" y="89799"/>
                  </a:lnTo>
                  <a:lnTo>
                    <a:pt x="1623968" y="89719"/>
                  </a:lnTo>
                  <a:lnTo>
                    <a:pt x="1629732" y="89628"/>
                  </a:lnTo>
                  <a:lnTo>
                    <a:pt x="1635327" y="89552"/>
                  </a:lnTo>
                  <a:lnTo>
                    <a:pt x="1640921" y="89475"/>
                  </a:lnTo>
                  <a:lnTo>
                    <a:pt x="1646342" y="89402"/>
                  </a:lnTo>
                  <a:lnTo>
                    <a:pt x="1651645" y="89340"/>
                  </a:lnTo>
                  <a:lnTo>
                    <a:pt x="1656948" y="89278"/>
                  </a:lnTo>
                  <a:lnTo>
                    <a:pt x="1682022" y="89077"/>
                  </a:lnTo>
                  <a:lnTo>
                    <a:pt x="1686912" y="89050"/>
                  </a:lnTo>
                  <a:lnTo>
                    <a:pt x="1729478" y="88983"/>
                  </a:lnTo>
                  <a:lnTo>
                    <a:pt x="1734157" y="88985"/>
                  </a:lnTo>
                  <a:lnTo>
                    <a:pt x="1738846" y="88988"/>
                  </a:lnTo>
                  <a:lnTo>
                    <a:pt x="1743535" y="88990"/>
                  </a:lnTo>
                  <a:lnTo>
                    <a:pt x="1748223" y="88994"/>
                  </a:lnTo>
                  <a:lnTo>
                    <a:pt x="1752921" y="88998"/>
                  </a:lnTo>
                  <a:lnTo>
                    <a:pt x="1757618" y="89001"/>
                  </a:lnTo>
                  <a:lnTo>
                    <a:pt x="1761917" y="89005"/>
                  </a:lnTo>
                  <a:lnTo>
                    <a:pt x="1767030" y="89009"/>
                  </a:lnTo>
                  <a:lnTo>
                    <a:pt x="1772144" y="89012"/>
                  </a:lnTo>
                  <a:lnTo>
                    <a:pt x="1777535" y="89015"/>
                  </a:lnTo>
                  <a:lnTo>
                    <a:pt x="1783602" y="89018"/>
                  </a:lnTo>
                  <a:lnTo>
                    <a:pt x="1789668" y="89021"/>
                  </a:lnTo>
                  <a:lnTo>
                    <a:pt x="1796707" y="89023"/>
                  </a:lnTo>
                  <a:lnTo>
                    <a:pt x="1803429" y="89025"/>
                  </a:lnTo>
                  <a:lnTo>
                    <a:pt x="1810152" y="89027"/>
                  </a:lnTo>
                  <a:lnTo>
                    <a:pt x="1817221" y="89028"/>
                  </a:lnTo>
                  <a:lnTo>
                    <a:pt x="1823936" y="89030"/>
                  </a:lnTo>
                  <a:lnTo>
                    <a:pt x="1830650" y="89031"/>
                  </a:lnTo>
                  <a:lnTo>
                    <a:pt x="1873791" y="89034"/>
                  </a:lnTo>
                  <a:lnTo>
                    <a:pt x="1879297" y="89034"/>
                  </a:lnTo>
                  <a:lnTo>
                    <a:pt x="1884803" y="89034"/>
                  </a:lnTo>
                  <a:lnTo>
                    <a:pt x="1889660" y="89034"/>
                  </a:lnTo>
                  <a:lnTo>
                    <a:pt x="1895229" y="89034"/>
                  </a:lnTo>
                  <a:lnTo>
                    <a:pt x="1900798" y="89034"/>
                  </a:lnTo>
                  <a:lnTo>
                    <a:pt x="1906441" y="89033"/>
                  </a:lnTo>
                  <a:lnTo>
                    <a:pt x="1912708" y="89033"/>
                  </a:lnTo>
                  <a:lnTo>
                    <a:pt x="1918976" y="89033"/>
                  </a:lnTo>
                  <a:lnTo>
                    <a:pt x="1926071" y="89033"/>
                  </a:lnTo>
                  <a:lnTo>
                    <a:pt x="1932833" y="89033"/>
                  </a:lnTo>
                  <a:lnTo>
                    <a:pt x="1939595" y="89033"/>
                  </a:lnTo>
                  <a:lnTo>
                    <a:pt x="1975254" y="89032"/>
                  </a:lnTo>
                  <a:lnTo>
                    <a:pt x="1982488" y="89032"/>
                  </a:lnTo>
                  <a:lnTo>
                    <a:pt x="1989383" y="89032"/>
                  </a:lnTo>
                  <a:lnTo>
                    <a:pt x="1996678" y="89032"/>
                  </a:lnTo>
                  <a:lnTo>
                    <a:pt x="2003974" y="89032"/>
                  </a:lnTo>
                  <a:lnTo>
                    <a:pt x="2011327" y="89032"/>
                  </a:lnTo>
                  <a:lnTo>
                    <a:pt x="2019027" y="89032"/>
                  </a:lnTo>
                  <a:lnTo>
                    <a:pt x="2026728" y="89032"/>
                  </a:lnTo>
                  <a:lnTo>
                    <a:pt x="2035077" y="89032"/>
                  </a:lnTo>
                  <a:lnTo>
                    <a:pt x="2118523" y="89032"/>
                  </a:lnTo>
                  <a:lnTo>
                    <a:pt x="2124835" y="89032"/>
                  </a:lnTo>
                  <a:lnTo>
                    <a:pt x="2178615" y="89032"/>
                  </a:lnTo>
                  <a:lnTo>
                    <a:pt x="2185807" y="89032"/>
                  </a:lnTo>
                  <a:lnTo>
                    <a:pt x="2531547" y="89032"/>
                  </a:lnTo>
                  <a:lnTo>
                    <a:pt x="2533506" y="89032"/>
                  </a:lnTo>
                </a:path>
              </a:pathLst>
            </a:custGeom>
            <a:ln w="2285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1749" y="10544442"/>
              <a:ext cx="1964689" cy="66675"/>
            </a:xfrm>
            <a:custGeom>
              <a:avLst/>
              <a:gdLst/>
              <a:ahLst/>
              <a:cxnLst/>
              <a:rect l="l" t="t" r="r" b="b"/>
              <a:pathLst>
                <a:path w="1964689" h="66675">
                  <a:moveTo>
                    <a:pt x="1963709" y="66177"/>
                  </a:moveTo>
                  <a:lnTo>
                    <a:pt x="1963709" y="65874"/>
                  </a:lnTo>
                  <a:lnTo>
                    <a:pt x="1964112" y="65066"/>
                  </a:lnTo>
                  <a:lnTo>
                    <a:pt x="1963709" y="64361"/>
                  </a:lnTo>
                  <a:lnTo>
                    <a:pt x="1946932" y="57785"/>
                  </a:lnTo>
                  <a:lnTo>
                    <a:pt x="1943211" y="57255"/>
                  </a:lnTo>
                  <a:lnTo>
                    <a:pt x="1938688" y="56824"/>
                  </a:lnTo>
                  <a:lnTo>
                    <a:pt x="1933321" y="56467"/>
                  </a:lnTo>
                  <a:lnTo>
                    <a:pt x="1927955" y="56110"/>
                  </a:lnTo>
                  <a:lnTo>
                    <a:pt x="1921624" y="56257"/>
                  </a:lnTo>
                  <a:lnTo>
                    <a:pt x="1914733" y="55643"/>
                  </a:lnTo>
                  <a:lnTo>
                    <a:pt x="1907842" y="55029"/>
                  </a:lnTo>
                  <a:lnTo>
                    <a:pt x="1899666" y="53826"/>
                  </a:lnTo>
                  <a:lnTo>
                    <a:pt x="1891974" y="52785"/>
                  </a:lnTo>
                  <a:lnTo>
                    <a:pt x="1884281" y="51743"/>
                  </a:lnTo>
                  <a:lnTo>
                    <a:pt x="1876573" y="50473"/>
                  </a:lnTo>
                  <a:lnTo>
                    <a:pt x="1868577" y="49395"/>
                  </a:lnTo>
                  <a:lnTo>
                    <a:pt x="1860581" y="48317"/>
                  </a:lnTo>
                  <a:lnTo>
                    <a:pt x="1852399" y="47633"/>
                  </a:lnTo>
                  <a:lnTo>
                    <a:pt x="1843996" y="46316"/>
                  </a:lnTo>
                  <a:lnTo>
                    <a:pt x="1837594" y="45234"/>
                  </a:lnTo>
                  <a:lnTo>
                    <a:pt x="1831073" y="44017"/>
                  </a:lnTo>
                  <a:lnTo>
                    <a:pt x="1824554" y="42744"/>
                  </a:lnTo>
                  <a:lnTo>
                    <a:pt x="1818160" y="41495"/>
                  </a:lnTo>
                  <a:lnTo>
                    <a:pt x="1809772" y="39879"/>
                  </a:lnTo>
                  <a:lnTo>
                    <a:pt x="1769167" y="32551"/>
                  </a:lnTo>
                  <a:lnTo>
                    <a:pt x="1731054" y="28492"/>
                  </a:lnTo>
                  <a:lnTo>
                    <a:pt x="1690960" y="26578"/>
                  </a:lnTo>
                  <a:lnTo>
                    <a:pt x="1652143" y="26040"/>
                  </a:lnTo>
                  <a:lnTo>
                    <a:pt x="1645220" y="26033"/>
                  </a:lnTo>
                  <a:lnTo>
                    <a:pt x="1638421" y="26037"/>
                  </a:lnTo>
                  <a:lnTo>
                    <a:pt x="1599438" y="26261"/>
                  </a:lnTo>
                  <a:lnTo>
                    <a:pt x="1592975" y="26316"/>
                  </a:lnTo>
                  <a:lnTo>
                    <a:pt x="1586293" y="26370"/>
                  </a:lnTo>
                  <a:lnTo>
                    <a:pt x="1542798" y="26676"/>
                  </a:lnTo>
                  <a:lnTo>
                    <a:pt x="1503129" y="26864"/>
                  </a:lnTo>
                  <a:lnTo>
                    <a:pt x="1458658" y="26978"/>
                  </a:lnTo>
                  <a:lnTo>
                    <a:pt x="1416292" y="27034"/>
                  </a:lnTo>
                  <a:lnTo>
                    <a:pt x="1373715" y="27051"/>
                  </a:lnTo>
                  <a:lnTo>
                    <a:pt x="1365362" y="27052"/>
                  </a:lnTo>
                  <a:lnTo>
                    <a:pt x="1357093" y="27052"/>
                  </a:lnTo>
                  <a:lnTo>
                    <a:pt x="1316910" y="27045"/>
                  </a:lnTo>
                  <a:lnTo>
                    <a:pt x="1273161" y="27031"/>
                  </a:lnTo>
                  <a:lnTo>
                    <a:pt x="1266302" y="27029"/>
                  </a:lnTo>
                  <a:lnTo>
                    <a:pt x="1223563" y="27018"/>
                  </a:lnTo>
                  <a:lnTo>
                    <a:pt x="1180142" y="27011"/>
                  </a:lnTo>
                  <a:lnTo>
                    <a:pt x="1140760" y="27009"/>
                  </a:lnTo>
                  <a:lnTo>
                    <a:pt x="1100796" y="27008"/>
                  </a:lnTo>
                  <a:lnTo>
                    <a:pt x="1084778" y="27008"/>
                  </a:lnTo>
                  <a:lnTo>
                    <a:pt x="1076505" y="27008"/>
                  </a:lnTo>
                  <a:lnTo>
                    <a:pt x="1034368" y="27008"/>
                  </a:lnTo>
                  <a:lnTo>
                    <a:pt x="1017639" y="27008"/>
                  </a:lnTo>
                  <a:lnTo>
                    <a:pt x="1009376" y="27008"/>
                  </a:lnTo>
                  <a:lnTo>
                    <a:pt x="1001162" y="27009"/>
                  </a:lnTo>
                  <a:lnTo>
                    <a:pt x="993012" y="27009"/>
                  </a:lnTo>
                  <a:lnTo>
                    <a:pt x="984938" y="27009"/>
                  </a:lnTo>
                  <a:lnTo>
                    <a:pt x="977001" y="27009"/>
                  </a:lnTo>
                  <a:lnTo>
                    <a:pt x="936877" y="27009"/>
                  </a:lnTo>
                  <a:lnTo>
                    <a:pt x="920513" y="27009"/>
                  </a:lnTo>
                  <a:lnTo>
                    <a:pt x="912764" y="27009"/>
                  </a:lnTo>
                  <a:lnTo>
                    <a:pt x="874583" y="27010"/>
                  </a:lnTo>
                  <a:lnTo>
                    <a:pt x="851172" y="27010"/>
                  </a:lnTo>
                  <a:lnTo>
                    <a:pt x="843453" y="27010"/>
                  </a:lnTo>
                  <a:lnTo>
                    <a:pt x="835676" y="27010"/>
                  </a:lnTo>
                  <a:lnTo>
                    <a:pt x="827746" y="27010"/>
                  </a:lnTo>
                  <a:lnTo>
                    <a:pt x="819663" y="27010"/>
                  </a:lnTo>
                  <a:lnTo>
                    <a:pt x="811469" y="27010"/>
                  </a:lnTo>
                  <a:lnTo>
                    <a:pt x="720681" y="27010"/>
                  </a:lnTo>
                  <a:lnTo>
                    <a:pt x="711214" y="27010"/>
                  </a:lnTo>
                  <a:lnTo>
                    <a:pt x="701790" y="27010"/>
                  </a:lnTo>
                  <a:lnTo>
                    <a:pt x="692358" y="27010"/>
                  </a:lnTo>
                  <a:lnTo>
                    <a:pt x="682871" y="27010"/>
                  </a:lnTo>
                  <a:lnTo>
                    <a:pt x="673329" y="27010"/>
                  </a:lnTo>
                  <a:lnTo>
                    <a:pt x="663755" y="27010"/>
                  </a:lnTo>
                  <a:lnTo>
                    <a:pt x="566805" y="27010"/>
                  </a:lnTo>
                  <a:lnTo>
                    <a:pt x="557271" y="27010"/>
                  </a:lnTo>
                  <a:lnTo>
                    <a:pt x="547741" y="27010"/>
                  </a:lnTo>
                  <a:lnTo>
                    <a:pt x="538182" y="27010"/>
                  </a:lnTo>
                  <a:lnTo>
                    <a:pt x="528561" y="27010"/>
                  </a:lnTo>
                  <a:lnTo>
                    <a:pt x="518821" y="27010"/>
                  </a:lnTo>
                  <a:lnTo>
                    <a:pt x="223941" y="27010"/>
                  </a:lnTo>
                  <a:lnTo>
                    <a:pt x="214440" y="27010"/>
                  </a:lnTo>
                  <a:lnTo>
                    <a:pt x="204857" y="27010"/>
                  </a:lnTo>
                  <a:lnTo>
                    <a:pt x="195386" y="27010"/>
                  </a:lnTo>
                  <a:lnTo>
                    <a:pt x="186221" y="27010"/>
                  </a:lnTo>
                  <a:lnTo>
                    <a:pt x="31564" y="27010"/>
                  </a:lnTo>
                  <a:lnTo>
                    <a:pt x="26371" y="27413"/>
                  </a:lnTo>
                  <a:lnTo>
                    <a:pt x="2800" y="18947"/>
                  </a:lnTo>
                  <a:lnTo>
                    <a:pt x="1124" y="16958"/>
                  </a:lnTo>
                  <a:lnTo>
                    <a:pt x="-35" y="14628"/>
                  </a:lnTo>
                  <a:lnTo>
                    <a:pt x="546" y="12655"/>
                  </a:lnTo>
                  <a:lnTo>
                    <a:pt x="1128" y="10682"/>
                  </a:lnTo>
                  <a:lnTo>
                    <a:pt x="3469" y="8737"/>
                  </a:lnTo>
                  <a:lnTo>
                    <a:pt x="6292" y="7107"/>
                  </a:lnTo>
                  <a:lnTo>
                    <a:pt x="9115" y="5477"/>
                  </a:lnTo>
                  <a:lnTo>
                    <a:pt x="13616" y="4056"/>
                  </a:lnTo>
                  <a:lnTo>
                    <a:pt x="17483" y="2874"/>
                  </a:lnTo>
                  <a:lnTo>
                    <a:pt x="21350" y="1693"/>
                  </a:lnTo>
                  <a:lnTo>
                    <a:pt x="27493" y="495"/>
                  </a:lnTo>
                  <a:lnTo>
                    <a:pt x="29494" y="19"/>
                  </a:lnTo>
                </a:path>
              </a:pathLst>
            </a:custGeom>
            <a:ln w="2285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342900" y="-1297861"/>
            <a:ext cx="13554240" cy="236559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02" name="CustomShape 2"/>
          <p:cNvSpPr/>
          <p:nvPr/>
        </p:nvSpPr>
        <p:spPr>
          <a:xfrm>
            <a:off x="2318458" y="1424503"/>
            <a:ext cx="7437374" cy="95034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8406" tIns="77171" rIns="148406" bIns="77171"/>
          <a:lstStyle/>
          <a:p>
            <a:pPr marL="565739" indent="-525371"/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Technology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mechanical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industry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</a:t>
            </a:r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cent</a:t>
            </a:r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Regularly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Appeared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Unpleasant</a:t>
            </a:r>
            <a:endParaRPr sz="3298" dirty="0"/>
          </a:p>
          <a:p>
            <a:pPr marL="565739" indent="-525371"/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Europe</a:t>
            </a:r>
            <a:endParaRPr sz="3298" dirty="0"/>
          </a:p>
          <a:p>
            <a:pPr marL="565739" indent="-525371"/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Asia</a:t>
            </a:r>
            <a:endParaRPr sz="3298" dirty="0"/>
          </a:p>
          <a:p>
            <a:pPr marL="565739" indent="-525371"/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Austria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Australia</a:t>
            </a:r>
            <a:endParaRPr sz="3298" dirty="0"/>
          </a:p>
          <a:p>
            <a:pPr marL="565739" indent="-525371"/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Arctic Ocean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Antarctica</a:t>
            </a:r>
            <a:endParaRPr sz="3298" dirty="0"/>
          </a:p>
          <a:p>
            <a:pPr marL="565739" indent="-525371"/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Surface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Through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Throughout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Though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hours</a:t>
            </a:r>
            <a:endParaRPr sz="3298" dirty="0"/>
          </a:p>
        </p:txBody>
      </p:sp>
      <p:sp>
        <p:nvSpPr>
          <p:cNvPr id="103" name="CustomShape 3"/>
          <p:cNvSpPr/>
          <p:nvPr/>
        </p:nvSpPr>
        <p:spPr>
          <a:xfrm>
            <a:off x="10347675" y="1424503"/>
            <a:ext cx="6667002" cy="866158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8406" tIns="77171" rIns="148406" bIns="77171"/>
          <a:lstStyle/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Pressure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Measure</a:t>
            </a:r>
            <a:endParaRPr sz="3298" dirty="0"/>
          </a:p>
          <a:p>
            <a:pPr marL="565739" indent="-525371"/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Process</a:t>
            </a:r>
            <a:endParaRPr sz="3298" dirty="0"/>
          </a:p>
          <a:p>
            <a:pPr marL="565739" indent="-525371"/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Pacific</a:t>
            </a:r>
            <a:endParaRPr sz="3298" dirty="0"/>
          </a:p>
          <a:p>
            <a:pPr marL="565739" indent="-525371"/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1085 </a:t>
            </a:r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metres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Route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Researchers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Experimented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Shows</a:t>
            </a:r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</a:t>
            </a:r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snows</a:t>
            </a:r>
            <a:endParaRPr sz="3298" dirty="0"/>
          </a:p>
          <a:p>
            <a:pPr marL="565739" indent="-525371"/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World    </a:t>
            </a:r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work</a:t>
            </a:r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</a:t>
            </a:r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word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Walk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Tunnel</a:t>
            </a:r>
            <a:r>
              <a:rPr lang="ru-RU" sz="3298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Unique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Venus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Pluto</a:t>
            </a:r>
            <a:endParaRPr sz="3298" dirty="0"/>
          </a:p>
          <a:p>
            <a:pPr marL="565739" indent="-525371"/>
            <a:r>
              <a:rPr lang="ru-RU" sz="3298" b="1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Lives</a:t>
            </a:r>
            <a:endParaRPr sz="3298" dirty="0"/>
          </a:p>
          <a:p>
            <a:pPr marL="565739" indent="-525371"/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8DF67B-1DCF-EB43-92C7-269BA94CA4BB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3603" y="-26002"/>
            <a:ext cx="1865301" cy="22169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Устная</a:t>
            </a:r>
            <a:r>
              <a:rPr spc="150" dirty="0"/>
              <a:t> </a:t>
            </a:r>
            <a:r>
              <a:rPr spc="60" dirty="0"/>
              <a:t>часть</a:t>
            </a:r>
            <a:r>
              <a:rPr spc="150" dirty="0"/>
              <a:t> </a:t>
            </a:r>
            <a:r>
              <a:rPr spc="65" dirty="0"/>
              <a:t>ОГЭ:</a:t>
            </a:r>
            <a:r>
              <a:rPr spc="155" dirty="0"/>
              <a:t> </a:t>
            </a:r>
            <a:r>
              <a:rPr spc="60" dirty="0"/>
              <a:t>условный</a:t>
            </a:r>
            <a:r>
              <a:rPr spc="150" dirty="0"/>
              <a:t> </a:t>
            </a:r>
            <a:r>
              <a:rPr spc="100" dirty="0"/>
              <a:t>диалог-</a:t>
            </a:r>
            <a:r>
              <a:rPr spc="35" dirty="0"/>
              <a:t>расспрос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55904" y="1843766"/>
            <a:ext cx="14275435" cy="9465945"/>
            <a:chOff x="755904" y="1843766"/>
            <a:chExt cx="14275435" cy="9465945"/>
          </a:xfrm>
        </p:grpSpPr>
        <p:sp>
          <p:nvSpPr>
            <p:cNvPr id="5" name="object 5"/>
            <p:cNvSpPr/>
            <p:nvPr/>
          </p:nvSpPr>
          <p:spPr>
            <a:xfrm>
              <a:off x="755904" y="1843766"/>
              <a:ext cx="10445115" cy="228600"/>
            </a:xfrm>
            <a:custGeom>
              <a:avLst/>
              <a:gdLst/>
              <a:ahLst/>
              <a:cxnLst/>
              <a:rect l="l" t="t" r="r" b="b"/>
              <a:pathLst>
                <a:path w="10445115" h="228600">
                  <a:moveTo>
                    <a:pt x="10444577" y="239"/>
                  </a:moveTo>
                  <a:lnTo>
                    <a:pt x="-19" y="239"/>
                  </a:lnTo>
                  <a:lnTo>
                    <a:pt x="-19" y="228439"/>
                  </a:lnTo>
                  <a:lnTo>
                    <a:pt x="10444577" y="228439"/>
                  </a:lnTo>
                  <a:lnTo>
                    <a:pt x="10444577" y="239"/>
                  </a:lnTo>
                  <a:close/>
                </a:path>
              </a:pathLst>
            </a:custGeom>
            <a:solidFill>
              <a:srgbClr val="88C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440" y="1880568"/>
              <a:ext cx="13476391" cy="21990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6504" y="2072587"/>
              <a:ext cx="13106024" cy="18285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7104" y="3977538"/>
              <a:ext cx="11277245" cy="733177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89" y="10526277"/>
            <a:ext cx="2072410" cy="29160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454633" y="707057"/>
            <a:ext cx="12015813" cy="1053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8417" tIns="74208" rIns="148417" bIns="74208"/>
          <a:lstStyle/>
          <a:p>
            <a:pPr algn="ctr">
              <a:lnSpc>
                <a:spcPct val="100000"/>
              </a:lnSpc>
            </a:pPr>
            <a:r>
              <a:rPr lang="ru-RU" sz="2968" b="1" spc="-2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ЗАДАНИЕ 2. УСЛОВНЫЙ ДИАЛОГ-РАССПРОС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968" b="1" spc="-2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Стратегии выполнения</a:t>
            </a:r>
            <a:endParaRPr/>
          </a:p>
        </p:txBody>
      </p:sp>
      <p:sp>
        <p:nvSpPr>
          <p:cNvPr id="107" name="CustomShape 2"/>
          <p:cNvSpPr/>
          <p:nvPr/>
        </p:nvSpPr>
        <p:spPr>
          <a:xfrm>
            <a:off x="2965450" y="4008504"/>
            <a:ext cx="13953964" cy="7312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8417" tIns="74208" rIns="148417" bIns="74208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</a:t>
            </a:r>
            <a:r>
              <a:rPr lang="ru-RU" sz="32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прочитать текст задания про себя, обращая особое внимание на условия задания: количество вопросов (6 вопросов) и время ответа (40 секунд) </a:t>
            </a:r>
            <a:endParaRPr sz="3200" dirty="0"/>
          </a:p>
          <a:p>
            <a:pPr>
              <a:lnSpc>
                <a:spcPct val="100000"/>
              </a:lnSpc>
            </a:pPr>
            <a:endParaRPr sz="3200" dirty="0"/>
          </a:p>
          <a:p>
            <a:pPr>
              <a:lnSpc>
                <a:spcPct val="100000"/>
              </a:lnSpc>
            </a:pPr>
            <a:r>
              <a:rPr lang="ru-RU" sz="32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-давать полные и точные ответы на заданные вопросы, при необходимости используя аргументацию и выражая свое отношение к предмету речи </a:t>
            </a:r>
            <a:endParaRPr sz="3200" dirty="0"/>
          </a:p>
          <a:p>
            <a:pPr>
              <a:lnSpc>
                <a:spcPct val="100000"/>
              </a:lnSpc>
            </a:pPr>
            <a:endParaRPr sz="3200" dirty="0"/>
          </a:p>
          <a:p>
            <a:pPr>
              <a:lnSpc>
                <a:spcPct val="100000"/>
              </a:lnSpc>
            </a:pPr>
            <a:r>
              <a:rPr lang="ru-RU" sz="32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-использовать лексические единицы и грамматические структуры, </a:t>
            </a:r>
            <a:endParaRPr sz="3200" dirty="0"/>
          </a:p>
          <a:p>
            <a:pPr>
              <a:lnSpc>
                <a:spcPct val="100000"/>
              </a:lnSpc>
            </a:pPr>
            <a:r>
              <a:rPr lang="ru-RU" sz="32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соответствующие коммуникативной задаче и сложности задания </a:t>
            </a:r>
            <a:endParaRPr sz="32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DEC85FDE-C1B0-C769-7D70-03A14278940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3603" y="-26002"/>
            <a:ext cx="1865301" cy="22169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8201" y="429286"/>
            <a:ext cx="1895470" cy="1341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3389" y="861114"/>
            <a:ext cx="15993744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Устная</a:t>
            </a:r>
            <a:r>
              <a:rPr spc="150" dirty="0"/>
              <a:t> </a:t>
            </a:r>
            <a:r>
              <a:rPr spc="60" dirty="0"/>
              <a:t>часть</a:t>
            </a:r>
            <a:r>
              <a:rPr spc="150" dirty="0"/>
              <a:t> </a:t>
            </a:r>
            <a:r>
              <a:rPr spc="65" dirty="0"/>
              <a:t>ОГЭ:</a:t>
            </a:r>
            <a:r>
              <a:rPr spc="155" dirty="0"/>
              <a:t> </a:t>
            </a:r>
            <a:r>
              <a:rPr spc="60" dirty="0"/>
              <a:t>условный</a:t>
            </a:r>
            <a:r>
              <a:rPr spc="150" dirty="0"/>
              <a:t> </a:t>
            </a:r>
            <a:r>
              <a:rPr spc="100" dirty="0"/>
              <a:t>диалог-</a:t>
            </a:r>
            <a:r>
              <a:rPr spc="35" dirty="0"/>
              <a:t>расспрос</a:t>
            </a:r>
          </a:p>
        </p:txBody>
      </p:sp>
      <p:sp>
        <p:nvSpPr>
          <p:cNvPr id="4" name="object 4"/>
          <p:cNvSpPr/>
          <p:nvPr/>
        </p:nvSpPr>
        <p:spPr>
          <a:xfrm>
            <a:off x="755904" y="18437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7" y="239"/>
                </a:moveTo>
                <a:lnTo>
                  <a:pt x="-19" y="239"/>
                </a:lnTo>
                <a:lnTo>
                  <a:pt x="-19" y="228439"/>
                </a:lnTo>
                <a:lnTo>
                  <a:pt x="10444577" y="228439"/>
                </a:lnTo>
                <a:lnTo>
                  <a:pt x="10444577" y="239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105824" y="3126886"/>
            <a:ext cx="13574394" cy="2145030"/>
            <a:chOff x="3105824" y="3126886"/>
            <a:chExt cx="13574394" cy="21450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5824" y="3126886"/>
              <a:ext cx="13573943" cy="21447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0503" y="3291756"/>
              <a:ext cx="13258381" cy="1828597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73300" y="5190839"/>
          <a:ext cx="15545435" cy="5363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1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045">
                <a:tc gridSpan="3">
                  <a:txBody>
                    <a:bodyPr/>
                    <a:lstStyle/>
                    <a:p>
                      <a:pPr algn="ctr">
                        <a:lnSpc>
                          <a:spcPts val="3740"/>
                        </a:lnSpc>
                      </a:pPr>
                      <a:r>
                        <a:rPr sz="3200" b="1" spc="-10" dirty="0">
                          <a:latin typeface="Times New Roman"/>
                          <a:cs typeface="Times New Roman"/>
                        </a:rPr>
                        <a:t>Баллы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0">
                <a:tc>
                  <a:txBody>
                    <a:bodyPr/>
                    <a:lstStyle/>
                    <a:p>
                      <a:pPr marL="28257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Ответы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1–6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522220" algn="just">
                        <a:lnSpc>
                          <a:spcPts val="3745"/>
                        </a:lnSpc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3200" b="1" spc="-20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8580" marR="60960" algn="just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Дан</a:t>
                      </a:r>
                      <a:r>
                        <a:rPr sz="3200" spc="61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полный</a:t>
                      </a:r>
                      <a:r>
                        <a:rPr sz="3200" spc="61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ответ</a:t>
                      </a:r>
                      <a:r>
                        <a:rPr sz="3200" spc="6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3200" spc="61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постав-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ленный</a:t>
                      </a:r>
                      <a:r>
                        <a:rPr sz="3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вопрос;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8580" marR="57150" algn="just">
                        <a:lnSpc>
                          <a:spcPct val="100000"/>
                        </a:lnSpc>
                        <a:tabLst>
                          <a:tab pos="3878579" algn="l"/>
                        </a:tabLst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допущенные</a:t>
                      </a:r>
                      <a:r>
                        <a:rPr sz="3200" spc="54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отдельные</a:t>
                      </a:r>
                      <a:r>
                        <a:rPr sz="3200" spc="54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фоне-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тические,</a:t>
                      </a:r>
                      <a:r>
                        <a:rPr sz="3200" spc="6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лексические</a:t>
                      </a:r>
                      <a:r>
                        <a:rPr sz="3200" spc="6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3200" spc="63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грам- матические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погрешности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32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затрудняют</a:t>
                      </a:r>
                      <a:r>
                        <a:rPr sz="32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понимания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627630" algn="just">
                        <a:lnSpc>
                          <a:spcPts val="3745"/>
                        </a:lnSpc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3200" b="1" spc="-10" dirty="0">
                          <a:latin typeface="Times New Roman"/>
                          <a:cs typeface="Times New Roman"/>
                        </a:rPr>
                        <a:t> баллов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8580" algn="just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Ответ</a:t>
                      </a:r>
                      <a:r>
                        <a:rPr sz="3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3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вопрос</a:t>
                      </a:r>
                      <a:r>
                        <a:rPr sz="3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3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20" dirty="0">
                          <a:latin typeface="Times New Roman"/>
                          <a:cs typeface="Times New Roman"/>
                        </a:rPr>
                        <a:t>дан,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8580" marR="59690" algn="just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3200" spc="56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ответ</a:t>
                      </a:r>
                      <a:r>
                        <a:rPr sz="3200" spc="565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3200" spc="565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соответствует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заданному</a:t>
                      </a:r>
                      <a:r>
                        <a:rPr sz="3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вопросу,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8580" marR="61594" algn="just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3200" spc="31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ответ</a:t>
                      </a:r>
                      <a:r>
                        <a:rPr sz="3200" spc="31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дан</a:t>
                      </a:r>
                      <a:r>
                        <a:rPr sz="3200" spc="31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3200" spc="3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виде</a:t>
                      </a:r>
                      <a:r>
                        <a:rPr sz="3200" spc="31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слова</a:t>
                      </a:r>
                      <a:r>
                        <a:rPr sz="3200" spc="31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200" spc="-2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словосочетания,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8580" marR="59690" algn="just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И/ИЛИ</a:t>
                      </a:r>
                      <a:r>
                        <a:rPr sz="3200" spc="64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3200" spc="64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фонетические,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лексические</a:t>
                      </a:r>
                      <a:r>
                        <a:rPr sz="3200" spc="715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3200" spc="715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грамматические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ошибки,</a:t>
                      </a:r>
                      <a:r>
                        <a:rPr sz="32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препятствующие</a:t>
                      </a:r>
                      <a:r>
                        <a:rPr sz="320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пониманию ответа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6207475" y="2398791"/>
            <a:ext cx="6319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1F487C"/>
                </a:solidFill>
                <a:latin typeface="Arial"/>
                <a:cs typeface="Arial"/>
              </a:rPr>
              <a:t>Холистическое</a:t>
            </a:r>
            <a:r>
              <a:rPr sz="3600" b="1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1F487C"/>
                </a:solidFill>
                <a:latin typeface="Arial"/>
                <a:cs typeface="Arial"/>
              </a:rPr>
              <a:t>оценивание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56613" y="259290"/>
            <a:ext cx="914561" cy="1645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101600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Особенности</a:t>
            </a:r>
            <a:r>
              <a:rPr spc="145" dirty="0"/>
              <a:t> </a:t>
            </a:r>
            <a:r>
              <a:rPr spc="65" dirty="0"/>
              <a:t>оценивания</a:t>
            </a:r>
            <a:r>
              <a:rPr spc="160" dirty="0"/>
              <a:t> </a:t>
            </a:r>
            <a:r>
              <a:rPr spc="55" dirty="0"/>
              <a:t>ответа</a:t>
            </a:r>
            <a:r>
              <a:rPr spc="170" dirty="0"/>
              <a:t> </a:t>
            </a:r>
            <a:r>
              <a:rPr dirty="0"/>
              <a:t>на</a:t>
            </a:r>
            <a:r>
              <a:rPr spc="200" dirty="0"/>
              <a:t> </a:t>
            </a:r>
            <a:r>
              <a:rPr spc="60" dirty="0"/>
              <a:t>задание</a:t>
            </a:r>
            <a:r>
              <a:rPr spc="170" dirty="0"/>
              <a:t> </a:t>
            </a:r>
            <a:r>
              <a:rPr spc="-50" dirty="0"/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6089" y="10509297"/>
            <a:ext cx="1866646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  <a:tabLst>
                <a:tab pos="18452465" algn="l"/>
              </a:tabLst>
            </a:pP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©</a:t>
            </a:r>
            <a:r>
              <a:rPr sz="1550" spc="-2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все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права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защищены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	</a:t>
            </a:r>
            <a:r>
              <a:rPr sz="2325" spc="-67" baseline="-17921" dirty="0">
                <a:latin typeface="Arial"/>
                <a:cs typeface="Arial"/>
              </a:rPr>
              <a:t>26</a:t>
            </a:r>
            <a:endParaRPr sz="2325" baseline="-17921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904" y="18437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7" y="239"/>
                </a:moveTo>
                <a:lnTo>
                  <a:pt x="-19" y="239"/>
                </a:lnTo>
                <a:lnTo>
                  <a:pt x="-19" y="228439"/>
                </a:lnTo>
                <a:lnTo>
                  <a:pt x="10444577" y="228439"/>
                </a:lnTo>
                <a:lnTo>
                  <a:pt x="10444577" y="239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23300" y="2424622"/>
            <a:ext cx="19287490" cy="8884920"/>
            <a:chOff x="623300" y="2424622"/>
            <a:chExt cx="19287490" cy="88849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17" y="2538904"/>
              <a:ext cx="18904746" cy="87704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300" y="2424622"/>
              <a:ext cx="19287256" cy="8694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2104" y="2546316"/>
              <a:ext cx="18821400" cy="8763000"/>
            </a:xfrm>
            <a:custGeom>
              <a:avLst/>
              <a:gdLst/>
              <a:ahLst/>
              <a:cxnLst/>
              <a:rect l="l" t="t" r="r" b="b"/>
              <a:pathLst>
                <a:path w="18821400" h="8763000">
                  <a:moveTo>
                    <a:pt x="18820903" y="221"/>
                  </a:moveTo>
                  <a:lnTo>
                    <a:pt x="-21" y="221"/>
                  </a:lnTo>
                  <a:lnTo>
                    <a:pt x="-21" y="8763000"/>
                  </a:lnTo>
                  <a:lnTo>
                    <a:pt x="18820903" y="8763000"/>
                  </a:lnTo>
                  <a:lnTo>
                    <a:pt x="18820903" y="221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10515" y="2524696"/>
            <a:ext cx="18667095" cy="824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2494" algn="just">
              <a:lnSpc>
                <a:spcPct val="106900"/>
              </a:lnSpc>
              <a:spcBef>
                <a:spcPts val="100"/>
              </a:spcBef>
              <a:buSzPct val="88888"/>
              <a:buFont typeface="Arial"/>
              <a:buChar char="•"/>
              <a:tabLst>
                <a:tab pos="925194" algn="l"/>
              </a:tabLst>
            </a:pPr>
            <a:r>
              <a:rPr sz="3600" dirty="0">
                <a:latin typeface="Arial"/>
                <a:cs typeface="Arial"/>
              </a:rPr>
              <a:t>Каждый</a:t>
            </a:r>
            <a:r>
              <a:rPr sz="3600" spc="420" dirty="0">
                <a:latin typeface="Arial"/>
                <a:cs typeface="Arial"/>
              </a:rPr>
              <a:t>   </a:t>
            </a:r>
            <a:r>
              <a:rPr sz="3600" dirty="0">
                <a:latin typeface="Arial"/>
                <a:cs typeface="Arial"/>
              </a:rPr>
              <a:t>ответ</a:t>
            </a:r>
            <a:r>
              <a:rPr sz="3600" spc="420" dirty="0">
                <a:latin typeface="Arial"/>
                <a:cs typeface="Arial"/>
              </a:rPr>
              <a:t>   </a:t>
            </a:r>
            <a:r>
              <a:rPr sz="3600" dirty="0">
                <a:latin typeface="Arial"/>
                <a:cs typeface="Arial"/>
              </a:rPr>
              <a:t>оценивается</a:t>
            </a:r>
            <a:r>
              <a:rPr sz="3600" spc="425" dirty="0">
                <a:latin typeface="Arial"/>
                <a:cs typeface="Arial"/>
              </a:rPr>
              <a:t>   </a:t>
            </a:r>
            <a:r>
              <a:rPr sz="3600" dirty="0">
                <a:latin typeface="Arial"/>
                <a:cs typeface="Arial"/>
              </a:rPr>
              <a:t>отдельно,</a:t>
            </a:r>
            <a:r>
              <a:rPr sz="3600" spc="420" dirty="0">
                <a:latin typeface="Arial"/>
                <a:cs typeface="Arial"/>
              </a:rPr>
              <a:t>   </a:t>
            </a:r>
            <a:r>
              <a:rPr sz="3600" dirty="0">
                <a:latin typeface="Arial"/>
                <a:cs typeface="Arial"/>
              </a:rPr>
              <a:t>правило</a:t>
            </a:r>
            <a:r>
              <a:rPr sz="3600" spc="420" dirty="0">
                <a:latin typeface="Arial"/>
                <a:cs typeface="Arial"/>
              </a:rPr>
              <a:t>   </a:t>
            </a:r>
            <a:r>
              <a:rPr sz="3600" dirty="0">
                <a:latin typeface="Arial"/>
                <a:cs typeface="Arial"/>
              </a:rPr>
              <a:t>повторяющихся</a:t>
            </a:r>
            <a:r>
              <a:rPr sz="3600" spc="420" dirty="0">
                <a:latin typeface="Arial"/>
                <a:cs typeface="Arial"/>
              </a:rPr>
              <a:t>   </a:t>
            </a:r>
            <a:r>
              <a:rPr sz="3600" spc="-10" dirty="0">
                <a:latin typeface="Arial"/>
                <a:cs typeface="Arial"/>
              </a:rPr>
              <a:t>ошибок неприменимо.</a:t>
            </a:r>
            <a:endParaRPr sz="3600">
              <a:latin typeface="Arial"/>
              <a:cs typeface="Arial"/>
            </a:endParaRPr>
          </a:p>
          <a:p>
            <a:pPr marL="12700" marR="9525" indent="914400" algn="just">
              <a:lnSpc>
                <a:spcPts val="4630"/>
              </a:lnSpc>
              <a:spcBef>
                <a:spcPts val="195"/>
              </a:spcBef>
              <a:buChar char="•"/>
              <a:tabLst>
                <a:tab pos="927100" algn="l"/>
              </a:tabLst>
            </a:pPr>
            <a:r>
              <a:rPr sz="3600" dirty="0">
                <a:latin typeface="Arial"/>
                <a:cs typeface="Arial"/>
              </a:rPr>
              <a:t>Ответ</a:t>
            </a:r>
            <a:r>
              <a:rPr sz="3600" spc="3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обнуляют</a:t>
            </a:r>
            <a:r>
              <a:rPr sz="3600" spc="3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только</a:t>
            </a:r>
            <a:r>
              <a:rPr sz="3600" spc="3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ошибки,</a:t>
            </a:r>
            <a:r>
              <a:rPr sz="3600" spc="3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препятствующие</a:t>
            </a:r>
            <a:r>
              <a:rPr sz="3600" spc="38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его</a:t>
            </a:r>
            <a:r>
              <a:rPr sz="3600" spc="3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пониманию,</a:t>
            </a:r>
            <a:r>
              <a:rPr sz="3600" spc="3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т.е.</a:t>
            </a:r>
            <a:r>
              <a:rPr sz="3600" spc="3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ведущие</a:t>
            </a:r>
            <a:r>
              <a:rPr sz="3600" spc="385" dirty="0">
                <a:latin typeface="Arial"/>
                <a:cs typeface="Arial"/>
              </a:rPr>
              <a:t> </a:t>
            </a:r>
            <a:r>
              <a:rPr sz="3600" spc="-50" dirty="0">
                <a:latin typeface="Arial"/>
                <a:cs typeface="Arial"/>
              </a:rPr>
              <a:t>к </a:t>
            </a:r>
            <a:r>
              <a:rPr sz="3600" dirty="0">
                <a:latin typeface="Arial"/>
                <a:cs typeface="Arial"/>
              </a:rPr>
              <a:t>сбою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коммуникации.</a:t>
            </a:r>
            <a:endParaRPr sz="3600">
              <a:latin typeface="Arial"/>
              <a:cs typeface="Arial"/>
            </a:endParaRPr>
          </a:p>
          <a:p>
            <a:pPr marL="12700" marR="6985" indent="914400" algn="just">
              <a:lnSpc>
                <a:spcPts val="4620"/>
              </a:lnSpc>
              <a:spcBef>
                <a:spcPts val="5"/>
              </a:spcBef>
              <a:buChar char="•"/>
              <a:tabLst>
                <a:tab pos="927100" algn="l"/>
              </a:tabLst>
            </a:pPr>
            <a:r>
              <a:rPr sz="3600" dirty="0">
                <a:latin typeface="Arial"/>
                <a:cs typeface="Arial"/>
              </a:rPr>
              <a:t>В</a:t>
            </a:r>
            <a:r>
              <a:rPr sz="3600" spc="114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критериях</a:t>
            </a:r>
            <a:r>
              <a:rPr sz="3600" spc="114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оценивания</a:t>
            </a:r>
            <a:r>
              <a:rPr sz="3600" spc="120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не</a:t>
            </a:r>
            <a:r>
              <a:rPr sz="3600" spc="114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оговаривается</a:t>
            </a:r>
            <a:r>
              <a:rPr sz="3600" spc="114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количество</a:t>
            </a:r>
            <a:r>
              <a:rPr sz="3600" spc="120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предложений,</a:t>
            </a:r>
            <a:r>
              <a:rPr sz="3600" spc="110" dirty="0">
                <a:latin typeface="Arial"/>
                <a:cs typeface="Arial"/>
              </a:rPr>
              <a:t>  </a:t>
            </a:r>
            <a:r>
              <a:rPr sz="3600" spc="-10" dirty="0">
                <a:latin typeface="Arial"/>
                <a:cs typeface="Arial"/>
              </a:rPr>
              <a:t>которое </a:t>
            </a:r>
            <a:r>
              <a:rPr sz="3600" dirty="0">
                <a:latin typeface="Arial"/>
                <a:cs typeface="Arial"/>
              </a:rPr>
              <a:t>должно</a:t>
            </a:r>
            <a:r>
              <a:rPr sz="3600" spc="6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быть</a:t>
            </a:r>
            <a:r>
              <a:rPr sz="3600" spc="6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</a:t>
            </a:r>
            <a:r>
              <a:rPr sz="3600" spc="6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ответе.</a:t>
            </a:r>
            <a:r>
              <a:rPr sz="3600" spc="6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Важно,</a:t>
            </a:r>
            <a:r>
              <a:rPr sz="3600" spc="6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чтобы</a:t>
            </a:r>
            <a:r>
              <a:rPr sz="3600" spc="6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ответ</a:t>
            </a:r>
            <a:r>
              <a:rPr sz="3600" spc="6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соответствовал</a:t>
            </a:r>
            <a:r>
              <a:rPr sz="3600" spc="6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вопросу,</a:t>
            </a:r>
            <a:r>
              <a:rPr sz="3600" spc="6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был</a:t>
            </a:r>
            <a:r>
              <a:rPr sz="3600" spc="6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точным</a:t>
            </a:r>
            <a:r>
              <a:rPr sz="3600" spc="655" dirty="0">
                <a:latin typeface="Arial"/>
                <a:cs typeface="Arial"/>
              </a:rPr>
              <a:t> </a:t>
            </a:r>
            <a:r>
              <a:rPr sz="3600" spc="-50" dirty="0">
                <a:latin typeface="Arial"/>
                <a:cs typeface="Arial"/>
              </a:rPr>
              <a:t>и </a:t>
            </a:r>
            <a:r>
              <a:rPr sz="3600" dirty="0">
                <a:latin typeface="Arial"/>
                <a:cs typeface="Arial"/>
              </a:rPr>
              <a:t>полным.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Ответ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виде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слова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или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словосочетания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не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принимается.</a:t>
            </a:r>
            <a:endParaRPr sz="3600">
              <a:latin typeface="Arial"/>
              <a:cs typeface="Arial"/>
            </a:endParaRPr>
          </a:p>
          <a:p>
            <a:pPr marL="926465" indent="-91376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926465" algn="l"/>
              </a:tabLst>
            </a:pPr>
            <a:r>
              <a:rPr sz="3600" dirty="0">
                <a:latin typeface="Arial"/>
                <a:cs typeface="Arial"/>
              </a:rPr>
              <a:t>Если</a:t>
            </a:r>
            <a:r>
              <a:rPr sz="3600" spc="1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участник</a:t>
            </a:r>
            <a:r>
              <a:rPr sz="3600" spc="1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произнёс</a:t>
            </a:r>
            <a:r>
              <a:rPr sz="3600" spc="1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одну</a:t>
            </a:r>
            <a:r>
              <a:rPr sz="3600" spc="1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фразу,</a:t>
            </a:r>
            <a:r>
              <a:rPr sz="3600" spc="1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которая</a:t>
            </a:r>
            <a:r>
              <a:rPr sz="3600" spc="1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является</a:t>
            </a:r>
            <a:r>
              <a:rPr sz="3600" spc="19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полным</a:t>
            </a:r>
            <a:r>
              <a:rPr sz="3600" spc="1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и</a:t>
            </a:r>
            <a:r>
              <a:rPr sz="3600" spc="19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точным</a:t>
            </a:r>
            <a:r>
              <a:rPr sz="3600" spc="15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ответом</a:t>
            </a:r>
            <a:endParaRPr sz="3600">
              <a:latin typeface="Arial"/>
              <a:cs typeface="Arial"/>
            </a:endParaRPr>
          </a:p>
          <a:p>
            <a:pPr marL="12700" marR="7620" algn="just">
              <a:lnSpc>
                <a:spcPct val="106900"/>
              </a:lnSpc>
              <a:spcBef>
                <a:spcPts val="15"/>
              </a:spcBef>
            </a:pPr>
            <a:r>
              <a:rPr sz="3600" dirty="0">
                <a:latin typeface="Arial"/>
                <a:cs typeface="Arial"/>
              </a:rPr>
              <a:t>на</a:t>
            </a:r>
            <a:r>
              <a:rPr sz="3600" spc="1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вопрос,</a:t>
            </a:r>
            <a:r>
              <a:rPr sz="3600" spc="1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а</a:t>
            </a:r>
            <a:r>
              <a:rPr sz="3600" spc="1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ещё</a:t>
            </a:r>
            <a:r>
              <a:rPr sz="3600" spc="1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одну</a:t>
            </a:r>
            <a:r>
              <a:rPr sz="3600" spc="1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фразу</a:t>
            </a:r>
            <a:r>
              <a:rPr sz="3600" spc="1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не</a:t>
            </a:r>
            <a:r>
              <a:rPr sz="3600" spc="1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закончил,</a:t>
            </a:r>
            <a:r>
              <a:rPr sz="3600" spc="1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ответ</a:t>
            </a:r>
            <a:r>
              <a:rPr sz="3600" spc="1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принимается</a:t>
            </a:r>
            <a:r>
              <a:rPr sz="3600" spc="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при</a:t>
            </a:r>
            <a:r>
              <a:rPr sz="3600" spc="1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отсутствии</a:t>
            </a:r>
            <a:r>
              <a:rPr sz="3600" spc="13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ошибок, </a:t>
            </a:r>
            <a:r>
              <a:rPr sz="3600" dirty="0">
                <a:latin typeface="Arial"/>
                <a:cs typeface="Arial"/>
              </a:rPr>
              <a:t>препятствующих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его</a:t>
            </a:r>
            <a:r>
              <a:rPr sz="3600" spc="-12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пониманию.</a:t>
            </a:r>
            <a:endParaRPr sz="3600">
              <a:latin typeface="Arial"/>
              <a:cs typeface="Arial"/>
            </a:endParaRPr>
          </a:p>
          <a:p>
            <a:pPr marL="12700" marR="8255" indent="914400" algn="just">
              <a:lnSpc>
                <a:spcPct val="106900"/>
              </a:lnSpc>
              <a:buChar char="•"/>
              <a:tabLst>
                <a:tab pos="927100" algn="l"/>
              </a:tabLst>
            </a:pPr>
            <a:r>
              <a:rPr sz="3600" dirty="0">
                <a:latin typeface="Arial"/>
                <a:cs typeface="Arial"/>
              </a:rPr>
              <a:t>Если</a:t>
            </a:r>
            <a:r>
              <a:rPr sz="3600" spc="89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</a:t>
            </a:r>
            <a:r>
              <a:rPr sz="3600" spc="89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вопросе</a:t>
            </a:r>
            <a:r>
              <a:rPr sz="3600" spc="89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</a:t>
            </a:r>
            <a:r>
              <a:rPr sz="3600" spc="-50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предпочтениях</a:t>
            </a:r>
            <a:r>
              <a:rPr sz="3600" spc="-50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требуется</a:t>
            </a:r>
            <a:r>
              <a:rPr sz="3600" spc="88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объяснить</a:t>
            </a:r>
            <a:r>
              <a:rPr sz="3600" spc="8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свой</a:t>
            </a:r>
            <a:r>
              <a:rPr sz="3600" spc="-50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ответ,</a:t>
            </a:r>
            <a:r>
              <a:rPr sz="3600" spc="8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а</a:t>
            </a:r>
            <a:r>
              <a:rPr sz="3600" spc="-50" dirty="0">
                <a:latin typeface="Arial"/>
                <a:cs typeface="Arial"/>
              </a:rPr>
              <a:t>  </a:t>
            </a:r>
            <a:r>
              <a:rPr sz="3600" spc="-10" dirty="0">
                <a:latin typeface="Arial"/>
                <a:cs typeface="Arial"/>
              </a:rPr>
              <a:t>участник </a:t>
            </a:r>
            <a:r>
              <a:rPr sz="3600" dirty="0">
                <a:latin typeface="Arial"/>
                <a:cs typeface="Arial"/>
              </a:rPr>
              <a:t>упоминает</a:t>
            </a:r>
            <a:r>
              <a:rPr sz="3600" spc="3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</a:t>
            </a:r>
            <a:r>
              <a:rPr sz="3600" spc="38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качестве</a:t>
            </a:r>
            <a:r>
              <a:rPr sz="3600" spc="3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своих</a:t>
            </a:r>
            <a:r>
              <a:rPr sz="3600" spc="3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предпочтений,</a:t>
            </a:r>
            <a:r>
              <a:rPr sz="3600" spc="3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например,</a:t>
            </a:r>
            <a:r>
              <a:rPr sz="3600" spc="3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два</a:t>
            </a:r>
            <a:r>
              <a:rPr sz="3600" spc="39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жанра</a:t>
            </a:r>
            <a:r>
              <a:rPr sz="3600" spc="3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книг,</a:t>
            </a:r>
            <a:r>
              <a:rPr sz="3600" spc="3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фильмов,</a:t>
            </a:r>
            <a:r>
              <a:rPr sz="3600" spc="38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два</a:t>
            </a:r>
            <a:endParaRPr sz="3600">
              <a:latin typeface="Arial"/>
              <a:cs typeface="Arial"/>
            </a:endParaRPr>
          </a:p>
          <a:p>
            <a:pPr marL="12700" marR="10160" algn="just">
              <a:lnSpc>
                <a:spcPts val="4630"/>
              </a:lnSpc>
              <a:spcBef>
                <a:spcPts val="95"/>
              </a:spcBef>
            </a:pPr>
            <a:r>
              <a:rPr sz="3600" dirty="0">
                <a:latin typeface="Arial"/>
                <a:cs typeface="Arial"/>
              </a:rPr>
              <a:t>учебных</a:t>
            </a:r>
            <a:r>
              <a:rPr sz="3600" spc="375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предмета</a:t>
            </a:r>
            <a:r>
              <a:rPr sz="3600" spc="380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и</a:t>
            </a:r>
            <a:r>
              <a:rPr sz="3600" spc="380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т.п.,</a:t>
            </a:r>
            <a:r>
              <a:rPr sz="3600" spc="380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но</a:t>
            </a:r>
            <a:r>
              <a:rPr sz="3600" spc="385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дает</a:t>
            </a:r>
            <a:r>
              <a:rPr sz="3600" spc="375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объяснения</a:t>
            </a:r>
            <a:r>
              <a:rPr sz="3600" spc="375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только</a:t>
            </a:r>
            <a:r>
              <a:rPr sz="3600" spc="380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по</a:t>
            </a:r>
            <a:r>
              <a:rPr sz="3600" spc="380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одному</a:t>
            </a:r>
            <a:r>
              <a:rPr sz="3600" spc="380" dirty="0">
                <a:latin typeface="Arial"/>
                <a:cs typeface="Arial"/>
              </a:rPr>
              <a:t>  </a:t>
            </a:r>
            <a:r>
              <a:rPr sz="3600" dirty="0">
                <a:latin typeface="Arial"/>
                <a:cs typeface="Arial"/>
              </a:rPr>
              <a:t>виду,</a:t>
            </a:r>
            <a:r>
              <a:rPr sz="3600" spc="385" dirty="0">
                <a:latin typeface="Arial"/>
                <a:cs typeface="Arial"/>
              </a:rPr>
              <a:t>  </a:t>
            </a:r>
            <a:r>
              <a:rPr sz="3600" spc="-10" dirty="0">
                <a:latin typeface="Arial"/>
                <a:cs typeface="Arial"/>
              </a:rPr>
              <a:t>ответ принимается.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17C8BC1E-B0EF-B831-D2E9-F125B3BB578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D3ED92D-2457-20F8-2612-AE44ACB345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17</a:t>
            </a:fld>
            <a:endParaRPr lang="ru-RU" spc="-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41444" y="404506"/>
            <a:ext cx="1630260" cy="1316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2134" y="149424"/>
            <a:ext cx="15925800" cy="1627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51675" marR="5080" indent="-7039609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Ответ</a:t>
            </a:r>
            <a:r>
              <a:rPr spc="140" dirty="0"/>
              <a:t> </a:t>
            </a:r>
            <a:r>
              <a:rPr spc="60" dirty="0"/>
              <a:t>участника</a:t>
            </a:r>
            <a:r>
              <a:rPr spc="150" dirty="0"/>
              <a:t> </a:t>
            </a:r>
            <a:r>
              <a:rPr spc="55" dirty="0"/>
              <a:t>ОГЭ</a:t>
            </a:r>
            <a:r>
              <a:rPr spc="155" dirty="0"/>
              <a:t> </a:t>
            </a:r>
            <a:r>
              <a:rPr spc="60" dirty="0"/>
              <a:t>оценивается</a:t>
            </a:r>
            <a:r>
              <a:rPr spc="135" dirty="0"/>
              <a:t> </a:t>
            </a:r>
            <a:r>
              <a:rPr dirty="0"/>
              <a:t>в</a:t>
            </a:r>
            <a:r>
              <a:rPr spc="175" dirty="0"/>
              <a:t> </a:t>
            </a:r>
            <a:r>
              <a:rPr dirty="0"/>
              <a:t>0</a:t>
            </a:r>
            <a:r>
              <a:rPr spc="170" dirty="0"/>
              <a:t> </a:t>
            </a:r>
            <a:r>
              <a:rPr spc="50" dirty="0"/>
              <a:t>баллов, </a:t>
            </a:r>
            <a:r>
              <a:rPr spc="35" dirty="0"/>
              <a:t>если: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389" y="10477945"/>
            <a:ext cx="217614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©</a:t>
            </a:r>
            <a:r>
              <a:rPr sz="1550" spc="-2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все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права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защищены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36404" y="10542561"/>
            <a:ext cx="23876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5" dirty="0">
                <a:latin typeface="Arial"/>
                <a:cs typeface="Arial"/>
              </a:rPr>
              <a:t>27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0904" y="1843766"/>
            <a:ext cx="19287490" cy="8367395"/>
            <a:chOff x="470904" y="1843766"/>
            <a:chExt cx="19287490" cy="8367395"/>
          </a:xfrm>
        </p:grpSpPr>
        <p:sp>
          <p:nvSpPr>
            <p:cNvPr id="7" name="object 7"/>
            <p:cNvSpPr/>
            <p:nvPr/>
          </p:nvSpPr>
          <p:spPr>
            <a:xfrm>
              <a:off x="755904" y="1843766"/>
              <a:ext cx="10445115" cy="228600"/>
            </a:xfrm>
            <a:custGeom>
              <a:avLst/>
              <a:gdLst/>
              <a:ahLst/>
              <a:cxnLst/>
              <a:rect l="l" t="t" r="r" b="b"/>
              <a:pathLst>
                <a:path w="10445115" h="228600">
                  <a:moveTo>
                    <a:pt x="10444577" y="239"/>
                  </a:moveTo>
                  <a:lnTo>
                    <a:pt x="-19" y="239"/>
                  </a:lnTo>
                  <a:lnTo>
                    <a:pt x="-19" y="228439"/>
                  </a:lnTo>
                  <a:lnTo>
                    <a:pt x="10444577" y="228439"/>
                  </a:lnTo>
                  <a:lnTo>
                    <a:pt x="10444577" y="239"/>
                  </a:lnTo>
                  <a:close/>
                </a:path>
              </a:pathLst>
            </a:custGeom>
            <a:solidFill>
              <a:srgbClr val="88C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21" y="2217346"/>
              <a:ext cx="18904746" cy="78469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904" y="2104591"/>
              <a:ext cx="19287256" cy="81059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79704" y="2224754"/>
              <a:ext cx="18821400" cy="7772400"/>
            </a:xfrm>
            <a:custGeom>
              <a:avLst/>
              <a:gdLst/>
              <a:ahLst/>
              <a:cxnLst/>
              <a:rect l="l" t="t" r="r" b="b"/>
              <a:pathLst>
                <a:path w="18821400" h="7772400">
                  <a:moveTo>
                    <a:pt x="18820907" y="229"/>
                  </a:moveTo>
                  <a:lnTo>
                    <a:pt x="-17" y="229"/>
                  </a:lnTo>
                  <a:lnTo>
                    <a:pt x="-17" y="7772433"/>
                  </a:lnTo>
                  <a:lnTo>
                    <a:pt x="18820907" y="7772433"/>
                  </a:lnTo>
                  <a:lnTo>
                    <a:pt x="18820907" y="229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8119" y="2203648"/>
            <a:ext cx="18665825" cy="76574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927100" indent="-914400">
              <a:lnSpc>
                <a:spcPct val="100000"/>
              </a:lnSpc>
              <a:spcBef>
                <a:spcPts val="400"/>
              </a:spcBef>
              <a:buSzPct val="88888"/>
              <a:buFont typeface="Arial"/>
              <a:buChar char="•"/>
              <a:tabLst>
                <a:tab pos="927100" algn="l"/>
              </a:tabLst>
            </a:pPr>
            <a:r>
              <a:rPr sz="3600" dirty="0">
                <a:latin typeface="Arial"/>
                <a:cs typeface="Arial"/>
              </a:rPr>
              <a:t>ответ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отсутствует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или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не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соответствует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заданному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вопросу;</a:t>
            </a:r>
            <a:endParaRPr sz="3600">
              <a:latin typeface="Arial"/>
              <a:cs typeface="Arial"/>
            </a:endParaRPr>
          </a:p>
          <a:p>
            <a:pPr marL="12700" marR="6350" indent="914400">
              <a:lnSpc>
                <a:spcPct val="106900"/>
              </a:lnSpc>
              <a:spcBef>
                <a:spcPts val="5"/>
              </a:spcBef>
              <a:buChar char="•"/>
              <a:tabLst>
                <a:tab pos="927100" algn="l"/>
              </a:tabLst>
            </a:pPr>
            <a:r>
              <a:rPr sz="3600" dirty="0">
                <a:latin typeface="Arial"/>
                <a:cs typeface="Arial"/>
              </a:rPr>
              <a:t>ответ</a:t>
            </a:r>
            <a:r>
              <a:rPr sz="3600" spc="1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состоит</a:t>
            </a:r>
            <a:r>
              <a:rPr sz="3600" spc="1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из</a:t>
            </a:r>
            <a:r>
              <a:rPr sz="3600" spc="18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одного</a:t>
            </a:r>
            <a:r>
              <a:rPr sz="3600" spc="1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слова</a:t>
            </a:r>
            <a:r>
              <a:rPr sz="3600" spc="1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или</a:t>
            </a:r>
            <a:r>
              <a:rPr sz="3600" spc="1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словосочетания</a:t>
            </a:r>
            <a:r>
              <a:rPr sz="3600" spc="1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(например,</a:t>
            </a:r>
            <a:r>
              <a:rPr sz="3600" spc="1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How</a:t>
            </a:r>
            <a:r>
              <a:rPr sz="3600" spc="1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long</a:t>
            </a:r>
            <a:r>
              <a:rPr sz="3600" spc="1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have</a:t>
            </a:r>
            <a:r>
              <a:rPr sz="3600" spc="16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you </a:t>
            </a:r>
            <a:r>
              <a:rPr sz="3600" dirty="0">
                <a:latin typeface="Arial"/>
                <a:cs typeface="Arial"/>
              </a:rPr>
              <a:t>been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learning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English?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–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Eight/Eight</a:t>
            </a:r>
            <a:r>
              <a:rPr sz="3600" spc="-10" dirty="0">
                <a:latin typeface="Arial"/>
                <a:cs typeface="Arial"/>
              </a:rPr>
              <a:t> years);</a:t>
            </a:r>
            <a:endParaRPr sz="360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spcBef>
                <a:spcPts val="315"/>
              </a:spcBef>
              <a:buChar char="•"/>
              <a:tabLst>
                <a:tab pos="927100" algn="l"/>
              </a:tabLst>
            </a:pPr>
            <a:r>
              <a:rPr sz="3600" dirty="0">
                <a:latin typeface="Arial"/>
                <a:cs typeface="Arial"/>
              </a:rPr>
              <a:t>дан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краткий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ответ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«Я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не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знаю/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не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помню»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на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русском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или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английском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языке;</a:t>
            </a:r>
            <a:endParaRPr sz="3600">
              <a:latin typeface="Arial"/>
              <a:cs typeface="Arial"/>
            </a:endParaRPr>
          </a:p>
          <a:p>
            <a:pPr marL="12700" marR="5080" indent="914400">
              <a:lnSpc>
                <a:spcPts val="4620"/>
              </a:lnSpc>
              <a:spcBef>
                <a:spcPts val="200"/>
              </a:spcBef>
              <a:buChar char="•"/>
              <a:tabLst>
                <a:tab pos="927100" algn="l"/>
              </a:tabLst>
            </a:pPr>
            <a:r>
              <a:rPr sz="3600" dirty="0">
                <a:latin typeface="Arial"/>
                <a:cs typeface="Arial"/>
              </a:rPr>
              <a:t>вопрос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состоит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из</a:t>
            </a:r>
            <a:r>
              <a:rPr sz="3600" spc="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двух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частей,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например,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«где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и</a:t>
            </a:r>
            <a:r>
              <a:rPr sz="3600" spc="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когда»,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а</a:t>
            </a:r>
            <a:r>
              <a:rPr sz="3600" spc="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участник</a:t>
            </a:r>
            <a:r>
              <a:rPr sz="3600" spc="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экзамена</a:t>
            </a:r>
            <a:r>
              <a:rPr sz="3600" spc="30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дает </a:t>
            </a:r>
            <a:r>
              <a:rPr sz="3600" dirty="0">
                <a:latin typeface="Arial"/>
                <a:cs typeface="Arial"/>
              </a:rPr>
              <a:t>ответ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только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на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одну;</a:t>
            </a:r>
            <a:endParaRPr sz="360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spcBef>
                <a:spcPts val="100"/>
              </a:spcBef>
              <a:buChar char="•"/>
              <a:tabLst>
                <a:tab pos="927100" algn="l"/>
              </a:tabLst>
            </a:pPr>
            <a:r>
              <a:rPr sz="3600" dirty="0">
                <a:latin typeface="Arial"/>
                <a:cs typeface="Arial"/>
              </a:rPr>
              <a:t>запрос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информации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включает why,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а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ответе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аргументация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не</a:t>
            </a:r>
            <a:r>
              <a:rPr sz="3600" spc="-20" dirty="0">
                <a:latin typeface="Arial"/>
                <a:cs typeface="Arial"/>
              </a:rPr>
              <a:t> дана;</a:t>
            </a:r>
            <a:endParaRPr sz="360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spcBef>
                <a:spcPts val="300"/>
              </a:spcBef>
              <a:buChar char="•"/>
              <a:tabLst>
                <a:tab pos="927100" algn="l"/>
                <a:tab pos="2668905" algn="l"/>
                <a:tab pos="4291965" algn="l"/>
                <a:tab pos="6767195" algn="l"/>
                <a:tab pos="7282180" algn="l"/>
                <a:tab pos="9501505" algn="l"/>
                <a:tab pos="10541000" algn="l"/>
                <a:tab pos="11054080" algn="l"/>
                <a:tab pos="13372465" algn="l"/>
                <a:tab pos="13887450" algn="l"/>
                <a:tab pos="16231235" algn="l"/>
                <a:tab pos="18408015" algn="l"/>
              </a:tabLst>
            </a:pPr>
            <a:r>
              <a:rPr sz="3600" spc="-10" dirty="0">
                <a:latin typeface="Arial"/>
                <a:cs typeface="Arial"/>
              </a:rPr>
              <a:t>вопрос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10" dirty="0">
                <a:latin typeface="Arial"/>
                <a:cs typeface="Arial"/>
              </a:rPr>
              <a:t>задан,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10" dirty="0">
                <a:latin typeface="Arial"/>
                <a:cs typeface="Arial"/>
              </a:rPr>
              <a:t>например,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50" dirty="0">
                <a:latin typeface="Arial"/>
                <a:cs typeface="Arial"/>
              </a:rPr>
              <a:t>о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10" dirty="0">
                <a:latin typeface="Arial"/>
                <a:cs typeface="Arial"/>
              </a:rPr>
              <a:t>прошлом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25" dirty="0">
                <a:latin typeface="Arial"/>
                <a:cs typeface="Arial"/>
              </a:rPr>
              <a:t>или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50" dirty="0">
                <a:latin typeface="Arial"/>
                <a:cs typeface="Arial"/>
              </a:rPr>
              <a:t>о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10" dirty="0">
                <a:latin typeface="Arial"/>
                <a:cs typeface="Arial"/>
              </a:rPr>
              <a:t>будущем,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50" dirty="0">
                <a:latin typeface="Arial"/>
                <a:cs typeface="Arial"/>
              </a:rPr>
              <a:t>а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10" dirty="0">
                <a:latin typeface="Arial"/>
                <a:cs typeface="Arial"/>
              </a:rPr>
              <a:t>учащийся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10" dirty="0">
                <a:latin typeface="Arial"/>
                <a:cs typeface="Arial"/>
              </a:rPr>
              <a:t>отвечает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50" dirty="0">
                <a:latin typeface="Arial"/>
                <a:cs typeface="Arial"/>
              </a:rPr>
              <a:t>в</a:t>
            </a:r>
            <a:endParaRPr sz="3600">
              <a:latin typeface="Arial"/>
              <a:cs typeface="Arial"/>
            </a:endParaRPr>
          </a:p>
          <a:p>
            <a:pPr marL="12700" marR="6350">
              <a:lnSpc>
                <a:spcPct val="107000"/>
              </a:lnSpc>
              <a:spcBef>
                <a:spcPts val="10"/>
              </a:spcBef>
            </a:pPr>
            <a:r>
              <a:rPr sz="3600" dirty="0">
                <a:latin typeface="Arial"/>
                <a:cs typeface="Arial"/>
              </a:rPr>
              <a:t>настоящем</a:t>
            </a:r>
            <a:r>
              <a:rPr sz="3600" spc="2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времени</a:t>
            </a:r>
            <a:r>
              <a:rPr sz="3600" spc="229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или</a:t>
            </a:r>
            <a:r>
              <a:rPr sz="3600" spc="25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дан</a:t>
            </a:r>
            <a:r>
              <a:rPr sz="3600" spc="2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ответ</a:t>
            </a:r>
            <a:r>
              <a:rPr sz="3600" spc="2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“I</a:t>
            </a:r>
            <a:r>
              <a:rPr sz="3600" spc="2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like/</a:t>
            </a:r>
            <a:r>
              <a:rPr sz="3600" spc="2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</a:t>
            </a:r>
            <a:r>
              <a:rPr sz="3600" spc="25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prefer”</a:t>
            </a:r>
            <a:r>
              <a:rPr sz="3600" spc="2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на</a:t>
            </a:r>
            <a:r>
              <a:rPr sz="3600" spc="2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вопрос</a:t>
            </a:r>
            <a:r>
              <a:rPr sz="3600" spc="2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“Would</a:t>
            </a:r>
            <a:r>
              <a:rPr sz="3600" spc="2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you</a:t>
            </a:r>
            <a:r>
              <a:rPr sz="3600" spc="229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like…</a:t>
            </a:r>
            <a:r>
              <a:rPr sz="3600" spc="2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/</a:t>
            </a:r>
            <a:r>
              <a:rPr sz="3600" spc="24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Would </a:t>
            </a:r>
            <a:r>
              <a:rPr sz="3600" dirty="0">
                <a:latin typeface="Arial"/>
                <a:cs typeface="Arial"/>
              </a:rPr>
              <a:t>you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prefer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…”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(это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ошибки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коммуникации);</a:t>
            </a:r>
            <a:endParaRPr sz="360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spcBef>
                <a:spcPts val="300"/>
              </a:spcBef>
              <a:buChar char="•"/>
              <a:tabLst>
                <a:tab pos="927100" algn="l"/>
              </a:tabLst>
            </a:pPr>
            <a:r>
              <a:rPr sz="3600" dirty="0">
                <a:latin typeface="Arial"/>
                <a:cs typeface="Arial"/>
              </a:rPr>
              <a:t>допущена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фактическая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ошибка;</a:t>
            </a:r>
            <a:endParaRPr sz="3600">
              <a:latin typeface="Arial"/>
              <a:cs typeface="Arial"/>
            </a:endParaRPr>
          </a:p>
          <a:p>
            <a:pPr marL="12700" marR="5080" indent="914400">
              <a:lnSpc>
                <a:spcPct val="106900"/>
              </a:lnSpc>
              <a:buChar char="•"/>
              <a:tabLst>
                <a:tab pos="927100" algn="l"/>
              </a:tabLst>
            </a:pPr>
            <a:r>
              <a:rPr sz="3600" dirty="0">
                <a:latin typeface="Arial"/>
                <a:cs typeface="Arial"/>
              </a:rPr>
              <a:t>допущенные</a:t>
            </a:r>
            <a:r>
              <a:rPr sz="3600" spc="3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языковые</a:t>
            </a:r>
            <a:r>
              <a:rPr sz="3600" spc="3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ошибки</a:t>
            </a:r>
            <a:r>
              <a:rPr sz="3600" spc="3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препятствуют</a:t>
            </a:r>
            <a:r>
              <a:rPr sz="3600" spc="3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пониманию</a:t>
            </a:r>
            <a:r>
              <a:rPr sz="3600" spc="3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ответа</a:t>
            </a:r>
            <a:r>
              <a:rPr sz="3600" spc="3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или</a:t>
            </a:r>
            <a:r>
              <a:rPr sz="3600" spc="3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ответ</a:t>
            </a:r>
            <a:r>
              <a:rPr sz="3600" spc="340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носит </a:t>
            </a:r>
            <a:r>
              <a:rPr sz="3600" dirty="0">
                <a:latin typeface="Arial"/>
                <a:cs typeface="Arial"/>
              </a:rPr>
              <a:t>характер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набора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слов.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667" y="10519643"/>
            <a:ext cx="3055126" cy="301643"/>
          </a:xfrm>
          <a:prstGeom prst="rect">
            <a:avLst/>
          </a:prstGeom>
        </p:spPr>
      </p:pic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77F30731-6B75-15C2-D0AF-B9A2175A6E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8994E129-2032-2205-7B6C-B9DA7D4548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18</a:t>
            </a:fld>
            <a:endParaRPr lang="ru-RU" spc="-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438" y="495123"/>
            <a:ext cx="2317624" cy="12279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090" y="260724"/>
            <a:ext cx="1559941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Ошибки,</a:t>
            </a:r>
            <a:r>
              <a:rPr spc="170" dirty="0"/>
              <a:t> </a:t>
            </a:r>
            <a:r>
              <a:rPr spc="55" dirty="0"/>
              <a:t>препятствующие</a:t>
            </a:r>
            <a:r>
              <a:rPr spc="170" dirty="0"/>
              <a:t> </a:t>
            </a:r>
            <a:r>
              <a:rPr spc="55" dirty="0"/>
              <a:t>пониманию</a:t>
            </a:r>
            <a:r>
              <a:rPr spc="160" dirty="0"/>
              <a:t> </a:t>
            </a:r>
            <a:r>
              <a:rPr spc="40" dirty="0"/>
              <a:t>ответа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6089" y="10509297"/>
            <a:ext cx="1866646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  <a:tabLst>
                <a:tab pos="18452465" algn="l"/>
              </a:tabLst>
            </a:pP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©</a:t>
            </a:r>
            <a:r>
              <a:rPr sz="1550" spc="-2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все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права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защищены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	</a:t>
            </a:r>
            <a:r>
              <a:rPr sz="2325" spc="-67" baseline="-17921" dirty="0">
                <a:latin typeface="Arial"/>
                <a:cs typeface="Arial"/>
              </a:rPr>
              <a:t>28</a:t>
            </a:r>
            <a:endParaRPr sz="2325" baseline="-17921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7581" y="1843766"/>
            <a:ext cx="19226530" cy="9342120"/>
            <a:chOff x="577581" y="1843766"/>
            <a:chExt cx="19226530" cy="9342120"/>
          </a:xfrm>
        </p:grpSpPr>
        <p:sp>
          <p:nvSpPr>
            <p:cNvPr id="6" name="object 6"/>
            <p:cNvSpPr/>
            <p:nvPr/>
          </p:nvSpPr>
          <p:spPr>
            <a:xfrm>
              <a:off x="755904" y="1843766"/>
              <a:ext cx="10445115" cy="228600"/>
            </a:xfrm>
            <a:custGeom>
              <a:avLst/>
              <a:gdLst/>
              <a:ahLst/>
              <a:cxnLst/>
              <a:rect l="l" t="t" r="r" b="b"/>
              <a:pathLst>
                <a:path w="10445115" h="228600">
                  <a:moveTo>
                    <a:pt x="10444577" y="239"/>
                  </a:moveTo>
                  <a:lnTo>
                    <a:pt x="-19" y="239"/>
                  </a:lnTo>
                  <a:lnTo>
                    <a:pt x="-19" y="228439"/>
                  </a:lnTo>
                  <a:lnTo>
                    <a:pt x="10444577" y="228439"/>
                  </a:lnTo>
                  <a:lnTo>
                    <a:pt x="10444577" y="239"/>
                  </a:lnTo>
                  <a:close/>
                </a:path>
              </a:pathLst>
            </a:custGeom>
            <a:solidFill>
              <a:srgbClr val="88C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19" y="2141153"/>
              <a:ext cx="18904746" cy="89365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581" y="2043630"/>
              <a:ext cx="19226297" cy="9142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5904" y="2148554"/>
              <a:ext cx="18821400" cy="8862060"/>
            </a:xfrm>
            <a:custGeom>
              <a:avLst/>
              <a:gdLst/>
              <a:ahLst/>
              <a:cxnLst/>
              <a:rect l="l" t="t" r="r" b="b"/>
              <a:pathLst>
                <a:path w="18821400" h="8862060">
                  <a:moveTo>
                    <a:pt x="18820905" y="231"/>
                  </a:moveTo>
                  <a:lnTo>
                    <a:pt x="-19" y="231"/>
                  </a:lnTo>
                  <a:lnTo>
                    <a:pt x="-19" y="8862067"/>
                  </a:lnTo>
                  <a:lnTo>
                    <a:pt x="18820905" y="8862067"/>
                  </a:lnTo>
                  <a:lnTo>
                    <a:pt x="18820905" y="231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4317" y="2134866"/>
            <a:ext cx="18665190" cy="873696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200" b="1" dirty="0">
                <a:latin typeface="Arial"/>
                <a:cs typeface="Arial"/>
              </a:rPr>
              <a:t>Фонетика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-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лексика</a:t>
            </a:r>
            <a:endParaRPr sz="3200">
              <a:latin typeface="Arial"/>
              <a:cs typeface="Arial"/>
            </a:endParaRPr>
          </a:p>
          <a:p>
            <a:pPr marL="12700" marR="304165" indent="456565">
              <a:lnSpc>
                <a:spcPts val="4120"/>
              </a:lnSpc>
              <a:spcBef>
                <a:spcPts val="165"/>
              </a:spcBef>
              <a:buChar char="•"/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Вопрос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How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many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TV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sets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do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you</a:t>
            </a:r>
            <a:r>
              <a:rPr sz="3200" i="1" spc="-4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have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at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home?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–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So,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about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five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TV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[seats]</a:t>
            </a:r>
            <a:r>
              <a:rPr sz="3200" b="1" i="1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(вместо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TV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[sets]</a:t>
            </a:r>
            <a:r>
              <a:rPr sz="3200" dirty="0">
                <a:latin typeface="Arial"/>
                <a:cs typeface="Arial"/>
              </a:rPr>
              <a:t>)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– </a:t>
            </a:r>
            <a:r>
              <a:rPr sz="3200" dirty="0">
                <a:latin typeface="Arial"/>
                <a:cs typeface="Arial"/>
              </a:rPr>
              <a:t>5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посадочных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мест?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перед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телевизором),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сбой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коммуникации.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3200" b="1" spc="-10" dirty="0">
                <a:latin typeface="Arial"/>
                <a:cs typeface="Arial"/>
              </a:rPr>
              <a:t>Лексика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75"/>
              </a:spcBef>
              <a:buChar char="•"/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Вопрос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What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do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you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do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together</a:t>
            </a:r>
            <a:r>
              <a:rPr sz="3200" i="1" spc="-4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with</a:t>
            </a:r>
            <a:r>
              <a:rPr sz="3200" i="1" spc="-4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your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friend?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–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We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spell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all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time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together.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65"/>
              </a:spcBef>
              <a:buChar char="•"/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Вопрос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Do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you</a:t>
            </a:r>
            <a:r>
              <a:rPr sz="3200" i="1" spc="-4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collect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anything?</a:t>
            </a:r>
            <a:r>
              <a:rPr sz="3200" i="1" spc="-4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–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ответ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collect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marks.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3200" b="1" spc="-10" dirty="0">
                <a:latin typeface="Arial"/>
                <a:cs typeface="Arial"/>
              </a:rPr>
              <a:t>Грамматика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75"/>
              </a:spcBef>
              <a:buChar char="•"/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Вопрос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What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are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your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career</a:t>
            </a:r>
            <a:r>
              <a:rPr sz="3200" i="1" spc="-5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plans?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–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My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career</a:t>
            </a:r>
            <a:r>
              <a:rPr sz="3200" i="1" spc="-5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plans</a:t>
            </a:r>
            <a:r>
              <a:rPr sz="3200" i="1" spc="-2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are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found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an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exams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and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going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to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the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college.</a:t>
            </a:r>
            <a:endParaRPr sz="3200">
              <a:latin typeface="Arial"/>
              <a:cs typeface="Arial"/>
            </a:endParaRPr>
          </a:p>
          <a:p>
            <a:pPr marL="469900" marR="6985" indent="-457834">
              <a:lnSpc>
                <a:spcPts val="4120"/>
              </a:lnSpc>
              <a:spcBef>
                <a:spcPts val="170"/>
              </a:spcBef>
              <a:buChar char="•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Вопрос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Why</a:t>
            </a:r>
            <a:r>
              <a:rPr sz="3200" i="1" spc="4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have</a:t>
            </a:r>
            <a:r>
              <a:rPr sz="3200" i="1" spc="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you</a:t>
            </a:r>
            <a:r>
              <a:rPr sz="3200" i="1" spc="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chosen</a:t>
            </a:r>
            <a:r>
              <a:rPr sz="3200" i="1" spc="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this</a:t>
            </a:r>
            <a:r>
              <a:rPr sz="3200" i="1" spc="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career</a:t>
            </a:r>
            <a:r>
              <a:rPr sz="3200" i="1" spc="4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plan?</a:t>
            </a:r>
            <a:r>
              <a:rPr sz="3200" i="1" spc="2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–</a:t>
            </a:r>
            <a:r>
              <a:rPr sz="3200" i="1" spc="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ответ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Because</a:t>
            </a:r>
            <a:r>
              <a:rPr sz="3200" i="1" spc="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</a:t>
            </a:r>
            <a:r>
              <a:rPr sz="3200" i="1" spc="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have</a:t>
            </a:r>
            <a:r>
              <a:rPr sz="3200" i="1" spc="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been</a:t>
            </a:r>
            <a:r>
              <a:rPr sz="3200" i="1" spc="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</a:t>
            </a:r>
            <a:r>
              <a:rPr sz="3200" i="1" spc="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sports</a:t>
            </a:r>
            <a:r>
              <a:rPr sz="3200" i="1" spc="35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commentator </a:t>
            </a:r>
            <a:r>
              <a:rPr sz="3200" i="1" dirty="0">
                <a:latin typeface="Arial"/>
                <a:cs typeface="Arial"/>
              </a:rPr>
              <a:t>or</a:t>
            </a:r>
            <a:r>
              <a:rPr sz="3200" i="1" spc="-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footballer.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would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like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football</a:t>
            </a:r>
            <a:r>
              <a:rPr sz="3200" i="1" spc="-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player,</a:t>
            </a:r>
            <a:r>
              <a:rPr sz="3200" i="1" spc="-5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it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is</a:t>
            </a:r>
            <a:r>
              <a:rPr sz="3200" i="1" spc="-2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my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imagine.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80"/>
              </a:spcBef>
              <a:buChar char="•"/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Вопрос</a:t>
            </a:r>
            <a:r>
              <a:rPr sz="3200" spc="3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Where</a:t>
            </a:r>
            <a:r>
              <a:rPr sz="3200" i="1" spc="32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and</a:t>
            </a:r>
            <a:r>
              <a:rPr sz="3200" i="1" spc="3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when</a:t>
            </a:r>
            <a:r>
              <a:rPr sz="3200" i="1" spc="3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did</a:t>
            </a:r>
            <a:r>
              <a:rPr sz="3200" i="1" spc="32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you</a:t>
            </a:r>
            <a:r>
              <a:rPr sz="3200" i="1" spc="3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meet</a:t>
            </a:r>
            <a:r>
              <a:rPr sz="3200" i="1" spc="32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your</a:t>
            </a:r>
            <a:r>
              <a:rPr sz="3200" i="1" spc="32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best</a:t>
            </a:r>
            <a:r>
              <a:rPr sz="3200" i="1" spc="33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friend?</a:t>
            </a:r>
            <a:r>
              <a:rPr sz="3200" i="1" spc="3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–</a:t>
            </a:r>
            <a:r>
              <a:rPr sz="3200" i="1" spc="3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We</a:t>
            </a:r>
            <a:r>
              <a:rPr sz="3200" i="1" spc="31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are</a:t>
            </a:r>
            <a:r>
              <a:rPr sz="3200" i="1" spc="3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met</a:t>
            </a:r>
            <a:r>
              <a:rPr sz="3200" i="1" spc="32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at</a:t>
            </a:r>
            <a:r>
              <a:rPr sz="3200" i="1" spc="3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the</a:t>
            </a:r>
            <a:r>
              <a:rPr sz="3200" i="1" spc="31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school</a:t>
            </a:r>
            <a:r>
              <a:rPr sz="3200" i="1" spc="3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in</a:t>
            </a:r>
            <a:r>
              <a:rPr sz="3200" i="1" spc="3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third</a:t>
            </a:r>
            <a:r>
              <a:rPr sz="3200" i="1" spc="335" dirty="0">
                <a:latin typeface="Arial"/>
                <a:cs typeface="Arial"/>
              </a:rPr>
              <a:t> </a:t>
            </a:r>
            <a:r>
              <a:rPr sz="3200" i="1" spc="-20" dirty="0">
                <a:latin typeface="Arial"/>
                <a:cs typeface="Arial"/>
              </a:rPr>
              <a:t>year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</a:pPr>
            <a:r>
              <a:rPr sz="3200" i="1" spc="-20" dirty="0">
                <a:latin typeface="Arial"/>
                <a:cs typeface="Arial"/>
              </a:rPr>
              <a:t>ago.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3200">
              <a:latin typeface="Arial"/>
              <a:cs typeface="Arial"/>
            </a:endParaRPr>
          </a:p>
          <a:p>
            <a:pPr marL="1320165" algn="just">
              <a:lnSpc>
                <a:spcPct val="100000"/>
              </a:lnSpc>
              <a:spcBef>
                <a:spcPts val="5"/>
              </a:spcBef>
            </a:pPr>
            <a:r>
              <a:rPr sz="3000" dirty="0">
                <a:latin typeface="Calibri"/>
                <a:cs typeface="Calibri"/>
              </a:rPr>
              <a:t>Экзаменуемые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плохо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воспринимают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вопрос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“</a:t>
            </a:r>
            <a:r>
              <a:rPr sz="3000" i="1" dirty="0">
                <a:latin typeface="Calibri"/>
                <a:cs typeface="Calibri"/>
              </a:rPr>
              <a:t>What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is</a:t>
            </a:r>
            <a:r>
              <a:rPr sz="3000" i="1" spc="-3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your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best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friend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like?”</a:t>
            </a:r>
            <a:r>
              <a:rPr sz="3000" i="1" spc="-3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–</a:t>
            </a:r>
            <a:r>
              <a:rPr sz="3000" i="1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ответ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рассказывают</a:t>
            </a:r>
            <a:endParaRPr sz="3000">
              <a:latin typeface="Calibri"/>
              <a:cs typeface="Calibri"/>
            </a:endParaRPr>
          </a:p>
          <a:p>
            <a:pPr marL="12700" marR="5080" indent="1307465" algn="just">
              <a:lnSpc>
                <a:spcPct val="107000"/>
              </a:lnSpc>
            </a:pPr>
            <a:r>
              <a:rPr sz="3000" dirty="0">
                <a:latin typeface="Calibri"/>
                <a:cs typeface="Calibri"/>
              </a:rPr>
              <a:t>об</a:t>
            </a:r>
            <a:r>
              <a:rPr sz="3000" spc="4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увлечениях</a:t>
            </a:r>
            <a:r>
              <a:rPr sz="3000" spc="4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друга</a:t>
            </a:r>
            <a:r>
              <a:rPr sz="3000" spc="4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3000" i="1" dirty="0">
                <a:latin typeface="Calibri"/>
                <a:cs typeface="Calibri"/>
              </a:rPr>
              <a:t>What</a:t>
            </a:r>
            <a:r>
              <a:rPr sz="3000" i="1" spc="44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does</a:t>
            </a:r>
            <a:r>
              <a:rPr sz="3000" i="1" spc="459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your</a:t>
            </a:r>
            <a:r>
              <a:rPr sz="3000" i="1" spc="4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best</a:t>
            </a:r>
            <a:r>
              <a:rPr sz="3000" i="1" spc="4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friend</a:t>
            </a:r>
            <a:r>
              <a:rPr sz="3000" i="1" spc="4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like?</a:t>
            </a:r>
            <a:r>
              <a:rPr sz="3000" dirty="0">
                <a:latin typeface="Calibri"/>
                <a:cs typeface="Calibri"/>
              </a:rPr>
              <a:t>),</a:t>
            </a:r>
            <a:r>
              <a:rPr sz="3000" spc="4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не</a:t>
            </a:r>
            <a:r>
              <a:rPr sz="3000" spc="4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различают</a:t>
            </a:r>
            <a:r>
              <a:rPr sz="3000" spc="4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вопросы</a:t>
            </a:r>
            <a:r>
              <a:rPr sz="3000" spc="459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“What</a:t>
            </a:r>
            <a:r>
              <a:rPr sz="3000" spc="4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459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he/she</a:t>
            </a:r>
            <a:r>
              <a:rPr sz="3000" spc="4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like?”</a:t>
            </a:r>
            <a:r>
              <a:rPr sz="3000" spc="45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и </a:t>
            </a:r>
            <a:r>
              <a:rPr sz="3000" dirty="0">
                <a:latin typeface="Calibri"/>
                <a:cs typeface="Calibri"/>
              </a:rPr>
              <a:t>“What</a:t>
            </a:r>
            <a:r>
              <a:rPr sz="3000" spc="9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does</a:t>
            </a:r>
            <a:r>
              <a:rPr sz="3000" spc="9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he/she</a:t>
            </a:r>
            <a:r>
              <a:rPr sz="3000" spc="8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look</a:t>
            </a:r>
            <a:r>
              <a:rPr sz="3000" spc="9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like?”,</a:t>
            </a:r>
            <a:r>
              <a:rPr sz="3000" spc="8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хотя</a:t>
            </a:r>
            <a:r>
              <a:rPr sz="3000" spc="8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смысловой</a:t>
            </a:r>
            <a:r>
              <a:rPr sz="3000" spc="8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разнице</a:t>
            </a:r>
            <a:r>
              <a:rPr sz="3000" spc="8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между</a:t>
            </a:r>
            <a:r>
              <a:rPr sz="3000" spc="8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ними</a:t>
            </a:r>
            <a:r>
              <a:rPr sz="3000" spc="9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уделяется</a:t>
            </a:r>
            <a:r>
              <a:rPr sz="3000" spc="9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большое</a:t>
            </a:r>
            <a:r>
              <a:rPr sz="3000" spc="8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внимание</a:t>
            </a:r>
            <a:r>
              <a:rPr sz="3000" spc="8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еще</a:t>
            </a:r>
            <a:r>
              <a:rPr sz="3000" spc="85" dirty="0">
                <a:latin typeface="Calibri"/>
                <a:cs typeface="Calibri"/>
              </a:rPr>
              <a:t>  </a:t>
            </a:r>
            <a:r>
              <a:rPr sz="3000" spc="-50" dirty="0">
                <a:latin typeface="Calibri"/>
                <a:cs typeface="Calibri"/>
              </a:rPr>
              <a:t>в </a:t>
            </a:r>
            <a:r>
              <a:rPr sz="3000" dirty="0">
                <a:latin typeface="Calibri"/>
                <a:cs typeface="Calibri"/>
              </a:rPr>
              <a:t>начальной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школе,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во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всех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учебниках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учебных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пособиях</a:t>
            </a:r>
            <a:r>
              <a:rPr sz="3000" i="1" spc="-1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" y="8473226"/>
            <a:ext cx="1853136" cy="854892"/>
          </a:xfrm>
          <a:prstGeom prst="rect">
            <a:avLst/>
          </a:prstGeom>
        </p:spPr>
      </p:pic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C6475842-6DF9-8F63-2061-3BBB06134E1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7C961CA4-CEB0-FA5D-0BCB-7D6DF81157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19</a:t>
            </a:fld>
            <a:endParaRPr lang="ru-RU" spc="-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389" y="861114"/>
            <a:ext cx="699452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УСТНАЯ</a:t>
            </a:r>
            <a:r>
              <a:rPr spc="145" dirty="0"/>
              <a:t> </a:t>
            </a:r>
            <a:r>
              <a:rPr spc="60" dirty="0"/>
              <a:t>ЧАСТЬ</a:t>
            </a:r>
            <a:r>
              <a:rPr spc="140" dirty="0"/>
              <a:t> </a:t>
            </a:r>
            <a:r>
              <a:rPr spc="30" dirty="0"/>
              <a:t>ОГЭ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4967" y="10509297"/>
            <a:ext cx="981710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550" spc="-25" dirty="0">
                <a:solidFill>
                  <a:srgbClr val="9E9E9E"/>
                </a:solidFill>
                <a:latin typeface="Arial"/>
                <a:cs typeface="Arial"/>
              </a:rPr>
              <a:t>защищены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111" y="1808764"/>
            <a:ext cx="10446385" cy="111125"/>
          </a:xfrm>
          <a:custGeom>
            <a:avLst/>
            <a:gdLst/>
            <a:ahLst/>
            <a:cxnLst/>
            <a:rect l="l" t="t" r="r" b="b"/>
            <a:pathLst>
              <a:path w="10446385" h="111125">
                <a:moveTo>
                  <a:pt x="10446098" y="240"/>
                </a:moveTo>
                <a:lnTo>
                  <a:pt x="-22" y="240"/>
                </a:lnTo>
                <a:lnTo>
                  <a:pt x="-22" y="111300"/>
                </a:lnTo>
                <a:lnTo>
                  <a:pt x="10446098" y="111300"/>
                </a:lnTo>
                <a:lnTo>
                  <a:pt x="10446098" y="240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44700" y="1990439"/>
          <a:ext cx="15776573" cy="8990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9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9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8560">
                <a:tc gridSpan="6">
                  <a:txBody>
                    <a:bodyPr/>
                    <a:lstStyle/>
                    <a:p>
                      <a:pPr marL="4246245" marR="2729230" indent="-15151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Цель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2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проверить</a:t>
                      </a:r>
                      <a:r>
                        <a:rPr sz="28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устно-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речевые</a:t>
                      </a:r>
                      <a:r>
                        <a:rPr sz="2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умения</a:t>
                      </a:r>
                      <a:r>
                        <a:rPr sz="2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2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ОГЭ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диалогической</a:t>
                      </a:r>
                      <a:r>
                        <a:rPr sz="2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монологической</a:t>
                      </a:r>
                      <a:r>
                        <a:rPr sz="2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речи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76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2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5.</a:t>
                      </a:r>
                      <a:r>
                        <a:rPr sz="2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Задания</a:t>
                      </a:r>
                      <a:r>
                        <a:rPr sz="2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2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говорению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Порядковый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Проверяемые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Уровень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Тип</a:t>
                      </a:r>
                      <a:r>
                        <a:rPr sz="2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задания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Количество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Примерное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ts val="3185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номер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210"/>
                        </a:lnSpc>
                      </a:pPr>
                      <a:r>
                        <a:rPr sz="2800" spc="-20" dirty="0">
                          <a:latin typeface="Arial"/>
                          <a:cs typeface="Arial"/>
                        </a:rPr>
                        <a:t>виды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сложности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баллов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время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L="635" algn="ctr">
                        <a:lnSpc>
                          <a:spcPts val="3185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задания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деятельности,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выполнения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умения,</a:t>
                      </a:r>
                      <a:r>
                        <a:rPr sz="2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навыки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задания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(мин.)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Чтение</a:t>
                      </a:r>
                      <a:r>
                        <a:rPr sz="2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вслух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0" dirty="0">
                          <a:latin typeface="Arial"/>
                          <a:cs typeface="Arial"/>
                        </a:rPr>
                        <a:t>Б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25" dirty="0">
                          <a:latin typeface="Arial"/>
                          <a:cs typeface="Arial"/>
                        </a:rPr>
                        <a:t>РО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0" dirty="0"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(на</a:t>
                      </a:r>
                      <a:r>
                        <a:rPr sz="2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одного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небольшого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экзаменуемог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текста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210"/>
                        </a:lnSpc>
                      </a:pPr>
                      <a:r>
                        <a:rPr sz="2800" spc="-25" dirty="0">
                          <a:latin typeface="Arial"/>
                          <a:cs typeface="Arial"/>
                        </a:rPr>
                        <a:t>о)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Условный</a:t>
                      </a:r>
                      <a:r>
                        <a:rPr sz="2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диалог-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0" dirty="0">
                          <a:latin typeface="Arial"/>
                          <a:cs typeface="Arial"/>
                        </a:rPr>
                        <a:t>П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25" dirty="0">
                          <a:latin typeface="Arial"/>
                          <a:cs typeface="Arial"/>
                        </a:rPr>
                        <a:t>РО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0" dirty="0">
                          <a:latin typeface="Arial"/>
                          <a:cs typeface="Arial"/>
                        </a:rPr>
                        <a:t>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расспрос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Тематическое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spc="-50" dirty="0">
                          <a:latin typeface="Arial"/>
                          <a:cs typeface="Arial"/>
                        </a:rPr>
                        <a:t>Б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spc="-25" dirty="0">
                          <a:latin typeface="Arial"/>
                          <a:cs typeface="Arial"/>
                        </a:rPr>
                        <a:t>РО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spc="-50" dirty="0">
                          <a:latin typeface="Arial"/>
                          <a:cs typeface="Arial"/>
                        </a:rPr>
                        <a:t>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монологическое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высказывание</a:t>
                      </a:r>
                      <a:r>
                        <a:rPr sz="2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0" dirty="0">
                          <a:latin typeface="Arial"/>
                          <a:cs typeface="Arial"/>
                        </a:rPr>
                        <a:t>с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вербальной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опорой</a:t>
                      </a:r>
                      <a:r>
                        <a:rPr sz="2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тексте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задания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9336404" y="10561184"/>
            <a:ext cx="13525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550" spc="-50" dirty="0"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B4AE45-C778-8AC3-2B37-B5CCCC58E41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7B8D15-6418-AAB4-4D62-2AE3EB690E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2</a:t>
            </a:fld>
            <a:endParaRPr lang="ru-RU" spc="-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B27850-74C5-0802-B9E2-BCA1F24F7752}"/>
              </a:ext>
            </a:extLst>
          </p:cNvPr>
          <p:cNvSpPr/>
          <p:nvPr/>
        </p:nvSpPr>
        <p:spPr>
          <a:xfrm>
            <a:off x="17847007" y="283898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08378" y="532459"/>
            <a:ext cx="1683539" cy="14401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430784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Диалог</a:t>
            </a:r>
            <a:r>
              <a:rPr spc="165" dirty="0"/>
              <a:t> </a:t>
            </a:r>
            <a:r>
              <a:rPr spc="55" dirty="0"/>
              <a:t>ОГЭ</a:t>
            </a:r>
            <a:r>
              <a:rPr spc="245" dirty="0"/>
              <a:t> </a:t>
            </a:r>
            <a:r>
              <a:rPr dirty="0"/>
              <a:t>VS</a:t>
            </a:r>
            <a:r>
              <a:rPr spc="200" dirty="0"/>
              <a:t> </a:t>
            </a:r>
            <a:r>
              <a:rPr spc="60" dirty="0"/>
              <a:t>диалог</a:t>
            </a:r>
            <a:r>
              <a:rPr spc="165" dirty="0"/>
              <a:t> </a:t>
            </a:r>
            <a:r>
              <a:rPr spc="30" dirty="0"/>
              <a:t>ЕГЭ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389" y="10477945"/>
            <a:ext cx="217614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©</a:t>
            </a:r>
            <a:r>
              <a:rPr sz="1550" spc="-2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все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права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защищены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36404" y="10542561"/>
            <a:ext cx="23876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5" dirty="0">
                <a:latin typeface="Arial"/>
                <a:cs typeface="Arial"/>
              </a:rPr>
              <a:t>29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5904" y="18437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7" y="239"/>
                </a:moveTo>
                <a:lnTo>
                  <a:pt x="-19" y="239"/>
                </a:lnTo>
                <a:lnTo>
                  <a:pt x="-19" y="228439"/>
                </a:lnTo>
                <a:lnTo>
                  <a:pt x="10444577" y="228439"/>
                </a:lnTo>
                <a:lnTo>
                  <a:pt x="10444577" y="239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85166" y="2377380"/>
            <a:ext cx="18558510" cy="8412480"/>
            <a:chOff x="485166" y="2377380"/>
            <a:chExt cx="18558510" cy="84124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704" y="2377380"/>
              <a:ext cx="17982718" cy="81531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9463" y="10574373"/>
              <a:ext cx="2568575" cy="100965"/>
            </a:xfrm>
            <a:custGeom>
              <a:avLst/>
              <a:gdLst/>
              <a:ahLst/>
              <a:cxnLst/>
              <a:rect l="l" t="t" r="r" b="b"/>
              <a:pathLst>
                <a:path w="2568575" h="100965">
                  <a:moveTo>
                    <a:pt x="397507" y="96776"/>
                  </a:moveTo>
                  <a:lnTo>
                    <a:pt x="397910" y="96877"/>
                  </a:lnTo>
                  <a:lnTo>
                    <a:pt x="398584" y="97147"/>
                  </a:lnTo>
                  <a:lnTo>
                    <a:pt x="399928" y="97382"/>
                  </a:lnTo>
                  <a:lnTo>
                    <a:pt x="401272" y="97617"/>
                  </a:lnTo>
                  <a:lnTo>
                    <a:pt x="402773" y="97924"/>
                  </a:lnTo>
                  <a:lnTo>
                    <a:pt x="405569" y="98187"/>
                  </a:lnTo>
                  <a:lnTo>
                    <a:pt x="408365" y="98449"/>
                  </a:lnTo>
                  <a:lnTo>
                    <a:pt x="412043" y="98724"/>
                  </a:lnTo>
                  <a:lnTo>
                    <a:pt x="416704" y="98955"/>
                  </a:lnTo>
                  <a:lnTo>
                    <a:pt x="421365" y="99186"/>
                  </a:lnTo>
                  <a:lnTo>
                    <a:pt x="427524" y="99397"/>
                  </a:lnTo>
                  <a:lnTo>
                    <a:pt x="433536" y="99574"/>
                  </a:lnTo>
                  <a:lnTo>
                    <a:pt x="439547" y="99750"/>
                  </a:lnTo>
                  <a:lnTo>
                    <a:pt x="482543" y="100358"/>
                  </a:lnTo>
                  <a:lnTo>
                    <a:pt x="499293" y="100434"/>
                  </a:lnTo>
                  <a:lnTo>
                    <a:pt x="507377" y="100467"/>
                  </a:lnTo>
                  <a:lnTo>
                    <a:pt x="515612" y="100480"/>
                  </a:lnTo>
                  <a:lnTo>
                    <a:pt x="523295" y="100490"/>
                  </a:lnTo>
                  <a:lnTo>
                    <a:pt x="530978" y="100500"/>
                  </a:lnTo>
                  <a:lnTo>
                    <a:pt x="538002" y="100900"/>
                  </a:lnTo>
                  <a:lnTo>
                    <a:pt x="545388" y="100492"/>
                  </a:lnTo>
                  <a:lnTo>
                    <a:pt x="552774" y="100085"/>
                  </a:lnTo>
                  <a:lnTo>
                    <a:pt x="560420" y="98996"/>
                  </a:lnTo>
                  <a:lnTo>
                    <a:pt x="567613" y="98046"/>
                  </a:lnTo>
                  <a:lnTo>
                    <a:pt x="574806" y="97095"/>
                  </a:lnTo>
                  <a:lnTo>
                    <a:pt x="581463" y="95851"/>
                  </a:lnTo>
                  <a:lnTo>
                    <a:pt x="588547" y="94791"/>
                  </a:lnTo>
                  <a:lnTo>
                    <a:pt x="595631" y="93730"/>
                  </a:lnTo>
                  <a:lnTo>
                    <a:pt x="602679" y="92619"/>
                  </a:lnTo>
                  <a:lnTo>
                    <a:pt x="610119" y="91685"/>
                  </a:lnTo>
                  <a:lnTo>
                    <a:pt x="617559" y="90750"/>
                  </a:lnTo>
                  <a:lnTo>
                    <a:pt x="625218" y="89894"/>
                  </a:lnTo>
                  <a:lnTo>
                    <a:pt x="664815" y="87068"/>
                  </a:lnTo>
                  <a:lnTo>
                    <a:pt x="707498" y="85814"/>
                  </a:lnTo>
                  <a:lnTo>
                    <a:pt x="753244" y="85455"/>
                  </a:lnTo>
                  <a:lnTo>
                    <a:pt x="761730" y="85450"/>
                  </a:lnTo>
                  <a:lnTo>
                    <a:pt x="770263" y="85456"/>
                  </a:lnTo>
                  <a:lnTo>
                    <a:pt x="810517" y="85568"/>
                  </a:lnTo>
                  <a:lnTo>
                    <a:pt x="835018" y="85673"/>
                  </a:lnTo>
                  <a:lnTo>
                    <a:pt x="843420" y="85709"/>
                  </a:lnTo>
                  <a:lnTo>
                    <a:pt x="887282" y="85875"/>
                  </a:lnTo>
                  <a:lnTo>
                    <a:pt x="930498" y="85998"/>
                  </a:lnTo>
                  <a:lnTo>
                    <a:pt x="973762" y="86073"/>
                  </a:lnTo>
                  <a:lnTo>
                    <a:pt x="1014087" y="86110"/>
                  </a:lnTo>
                  <a:lnTo>
                    <a:pt x="1057155" y="86122"/>
                  </a:lnTo>
                  <a:lnTo>
                    <a:pt x="1063535" y="86122"/>
                  </a:lnTo>
                  <a:lnTo>
                    <a:pt x="1069862" y="86121"/>
                  </a:lnTo>
                  <a:lnTo>
                    <a:pt x="1078308" y="86121"/>
                  </a:lnTo>
                  <a:lnTo>
                    <a:pt x="1086290" y="86119"/>
                  </a:lnTo>
                  <a:lnTo>
                    <a:pt x="1094490" y="86117"/>
                  </a:lnTo>
                  <a:lnTo>
                    <a:pt x="1102690" y="86115"/>
                  </a:lnTo>
                  <a:lnTo>
                    <a:pt x="1110766" y="86113"/>
                  </a:lnTo>
                  <a:lnTo>
                    <a:pt x="1119063" y="86111"/>
                  </a:lnTo>
                  <a:lnTo>
                    <a:pt x="1127360" y="86109"/>
                  </a:lnTo>
                  <a:lnTo>
                    <a:pt x="1135724" y="86107"/>
                  </a:lnTo>
                  <a:lnTo>
                    <a:pt x="1144273" y="86105"/>
                  </a:lnTo>
                  <a:lnTo>
                    <a:pt x="1183728" y="86098"/>
                  </a:lnTo>
                  <a:lnTo>
                    <a:pt x="1224907" y="86094"/>
                  </a:lnTo>
                  <a:lnTo>
                    <a:pt x="1267195" y="86093"/>
                  </a:lnTo>
                  <a:lnTo>
                    <a:pt x="1295560" y="86093"/>
                  </a:lnTo>
                  <a:lnTo>
                    <a:pt x="1302693" y="86093"/>
                  </a:lnTo>
                  <a:lnTo>
                    <a:pt x="1310018" y="86093"/>
                  </a:lnTo>
                  <a:lnTo>
                    <a:pt x="1317649" y="86093"/>
                  </a:lnTo>
                  <a:lnTo>
                    <a:pt x="1325499" y="86093"/>
                  </a:lnTo>
                  <a:lnTo>
                    <a:pt x="1333377" y="86093"/>
                  </a:lnTo>
                  <a:lnTo>
                    <a:pt x="1341089" y="86093"/>
                  </a:lnTo>
                  <a:lnTo>
                    <a:pt x="1348589" y="86093"/>
                  </a:lnTo>
                  <a:lnTo>
                    <a:pt x="1355978" y="86093"/>
                  </a:lnTo>
                  <a:lnTo>
                    <a:pt x="1363286" y="86093"/>
                  </a:lnTo>
                  <a:lnTo>
                    <a:pt x="1370543" y="86093"/>
                  </a:lnTo>
                  <a:lnTo>
                    <a:pt x="1377800" y="86093"/>
                  </a:lnTo>
                  <a:lnTo>
                    <a:pt x="1385026" y="86093"/>
                  </a:lnTo>
                  <a:lnTo>
                    <a:pt x="1392131" y="86093"/>
                  </a:lnTo>
                  <a:lnTo>
                    <a:pt x="1399024" y="86093"/>
                  </a:lnTo>
                  <a:lnTo>
                    <a:pt x="1405645" y="86093"/>
                  </a:lnTo>
                  <a:lnTo>
                    <a:pt x="1412053" y="86093"/>
                  </a:lnTo>
                  <a:lnTo>
                    <a:pt x="1418340" y="86093"/>
                  </a:lnTo>
                  <a:lnTo>
                    <a:pt x="1424598" y="86093"/>
                  </a:lnTo>
                  <a:lnTo>
                    <a:pt x="1432963" y="86094"/>
                  </a:lnTo>
                  <a:lnTo>
                    <a:pt x="1440574" y="86094"/>
                  </a:lnTo>
                  <a:lnTo>
                    <a:pt x="1449213" y="86094"/>
                  </a:lnTo>
                  <a:lnTo>
                    <a:pt x="1455855" y="86094"/>
                  </a:lnTo>
                  <a:lnTo>
                    <a:pt x="1462714" y="86094"/>
                  </a:lnTo>
                  <a:lnTo>
                    <a:pt x="1469626" y="86094"/>
                  </a:lnTo>
                  <a:lnTo>
                    <a:pt x="1476427" y="86094"/>
                  </a:lnTo>
                  <a:lnTo>
                    <a:pt x="1483014" y="86094"/>
                  </a:lnTo>
                  <a:lnTo>
                    <a:pt x="1489493" y="86094"/>
                  </a:lnTo>
                  <a:lnTo>
                    <a:pt x="1496016" y="86094"/>
                  </a:lnTo>
                  <a:lnTo>
                    <a:pt x="1502737" y="86094"/>
                  </a:lnTo>
                  <a:lnTo>
                    <a:pt x="1509651" y="86094"/>
                  </a:lnTo>
                  <a:lnTo>
                    <a:pt x="1664670" y="86094"/>
                  </a:lnTo>
                  <a:lnTo>
                    <a:pt x="1673298" y="86094"/>
                  </a:lnTo>
                  <a:lnTo>
                    <a:pt x="1681922" y="86094"/>
                  </a:lnTo>
                  <a:lnTo>
                    <a:pt x="1690500" y="86094"/>
                  </a:lnTo>
                  <a:lnTo>
                    <a:pt x="1698995" y="86094"/>
                  </a:lnTo>
                  <a:lnTo>
                    <a:pt x="1914149" y="86094"/>
                  </a:lnTo>
                  <a:lnTo>
                    <a:pt x="1922230" y="86497"/>
                  </a:lnTo>
                  <a:lnTo>
                    <a:pt x="1929805" y="86094"/>
                  </a:lnTo>
                  <a:lnTo>
                    <a:pt x="1937379" y="85690"/>
                  </a:lnTo>
                  <a:lnTo>
                    <a:pt x="1944956" y="84613"/>
                  </a:lnTo>
                  <a:lnTo>
                    <a:pt x="1952078" y="83673"/>
                  </a:lnTo>
                  <a:lnTo>
                    <a:pt x="1959199" y="82732"/>
                  </a:lnTo>
                  <a:lnTo>
                    <a:pt x="1966446" y="81905"/>
                  </a:lnTo>
                  <a:lnTo>
                    <a:pt x="1972534" y="80452"/>
                  </a:lnTo>
                  <a:lnTo>
                    <a:pt x="1978622" y="79000"/>
                  </a:lnTo>
                  <a:lnTo>
                    <a:pt x="1983666" y="76824"/>
                  </a:lnTo>
                  <a:lnTo>
                    <a:pt x="1988605" y="74959"/>
                  </a:lnTo>
                  <a:lnTo>
                    <a:pt x="1993545" y="73094"/>
                  </a:lnTo>
                  <a:lnTo>
                    <a:pt x="1997436" y="71017"/>
                  </a:lnTo>
                  <a:lnTo>
                    <a:pt x="2002173" y="69263"/>
                  </a:lnTo>
                  <a:lnTo>
                    <a:pt x="2006909" y="67509"/>
                  </a:lnTo>
                  <a:lnTo>
                    <a:pt x="2011984" y="65834"/>
                  </a:lnTo>
                  <a:lnTo>
                    <a:pt x="2017024" y="64434"/>
                  </a:lnTo>
                  <a:lnTo>
                    <a:pt x="2022064" y="63033"/>
                  </a:lnTo>
                  <a:lnTo>
                    <a:pt x="2027272" y="61845"/>
                  </a:lnTo>
                  <a:lnTo>
                    <a:pt x="2032414" y="60859"/>
                  </a:lnTo>
                  <a:lnTo>
                    <a:pt x="2037556" y="59873"/>
                  </a:lnTo>
                  <a:lnTo>
                    <a:pt x="2042752" y="59130"/>
                  </a:lnTo>
                  <a:lnTo>
                    <a:pt x="2047878" y="58519"/>
                  </a:lnTo>
                  <a:lnTo>
                    <a:pt x="2053005" y="57908"/>
                  </a:lnTo>
                  <a:lnTo>
                    <a:pt x="2058522" y="57918"/>
                  </a:lnTo>
                  <a:lnTo>
                    <a:pt x="2063172" y="57195"/>
                  </a:lnTo>
                  <a:lnTo>
                    <a:pt x="2067822" y="56472"/>
                  </a:lnTo>
                  <a:lnTo>
                    <a:pt x="2071755" y="55241"/>
                  </a:lnTo>
                  <a:lnTo>
                    <a:pt x="2075780" y="54182"/>
                  </a:lnTo>
                  <a:lnTo>
                    <a:pt x="2079806" y="53122"/>
                  </a:lnTo>
                  <a:lnTo>
                    <a:pt x="2083488" y="51885"/>
                  </a:lnTo>
                  <a:lnTo>
                    <a:pt x="2087324" y="50837"/>
                  </a:lnTo>
                  <a:lnTo>
                    <a:pt x="2091159" y="49789"/>
                  </a:lnTo>
                  <a:lnTo>
                    <a:pt x="2094898" y="48758"/>
                  </a:lnTo>
                  <a:lnTo>
                    <a:pt x="2098794" y="47894"/>
                  </a:lnTo>
                  <a:lnTo>
                    <a:pt x="2102689" y="47031"/>
                  </a:lnTo>
                  <a:lnTo>
                    <a:pt x="2106628" y="46279"/>
                  </a:lnTo>
                  <a:lnTo>
                    <a:pt x="2110698" y="45654"/>
                  </a:lnTo>
                  <a:lnTo>
                    <a:pt x="2114769" y="45029"/>
                  </a:lnTo>
                  <a:lnTo>
                    <a:pt x="2118944" y="44544"/>
                  </a:lnTo>
                  <a:lnTo>
                    <a:pt x="2123217" y="44144"/>
                  </a:lnTo>
                  <a:lnTo>
                    <a:pt x="2127491" y="43745"/>
                  </a:lnTo>
                  <a:lnTo>
                    <a:pt x="2131882" y="43476"/>
                  </a:lnTo>
                  <a:lnTo>
                    <a:pt x="2136337" y="43258"/>
                  </a:lnTo>
                  <a:lnTo>
                    <a:pt x="2140792" y="43039"/>
                  </a:lnTo>
                  <a:lnTo>
                    <a:pt x="2145755" y="43328"/>
                  </a:lnTo>
                  <a:lnTo>
                    <a:pt x="2149947" y="42833"/>
                  </a:lnTo>
                  <a:lnTo>
                    <a:pt x="2154140" y="42338"/>
                  </a:lnTo>
                  <a:lnTo>
                    <a:pt x="2157738" y="41242"/>
                  </a:lnTo>
                  <a:lnTo>
                    <a:pt x="2161490" y="40290"/>
                  </a:lnTo>
                  <a:lnTo>
                    <a:pt x="2165241" y="39338"/>
                  </a:lnTo>
                  <a:lnTo>
                    <a:pt x="2169160" y="38543"/>
                  </a:lnTo>
                  <a:lnTo>
                    <a:pt x="2172457" y="37121"/>
                  </a:lnTo>
                  <a:lnTo>
                    <a:pt x="2175754" y="35698"/>
                  </a:lnTo>
                  <a:lnTo>
                    <a:pt x="2178359" y="33575"/>
                  </a:lnTo>
                  <a:lnTo>
                    <a:pt x="2181272" y="31755"/>
                  </a:lnTo>
                  <a:lnTo>
                    <a:pt x="2184185" y="29936"/>
                  </a:lnTo>
                  <a:lnTo>
                    <a:pt x="2186902" y="27913"/>
                  </a:lnTo>
                  <a:lnTo>
                    <a:pt x="2189934" y="26204"/>
                  </a:lnTo>
                  <a:lnTo>
                    <a:pt x="2192967" y="24496"/>
                  </a:lnTo>
                  <a:lnTo>
                    <a:pt x="2195680" y="22866"/>
                  </a:lnTo>
                  <a:lnTo>
                    <a:pt x="2199468" y="21504"/>
                  </a:lnTo>
                  <a:lnTo>
                    <a:pt x="2238533" y="14780"/>
                  </a:lnTo>
                  <a:lnTo>
                    <a:pt x="2243899" y="14470"/>
                  </a:lnTo>
                  <a:lnTo>
                    <a:pt x="2249265" y="14160"/>
                  </a:lnTo>
                  <a:lnTo>
                    <a:pt x="2254713" y="14416"/>
                  </a:lnTo>
                  <a:lnTo>
                    <a:pt x="2260054" y="13898"/>
                  </a:lnTo>
                  <a:lnTo>
                    <a:pt x="2265394" y="13379"/>
                  </a:lnTo>
                  <a:lnTo>
                    <a:pt x="2270714" y="12296"/>
                  </a:lnTo>
                  <a:lnTo>
                    <a:pt x="2275941" y="11357"/>
                  </a:lnTo>
                  <a:lnTo>
                    <a:pt x="2281168" y="10419"/>
                  </a:lnTo>
                  <a:lnTo>
                    <a:pt x="2286326" y="9254"/>
                  </a:lnTo>
                  <a:lnTo>
                    <a:pt x="2291415" y="8265"/>
                  </a:lnTo>
                  <a:lnTo>
                    <a:pt x="2296504" y="7276"/>
                  </a:lnTo>
                  <a:lnTo>
                    <a:pt x="2321184" y="3188"/>
                  </a:lnTo>
                  <a:lnTo>
                    <a:pt x="2326046" y="2558"/>
                  </a:lnTo>
                  <a:lnTo>
                    <a:pt x="2330850" y="2054"/>
                  </a:lnTo>
                  <a:lnTo>
                    <a:pt x="2335642" y="1638"/>
                  </a:lnTo>
                  <a:lnTo>
                    <a:pt x="2340435" y="1222"/>
                  </a:lnTo>
                  <a:lnTo>
                    <a:pt x="2378307" y="43"/>
                  </a:lnTo>
                  <a:lnTo>
                    <a:pt x="2383028" y="18"/>
                  </a:lnTo>
                  <a:lnTo>
                    <a:pt x="2387745" y="40"/>
                  </a:lnTo>
                  <a:lnTo>
                    <a:pt x="2392467" y="61"/>
                  </a:lnTo>
                  <a:lnTo>
                    <a:pt x="2397188" y="81"/>
                  </a:lnTo>
                  <a:lnTo>
                    <a:pt x="2401911" y="127"/>
                  </a:lnTo>
                  <a:lnTo>
                    <a:pt x="2406637" y="168"/>
                  </a:lnTo>
                  <a:lnTo>
                    <a:pt x="2411363" y="208"/>
                  </a:lnTo>
                  <a:lnTo>
                    <a:pt x="2415689" y="258"/>
                  </a:lnTo>
                  <a:lnTo>
                    <a:pt x="2420825" y="301"/>
                  </a:lnTo>
                  <a:lnTo>
                    <a:pt x="2425961" y="344"/>
                  </a:lnTo>
                  <a:lnTo>
                    <a:pt x="2431774" y="389"/>
                  </a:lnTo>
                  <a:lnTo>
                    <a:pt x="2437452" y="426"/>
                  </a:lnTo>
                  <a:lnTo>
                    <a:pt x="2443131" y="463"/>
                  </a:lnTo>
                  <a:lnTo>
                    <a:pt x="2449103" y="496"/>
                  </a:lnTo>
                  <a:lnTo>
                    <a:pt x="2454894" y="524"/>
                  </a:lnTo>
                  <a:lnTo>
                    <a:pt x="2460685" y="552"/>
                  </a:lnTo>
                  <a:lnTo>
                    <a:pt x="2466529" y="574"/>
                  </a:lnTo>
                  <a:lnTo>
                    <a:pt x="2472199" y="593"/>
                  </a:lnTo>
                  <a:lnTo>
                    <a:pt x="2477869" y="612"/>
                  </a:lnTo>
                  <a:lnTo>
                    <a:pt x="2483462" y="625"/>
                  </a:lnTo>
                  <a:lnTo>
                    <a:pt x="2488915" y="635"/>
                  </a:lnTo>
                  <a:lnTo>
                    <a:pt x="2494367" y="646"/>
                  </a:lnTo>
                  <a:lnTo>
                    <a:pt x="2499691" y="652"/>
                  </a:lnTo>
                  <a:lnTo>
                    <a:pt x="2504916" y="657"/>
                  </a:lnTo>
                  <a:lnTo>
                    <a:pt x="2510140" y="662"/>
                  </a:lnTo>
                  <a:lnTo>
                    <a:pt x="2515231" y="664"/>
                  </a:lnTo>
                  <a:lnTo>
                    <a:pt x="2520260" y="665"/>
                  </a:lnTo>
                  <a:lnTo>
                    <a:pt x="2525289" y="666"/>
                  </a:lnTo>
                  <a:lnTo>
                    <a:pt x="2530206" y="665"/>
                  </a:lnTo>
                  <a:lnTo>
                    <a:pt x="2535089" y="665"/>
                  </a:lnTo>
                  <a:lnTo>
                    <a:pt x="2539972" y="664"/>
                  </a:lnTo>
                  <a:lnTo>
                    <a:pt x="2545176" y="258"/>
                  </a:lnTo>
                  <a:lnTo>
                    <a:pt x="2549561" y="660"/>
                  </a:lnTo>
                  <a:lnTo>
                    <a:pt x="2553944" y="1062"/>
                  </a:lnTo>
                  <a:lnTo>
                    <a:pt x="2558408" y="1734"/>
                  </a:lnTo>
                  <a:lnTo>
                    <a:pt x="2561393" y="3076"/>
                  </a:lnTo>
                  <a:lnTo>
                    <a:pt x="2564378" y="4417"/>
                  </a:lnTo>
                  <a:lnTo>
                    <a:pt x="2566502" y="6724"/>
                  </a:lnTo>
                  <a:lnTo>
                    <a:pt x="2567473" y="8712"/>
                  </a:lnTo>
                  <a:lnTo>
                    <a:pt x="2568445" y="10699"/>
                  </a:lnTo>
                  <a:lnTo>
                    <a:pt x="2568230" y="12624"/>
                  </a:lnTo>
                  <a:lnTo>
                    <a:pt x="2567223" y="15000"/>
                  </a:lnTo>
                  <a:lnTo>
                    <a:pt x="2566215" y="17376"/>
                  </a:lnTo>
                  <a:lnTo>
                    <a:pt x="2564061" y="20397"/>
                  </a:lnTo>
                  <a:lnTo>
                    <a:pt x="2561428" y="22966"/>
                  </a:lnTo>
                  <a:lnTo>
                    <a:pt x="2558795" y="25536"/>
                  </a:lnTo>
                  <a:lnTo>
                    <a:pt x="2555634" y="28188"/>
                  </a:lnTo>
                  <a:lnTo>
                    <a:pt x="2551425" y="30418"/>
                  </a:lnTo>
                  <a:lnTo>
                    <a:pt x="2547217" y="32648"/>
                  </a:lnTo>
                  <a:lnTo>
                    <a:pt x="2541668" y="34664"/>
                  </a:lnTo>
                  <a:lnTo>
                    <a:pt x="2536176" y="36345"/>
                  </a:lnTo>
                  <a:lnTo>
                    <a:pt x="2530685" y="38026"/>
                  </a:lnTo>
                  <a:lnTo>
                    <a:pt x="2524886" y="39382"/>
                  </a:lnTo>
                  <a:lnTo>
                    <a:pt x="2518475" y="40502"/>
                  </a:lnTo>
                  <a:lnTo>
                    <a:pt x="2512065" y="41623"/>
                  </a:lnTo>
                  <a:lnTo>
                    <a:pt x="2505109" y="42015"/>
                  </a:lnTo>
                  <a:lnTo>
                    <a:pt x="2497715" y="43068"/>
                  </a:lnTo>
                  <a:lnTo>
                    <a:pt x="2490322" y="44121"/>
                  </a:lnTo>
                  <a:lnTo>
                    <a:pt x="2482355" y="45578"/>
                  </a:lnTo>
                  <a:lnTo>
                    <a:pt x="2474113" y="46823"/>
                  </a:lnTo>
                  <a:lnTo>
                    <a:pt x="2467958" y="47769"/>
                  </a:lnTo>
                  <a:lnTo>
                    <a:pt x="2424557" y="52903"/>
                  </a:lnTo>
                  <a:lnTo>
                    <a:pt x="2378734" y="55804"/>
                  </a:lnTo>
                  <a:lnTo>
                    <a:pt x="2338056" y="57217"/>
                  </a:lnTo>
                  <a:lnTo>
                    <a:pt x="2292896" y="57990"/>
                  </a:lnTo>
                  <a:lnTo>
                    <a:pt x="2243489" y="58312"/>
                  </a:lnTo>
                  <a:lnTo>
                    <a:pt x="2203955" y="58360"/>
                  </a:lnTo>
                  <a:lnTo>
                    <a:pt x="2190672" y="58354"/>
                  </a:lnTo>
                  <a:lnTo>
                    <a:pt x="2151116" y="58282"/>
                  </a:lnTo>
                  <a:lnTo>
                    <a:pt x="2111364" y="58171"/>
                  </a:lnTo>
                  <a:lnTo>
                    <a:pt x="2097985" y="58128"/>
                  </a:lnTo>
                  <a:lnTo>
                    <a:pt x="2084355" y="58086"/>
                  </a:lnTo>
                  <a:lnTo>
                    <a:pt x="2041901" y="57963"/>
                  </a:lnTo>
                  <a:lnTo>
                    <a:pt x="1998495" y="57853"/>
                  </a:lnTo>
                  <a:lnTo>
                    <a:pt x="1953754" y="57762"/>
                  </a:lnTo>
                  <a:lnTo>
                    <a:pt x="1907352" y="57692"/>
                  </a:lnTo>
                  <a:lnTo>
                    <a:pt x="1860448" y="57642"/>
                  </a:lnTo>
                  <a:lnTo>
                    <a:pt x="1815258" y="57609"/>
                  </a:lnTo>
                  <a:lnTo>
                    <a:pt x="1770876" y="57589"/>
                  </a:lnTo>
                  <a:lnTo>
                    <a:pt x="1725894" y="57579"/>
                  </a:lnTo>
                  <a:lnTo>
                    <a:pt x="1679419" y="57577"/>
                  </a:lnTo>
                  <a:lnTo>
                    <a:pt x="1663837" y="57577"/>
                  </a:lnTo>
                  <a:lnTo>
                    <a:pt x="1617238" y="57580"/>
                  </a:lnTo>
                  <a:lnTo>
                    <a:pt x="1569661" y="57585"/>
                  </a:lnTo>
                  <a:lnTo>
                    <a:pt x="1553612" y="57586"/>
                  </a:lnTo>
                  <a:lnTo>
                    <a:pt x="1537618" y="57588"/>
                  </a:lnTo>
                  <a:lnTo>
                    <a:pt x="1521729" y="57590"/>
                  </a:lnTo>
                  <a:lnTo>
                    <a:pt x="1505885" y="57592"/>
                  </a:lnTo>
                  <a:lnTo>
                    <a:pt x="1490018" y="57594"/>
                  </a:lnTo>
                  <a:lnTo>
                    <a:pt x="1441741" y="57598"/>
                  </a:lnTo>
                  <a:lnTo>
                    <a:pt x="1393194" y="57602"/>
                  </a:lnTo>
                  <a:lnTo>
                    <a:pt x="1345452" y="57606"/>
                  </a:lnTo>
                  <a:lnTo>
                    <a:pt x="1301926" y="57608"/>
                  </a:lnTo>
                  <a:lnTo>
                    <a:pt x="1260531" y="57609"/>
                  </a:lnTo>
                  <a:lnTo>
                    <a:pt x="1220351" y="57610"/>
                  </a:lnTo>
                  <a:lnTo>
                    <a:pt x="1180646" y="57611"/>
                  </a:lnTo>
                  <a:lnTo>
                    <a:pt x="1140682" y="57611"/>
                  </a:lnTo>
                  <a:lnTo>
                    <a:pt x="1127521" y="57611"/>
                  </a:lnTo>
                  <a:lnTo>
                    <a:pt x="1114496" y="57611"/>
                  </a:lnTo>
                  <a:lnTo>
                    <a:pt x="1101569" y="57611"/>
                  </a:lnTo>
                  <a:lnTo>
                    <a:pt x="1088770" y="57611"/>
                  </a:lnTo>
                  <a:lnTo>
                    <a:pt x="1076126" y="57611"/>
                  </a:lnTo>
                  <a:lnTo>
                    <a:pt x="1063702" y="57611"/>
                  </a:lnTo>
                  <a:lnTo>
                    <a:pt x="1051463" y="57610"/>
                  </a:lnTo>
                  <a:lnTo>
                    <a:pt x="1039291" y="57610"/>
                  </a:lnTo>
                  <a:lnTo>
                    <a:pt x="1027069" y="57610"/>
                  </a:lnTo>
                  <a:lnTo>
                    <a:pt x="1014693" y="57610"/>
                  </a:lnTo>
                  <a:lnTo>
                    <a:pt x="1002249" y="57610"/>
                  </a:lnTo>
                  <a:lnTo>
                    <a:pt x="989907" y="57610"/>
                  </a:lnTo>
                  <a:lnTo>
                    <a:pt x="977837" y="57610"/>
                  </a:lnTo>
                  <a:lnTo>
                    <a:pt x="966151" y="57610"/>
                  </a:lnTo>
                  <a:lnTo>
                    <a:pt x="954737" y="57610"/>
                  </a:lnTo>
                  <a:lnTo>
                    <a:pt x="943424" y="57610"/>
                  </a:lnTo>
                  <a:lnTo>
                    <a:pt x="932043" y="57610"/>
                  </a:lnTo>
                  <a:lnTo>
                    <a:pt x="920552" y="57610"/>
                  </a:lnTo>
                  <a:lnTo>
                    <a:pt x="909039" y="57610"/>
                  </a:lnTo>
                  <a:lnTo>
                    <a:pt x="863089" y="57609"/>
                  </a:lnTo>
                  <a:lnTo>
                    <a:pt x="829762" y="57609"/>
                  </a:lnTo>
                  <a:lnTo>
                    <a:pt x="819226" y="57609"/>
                  </a:lnTo>
                  <a:lnTo>
                    <a:pt x="808758" y="57609"/>
                  </a:lnTo>
                  <a:lnTo>
                    <a:pt x="798170" y="57609"/>
                  </a:lnTo>
                  <a:lnTo>
                    <a:pt x="787474" y="57609"/>
                  </a:lnTo>
                  <a:lnTo>
                    <a:pt x="776750" y="57609"/>
                  </a:lnTo>
                  <a:lnTo>
                    <a:pt x="765910" y="57609"/>
                  </a:lnTo>
                  <a:lnTo>
                    <a:pt x="754867" y="57609"/>
                  </a:lnTo>
                  <a:lnTo>
                    <a:pt x="743561" y="57609"/>
                  </a:lnTo>
                  <a:lnTo>
                    <a:pt x="732050" y="57609"/>
                  </a:lnTo>
                  <a:lnTo>
                    <a:pt x="661878" y="57609"/>
                  </a:lnTo>
                  <a:lnTo>
                    <a:pt x="650187" y="57609"/>
                  </a:lnTo>
                  <a:lnTo>
                    <a:pt x="603803" y="57666"/>
                  </a:lnTo>
                  <a:lnTo>
                    <a:pt x="592419" y="57761"/>
                  </a:lnTo>
                  <a:lnTo>
                    <a:pt x="581013" y="57780"/>
                  </a:lnTo>
                  <a:lnTo>
                    <a:pt x="534044" y="55906"/>
                  </a:lnTo>
                  <a:lnTo>
                    <a:pt x="522188" y="55188"/>
                  </a:lnTo>
                  <a:lnTo>
                    <a:pt x="510295" y="54493"/>
                  </a:lnTo>
                  <a:lnTo>
                    <a:pt x="463644" y="50759"/>
                  </a:lnTo>
                  <a:lnTo>
                    <a:pt x="441680" y="47915"/>
                  </a:lnTo>
                  <a:lnTo>
                    <a:pt x="430870" y="46475"/>
                  </a:lnTo>
                  <a:lnTo>
                    <a:pt x="420165" y="45044"/>
                  </a:lnTo>
                  <a:lnTo>
                    <a:pt x="409590" y="43585"/>
                  </a:lnTo>
                  <a:lnTo>
                    <a:pt x="399098" y="42146"/>
                  </a:lnTo>
                  <a:lnTo>
                    <a:pt x="357392" y="37048"/>
                  </a:lnTo>
                  <a:lnTo>
                    <a:pt x="317878" y="33152"/>
                  </a:lnTo>
                  <a:lnTo>
                    <a:pt x="272726" y="30035"/>
                  </a:lnTo>
                  <a:lnTo>
                    <a:pt x="232279" y="28500"/>
                  </a:lnTo>
                  <a:lnTo>
                    <a:pt x="191469" y="27996"/>
                  </a:lnTo>
                  <a:lnTo>
                    <a:pt x="185209" y="27994"/>
                  </a:lnTo>
                  <a:lnTo>
                    <a:pt x="177023" y="27994"/>
                  </a:lnTo>
                  <a:lnTo>
                    <a:pt x="169781" y="28063"/>
                  </a:lnTo>
                  <a:lnTo>
                    <a:pt x="162228" y="28123"/>
                  </a:lnTo>
                  <a:lnTo>
                    <a:pt x="154674" y="28184"/>
                  </a:lnTo>
                  <a:lnTo>
                    <a:pt x="147052" y="28278"/>
                  </a:lnTo>
                  <a:lnTo>
                    <a:pt x="139889" y="28359"/>
                  </a:lnTo>
                  <a:lnTo>
                    <a:pt x="132725" y="28439"/>
                  </a:lnTo>
                  <a:lnTo>
                    <a:pt x="125805" y="28530"/>
                  </a:lnTo>
                  <a:lnTo>
                    <a:pt x="119248" y="28607"/>
                  </a:lnTo>
                  <a:lnTo>
                    <a:pt x="112690" y="28683"/>
                  </a:lnTo>
                  <a:lnTo>
                    <a:pt x="106490" y="28757"/>
                  </a:lnTo>
                  <a:lnTo>
                    <a:pt x="100543" y="28819"/>
                  </a:lnTo>
                  <a:lnTo>
                    <a:pt x="67916" y="29081"/>
                  </a:lnTo>
                  <a:lnTo>
                    <a:pt x="62851" y="29108"/>
                  </a:lnTo>
                  <a:lnTo>
                    <a:pt x="57996" y="29126"/>
                  </a:lnTo>
                  <a:lnTo>
                    <a:pt x="53171" y="29141"/>
                  </a:lnTo>
                  <a:lnTo>
                    <a:pt x="48345" y="29155"/>
                  </a:lnTo>
                  <a:lnTo>
                    <a:pt x="25016" y="29174"/>
                  </a:lnTo>
                  <a:lnTo>
                    <a:pt x="20381" y="29174"/>
                  </a:lnTo>
                  <a:lnTo>
                    <a:pt x="14970" y="29171"/>
                  </a:lnTo>
                  <a:lnTo>
                    <a:pt x="11152" y="29169"/>
                  </a:lnTo>
                  <a:lnTo>
                    <a:pt x="7333" y="29166"/>
                  </a:lnTo>
                  <a:lnTo>
                    <a:pt x="3656" y="29162"/>
                  </a:lnTo>
                  <a:lnTo>
                    <a:pt x="2106" y="29159"/>
                  </a:lnTo>
                  <a:lnTo>
                    <a:pt x="555" y="29155"/>
                  </a:lnTo>
                  <a:lnTo>
                    <a:pt x="-15" y="29151"/>
                  </a:lnTo>
                  <a:lnTo>
                    <a:pt x="1849" y="29148"/>
                  </a:lnTo>
                  <a:lnTo>
                    <a:pt x="3714" y="29145"/>
                  </a:lnTo>
                  <a:lnTo>
                    <a:pt x="8829" y="29141"/>
                  </a:lnTo>
                  <a:lnTo>
                    <a:pt x="13295" y="29139"/>
                  </a:lnTo>
                  <a:lnTo>
                    <a:pt x="17761" y="29136"/>
                  </a:lnTo>
                  <a:lnTo>
                    <a:pt x="26087" y="29133"/>
                  </a:lnTo>
                  <a:lnTo>
                    <a:pt x="28646" y="29132"/>
                  </a:lnTo>
                </a:path>
              </a:pathLst>
            </a:custGeom>
            <a:ln w="2285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E90EA046-9A80-0A86-281A-95B8A977FB9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72907EC-3E58-B9FD-2D33-088E849F70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20</a:t>
            </a:fld>
            <a:endParaRPr lang="ru-RU" spc="-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107231" y="712153"/>
            <a:ext cx="13532869" cy="96481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8406" tIns="74203" rIns="148406" bIns="74203"/>
          <a:lstStyle/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1. What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kind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of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books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do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like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to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read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2.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How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often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do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borrow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books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from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library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3. What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is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your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favourite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weekday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4. What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sports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facilities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do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have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your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school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5. Do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think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school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uniform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is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necessary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or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not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Why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do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think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so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6.How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much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free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time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do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have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on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weekdays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7.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How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do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and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your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friends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usually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spend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your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free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time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8. What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afterschool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activities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do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take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part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9. What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hobby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would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do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if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had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more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free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time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10. What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place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your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country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would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recommend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foreign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tourist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visit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11. What TV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programmes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are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popular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your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family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12. What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is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your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best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friend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395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like</a:t>
            </a: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13. </a:t>
            </a:r>
            <a:r>
              <a:rPr lang="en-US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What is your uniform like?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727BF0-F680-901D-62BD-5593EA8399D8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8CCC2-AB8B-D581-B702-997FA5D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773" y="1111911"/>
            <a:ext cx="16893490" cy="1615827"/>
          </a:xfrm>
        </p:spPr>
        <p:txBody>
          <a:bodyPr/>
          <a:lstStyle/>
          <a:p>
            <a:r>
              <a:rPr lang="ru-RU" b="0" dirty="0"/>
              <a:t>Оцените ответы участника экзамена на вопрос</a:t>
            </a:r>
            <a:r>
              <a:rPr lang="ru-RU" dirty="0"/>
              <a:t> </a:t>
            </a:r>
            <a:r>
              <a:rPr lang="ru-RU" b="0" i="1" dirty="0"/>
              <a:t>Who </a:t>
            </a:r>
            <a:r>
              <a:rPr lang="ru-RU" b="0" i="1" dirty="0" err="1"/>
              <a:t>is</a:t>
            </a:r>
            <a:r>
              <a:rPr lang="ru-RU" b="0" i="1" dirty="0"/>
              <a:t> </a:t>
            </a:r>
            <a:r>
              <a:rPr lang="ru-RU" b="0" i="1" dirty="0" err="1"/>
              <a:t>your</a:t>
            </a:r>
            <a:r>
              <a:rPr lang="ru-RU" b="0" i="1" dirty="0"/>
              <a:t> </a:t>
            </a:r>
            <a:r>
              <a:rPr lang="ru-RU" b="0" i="1" dirty="0" err="1"/>
              <a:t>favourite</a:t>
            </a:r>
            <a:r>
              <a:rPr lang="ru-RU" b="0" i="1" dirty="0"/>
              <a:t> Russian </a:t>
            </a:r>
            <a:r>
              <a:rPr lang="ru-RU" b="0" i="1" dirty="0" err="1"/>
              <a:t>writer</a:t>
            </a:r>
            <a:r>
              <a:rPr lang="ru-RU" b="0" i="1" dirty="0"/>
              <a:t>?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4C43F1-9677-EE17-8EE9-BCE5619875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2B6A2-49DB-10DA-09BE-18DD65F314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22</a:t>
            </a:fld>
            <a:endParaRPr lang="ru-RU" spc="-50" dirty="0"/>
          </a:p>
        </p:txBody>
      </p:sp>
      <p:pic>
        <p:nvPicPr>
          <p:cNvPr id="13" name="Рисунок 12" descr="Изображение выглядит как текст, Шрифт, снимок экрана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E8361F1-034F-4D61-362C-68D94A3A3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3216275"/>
            <a:ext cx="15936308" cy="69811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E9DDE8-066E-D6B6-5C49-FEAB106785A2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8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4AFFA-76A5-016C-7049-6E7FAACD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981A81-108F-C80B-5809-6C98F525197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EDBC65-C1B9-3FBE-DE65-72CD09BA59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23</a:t>
            </a:fld>
            <a:endParaRPr lang="ru-RU" spc="-50" dirty="0"/>
          </a:p>
        </p:txBody>
      </p:sp>
      <p:pic>
        <p:nvPicPr>
          <p:cNvPr id="6" name="Рисунок 5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2BBA8F7-0340-9CC6-CEF1-B56539268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81" y="2073275"/>
            <a:ext cx="18992744" cy="7391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E7B62E-CB1A-003C-DFF5-FE45E127B1A3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60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5D3A2-0557-6588-09E9-6AA9A2B9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6F442F-ADEE-AAD1-DE10-88799FE89A7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2E4D56-BCF0-A804-7EA2-34317E8C14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24</a:t>
            </a:fld>
            <a:endParaRPr lang="ru-RU" spc="-50" dirty="0"/>
          </a:p>
        </p:txBody>
      </p:sp>
      <p:pic>
        <p:nvPicPr>
          <p:cNvPr id="6" name="Рисунок 5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DF59664-BEF3-112B-724B-C829F469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777875"/>
            <a:ext cx="11963400" cy="974679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B1BDE6-A539-DA86-49D4-5DE0EA2AE729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65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AB443-E797-D298-0C5D-83ECFCC36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B5735-BE7C-E5C8-6698-C622704C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46065-246A-9CE3-9242-3C3881831A4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D293C6-8F80-0BA3-F638-8F6E4122A0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25</a:t>
            </a:fld>
            <a:endParaRPr lang="ru-RU" spc="-50" dirty="0"/>
          </a:p>
        </p:txBody>
      </p:sp>
      <p:pic>
        <p:nvPicPr>
          <p:cNvPr id="6" name="Рисунок 5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6B9CE57-AC48-53EB-65B8-77B6FC9D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777875"/>
            <a:ext cx="11963400" cy="974679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F988DC3-7C06-37FC-33CF-C8B2AB01E864}"/>
              </a:ext>
            </a:extLst>
          </p:cNvPr>
          <p:cNvGrpSpPr/>
          <p:nvPr/>
        </p:nvGrpSpPr>
        <p:grpSpPr>
          <a:xfrm>
            <a:off x="8069040" y="2518251"/>
            <a:ext cx="287280" cy="319680"/>
            <a:chOff x="8069040" y="2518251"/>
            <a:chExt cx="28728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7AA24AC7-01BC-FE65-E872-CAAC4A4C91FF}"/>
                    </a:ext>
                  </a:extLst>
                </p14:cNvPr>
                <p14:cNvContentPartPr/>
                <p14:nvPr/>
              </p14:nvContentPartPr>
              <p14:xfrm>
                <a:off x="8069040" y="2645331"/>
                <a:ext cx="287280" cy="1800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7AA24AC7-01BC-FE65-E872-CAAC4A4C91F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62920" y="2639211"/>
                  <a:ext cx="29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4671C0B9-9A1A-085F-610E-B83DBA627833}"/>
                    </a:ext>
                  </a:extLst>
                </p14:cNvPr>
                <p14:cNvContentPartPr/>
                <p14:nvPr/>
              </p14:nvContentPartPr>
              <p14:xfrm>
                <a:off x="8197560" y="2518251"/>
                <a:ext cx="360" cy="31968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4671C0B9-9A1A-085F-610E-B83DBA62783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91440" y="2512131"/>
                  <a:ext cx="1260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02219EC-84CD-0DC0-8A8F-248DD7FE2BAC}"/>
              </a:ext>
            </a:extLst>
          </p:cNvPr>
          <p:cNvGrpSpPr/>
          <p:nvPr/>
        </p:nvGrpSpPr>
        <p:grpSpPr>
          <a:xfrm>
            <a:off x="10315440" y="4603731"/>
            <a:ext cx="367200" cy="319680"/>
            <a:chOff x="10315440" y="4603731"/>
            <a:chExt cx="3672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B19EA52D-F196-2BE9-5E09-78EB059C0E5E}"/>
                    </a:ext>
                  </a:extLst>
                </p14:cNvPr>
                <p14:cNvContentPartPr/>
                <p14:nvPr/>
              </p14:nvContentPartPr>
              <p14:xfrm>
                <a:off x="10315440" y="4763571"/>
                <a:ext cx="367200" cy="1728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B19EA52D-F196-2BE9-5E09-78EB059C0E5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09320" y="4757451"/>
                  <a:ext cx="37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E67ED073-CF87-A084-41F7-18BDF42A0058}"/>
                    </a:ext>
                  </a:extLst>
                </p14:cNvPr>
                <p14:cNvContentPartPr/>
                <p14:nvPr/>
              </p14:nvContentPartPr>
              <p14:xfrm>
                <a:off x="10523520" y="4603731"/>
                <a:ext cx="360" cy="31968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E67ED073-CF87-A084-41F7-18BDF42A005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17400" y="4597611"/>
                  <a:ext cx="1260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71C52F4-39FD-E231-ABBA-0E5F8A1DF621}"/>
              </a:ext>
            </a:extLst>
          </p:cNvPr>
          <p:cNvGrpSpPr/>
          <p:nvPr/>
        </p:nvGrpSpPr>
        <p:grpSpPr>
          <a:xfrm>
            <a:off x="8694720" y="6945891"/>
            <a:ext cx="367560" cy="207720"/>
            <a:chOff x="8694720" y="6945891"/>
            <a:chExt cx="36756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F4103B21-AA21-4A80-BF18-DA142F5AB526}"/>
                    </a:ext>
                  </a:extLst>
                </p14:cNvPr>
                <p14:cNvContentPartPr/>
                <p14:nvPr/>
              </p14:nvContentPartPr>
              <p14:xfrm>
                <a:off x="8694720" y="7057491"/>
                <a:ext cx="367560" cy="3348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F4103B21-AA21-4A80-BF18-DA142F5AB5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88600" y="7051371"/>
                  <a:ext cx="379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8CA6A15D-4C28-81DD-DC9A-770F5CA21E8F}"/>
                    </a:ext>
                  </a:extLst>
                </p14:cNvPr>
                <p14:cNvContentPartPr/>
                <p14:nvPr/>
              </p14:nvContentPartPr>
              <p14:xfrm>
                <a:off x="8935200" y="6945891"/>
                <a:ext cx="360" cy="20772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8CA6A15D-4C28-81DD-DC9A-770F5CA21E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29080" y="6939771"/>
                  <a:ext cx="1260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B0FD4EF-ED2A-8B99-26AE-75306ED16BAB}"/>
              </a:ext>
            </a:extLst>
          </p:cNvPr>
          <p:cNvGrpSpPr/>
          <p:nvPr/>
        </p:nvGrpSpPr>
        <p:grpSpPr>
          <a:xfrm>
            <a:off x="12930120" y="9801411"/>
            <a:ext cx="367560" cy="271440"/>
            <a:chOff x="12930120" y="9801411"/>
            <a:chExt cx="36756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AB2ED8A5-58FD-2347-A32C-E91D87B5332D}"/>
                    </a:ext>
                  </a:extLst>
                </p14:cNvPr>
                <p14:cNvContentPartPr/>
                <p14:nvPr/>
              </p14:nvContentPartPr>
              <p14:xfrm>
                <a:off x="12930120" y="9946131"/>
                <a:ext cx="367560" cy="3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AB2ED8A5-58FD-2347-A32C-E91D87B533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924000" y="9940011"/>
                  <a:ext cx="379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17EF52DF-886E-1C6A-7F13-A44505A9A064}"/>
                    </a:ext>
                  </a:extLst>
                </p14:cNvPr>
                <p14:cNvContentPartPr/>
                <p14:nvPr/>
              </p14:nvContentPartPr>
              <p14:xfrm>
                <a:off x="13122360" y="9801411"/>
                <a:ext cx="360" cy="27144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17EF52DF-886E-1C6A-7F13-A44505A9A0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116240" y="9795291"/>
                  <a:ext cx="12600" cy="283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7F812E-FB3D-86A8-27A3-246AE53658A8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71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242C3-9452-E403-7DCB-469BF7EE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0D8032-3FEA-33D7-D50D-CC40EB9FA15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AF682C-4D30-C6E3-86C4-A05C67811D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26</a:t>
            </a:fld>
            <a:endParaRPr lang="ru-RU" spc="-50" dirty="0"/>
          </a:p>
        </p:txBody>
      </p:sp>
      <p:pic>
        <p:nvPicPr>
          <p:cNvPr id="6" name="Рисунок 5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1BD1C1B-3A17-9E0A-F6AC-1A3EDAE5C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170366"/>
            <a:ext cx="14693484" cy="107911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3AC02E-E1B4-00D0-53D4-4ED4B423C631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05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4F4BA-EA61-F820-DE7E-98D87030B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AD25-40AC-6809-8780-8C0F7077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28DEAE-C4B4-1DF8-71DA-6208A1E20DE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8D729F-90FC-9C37-8C9C-CD856D1D29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27</a:t>
            </a:fld>
            <a:endParaRPr lang="ru-RU" spc="-50" dirty="0"/>
          </a:p>
        </p:txBody>
      </p:sp>
      <p:pic>
        <p:nvPicPr>
          <p:cNvPr id="6" name="Рисунок 5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191CF87-9DB9-2ED6-C6EE-48E8FCC88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170366"/>
            <a:ext cx="14693484" cy="107911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93C831D-BE45-0C40-77A0-D01ED5A5B1A6}"/>
              </a:ext>
            </a:extLst>
          </p:cNvPr>
          <p:cNvGrpSpPr/>
          <p:nvPr/>
        </p:nvGrpSpPr>
        <p:grpSpPr>
          <a:xfrm>
            <a:off x="12336480" y="2421771"/>
            <a:ext cx="222840" cy="207720"/>
            <a:chOff x="12336480" y="2421771"/>
            <a:chExt cx="22284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54752EF6-237F-5951-553A-EF25C5C18F10}"/>
                    </a:ext>
                  </a:extLst>
                </p14:cNvPr>
                <p14:cNvContentPartPr/>
                <p14:nvPr/>
              </p14:nvContentPartPr>
              <p14:xfrm>
                <a:off x="12336480" y="2550651"/>
                <a:ext cx="222840" cy="36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54752EF6-237F-5951-553A-EF25C5C18F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30360" y="2544531"/>
                  <a:ext cx="235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F06F91EA-2C63-C209-5381-5C5506378137}"/>
                    </a:ext>
                  </a:extLst>
                </p14:cNvPr>
                <p14:cNvContentPartPr/>
                <p14:nvPr/>
              </p14:nvContentPartPr>
              <p14:xfrm>
                <a:off x="12463560" y="2421771"/>
                <a:ext cx="33120" cy="20772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F06F91EA-2C63-C209-5381-5C55063781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457440" y="2415651"/>
                  <a:ext cx="453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DD91F2E-F22E-F90F-A159-0CE82BDADC77}"/>
              </a:ext>
            </a:extLst>
          </p:cNvPr>
          <p:cNvGrpSpPr/>
          <p:nvPr/>
        </p:nvGrpSpPr>
        <p:grpSpPr>
          <a:xfrm>
            <a:off x="12496320" y="4363611"/>
            <a:ext cx="320040" cy="239040"/>
            <a:chOff x="12496320" y="4363611"/>
            <a:chExt cx="32004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E97A8B57-BC4B-3A46-FD15-DC35B4144561}"/>
                    </a:ext>
                  </a:extLst>
                </p14:cNvPr>
                <p14:cNvContentPartPr/>
                <p14:nvPr/>
              </p14:nvContentPartPr>
              <p14:xfrm>
                <a:off x="12496320" y="4473411"/>
                <a:ext cx="239400" cy="3456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E97A8B57-BC4B-3A46-FD15-DC35B414456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490200" y="4467291"/>
                  <a:ext cx="251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381F3E18-2CEF-80B6-2C9C-A1163DB5204F}"/>
                    </a:ext>
                  </a:extLst>
                </p14:cNvPr>
                <p14:cNvContentPartPr/>
                <p14:nvPr/>
              </p14:nvContentPartPr>
              <p14:xfrm>
                <a:off x="12688920" y="4363611"/>
                <a:ext cx="360" cy="23904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381F3E18-2CEF-80B6-2C9C-A1163DB520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682800" y="4357491"/>
                  <a:ext cx="12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302157C3-8ED6-20AE-4508-CC03A6BC6DFD}"/>
                    </a:ext>
                  </a:extLst>
                </p14:cNvPr>
                <p14:cNvContentPartPr/>
                <p14:nvPr/>
              </p14:nvContentPartPr>
              <p14:xfrm>
                <a:off x="12592800" y="4459731"/>
                <a:ext cx="223560" cy="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302157C3-8ED6-20AE-4508-CC03A6BC6D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586680" y="4453611"/>
                  <a:ext cx="2358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3E71BC4-09D5-23BD-AC07-44B9646C5441}"/>
              </a:ext>
            </a:extLst>
          </p:cNvPr>
          <p:cNvGrpSpPr/>
          <p:nvPr/>
        </p:nvGrpSpPr>
        <p:grpSpPr>
          <a:xfrm>
            <a:off x="9432360" y="6271971"/>
            <a:ext cx="287640" cy="351360"/>
            <a:chOff x="9432360" y="6271971"/>
            <a:chExt cx="28764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2927EE37-88D1-0E05-1A35-5E5D31C8FB16}"/>
                    </a:ext>
                  </a:extLst>
                </p14:cNvPr>
                <p14:cNvContentPartPr/>
                <p14:nvPr/>
              </p14:nvContentPartPr>
              <p14:xfrm>
                <a:off x="9432360" y="6496971"/>
                <a:ext cx="287640" cy="165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2927EE37-88D1-0E05-1A35-5E5D31C8FB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6240" y="6490851"/>
                  <a:ext cx="29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B71C9DD1-B90F-4B23-89BD-F7F73E438906}"/>
                    </a:ext>
                  </a:extLst>
                </p14:cNvPr>
                <p14:cNvContentPartPr/>
                <p14:nvPr/>
              </p14:nvContentPartPr>
              <p14:xfrm>
                <a:off x="9577080" y="6271971"/>
                <a:ext cx="48600" cy="351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B71C9DD1-B90F-4B23-89BD-F7F73E4389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70960" y="6265851"/>
                  <a:ext cx="6084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0904532-963A-EC42-D539-4C2F98971A42}"/>
              </a:ext>
            </a:extLst>
          </p:cNvPr>
          <p:cNvGrpSpPr/>
          <p:nvPr/>
        </p:nvGrpSpPr>
        <p:grpSpPr>
          <a:xfrm>
            <a:off x="14614200" y="7925091"/>
            <a:ext cx="351720" cy="286560"/>
            <a:chOff x="14614200" y="7925091"/>
            <a:chExt cx="35172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0A574EA1-0259-C128-0FB9-8F958BE1ACD6}"/>
                    </a:ext>
                  </a:extLst>
                </p14:cNvPr>
                <p14:cNvContentPartPr/>
                <p14:nvPr/>
              </p14:nvContentPartPr>
              <p14:xfrm>
                <a:off x="14614200" y="8036691"/>
                <a:ext cx="351720" cy="1692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0A574EA1-0259-C128-0FB9-8F958BE1AC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608080" y="8030571"/>
                  <a:ext cx="363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4EA80112-7077-68D1-25CD-C49859D32A25}"/>
                    </a:ext>
                  </a:extLst>
                </p14:cNvPr>
                <p14:cNvContentPartPr/>
                <p14:nvPr/>
              </p14:nvContentPartPr>
              <p14:xfrm>
                <a:off x="14774760" y="7925091"/>
                <a:ext cx="65880" cy="2865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4EA80112-7077-68D1-25CD-C49859D32A2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768640" y="7918971"/>
                  <a:ext cx="7812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E85C4B6-254D-AA72-404F-3929569A2FED}"/>
              </a:ext>
            </a:extLst>
          </p:cNvPr>
          <p:cNvGrpSpPr/>
          <p:nvPr/>
        </p:nvGrpSpPr>
        <p:grpSpPr>
          <a:xfrm>
            <a:off x="12753360" y="10202451"/>
            <a:ext cx="303120" cy="343440"/>
            <a:chOff x="12753360" y="10202451"/>
            <a:chExt cx="30312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7CEEDF8F-564F-35CC-8027-2423466E6D06}"/>
                    </a:ext>
                  </a:extLst>
                </p14:cNvPr>
                <p14:cNvContentPartPr/>
                <p14:nvPr/>
              </p14:nvContentPartPr>
              <p14:xfrm>
                <a:off x="12753360" y="10346811"/>
                <a:ext cx="303120" cy="3312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7CEEDF8F-564F-35CC-8027-2423466E6D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747240" y="10340691"/>
                  <a:ext cx="315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99DE7798-1CD7-9A5A-C605-66345157081E}"/>
                    </a:ext>
                  </a:extLst>
                </p14:cNvPr>
                <p14:cNvContentPartPr/>
                <p14:nvPr/>
              </p14:nvContentPartPr>
              <p14:xfrm>
                <a:off x="12801240" y="10235211"/>
                <a:ext cx="13320" cy="1656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99DE7798-1CD7-9A5A-C605-66345157081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795120" y="10229091"/>
                  <a:ext cx="25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4143D3D9-8DC9-0A79-7521-E90714175072}"/>
                    </a:ext>
                  </a:extLst>
                </p14:cNvPr>
                <p14:cNvContentPartPr/>
                <p14:nvPr/>
              </p14:nvContentPartPr>
              <p14:xfrm>
                <a:off x="12897360" y="10202451"/>
                <a:ext cx="25200" cy="34344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4143D3D9-8DC9-0A79-7521-E907141750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891240" y="10196331"/>
                  <a:ext cx="37440" cy="355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13470D-7EC7-7AB6-85FA-B2728B23E9C0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67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C6022-E59C-DBBE-7D52-F9AE5F75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2D6D05-03E4-6FEE-856C-40FA8F2D0E5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C78BB3-C840-E4B8-425F-25CD18CCA2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28</a:t>
            </a:fld>
            <a:endParaRPr lang="ru-RU" spc="-50" dirty="0"/>
          </a:p>
        </p:txBody>
      </p:sp>
      <p:pic>
        <p:nvPicPr>
          <p:cNvPr id="6" name="Рисунок 5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0FC1B8-AA83-54F3-FFB6-EAE25387F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119" y="189407"/>
            <a:ext cx="9582150" cy="1093053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6BEE3C-89CB-5B1C-603D-71A42CEFAA3B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0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Задание</a:t>
            </a:r>
            <a:r>
              <a:rPr spc="170" dirty="0"/>
              <a:t> </a:t>
            </a:r>
            <a:r>
              <a:rPr dirty="0"/>
              <a:t>3:</a:t>
            </a:r>
            <a:r>
              <a:rPr spc="195" dirty="0"/>
              <a:t> </a:t>
            </a:r>
            <a:r>
              <a:rPr spc="60" dirty="0"/>
              <a:t>тематическое</a:t>
            </a:r>
            <a:r>
              <a:rPr spc="170" dirty="0"/>
              <a:t> </a:t>
            </a:r>
            <a:r>
              <a:rPr spc="50" dirty="0"/>
              <a:t>монологическое высказывание</a:t>
            </a:r>
          </a:p>
        </p:txBody>
      </p:sp>
      <p:sp>
        <p:nvSpPr>
          <p:cNvPr id="3" name="object 3"/>
          <p:cNvSpPr/>
          <p:nvPr/>
        </p:nvSpPr>
        <p:spPr>
          <a:xfrm>
            <a:off x="679704" y="25295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9" y="221"/>
                </a:moveTo>
                <a:lnTo>
                  <a:pt x="-17" y="221"/>
                </a:lnTo>
                <a:lnTo>
                  <a:pt x="-17" y="228422"/>
                </a:lnTo>
                <a:lnTo>
                  <a:pt x="10444579" y="228422"/>
                </a:lnTo>
                <a:lnTo>
                  <a:pt x="10444579" y="221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49159" y="3161458"/>
            <a:ext cx="7524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Задание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для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участника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экзамена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511" y="3884202"/>
            <a:ext cx="11863590" cy="416365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04E226-6F5B-E3B9-9481-4A07DBB80C81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40181" y="326535"/>
            <a:ext cx="1821242" cy="14739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871" rIns="0" bIns="0" rtlCol="0">
            <a:spAutoFit/>
          </a:bodyPr>
          <a:lstStyle/>
          <a:p>
            <a:pPr marL="495300" marR="508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ЗАДАНИЕ</a:t>
            </a:r>
            <a:r>
              <a:rPr spc="114" dirty="0"/>
              <a:t> </a:t>
            </a:r>
            <a:r>
              <a:rPr dirty="0"/>
              <a:t>1</a:t>
            </a:r>
            <a:r>
              <a:rPr spc="185" dirty="0"/>
              <a:t> </a:t>
            </a:r>
            <a:r>
              <a:rPr spc="60" dirty="0"/>
              <a:t>УСТНОЙ</a:t>
            </a:r>
            <a:r>
              <a:rPr spc="135" dirty="0"/>
              <a:t> </a:t>
            </a:r>
            <a:r>
              <a:rPr spc="65" dirty="0"/>
              <a:t>ЧАСТИ:</a:t>
            </a:r>
            <a:r>
              <a:rPr spc="140" dirty="0"/>
              <a:t> </a:t>
            </a:r>
            <a:r>
              <a:rPr spc="60" dirty="0"/>
              <a:t>чтение</a:t>
            </a:r>
            <a:r>
              <a:rPr spc="140" dirty="0"/>
              <a:t> </a:t>
            </a:r>
            <a:r>
              <a:rPr spc="45" dirty="0"/>
              <a:t>текста </a:t>
            </a:r>
            <a:r>
              <a:rPr spc="40" dirty="0"/>
              <a:t>вслух</a:t>
            </a:r>
          </a:p>
        </p:txBody>
      </p:sp>
      <p:sp>
        <p:nvSpPr>
          <p:cNvPr id="4" name="object 4"/>
          <p:cNvSpPr/>
          <p:nvPr/>
        </p:nvSpPr>
        <p:spPr>
          <a:xfrm>
            <a:off x="896111" y="1808764"/>
            <a:ext cx="10446385" cy="111125"/>
          </a:xfrm>
          <a:custGeom>
            <a:avLst/>
            <a:gdLst/>
            <a:ahLst/>
            <a:cxnLst/>
            <a:rect l="l" t="t" r="r" b="b"/>
            <a:pathLst>
              <a:path w="10446385" h="111125">
                <a:moveTo>
                  <a:pt x="10446098" y="240"/>
                </a:moveTo>
                <a:lnTo>
                  <a:pt x="-22" y="240"/>
                </a:lnTo>
                <a:lnTo>
                  <a:pt x="-22" y="111300"/>
                </a:lnTo>
                <a:lnTo>
                  <a:pt x="10446098" y="111300"/>
                </a:lnTo>
                <a:lnTo>
                  <a:pt x="10446098" y="240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54814" y="2639488"/>
            <a:ext cx="17773015" cy="8147050"/>
            <a:chOff x="654814" y="2639488"/>
            <a:chExt cx="17773015" cy="81470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5769" y="2639488"/>
              <a:ext cx="15961972" cy="7884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0904" y="2834567"/>
              <a:ext cx="15391943" cy="731498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9111" y="10653330"/>
              <a:ext cx="2277745" cy="19050"/>
            </a:xfrm>
            <a:custGeom>
              <a:avLst/>
              <a:gdLst/>
              <a:ahLst/>
              <a:cxnLst/>
              <a:rect l="l" t="t" r="r" b="b"/>
              <a:pathLst>
                <a:path w="2277745" h="19050">
                  <a:moveTo>
                    <a:pt x="-19" y="16"/>
                  </a:moveTo>
                  <a:lnTo>
                    <a:pt x="384" y="117"/>
                  </a:lnTo>
                  <a:lnTo>
                    <a:pt x="1057" y="386"/>
                  </a:lnTo>
                  <a:lnTo>
                    <a:pt x="2401" y="621"/>
                  </a:lnTo>
                  <a:lnTo>
                    <a:pt x="3745" y="857"/>
                  </a:lnTo>
                  <a:lnTo>
                    <a:pt x="5650" y="1164"/>
                  </a:lnTo>
                  <a:lnTo>
                    <a:pt x="8043" y="1427"/>
                  </a:lnTo>
                  <a:lnTo>
                    <a:pt x="10435" y="1689"/>
                  </a:lnTo>
                  <a:lnTo>
                    <a:pt x="13439" y="1963"/>
                  </a:lnTo>
                  <a:lnTo>
                    <a:pt x="16756" y="2195"/>
                  </a:lnTo>
                  <a:lnTo>
                    <a:pt x="20074" y="2426"/>
                  </a:lnTo>
                  <a:lnTo>
                    <a:pt x="23923" y="2637"/>
                  </a:lnTo>
                  <a:lnTo>
                    <a:pt x="27946" y="2814"/>
                  </a:lnTo>
                  <a:lnTo>
                    <a:pt x="31969" y="2990"/>
                  </a:lnTo>
                  <a:lnTo>
                    <a:pt x="54938" y="3528"/>
                  </a:lnTo>
                  <a:lnTo>
                    <a:pt x="59717" y="3598"/>
                  </a:lnTo>
                  <a:lnTo>
                    <a:pt x="64249" y="3640"/>
                  </a:lnTo>
                  <a:lnTo>
                    <a:pt x="69567" y="3673"/>
                  </a:lnTo>
                  <a:lnTo>
                    <a:pt x="74884" y="3707"/>
                  </a:lnTo>
                  <a:lnTo>
                    <a:pt x="80545" y="3720"/>
                  </a:lnTo>
                  <a:lnTo>
                    <a:pt x="86842" y="3730"/>
                  </a:lnTo>
                  <a:lnTo>
                    <a:pt x="93139" y="3740"/>
                  </a:lnTo>
                  <a:lnTo>
                    <a:pt x="100420" y="3736"/>
                  </a:lnTo>
                  <a:lnTo>
                    <a:pt x="107347" y="3732"/>
                  </a:lnTo>
                  <a:lnTo>
                    <a:pt x="114273" y="3728"/>
                  </a:lnTo>
                  <a:lnTo>
                    <a:pt x="121530" y="3717"/>
                  </a:lnTo>
                  <a:lnTo>
                    <a:pt x="128401" y="3707"/>
                  </a:lnTo>
                  <a:lnTo>
                    <a:pt x="135272" y="3697"/>
                  </a:lnTo>
                  <a:lnTo>
                    <a:pt x="142090" y="3683"/>
                  </a:lnTo>
                  <a:lnTo>
                    <a:pt x="148573" y="3672"/>
                  </a:lnTo>
                  <a:lnTo>
                    <a:pt x="155055" y="3661"/>
                  </a:lnTo>
                  <a:lnTo>
                    <a:pt x="161302" y="3649"/>
                  </a:lnTo>
                  <a:lnTo>
                    <a:pt x="167295" y="3639"/>
                  </a:lnTo>
                  <a:lnTo>
                    <a:pt x="173288" y="3628"/>
                  </a:lnTo>
                  <a:lnTo>
                    <a:pt x="178994" y="3619"/>
                  </a:lnTo>
                  <a:lnTo>
                    <a:pt x="184530" y="3611"/>
                  </a:lnTo>
                  <a:lnTo>
                    <a:pt x="190067" y="3604"/>
                  </a:lnTo>
                  <a:lnTo>
                    <a:pt x="230037" y="3573"/>
                  </a:lnTo>
                  <a:lnTo>
                    <a:pt x="234802" y="3571"/>
                  </a:lnTo>
                  <a:lnTo>
                    <a:pt x="239882" y="3167"/>
                  </a:lnTo>
                  <a:lnTo>
                    <a:pt x="244161" y="3570"/>
                  </a:lnTo>
                  <a:lnTo>
                    <a:pt x="248441" y="3973"/>
                  </a:lnTo>
                  <a:lnTo>
                    <a:pt x="251599" y="5051"/>
                  </a:lnTo>
                  <a:lnTo>
                    <a:pt x="255716" y="5991"/>
                  </a:lnTo>
                  <a:lnTo>
                    <a:pt x="259833" y="6932"/>
                  </a:lnTo>
                  <a:lnTo>
                    <a:pt x="264317" y="8163"/>
                  </a:lnTo>
                  <a:lnTo>
                    <a:pt x="268863" y="9213"/>
                  </a:lnTo>
                  <a:lnTo>
                    <a:pt x="273410" y="10262"/>
                  </a:lnTo>
                  <a:lnTo>
                    <a:pt x="277795" y="11361"/>
                  </a:lnTo>
                  <a:lnTo>
                    <a:pt x="282994" y="12286"/>
                  </a:lnTo>
                  <a:lnTo>
                    <a:pt x="327860" y="16998"/>
                  </a:lnTo>
                  <a:lnTo>
                    <a:pt x="369972" y="18205"/>
                  </a:lnTo>
                  <a:lnTo>
                    <a:pt x="403487" y="18470"/>
                  </a:lnTo>
                  <a:lnTo>
                    <a:pt x="411841" y="18455"/>
                  </a:lnTo>
                  <a:lnTo>
                    <a:pt x="452951" y="18307"/>
                  </a:lnTo>
                  <a:lnTo>
                    <a:pt x="466404" y="18235"/>
                  </a:lnTo>
                  <a:lnTo>
                    <a:pt x="472967" y="18200"/>
                  </a:lnTo>
                  <a:lnTo>
                    <a:pt x="481568" y="18155"/>
                  </a:lnTo>
                  <a:lnTo>
                    <a:pt x="489634" y="18106"/>
                  </a:lnTo>
                  <a:lnTo>
                    <a:pt x="497901" y="18066"/>
                  </a:lnTo>
                  <a:lnTo>
                    <a:pt x="539627" y="17900"/>
                  </a:lnTo>
                  <a:lnTo>
                    <a:pt x="579205" y="17817"/>
                  </a:lnTo>
                  <a:lnTo>
                    <a:pt x="624389" y="17791"/>
                  </a:lnTo>
                  <a:lnTo>
                    <a:pt x="631689" y="17792"/>
                  </a:lnTo>
                  <a:lnTo>
                    <a:pt x="639337" y="17792"/>
                  </a:lnTo>
                  <a:lnTo>
                    <a:pt x="646985" y="17793"/>
                  </a:lnTo>
                  <a:lnTo>
                    <a:pt x="654792" y="17795"/>
                  </a:lnTo>
                  <a:lnTo>
                    <a:pt x="662880" y="17796"/>
                  </a:lnTo>
                  <a:lnTo>
                    <a:pt x="670967" y="17798"/>
                  </a:lnTo>
                  <a:lnTo>
                    <a:pt x="679719" y="17800"/>
                  </a:lnTo>
                  <a:lnTo>
                    <a:pt x="687862" y="17802"/>
                  </a:lnTo>
                  <a:lnTo>
                    <a:pt x="696004" y="17804"/>
                  </a:lnTo>
                  <a:lnTo>
                    <a:pt x="703740" y="17806"/>
                  </a:lnTo>
                  <a:lnTo>
                    <a:pt x="711737" y="17808"/>
                  </a:lnTo>
                  <a:lnTo>
                    <a:pt x="752719" y="17815"/>
                  </a:lnTo>
                  <a:lnTo>
                    <a:pt x="784381" y="17819"/>
                  </a:lnTo>
                  <a:lnTo>
                    <a:pt x="791858" y="17819"/>
                  </a:lnTo>
                  <a:lnTo>
                    <a:pt x="798964" y="17819"/>
                  </a:lnTo>
                  <a:lnTo>
                    <a:pt x="805671" y="17820"/>
                  </a:lnTo>
                  <a:lnTo>
                    <a:pt x="812377" y="17820"/>
                  </a:lnTo>
                  <a:lnTo>
                    <a:pt x="818633" y="17820"/>
                  </a:lnTo>
                  <a:lnTo>
                    <a:pt x="824621" y="17820"/>
                  </a:lnTo>
                  <a:lnTo>
                    <a:pt x="830610" y="17820"/>
                  </a:lnTo>
                  <a:lnTo>
                    <a:pt x="836183" y="17820"/>
                  </a:lnTo>
                  <a:lnTo>
                    <a:pt x="841601" y="17820"/>
                  </a:lnTo>
                  <a:lnTo>
                    <a:pt x="847020" y="17820"/>
                  </a:lnTo>
                  <a:lnTo>
                    <a:pt x="852112" y="17820"/>
                  </a:lnTo>
                  <a:lnTo>
                    <a:pt x="857131" y="17820"/>
                  </a:lnTo>
                  <a:lnTo>
                    <a:pt x="862151" y="17820"/>
                  </a:lnTo>
                  <a:lnTo>
                    <a:pt x="866944" y="17820"/>
                  </a:lnTo>
                  <a:lnTo>
                    <a:pt x="871717" y="17820"/>
                  </a:lnTo>
                  <a:lnTo>
                    <a:pt x="876491" y="17820"/>
                  </a:lnTo>
                  <a:lnTo>
                    <a:pt x="881126" y="17820"/>
                  </a:lnTo>
                  <a:lnTo>
                    <a:pt x="885773" y="17820"/>
                  </a:lnTo>
                  <a:lnTo>
                    <a:pt x="890419" y="17820"/>
                  </a:lnTo>
                  <a:lnTo>
                    <a:pt x="894995" y="17819"/>
                  </a:lnTo>
                  <a:lnTo>
                    <a:pt x="899595" y="17819"/>
                  </a:lnTo>
                  <a:lnTo>
                    <a:pt x="904194" y="17819"/>
                  </a:lnTo>
                  <a:lnTo>
                    <a:pt x="908770" y="17819"/>
                  </a:lnTo>
                  <a:lnTo>
                    <a:pt x="913371" y="17819"/>
                  </a:lnTo>
                  <a:lnTo>
                    <a:pt x="917973" y="17819"/>
                  </a:lnTo>
                  <a:lnTo>
                    <a:pt x="922577" y="17819"/>
                  </a:lnTo>
                  <a:lnTo>
                    <a:pt x="927205" y="17819"/>
                  </a:lnTo>
                  <a:lnTo>
                    <a:pt x="931832" y="17819"/>
                  </a:lnTo>
                  <a:lnTo>
                    <a:pt x="936072" y="17819"/>
                  </a:lnTo>
                  <a:lnTo>
                    <a:pt x="941136" y="17819"/>
                  </a:lnTo>
                  <a:lnTo>
                    <a:pt x="946200" y="17819"/>
                  </a:lnTo>
                  <a:lnTo>
                    <a:pt x="1062188" y="17819"/>
                  </a:lnTo>
                  <a:lnTo>
                    <a:pt x="1069454" y="17819"/>
                  </a:lnTo>
                  <a:lnTo>
                    <a:pt x="2275217" y="17819"/>
                  </a:lnTo>
                  <a:lnTo>
                    <a:pt x="2277187" y="17819"/>
                  </a:lnTo>
                </a:path>
              </a:pathLst>
            </a:custGeom>
            <a:ln w="2285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883389" y="10496597"/>
            <a:ext cx="21761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633061" y="2591949"/>
            <a:ext cx="10248468" cy="8291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8417" tIns="74208" rIns="148417" bIns="74208"/>
          <a:lstStyle/>
          <a:p>
            <a:pPr>
              <a:lnSpc>
                <a:spcPct val="100000"/>
              </a:lnSpc>
            </a:pP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Во время ответа необходимо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-начать с общего представления темы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-раскрыть содержание четырех аспектов задания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-давать развернутую аргументацию, если в одном из аспектов задания есть “</a:t>
            </a:r>
            <a:r>
              <a:rPr lang="ru-RU" sz="2968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Why</a:t>
            </a: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”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-стараться не давать избыточную информацию, которая не обозначена в пунктах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-использовать лексические единицы и грамматические структуры, соответствующие коммуникативной задаче и сложности задания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-подвести итог, обобщив сказанное в основной части высказывания и выразив своё отношение к теме </a:t>
            </a:r>
          </a:p>
          <a:p>
            <a:pPr>
              <a:lnSpc>
                <a:spcPct val="100000"/>
              </a:lnSpc>
            </a:pPr>
            <a:endParaRPr lang="ru-RU" sz="2968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ru-RU" sz="296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сделать заключение</a:t>
            </a:r>
            <a:endParaRPr dirty="0"/>
          </a:p>
        </p:txBody>
      </p:sp>
      <p:sp>
        <p:nvSpPr>
          <p:cNvPr id="115" name="CustomShape 2"/>
          <p:cNvSpPr/>
          <p:nvPr/>
        </p:nvSpPr>
        <p:spPr>
          <a:xfrm>
            <a:off x="3337086" y="588918"/>
            <a:ext cx="13076102" cy="1053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8417" tIns="74208" rIns="148417" bIns="74208"/>
          <a:lstStyle/>
          <a:p>
            <a:pPr algn="ctr">
              <a:lnSpc>
                <a:spcPct val="100000"/>
              </a:lnSpc>
            </a:pPr>
            <a:r>
              <a:rPr lang="ru-RU" sz="2968" b="1" spc="-2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ЗАДАНИЕ 3. ТЕМАТИЧЕСКОЕ МОНОЛОГИЧЕСКОЕ ВЫСКАЗЫВАНИЕ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968" b="1" spc="-2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Стратегии выполнения </a:t>
            </a:r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E89241-92B4-C2A9-ADAC-B43302898927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85798" y="543242"/>
            <a:ext cx="914460" cy="11964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511175" marR="508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Устная</a:t>
            </a:r>
            <a:r>
              <a:rPr spc="125" dirty="0"/>
              <a:t> </a:t>
            </a:r>
            <a:r>
              <a:rPr spc="60" dirty="0"/>
              <a:t>часть</a:t>
            </a:r>
            <a:r>
              <a:rPr spc="140" dirty="0"/>
              <a:t> </a:t>
            </a:r>
            <a:r>
              <a:rPr spc="65" dirty="0"/>
              <a:t>ОГЭ:</a:t>
            </a:r>
            <a:r>
              <a:rPr spc="145" dirty="0"/>
              <a:t> </a:t>
            </a:r>
            <a:r>
              <a:rPr spc="50" dirty="0"/>
              <a:t>тематическое </a:t>
            </a:r>
            <a:r>
              <a:rPr spc="60" dirty="0"/>
              <a:t>монологическое</a:t>
            </a:r>
            <a:r>
              <a:rPr spc="140" dirty="0"/>
              <a:t> </a:t>
            </a:r>
            <a:r>
              <a:rPr spc="50" dirty="0"/>
              <a:t>высказывание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6089" y="10509297"/>
            <a:ext cx="2150745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©</a:t>
            </a:r>
            <a:r>
              <a:rPr sz="1550" spc="-2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все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права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защищены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9704" y="25295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9" y="221"/>
                </a:moveTo>
                <a:lnTo>
                  <a:pt x="-17" y="221"/>
                </a:lnTo>
                <a:lnTo>
                  <a:pt x="-17" y="228422"/>
                </a:lnTo>
                <a:lnTo>
                  <a:pt x="10444579" y="228422"/>
                </a:lnTo>
                <a:lnTo>
                  <a:pt x="10444579" y="221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17" name="Нижний колонтитул 16">
            <a:extLst>
              <a:ext uri="{FF2B5EF4-FFF2-40B4-BE49-F238E27FC236}">
                <a16:creationId xmlns:a16="http://schemas.microsoft.com/office/drawing/2014/main" id="{558E1828-48CA-AC04-A310-5399916EDF0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15682-0526-360E-A886-FC0830BBAD82}"/>
              </a:ext>
            </a:extLst>
          </p:cNvPr>
          <p:cNvSpPr txBox="1"/>
          <p:nvPr/>
        </p:nvSpPr>
        <p:spPr>
          <a:xfrm>
            <a:off x="2432050" y="4900136"/>
            <a:ext cx="16078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Оценивается по трем критериям: </a:t>
            </a:r>
            <a:endParaRPr lang="ru-RU" sz="4400" dirty="0"/>
          </a:p>
          <a:p>
            <a:pPr>
              <a:lnSpc>
                <a:spcPct val="100000"/>
              </a:lnSpc>
            </a:pPr>
            <a:endParaRPr lang="ru-RU" sz="4400" dirty="0"/>
          </a:p>
          <a:p>
            <a:pPr>
              <a:lnSpc>
                <a:spcPct val="100000"/>
              </a:lnSpc>
            </a:pPr>
            <a:r>
              <a:rPr lang="ru-RU" sz="44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1) решение коммуникативной задачи (максимальный балл – 3);</a:t>
            </a:r>
            <a:endParaRPr lang="ru-RU" sz="4400" dirty="0"/>
          </a:p>
          <a:p>
            <a:pPr>
              <a:lnSpc>
                <a:spcPct val="100000"/>
              </a:lnSpc>
            </a:pPr>
            <a:r>
              <a:rPr lang="ru-RU" sz="44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2) организация высказывания (максимальный балл – 2);</a:t>
            </a:r>
            <a:endParaRPr lang="ru-RU" sz="4400" dirty="0"/>
          </a:p>
          <a:p>
            <a:pPr>
              <a:lnSpc>
                <a:spcPct val="100000"/>
              </a:lnSpc>
            </a:pPr>
            <a:r>
              <a:rPr lang="ru-RU" sz="44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3) языковое оформление речи (максимальный балл – 2).</a:t>
            </a:r>
            <a:endParaRPr lang="ru-RU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71216" y="506785"/>
            <a:ext cx="970690" cy="13555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511175" marR="508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Устная</a:t>
            </a:r>
            <a:r>
              <a:rPr spc="125" dirty="0"/>
              <a:t> </a:t>
            </a:r>
            <a:r>
              <a:rPr spc="60" dirty="0"/>
              <a:t>часть</a:t>
            </a:r>
            <a:r>
              <a:rPr spc="140" dirty="0"/>
              <a:t> </a:t>
            </a:r>
            <a:r>
              <a:rPr spc="65" dirty="0"/>
              <a:t>ОГЭ:</a:t>
            </a:r>
            <a:r>
              <a:rPr spc="145" dirty="0"/>
              <a:t> </a:t>
            </a:r>
            <a:r>
              <a:rPr spc="50" dirty="0"/>
              <a:t>тематическое </a:t>
            </a:r>
            <a:r>
              <a:rPr spc="60" dirty="0"/>
              <a:t>монологическое</a:t>
            </a:r>
            <a:r>
              <a:rPr spc="140" dirty="0"/>
              <a:t> </a:t>
            </a:r>
            <a:r>
              <a:rPr spc="50" dirty="0"/>
              <a:t>высказывание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9704" y="2529566"/>
            <a:ext cx="19304000" cy="8712835"/>
            <a:chOff x="679704" y="2529566"/>
            <a:chExt cx="19304000" cy="8712835"/>
          </a:xfrm>
        </p:grpSpPr>
        <p:sp>
          <p:nvSpPr>
            <p:cNvPr id="5" name="object 5"/>
            <p:cNvSpPr/>
            <p:nvPr/>
          </p:nvSpPr>
          <p:spPr>
            <a:xfrm>
              <a:off x="679704" y="2529566"/>
              <a:ext cx="10445115" cy="228600"/>
            </a:xfrm>
            <a:custGeom>
              <a:avLst/>
              <a:gdLst/>
              <a:ahLst/>
              <a:cxnLst/>
              <a:rect l="l" t="t" r="r" b="b"/>
              <a:pathLst>
                <a:path w="10445115" h="228600">
                  <a:moveTo>
                    <a:pt x="10444579" y="221"/>
                  </a:moveTo>
                  <a:lnTo>
                    <a:pt x="-17" y="221"/>
                  </a:lnTo>
                  <a:lnTo>
                    <a:pt x="-17" y="228422"/>
                  </a:lnTo>
                  <a:lnTo>
                    <a:pt x="10444579" y="228422"/>
                  </a:lnTo>
                  <a:lnTo>
                    <a:pt x="10444579" y="221"/>
                  </a:lnTo>
                  <a:close/>
                </a:path>
              </a:pathLst>
            </a:custGeom>
            <a:solidFill>
              <a:srgbClr val="88C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7634" y="2718735"/>
              <a:ext cx="10276071" cy="85235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9904" y="2910765"/>
              <a:ext cx="9905499" cy="81531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111" y="4186885"/>
              <a:ext cx="8689911" cy="40149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63999" y="5635745"/>
              <a:ext cx="6708140" cy="2192020"/>
            </a:xfrm>
            <a:custGeom>
              <a:avLst/>
              <a:gdLst/>
              <a:ahLst/>
              <a:cxnLst/>
              <a:rect l="l" t="t" r="r" b="b"/>
              <a:pathLst>
                <a:path w="6708140" h="2192020">
                  <a:moveTo>
                    <a:pt x="6479387" y="1085697"/>
                  </a:moveTo>
                  <a:lnTo>
                    <a:pt x="6372707" y="1015212"/>
                  </a:lnTo>
                  <a:lnTo>
                    <a:pt x="6368174" y="1053045"/>
                  </a:lnTo>
                  <a:lnTo>
                    <a:pt x="2062175" y="533387"/>
                  </a:lnTo>
                  <a:lnTo>
                    <a:pt x="2057603" y="571233"/>
                  </a:lnTo>
                  <a:lnTo>
                    <a:pt x="6363640" y="1090891"/>
                  </a:lnTo>
                  <a:lnTo>
                    <a:pt x="6359118" y="1128750"/>
                  </a:lnTo>
                  <a:lnTo>
                    <a:pt x="6458445" y="1093190"/>
                  </a:lnTo>
                  <a:lnTo>
                    <a:pt x="6479387" y="1085697"/>
                  </a:lnTo>
                  <a:close/>
                </a:path>
                <a:path w="6708140" h="2192020">
                  <a:moveTo>
                    <a:pt x="6555575" y="2152472"/>
                  </a:moveTo>
                  <a:lnTo>
                    <a:pt x="6451066" y="2078939"/>
                  </a:lnTo>
                  <a:lnTo>
                    <a:pt x="6445390" y="2116632"/>
                  </a:lnTo>
                  <a:lnTo>
                    <a:pt x="462521" y="1219288"/>
                  </a:lnTo>
                  <a:lnTo>
                    <a:pt x="456946" y="1256880"/>
                  </a:lnTo>
                  <a:lnTo>
                    <a:pt x="6439713" y="2154339"/>
                  </a:lnTo>
                  <a:lnTo>
                    <a:pt x="6434048" y="2191956"/>
                  </a:lnTo>
                  <a:lnTo>
                    <a:pt x="6541122" y="2157158"/>
                  </a:lnTo>
                  <a:lnTo>
                    <a:pt x="6555575" y="2152472"/>
                  </a:lnTo>
                  <a:close/>
                </a:path>
                <a:path w="6708140" h="2192020">
                  <a:moveTo>
                    <a:pt x="6555575" y="704697"/>
                  </a:moveTo>
                  <a:lnTo>
                    <a:pt x="6447891" y="636003"/>
                  </a:lnTo>
                  <a:lnTo>
                    <a:pt x="6443904" y="673887"/>
                  </a:lnTo>
                  <a:lnTo>
                    <a:pt x="4572" y="0"/>
                  </a:lnTo>
                  <a:lnTo>
                    <a:pt x="508" y="37846"/>
                  </a:lnTo>
                  <a:lnTo>
                    <a:pt x="6439929" y="711733"/>
                  </a:lnTo>
                  <a:lnTo>
                    <a:pt x="6435953" y="749655"/>
                  </a:lnTo>
                  <a:lnTo>
                    <a:pt x="6531584" y="713714"/>
                  </a:lnTo>
                  <a:lnTo>
                    <a:pt x="6555575" y="704697"/>
                  </a:lnTo>
                  <a:close/>
                </a:path>
                <a:path w="6708140" h="2192020">
                  <a:moveTo>
                    <a:pt x="6707975" y="1695272"/>
                  </a:moveTo>
                  <a:lnTo>
                    <a:pt x="6602438" y="1623275"/>
                  </a:lnTo>
                  <a:lnTo>
                    <a:pt x="6597282" y="1660956"/>
                  </a:lnTo>
                  <a:lnTo>
                    <a:pt x="5080" y="761974"/>
                  </a:lnTo>
                  <a:lnTo>
                    <a:pt x="0" y="799820"/>
                  </a:lnTo>
                  <a:lnTo>
                    <a:pt x="6592113" y="1698663"/>
                  </a:lnTo>
                  <a:lnTo>
                    <a:pt x="6586944" y="1736420"/>
                  </a:lnTo>
                  <a:lnTo>
                    <a:pt x="6690423" y="1701241"/>
                  </a:lnTo>
                  <a:lnTo>
                    <a:pt x="6707975" y="1695272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589" y="334443"/>
            <a:ext cx="1255056" cy="2588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511175" marR="508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ОГЭ</a:t>
            </a:r>
            <a:r>
              <a:rPr spc="225" dirty="0"/>
              <a:t> </a:t>
            </a:r>
            <a:r>
              <a:rPr dirty="0"/>
              <a:t>2026:</a:t>
            </a:r>
            <a:r>
              <a:rPr spc="210" dirty="0"/>
              <a:t> </a:t>
            </a:r>
            <a:r>
              <a:rPr spc="60" dirty="0"/>
              <a:t>уточнение</a:t>
            </a:r>
            <a:r>
              <a:rPr spc="210" dirty="0"/>
              <a:t> </a:t>
            </a:r>
            <a:r>
              <a:rPr spc="60" dirty="0"/>
              <a:t>критериев</a:t>
            </a:r>
            <a:r>
              <a:rPr spc="200" dirty="0"/>
              <a:t> </a:t>
            </a:r>
            <a:r>
              <a:rPr spc="55" dirty="0"/>
              <a:t>оценивания выполнения</a:t>
            </a:r>
            <a:r>
              <a:rPr spc="145" dirty="0"/>
              <a:t> </a:t>
            </a:r>
            <a:r>
              <a:rPr spc="55" dirty="0"/>
              <a:t>задания</a:t>
            </a:r>
            <a:r>
              <a:rPr spc="160" dirty="0"/>
              <a:t> </a:t>
            </a:r>
            <a:r>
              <a:rPr spc="-50" dirty="0"/>
              <a:t>3</a:t>
            </a:r>
          </a:p>
        </p:txBody>
      </p:sp>
      <p:sp>
        <p:nvSpPr>
          <p:cNvPr id="4" name="object 4"/>
          <p:cNvSpPr/>
          <p:nvPr/>
        </p:nvSpPr>
        <p:spPr>
          <a:xfrm>
            <a:off x="679704" y="25295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9" y="221"/>
                </a:moveTo>
                <a:lnTo>
                  <a:pt x="-17" y="221"/>
                </a:lnTo>
                <a:lnTo>
                  <a:pt x="-17" y="228422"/>
                </a:lnTo>
                <a:lnTo>
                  <a:pt x="10444579" y="228422"/>
                </a:lnTo>
                <a:lnTo>
                  <a:pt x="10444579" y="221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20900" y="2904839"/>
          <a:ext cx="13563600" cy="5331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83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97535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Баллы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7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Решение</a:t>
                      </a:r>
                      <a:r>
                        <a:rPr sz="28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коммуникативной</a:t>
                      </a:r>
                      <a:r>
                        <a:rPr sz="2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задачи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К1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2025</a:t>
                      </a:r>
                      <a:r>
                        <a:rPr sz="2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г.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2026</a:t>
                      </a:r>
                      <a:r>
                        <a:rPr sz="2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г.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ts val="2765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2800" b="1" spc="37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выполнено</a:t>
                      </a:r>
                      <a:r>
                        <a:rPr sz="2800" b="1" spc="38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частично:</a:t>
                      </a:r>
                      <a:r>
                        <a:rPr sz="2800" b="1" spc="39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цель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8580" marR="59690" algn="just">
                        <a:lnSpc>
                          <a:spcPct val="89600"/>
                        </a:lnSpc>
                        <a:spcBef>
                          <a:spcPts val="18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общения</a:t>
                      </a:r>
                      <a:r>
                        <a:rPr sz="2800" spc="55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достигнута</a:t>
                      </a:r>
                      <a:r>
                        <a:rPr sz="2800" spc="54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частично,</a:t>
                      </a:r>
                      <a:r>
                        <a:rPr sz="2800" spc="55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тема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раскрыта</a:t>
                      </a:r>
                      <a:r>
                        <a:rPr sz="2800" spc="4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800" spc="43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ограниченном</a:t>
                      </a:r>
                      <a:r>
                        <a:rPr sz="2800" spc="4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объёме</a:t>
                      </a:r>
                      <a:r>
                        <a:rPr sz="2800" spc="4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(1–2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аспекта</a:t>
                      </a:r>
                      <a:r>
                        <a:rPr sz="2800" spc="4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2800" spc="459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раскрыты,</a:t>
                      </a:r>
                      <a:r>
                        <a:rPr sz="2800" spc="4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2800" spc="459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spc="4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аспекта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раскрыты</a:t>
                      </a:r>
                      <a:r>
                        <a:rPr sz="2800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2800" spc="4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800" spc="4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полном</a:t>
                      </a:r>
                      <a:r>
                        <a:rPr sz="2800" spc="4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объёме,</a:t>
                      </a:r>
                      <a:r>
                        <a:rPr sz="2800" spc="4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остальные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аспекты</a:t>
                      </a:r>
                      <a:r>
                        <a:rPr sz="2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раскрыты</a:t>
                      </a:r>
                      <a:r>
                        <a:rPr sz="2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полно</a:t>
                      </a:r>
                      <a:r>
                        <a:rPr sz="2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точно).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8580" algn="just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Объём</a:t>
                      </a:r>
                      <a:r>
                        <a:rPr sz="2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высказывания:</a:t>
                      </a:r>
                      <a:r>
                        <a:rPr sz="2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6-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2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фраз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ts val="2765"/>
                        </a:lnSpc>
                        <a:tabLst>
                          <a:tab pos="2610485" algn="l"/>
                        </a:tabLst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выполнено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8580" marR="59690" algn="just">
                        <a:lnSpc>
                          <a:spcPct val="897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частично:</a:t>
                      </a:r>
                      <a:r>
                        <a:rPr sz="2800" b="1" spc="6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цель</a:t>
                      </a:r>
                      <a:r>
                        <a:rPr sz="2800" spc="6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общения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достигнута</a:t>
                      </a:r>
                      <a:r>
                        <a:rPr sz="2800" spc="1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частично,</a:t>
                      </a:r>
                      <a:r>
                        <a:rPr sz="2800" spc="1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тема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раскрыта</a:t>
                      </a:r>
                      <a:r>
                        <a:rPr sz="2800" spc="47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800" spc="4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ограниченном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объёме</a:t>
                      </a:r>
                      <a:r>
                        <a:rPr sz="2800" spc="30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(все</a:t>
                      </a:r>
                      <a:r>
                        <a:rPr sz="2800" spc="30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случаи,</a:t>
                      </a:r>
                      <a:r>
                        <a:rPr sz="2800" spc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800" spc="-2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указанные</a:t>
                      </a:r>
                      <a:r>
                        <a:rPr sz="280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80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оценивании</a:t>
                      </a:r>
                      <a:r>
                        <a:rPr sz="28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3,</a:t>
                      </a:r>
                      <a:r>
                        <a:rPr sz="2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баллов).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8580" marR="60325" algn="just">
                        <a:lnSpc>
                          <a:spcPts val="2960"/>
                        </a:lnSpc>
                        <a:spcBef>
                          <a:spcPts val="96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Объём</a:t>
                      </a:r>
                      <a:r>
                        <a:rPr sz="2800" spc="45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высказывания:</a:t>
                      </a:r>
                      <a:r>
                        <a:rPr sz="2800" spc="45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6-</a:t>
                      </a: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7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фраз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40325" y="10614162"/>
            <a:ext cx="2619375" cy="61594"/>
          </a:xfrm>
          <a:custGeom>
            <a:avLst/>
            <a:gdLst/>
            <a:ahLst/>
            <a:cxnLst/>
            <a:rect l="l" t="t" r="r" b="b"/>
            <a:pathLst>
              <a:path w="2619375" h="61595">
                <a:moveTo>
                  <a:pt x="-21" y="17"/>
                </a:moveTo>
                <a:lnTo>
                  <a:pt x="382" y="118"/>
                </a:lnTo>
                <a:lnTo>
                  <a:pt x="1056" y="387"/>
                </a:lnTo>
                <a:lnTo>
                  <a:pt x="2399" y="622"/>
                </a:lnTo>
                <a:lnTo>
                  <a:pt x="3743" y="857"/>
                </a:lnTo>
                <a:lnTo>
                  <a:pt x="5245" y="1165"/>
                </a:lnTo>
                <a:lnTo>
                  <a:pt x="8041" y="1428"/>
                </a:lnTo>
                <a:lnTo>
                  <a:pt x="10837" y="1690"/>
                </a:lnTo>
                <a:lnTo>
                  <a:pt x="14515" y="1964"/>
                </a:lnTo>
                <a:lnTo>
                  <a:pt x="19176" y="2196"/>
                </a:lnTo>
                <a:lnTo>
                  <a:pt x="23837" y="2427"/>
                </a:lnTo>
                <a:lnTo>
                  <a:pt x="29995" y="2235"/>
                </a:lnTo>
                <a:lnTo>
                  <a:pt x="36007" y="2815"/>
                </a:lnTo>
                <a:lnTo>
                  <a:pt x="42019" y="3395"/>
                </a:lnTo>
                <a:lnTo>
                  <a:pt x="48774" y="4616"/>
                </a:lnTo>
                <a:lnTo>
                  <a:pt x="55246" y="5675"/>
                </a:lnTo>
                <a:lnTo>
                  <a:pt x="61718" y="6734"/>
                </a:lnTo>
                <a:lnTo>
                  <a:pt x="68431" y="8051"/>
                </a:lnTo>
                <a:lnTo>
                  <a:pt x="74840" y="9170"/>
                </a:lnTo>
                <a:lnTo>
                  <a:pt x="81249" y="10289"/>
                </a:lnTo>
                <a:lnTo>
                  <a:pt x="87606" y="11430"/>
                </a:lnTo>
                <a:lnTo>
                  <a:pt x="93701" y="12388"/>
                </a:lnTo>
                <a:lnTo>
                  <a:pt x="99796" y="13346"/>
                </a:lnTo>
                <a:lnTo>
                  <a:pt x="105702" y="13802"/>
                </a:lnTo>
                <a:lnTo>
                  <a:pt x="111411" y="14920"/>
                </a:lnTo>
                <a:lnTo>
                  <a:pt x="117120" y="16039"/>
                </a:lnTo>
                <a:lnTo>
                  <a:pt x="122200" y="17688"/>
                </a:lnTo>
                <a:lnTo>
                  <a:pt x="127956" y="19101"/>
                </a:lnTo>
                <a:lnTo>
                  <a:pt x="133712" y="20513"/>
                </a:lnTo>
                <a:lnTo>
                  <a:pt x="139936" y="21672"/>
                </a:lnTo>
                <a:lnTo>
                  <a:pt x="145948" y="23394"/>
                </a:lnTo>
                <a:lnTo>
                  <a:pt x="151960" y="25117"/>
                </a:lnTo>
                <a:lnTo>
                  <a:pt x="158102" y="27448"/>
                </a:lnTo>
                <a:lnTo>
                  <a:pt x="164026" y="29436"/>
                </a:lnTo>
                <a:lnTo>
                  <a:pt x="169951" y="31424"/>
                </a:lnTo>
                <a:lnTo>
                  <a:pt x="175411" y="33541"/>
                </a:lnTo>
                <a:lnTo>
                  <a:pt x="181495" y="35324"/>
                </a:lnTo>
                <a:lnTo>
                  <a:pt x="187580" y="37108"/>
                </a:lnTo>
                <a:lnTo>
                  <a:pt x="193788" y="38758"/>
                </a:lnTo>
                <a:lnTo>
                  <a:pt x="200533" y="40135"/>
                </a:lnTo>
                <a:lnTo>
                  <a:pt x="207277" y="41513"/>
                </a:lnTo>
                <a:lnTo>
                  <a:pt x="215226" y="42245"/>
                </a:lnTo>
                <a:lnTo>
                  <a:pt x="221960" y="43589"/>
                </a:lnTo>
                <a:lnTo>
                  <a:pt x="228695" y="44933"/>
                </a:lnTo>
                <a:lnTo>
                  <a:pt x="234548" y="46697"/>
                </a:lnTo>
                <a:lnTo>
                  <a:pt x="240940" y="48199"/>
                </a:lnTo>
                <a:lnTo>
                  <a:pt x="247332" y="49702"/>
                </a:lnTo>
                <a:lnTo>
                  <a:pt x="253564" y="51278"/>
                </a:lnTo>
                <a:lnTo>
                  <a:pt x="260312" y="52604"/>
                </a:lnTo>
                <a:lnTo>
                  <a:pt x="302250" y="58679"/>
                </a:lnTo>
                <a:lnTo>
                  <a:pt x="321805" y="60258"/>
                </a:lnTo>
                <a:lnTo>
                  <a:pt x="328067" y="60661"/>
                </a:lnTo>
                <a:lnTo>
                  <a:pt x="356432" y="61423"/>
                </a:lnTo>
                <a:lnTo>
                  <a:pt x="362187" y="61480"/>
                </a:lnTo>
                <a:lnTo>
                  <a:pt x="367971" y="61459"/>
                </a:lnTo>
                <a:lnTo>
                  <a:pt x="374354" y="61437"/>
                </a:lnTo>
                <a:lnTo>
                  <a:pt x="380737" y="61416"/>
                </a:lnTo>
                <a:lnTo>
                  <a:pt x="387907" y="61350"/>
                </a:lnTo>
                <a:lnTo>
                  <a:pt x="394729" y="61293"/>
                </a:lnTo>
                <a:lnTo>
                  <a:pt x="401551" y="61236"/>
                </a:lnTo>
                <a:lnTo>
                  <a:pt x="408599" y="61160"/>
                </a:lnTo>
                <a:lnTo>
                  <a:pt x="415288" y="61094"/>
                </a:lnTo>
                <a:lnTo>
                  <a:pt x="421977" y="61029"/>
                </a:lnTo>
                <a:lnTo>
                  <a:pt x="428572" y="60960"/>
                </a:lnTo>
                <a:lnTo>
                  <a:pt x="434865" y="60902"/>
                </a:lnTo>
                <a:lnTo>
                  <a:pt x="441157" y="60844"/>
                </a:lnTo>
                <a:lnTo>
                  <a:pt x="447212" y="60791"/>
                </a:lnTo>
                <a:lnTo>
                  <a:pt x="485545" y="60563"/>
                </a:lnTo>
                <a:lnTo>
                  <a:pt x="514800" y="60510"/>
                </a:lnTo>
                <a:lnTo>
                  <a:pt x="519948" y="60508"/>
                </a:lnTo>
                <a:lnTo>
                  <a:pt x="525696" y="60508"/>
                </a:lnTo>
                <a:lnTo>
                  <a:pt x="531315" y="60509"/>
                </a:lnTo>
                <a:lnTo>
                  <a:pt x="536934" y="60510"/>
                </a:lnTo>
                <a:lnTo>
                  <a:pt x="542808" y="60513"/>
                </a:lnTo>
                <a:lnTo>
                  <a:pt x="548515" y="60515"/>
                </a:lnTo>
                <a:lnTo>
                  <a:pt x="554221" y="60518"/>
                </a:lnTo>
                <a:lnTo>
                  <a:pt x="559967" y="60521"/>
                </a:lnTo>
                <a:lnTo>
                  <a:pt x="565555" y="60524"/>
                </a:lnTo>
                <a:lnTo>
                  <a:pt x="571142" y="60527"/>
                </a:lnTo>
                <a:lnTo>
                  <a:pt x="576654" y="60530"/>
                </a:lnTo>
                <a:lnTo>
                  <a:pt x="582039" y="60532"/>
                </a:lnTo>
                <a:lnTo>
                  <a:pt x="622984" y="60546"/>
                </a:lnTo>
                <a:lnTo>
                  <a:pt x="627851" y="60547"/>
                </a:lnTo>
                <a:lnTo>
                  <a:pt x="632717" y="60548"/>
                </a:lnTo>
                <a:lnTo>
                  <a:pt x="637509" y="60548"/>
                </a:lnTo>
                <a:lnTo>
                  <a:pt x="642290" y="60549"/>
                </a:lnTo>
                <a:lnTo>
                  <a:pt x="647070" y="60549"/>
                </a:lnTo>
                <a:lnTo>
                  <a:pt x="651803" y="60549"/>
                </a:lnTo>
                <a:lnTo>
                  <a:pt x="656535" y="60549"/>
                </a:lnTo>
                <a:lnTo>
                  <a:pt x="661267" y="60550"/>
                </a:lnTo>
                <a:lnTo>
                  <a:pt x="665972" y="60550"/>
                </a:lnTo>
                <a:lnTo>
                  <a:pt x="670682" y="60550"/>
                </a:lnTo>
                <a:lnTo>
                  <a:pt x="675392" y="60550"/>
                </a:lnTo>
                <a:lnTo>
                  <a:pt x="680091" y="60549"/>
                </a:lnTo>
                <a:lnTo>
                  <a:pt x="684797" y="60549"/>
                </a:lnTo>
                <a:lnTo>
                  <a:pt x="689503" y="60549"/>
                </a:lnTo>
                <a:lnTo>
                  <a:pt x="693803" y="60549"/>
                </a:lnTo>
                <a:lnTo>
                  <a:pt x="698917" y="60549"/>
                </a:lnTo>
                <a:lnTo>
                  <a:pt x="704031" y="60549"/>
                </a:lnTo>
                <a:lnTo>
                  <a:pt x="709419" y="60549"/>
                </a:lnTo>
                <a:lnTo>
                  <a:pt x="715482" y="60549"/>
                </a:lnTo>
                <a:lnTo>
                  <a:pt x="721545" y="60548"/>
                </a:lnTo>
                <a:lnTo>
                  <a:pt x="728578" y="60548"/>
                </a:lnTo>
                <a:lnTo>
                  <a:pt x="735296" y="60548"/>
                </a:lnTo>
                <a:lnTo>
                  <a:pt x="742013" y="60548"/>
                </a:lnTo>
                <a:lnTo>
                  <a:pt x="749077" y="60548"/>
                </a:lnTo>
                <a:lnTo>
                  <a:pt x="755787" y="60548"/>
                </a:lnTo>
                <a:lnTo>
                  <a:pt x="762496" y="60548"/>
                </a:lnTo>
                <a:lnTo>
                  <a:pt x="769182" y="60548"/>
                </a:lnTo>
                <a:lnTo>
                  <a:pt x="775554" y="60548"/>
                </a:lnTo>
                <a:lnTo>
                  <a:pt x="781926" y="60548"/>
                </a:lnTo>
                <a:lnTo>
                  <a:pt x="788093" y="60548"/>
                </a:lnTo>
                <a:lnTo>
                  <a:pt x="794020" y="60548"/>
                </a:lnTo>
                <a:lnTo>
                  <a:pt x="799948" y="60548"/>
                </a:lnTo>
                <a:lnTo>
                  <a:pt x="805614" y="60548"/>
                </a:lnTo>
                <a:lnTo>
                  <a:pt x="811118" y="60548"/>
                </a:lnTo>
                <a:lnTo>
                  <a:pt x="857482" y="60548"/>
                </a:lnTo>
                <a:lnTo>
                  <a:pt x="864648" y="60548"/>
                </a:lnTo>
                <a:lnTo>
                  <a:pt x="962404" y="60548"/>
                </a:lnTo>
                <a:lnTo>
                  <a:pt x="968394" y="60548"/>
                </a:lnTo>
                <a:lnTo>
                  <a:pt x="1086304" y="60548"/>
                </a:lnTo>
                <a:lnTo>
                  <a:pt x="1093026" y="60548"/>
                </a:lnTo>
                <a:lnTo>
                  <a:pt x="1100098" y="60548"/>
                </a:lnTo>
                <a:lnTo>
                  <a:pt x="1107305" y="60548"/>
                </a:lnTo>
                <a:lnTo>
                  <a:pt x="1114431" y="60548"/>
                </a:lnTo>
                <a:lnTo>
                  <a:pt x="1121437" y="60548"/>
                </a:lnTo>
                <a:lnTo>
                  <a:pt x="1128433" y="60548"/>
                </a:lnTo>
                <a:lnTo>
                  <a:pt x="2616947" y="60548"/>
                </a:lnTo>
                <a:lnTo>
                  <a:pt x="2618917" y="60548"/>
                </a:lnTo>
              </a:path>
            </a:pathLst>
          </a:custGeom>
          <a:ln w="2285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1939" y="421123"/>
            <a:ext cx="843066" cy="14844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Задание</a:t>
            </a:r>
            <a:r>
              <a:rPr spc="165" dirty="0"/>
              <a:t> </a:t>
            </a:r>
            <a:r>
              <a:rPr dirty="0"/>
              <a:t>3:</a:t>
            </a:r>
            <a:r>
              <a:rPr spc="200" dirty="0"/>
              <a:t> </a:t>
            </a:r>
            <a:r>
              <a:rPr spc="50" dirty="0"/>
              <a:t>Критерии</a:t>
            </a:r>
          </a:p>
          <a:p>
            <a:pPr marL="511175">
              <a:lnSpc>
                <a:spcPct val="100000"/>
              </a:lnSpc>
              <a:spcBef>
                <a:spcPts val="5"/>
              </a:spcBef>
            </a:pPr>
            <a:r>
              <a:rPr spc="55" dirty="0"/>
              <a:t>оценивания</a:t>
            </a:r>
            <a:r>
              <a:rPr spc="155" dirty="0"/>
              <a:t> </a:t>
            </a:r>
            <a:r>
              <a:rPr spc="55" dirty="0"/>
              <a:t>ОГЭ</a:t>
            </a:r>
            <a:r>
              <a:rPr spc="175" dirty="0"/>
              <a:t> </a:t>
            </a:r>
            <a:r>
              <a:rPr spc="-20" dirty="0"/>
              <a:t>2026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9704" y="429781"/>
            <a:ext cx="18281650" cy="10880090"/>
            <a:chOff x="679704" y="429781"/>
            <a:chExt cx="18281650" cy="10880090"/>
          </a:xfrm>
        </p:grpSpPr>
        <p:sp>
          <p:nvSpPr>
            <p:cNvPr id="5" name="object 5"/>
            <p:cNvSpPr/>
            <p:nvPr/>
          </p:nvSpPr>
          <p:spPr>
            <a:xfrm>
              <a:off x="679704" y="2529566"/>
              <a:ext cx="10445115" cy="228600"/>
            </a:xfrm>
            <a:custGeom>
              <a:avLst/>
              <a:gdLst/>
              <a:ahLst/>
              <a:cxnLst/>
              <a:rect l="l" t="t" r="r" b="b"/>
              <a:pathLst>
                <a:path w="10445115" h="228600">
                  <a:moveTo>
                    <a:pt x="10444579" y="221"/>
                  </a:moveTo>
                  <a:lnTo>
                    <a:pt x="-17" y="221"/>
                  </a:lnTo>
                  <a:lnTo>
                    <a:pt x="-17" y="228422"/>
                  </a:lnTo>
                  <a:lnTo>
                    <a:pt x="10444579" y="228422"/>
                  </a:lnTo>
                  <a:lnTo>
                    <a:pt x="10444579" y="221"/>
                  </a:lnTo>
                  <a:close/>
                </a:path>
              </a:pathLst>
            </a:custGeom>
            <a:solidFill>
              <a:srgbClr val="88C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6185" y="2639488"/>
              <a:ext cx="8265966" cy="86698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304" y="2834568"/>
              <a:ext cx="7695953" cy="83055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09378" y="429781"/>
              <a:ext cx="8951749" cy="108795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04704" y="624824"/>
              <a:ext cx="8381529" cy="1043912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30183" y="524608"/>
            <a:ext cx="1127779" cy="14042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5"/>
              </a:spcBef>
            </a:pPr>
            <a:r>
              <a:rPr spc="50" dirty="0"/>
              <a:t>Критерий</a:t>
            </a:r>
          </a:p>
          <a:p>
            <a:pPr marL="511175">
              <a:lnSpc>
                <a:spcPct val="100000"/>
              </a:lnSpc>
              <a:spcBef>
                <a:spcPts val="5"/>
              </a:spcBef>
            </a:pPr>
            <a:r>
              <a:rPr spc="50" dirty="0"/>
              <a:t>«Решение</a:t>
            </a:r>
            <a:r>
              <a:rPr spc="165" dirty="0"/>
              <a:t> </a:t>
            </a:r>
            <a:r>
              <a:rPr spc="60" dirty="0"/>
              <a:t>коммуникативной</a:t>
            </a:r>
            <a:r>
              <a:rPr spc="175" dirty="0"/>
              <a:t> </a:t>
            </a:r>
            <a:r>
              <a:rPr spc="45" dirty="0"/>
              <a:t>задачи»</a:t>
            </a:r>
          </a:p>
        </p:txBody>
      </p:sp>
      <p:sp>
        <p:nvSpPr>
          <p:cNvPr id="4" name="object 4"/>
          <p:cNvSpPr/>
          <p:nvPr/>
        </p:nvSpPr>
        <p:spPr>
          <a:xfrm>
            <a:off x="679704" y="25295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9" y="221"/>
                </a:moveTo>
                <a:lnTo>
                  <a:pt x="-17" y="221"/>
                </a:lnTo>
                <a:lnTo>
                  <a:pt x="-17" y="228422"/>
                </a:lnTo>
                <a:lnTo>
                  <a:pt x="10444579" y="228422"/>
                </a:lnTo>
                <a:lnTo>
                  <a:pt x="10444579" y="221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13434" y="7738676"/>
            <a:ext cx="18258155" cy="1834514"/>
            <a:chOff x="1013434" y="7738676"/>
            <a:chExt cx="18258155" cy="183451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4073" y="7989545"/>
              <a:ext cx="333480" cy="3557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6848" y="7989545"/>
              <a:ext cx="1430451" cy="3603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0523" y="7738676"/>
              <a:ext cx="2472627" cy="9806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7596" y="7738676"/>
              <a:ext cx="3505873" cy="9806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7915" y="7738676"/>
              <a:ext cx="1558250" cy="9806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60612" y="7738676"/>
              <a:ext cx="2746940" cy="9806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03522" y="7738676"/>
              <a:ext cx="1032483" cy="9806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56138" y="7738676"/>
              <a:ext cx="726167" cy="9806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02439" y="7738676"/>
              <a:ext cx="1030959" cy="9806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27845" y="7738676"/>
              <a:ext cx="2565589" cy="9806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87880" y="7738676"/>
              <a:ext cx="2253177" cy="9806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937026" y="7738676"/>
              <a:ext cx="1334228" cy="9806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3434" y="8165385"/>
              <a:ext cx="3435771" cy="9806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3651" y="8165385"/>
              <a:ext cx="1799036" cy="9806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37133" y="8165385"/>
              <a:ext cx="1823419" cy="9806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54999" y="8165385"/>
              <a:ext cx="1669499" cy="9806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18944" y="8165385"/>
              <a:ext cx="3694844" cy="9806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908234" y="8165385"/>
              <a:ext cx="1072106" cy="9806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676311" y="8165385"/>
              <a:ext cx="2765228" cy="9806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135984" y="8165385"/>
              <a:ext cx="963905" cy="9806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794336" y="8165385"/>
              <a:ext cx="784078" cy="98066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998547" y="8165385"/>
              <a:ext cx="703308" cy="9806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121988" y="8165385"/>
              <a:ext cx="811509" cy="98066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353629" y="8165385"/>
              <a:ext cx="703308" cy="98066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751383" y="8165385"/>
              <a:ext cx="817605" cy="98066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263434" y="8165385"/>
              <a:ext cx="2007819" cy="9806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13434" y="8592094"/>
              <a:ext cx="2832282" cy="98066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86242" y="8592094"/>
              <a:ext cx="3399196" cy="98066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32059" y="8592094"/>
              <a:ext cx="1335752" cy="98066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09861" y="8592094"/>
              <a:ext cx="3028873" cy="98066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58867" y="8592094"/>
              <a:ext cx="703308" cy="98066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276317" y="3161458"/>
            <a:ext cx="17707610" cy="61074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6350" algn="just">
              <a:lnSpc>
                <a:spcPct val="80000"/>
              </a:lnSpc>
              <a:spcBef>
                <a:spcPts val="940"/>
              </a:spcBef>
            </a:pPr>
            <a:r>
              <a:rPr sz="3500" i="1" u="sng" dirty="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Arial"/>
                <a:cs typeface="Arial"/>
              </a:rPr>
              <a:t>Аспект</a:t>
            </a:r>
            <a:r>
              <a:rPr sz="3500" i="1" u="sng" spc="15" dirty="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Arial"/>
                <a:cs typeface="Arial"/>
              </a:rPr>
              <a:t> </a:t>
            </a:r>
            <a:r>
              <a:rPr sz="3500" i="1" u="sng" dirty="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Arial"/>
                <a:cs typeface="Arial"/>
              </a:rPr>
              <a:t>раскрыт</a:t>
            </a:r>
            <a:r>
              <a:rPr sz="3500" i="1" u="sng" spc="30" dirty="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Arial"/>
                <a:cs typeface="Arial"/>
              </a:rPr>
              <a:t> </a:t>
            </a:r>
            <a:r>
              <a:rPr sz="3500" i="1" u="sng" dirty="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Arial"/>
                <a:cs typeface="Arial"/>
              </a:rPr>
              <a:t>полно,</a:t>
            </a:r>
            <a:r>
              <a:rPr sz="3500" i="1" spc="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если</a:t>
            </a:r>
            <a:r>
              <a:rPr sz="3500" spc="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ответ</a:t>
            </a:r>
            <a:r>
              <a:rPr sz="3500" spc="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раскрывает</a:t>
            </a:r>
            <a:r>
              <a:rPr sz="3500" spc="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содержание</a:t>
            </a:r>
            <a:r>
              <a:rPr sz="3500" spc="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данного</a:t>
            </a:r>
            <a:r>
              <a:rPr sz="3500" spc="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пункта</a:t>
            </a:r>
            <a:r>
              <a:rPr sz="3500" spc="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плана</a:t>
            </a:r>
            <a:r>
              <a:rPr sz="3500" spc="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spc="-50" dirty="0">
                <a:solidFill>
                  <a:srgbClr val="565656"/>
                </a:solidFill>
                <a:latin typeface="Arial"/>
                <a:cs typeface="Arial"/>
              </a:rPr>
              <a:t>и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отвечает</a:t>
            </a:r>
            <a:r>
              <a:rPr sz="3500" spc="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коммуникативной</a:t>
            </a:r>
            <a:r>
              <a:rPr sz="3500" spc="1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задаче.</a:t>
            </a:r>
            <a:r>
              <a:rPr sz="3500" spc="1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Полный</a:t>
            </a:r>
            <a:r>
              <a:rPr sz="3500" spc="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ответ</a:t>
            </a:r>
            <a:r>
              <a:rPr sz="3500" spc="1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на</a:t>
            </a:r>
            <a:r>
              <a:rPr sz="3500" spc="1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пункт</a:t>
            </a:r>
            <a:r>
              <a:rPr sz="3500" spc="1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плана</a:t>
            </a:r>
            <a:r>
              <a:rPr sz="3500" spc="1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включает</a:t>
            </a:r>
            <a:r>
              <a:rPr sz="3500" spc="1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spc="-25" dirty="0">
                <a:solidFill>
                  <a:srgbClr val="565656"/>
                </a:solidFill>
                <a:latin typeface="Arial"/>
                <a:cs typeface="Arial"/>
              </a:rPr>
              <a:t>все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содержательные</a:t>
            </a:r>
            <a:r>
              <a:rPr sz="35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моменты,</a:t>
            </a:r>
            <a:r>
              <a:rPr sz="3500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указанные</a:t>
            </a:r>
            <a:r>
              <a:rPr sz="3500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500" spc="-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плане:</a:t>
            </a:r>
            <a:r>
              <a:rPr sz="3500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WHERE</a:t>
            </a:r>
            <a:r>
              <a:rPr sz="3500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and</a:t>
            </a:r>
            <a:r>
              <a:rPr sz="3500" spc="-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WHEN,</a:t>
            </a:r>
            <a:r>
              <a:rPr sz="35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WHAT</a:t>
            </a:r>
            <a:r>
              <a:rPr sz="35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and</a:t>
            </a:r>
            <a:r>
              <a:rPr sz="3500" spc="-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spc="-20" dirty="0">
                <a:solidFill>
                  <a:srgbClr val="565656"/>
                </a:solidFill>
                <a:latin typeface="Arial"/>
                <a:cs typeface="Arial"/>
              </a:rPr>
              <a:t>WHY.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Если</a:t>
            </a:r>
            <a:r>
              <a:rPr sz="3500" spc="44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ответ</a:t>
            </a:r>
            <a:r>
              <a:rPr sz="3500" spc="4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включает</a:t>
            </a:r>
            <a:r>
              <a:rPr sz="3500" spc="4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sz="3500" spc="43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один</a:t>
            </a:r>
            <a:r>
              <a:rPr sz="3500" spc="4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содержательный</a:t>
            </a:r>
            <a:r>
              <a:rPr sz="3500" spc="4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момент</a:t>
            </a:r>
            <a:r>
              <a:rPr sz="3500" spc="4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из</a:t>
            </a:r>
            <a:r>
              <a:rPr sz="3500" spc="4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двух,</a:t>
            </a:r>
            <a:r>
              <a:rPr sz="3500" spc="4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указанных</a:t>
            </a:r>
            <a:r>
              <a:rPr sz="3500" spc="45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spc="-50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плане,</a:t>
            </a:r>
            <a:r>
              <a:rPr sz="35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r>
              <a:rPr sz="35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аспект</a:t>
            </a:r>
            <a:r>
              <a:rPr sz="35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раскрыт</a:t>
            </a:r>
            <a:r>
              <a:rPr sz="35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C00000"/>
                </a:solidFill>
                <a:latin typeface="Arial"/>
                <a:cs typeface="Arial"/>
              </a:rPr>
              <a:t>неполно.</a:t>
            </a:r>
            <a:endParaRPr sz="3500">
              <a:latin typeface="Arial"/>
              <a:cs typeface="Arial"/>
            </a:endParaRPr>
          </a:p>
          <a:p>
            <a:pPr marL="12700" marR="7620" algn="just">
              <a:lnSpc>
                <a:spcPct val="80000"/>
              </a:lnSpc>
              <a:spcBef>
                <a:spcPts val="3365"/>
              </a:spcBef>
            </a:pPr>
            <a:r>
              <a:rPr sz="3500" i="1" u="sng" dirty="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Arial"/>
                <a:cs typeface="Arial"/>
              </a:rPr>
              <a:t>Аспект</a:t>
            </a:r>
            <a:r>
              <a:rPr sz="3500" i="1" u="sng" spc="640" dirty="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Arial"/>
                <a:cs typeface="Arial"/>
              </a:rPr>
              <a:t> </a:t>
            </a:r>
            <a:r>
              <a:rPr sz="3500" i="1" u="sng" dirty="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Arial"/>
                <a:cs typeface="Arial"/>
              </a:rPr>
              <a:t>раскрыт</a:t>
            </a:r>
            <a:r>
              <a:rPr sz="3500" i="1" u="sng" spc="660" dirty="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Arial"/>
                <a:cs typeface="Arial"/>
              </a:rPr>
              <a:t> </a:t>
            </a:r>
            <a:r>
              <a:rPr sz="3500" i="1" u="sng" dirty="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Arial"/>
                <a:cs typeface="Arial"/>
              </a:rPr>
              <a:t>точно,</a:t>
            </a:r>
            <a:r>
              <a:rPr sz="3500" i="1" spc="6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если</a:t>
            </a:r>
            <a:r>
              <a:rPr sz="3500" spc="6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ответ</a:t>
            </a:r>
            <a:r>
              <a:rPr sz="3500" spc="6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строго</a:t>
            </a:r>
            <a:r>
              <a:rPr sz="3500" spc="6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соответствует</a:t>
            </a:r>
            <a:r>
              <a:rPr sz="3500" spc="6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данному</a:t>
            </a:r>
            <a:r>
              <a:rPr sz="3500" spc="6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пункту</a:t>
            </a:r>
            <a:r>
              <a:rPr sz="3500" spc="6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565656"/>
                </a:solidFill>
                <a:latin typeface="Arial"/>
                <a:cs typeface="Arial"/>
              </a:rPr>
              <a:t>плана.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Аспект</a:t>
            </a:r>
            <a:r>
              <a:rPr sz="3500" spc="39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раскрыт</a:t>
            </a:r>
            <a:r>
              <a:rPr sz="3500" spc="40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565656"/>
                </a:solidFill>
                <a:latin typeface="Arial"/>
                <a:cs typeface="Arial"/>
              </a:rPr>
              <a:t>неточно,</a:t>
            </a:r>
            <a:r>
              <a:rPr sz="3500" spc="40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3500" spc="38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он</a:t>
            </a:r>
            <a:r>
              <a:rPr sz="3500" spc="39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3500" spc="40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ВПОЛНЕ</a:t>
            </a:r>
            <a:r>
              <a:rPr sz="3500" spc="39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соответствует</a:t>
            </a:r>
            <a:r>
              <a:rPr sz="3500" spc="39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пункту</a:t>
            </a:r>
            <a:r>
              <a:rPr sz="3500" spc="40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spc="-10" dirty="0">
                <a:solidFill>
                  <a:srgbClr val="C00000"/>
                </a:solidFill>
                <a:latin typeface="Arial"/>
                <a:cs typeface="Arial"/>
              </a:rPr>
              <a:t>плана,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содержит</a:t>
            </a:r>
            <a:r>
              <a:rPr sz="3500" spc="3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фактическую</a:t>
            </a:r>
            <a:r>
              <a:rPr sz="3500" spc="4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ошибку,</a:t>
            </a:r>
            <a:r>
              <a:rPr sz="3500" spc="4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отход</a:t>
            </a:r>
            <a:r>
              <a:rPr sz="3500" spc="4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sz="3500" spc="4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темы,</a:t>
            </a:r>
            <a:r>
              <a:rPr sz="3500" spc="4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элементы</a:t>
            </a:r>
            <a:r>
              <a:rPr sz="3500" spc="4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топика</a:t>
            </a:r>
            <a:r>
              <a:rPr sz="3500" spc="4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3500" spc="4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3500" spc="-10" dirty="0">
                <a:solidFill>
                  <a:srgbClr val="C00000"/>
                </a:solidFill>
                <a:latin typeface="Arial"/>
                <a:cs typeface="Arial"/>
              </a:rPr>
              <a:t>включает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отдельные</a:t>
            </a:r>
            <a:r>
              <a:rPr sz="350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фразы,</a:t>
            </a:r>
            <a:r>
              <a:rPr sz="350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непонятные</a:t>
            </a:r>
            <a:r>
              <a:rPr sz="350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3500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силу</a:t>
            </a:r>
            <a:r>
              <a:rPr sz="350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C00000"/>
                </a:solidFill>
                <a:latin typeface="Arial"/>
                <a:cs typeface="Arial"/>
              </a:rPr>
              <a:t>языковых</a:t>
            </a:r>
            <a:r>
              <a:rPr sz="350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C00000"/>
                </a:solidFill>
                <a:latin typeface="Arial"/>
                <a:cs typeface="Arial"/>
              </a:rPr>
              <a:t>ошибок.</a:t>
            </a:r>
            <a:endParaRPr sz="3500">
              <a:latin typeface="Arial"/>
              <a:cs typeface="Arial"/>
            </a:endParaRPr>
          </a:p>
          <a:p>
            <a:pPr marL="12700" marR="5080" algn="just">
              <a:lnSpc>
                <a:spcPct val="80000"/>
              </a:lnSpc>
              <a:spcBef>
                <a:spcPts val="3360"/>
              </a:spcBef>
            </a:pP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!!!</a:t>
            </a:r>
            <a:r>
              <a:rPr sz="3500" spc="8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Аспект</a:t>
            </a:r>
            <a:r>
              <a:rPr sz="3500" spc="8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является</a:t>
            </a:r>
            <a:r>
              <a:rPr sz="3500" spc="8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нераскрытым,</a:t>
            </a:r>
            <a:r>
              <a:rPr sz="3500" spc="8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если</a:t>
            </a:r>
            <a:r>
              <a:rPr sz="3500" spc="8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непонятен</a:t>
            </a:r>
            <a:r>
              <a:rPr sz="3500" spc="10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spc="-10" dirty="0">
                <a:solidFill>
                  <a:srgbClr val="FF0000"/>
                </a:solidFill>
                <a:latin typeface="Arial"/>
                <a:cs typeface="Arial"/>
              </a:rPr>
              <a:t>из-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за</a:t>
            </a:r>
            <a:r>
              <a:rPr sz="3500" spc="7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языковых</a:t>
            </a:r>
            <a:r>
              <a:rPr sz="3500" spc="8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ошибок,</a:t>
            </a:r>
            <a:r>
              <a:rPr sz="3500" spc="8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spc="-25" dirty="0">
                <a:solidFill>
                  <a:srgbClr val="FF0000"/>
                </a:solidFill>
                <a:latin typeface="Arial"/>
                <a:cs typeface="Arial"/>
              </a:rPr>
              <a:t>или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представляет</a:t>
            </a:r>
            <a:r>
              <a:rPr sz="3500" spc="8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собой</a:t>
            </a:r>
            <a:r>
              <a:rPr sz="3500" spc="9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набор</a:t>
            </a:r>
            <a:r>
              <a:rPr sz="3500" spc="10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слов,</a:t>
            </a:r>
            <a:r>
              <a:rPr sz="3500" spc="9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грамматически</a:t>
            </a:r>
            <a:r>
              <a:rPr sz="3500" spc="8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3500" spc="10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связанных</a:t>
            </a:r>
            <a:r>
              <a:rPr sz="3500" spc="9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(в</a:t>
            </a:r>
            <a:r>
              <a:rPr sz="3500" spc="9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т.ч.</a:t>
            </a:r>
            <a:r>
              <a:rPr sz="3500" spc="9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3500" spc="10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500" spc="-10" dirty="0">
                <a:solidFill>
                  <a:srgbClr val="FF0000"/>
                </a:solidFill>
                <a:latin typeface="Arial"/>
                <a:cs typeface="Arial"/>
              </a:rPr>
              <a:t>случае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отсутствия</a:t>
            </a:r>
            <a:r>
              <a:rPr sz="35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подлежащего</a:t>
            </a:r>
            <a:r>
              <a:rPr sz="35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sz="35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FF0000"/>
                </a:solidFill>
                <a:latin typeface="Arial"/>
                <a:cs typeface="Arial"/>
              </a:rPr>
              <a:t>сказуемого).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16652" y="10140234"/>
            <a:ext cx="3382824" cy="689256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0772" y="315802"/>
            <a:ext cx="1019694" cy="17331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5"/>
              </a:spcBef>
            </a:pPr>
            <a:r>
              <a:rPr spc="50" dirty="0"/>
              <a:t>Критерий</a:t>
            </a:r>
          </a:p>
          <a:p>
            <a:pPr marL="511175">
              <a:lnSpc>
                <a:spcPct val="100000"/>
              </a:lnSpc>
              <a:spcBef>
                <a:spcPts val="5"/>
              </a:spcBef>
            </a:pPr>
            <a:r>
              <a:rPr spc="50" dirty="0"/>
              <a:t>«Решение</a:t>
            </a:r>
            <a:r>
              <a:rPr spc="165" dirty="0"/>
              <a:t> </a:t>
            </a:r>
            <a:r>
              <a:rPr spc="60" dirty="0"/>
              <a:t>коммуникативной</a:t>
            </a:r>
            <a:r>
              <a:rPr spc="175" dirty="0"/>
              <a:t> </a:t>
            </a:r>
            <a:r>
              <a:rPr spc="45" dirty="0"/>
              <a:t>задачи»</a:t>
            </a:r>
          </a:p>
        </p:txBody>
      </p:sp>
      <p:sp>
        <p:nvSpPr>
          <p:cNvPr id="4" name="object 4"/>
          <p:cNvSpPr/>
          <p:nvPr/>
        </p:nvSpPr>
        <p:spPr>
          <a:xfrm>
            <a:off x="679704" y="25295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9" y="221"/>
                </a:moveTo>
                <a:lnTo>
                  <a:pt x="-17" y="221"/>
                </a:lnTo>
                <a:lnTo>
                  <a:pt x="-17" y="228422"/>
                </a:lnTo>
                <a:lnTo>
                  <a:pt x="10444579" y="228422"/>
                </a:lnTo>
                <a:lnTo>
                  <a:pt x="10444579" y="221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5400" y="3238336"/>
            <a:ext cx="15243497" cy="47137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9" y="10373738"/>
            <a:ext cx="4291501" cy="51576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4057" y="451568"/>
            <a:ext cx="2825586" cy="13727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3389" y="861114"/>
            <a:ext cx="1585595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 dirty="0" err="1"/>
              <a:t>Объем</a:t>
            </a:r>
            <a:r>
              <a:rPr spc="155" dirty="0"/>
              <a:t> </a:t>
            </a:r>
            <a:r>
              <a:rPr spc="65" dirty="0" err="1"/>
              <a:t>высказывания</a:t>
            </a:r>
            <a:endParaRPr spc="55" dirty="0"/>
          </a:p>
        </p:txBody>
      </p:sp>
      <p:sp>
        <p:nvSpPr>
          <p:cNvPr id="4" name="object 4"/>
          <p:cNvSpPr/>
          <p:nvPr/>
        </p:nvSpPr>
        <p:spPr>
          <a:xfrm>
            <a:off x="679704" y="17675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9" y="241"/>
                </a:moveTo>
                <a:lnTo>
                  <a:pt x="-17" y="241"/>
                </a:lnTo>
                <a:lnTo>
                  <a:pt x="-17" y="228441"/>
                </a:lnTo>
                <a:lnTo>
                  <a:pt x="10444579" y="228441"/>
                </a:lnTo>
                <a:lnTo>
                  <a:pt x="10444579" y="241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79704" y="2089351"/>
            <a:ext cx="18973800" cy="8289290"/>
            <a:chOff x="679704" y="2089351"/>
            <a:chExt cx="18973800" cy="8289290"/>
          </a:xfrm>
        </p:grpSpPr>
        <p:sp>
          <p:nvSpPr>
            <p:cNvPr id="6" name="object 6"/>
            <p:cNvSpPr/>
            <p:nvPr/>
          </p:nvSpPr>
          <p:spPr>
            <a:xfrm>
              <a:off x="679704" y="2224754"/>
              <a:ext cx="18973800" cy="8153400"/>
            </a:xfrm>
            <a:custGeom>
              <a:avLst/>
              <a:gdLst/>
              <a:ahLst/>
              <a:cxnLst/>
              <a:rect l="l" t="t" r="r" b="b"/>
              <a:pathLst>
                <a:path w="18973800" h="8153400">
                  <a:moveTo>
                    <a:pt x="18973303" y="229"/>
                  </a:moveTo>
                  <a:lnTo>
                    <a:pt x="-17" y="229"/>
                  </a:lnTo>
                  <a:lnTo>
                    <a:pt x="-17" y="8153423"/>
                  </a:lnTo>
                  <a:lnTo>
                    <a:pt x="18973303" y="8153423"/>
                  </a:lnTo>
                  <a:lnTo>
                    <a:pt x="18973303" y="229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9953" y="2089351"/>
              <a:ext cx="1907237" cy="9273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57803" y="2089351"/>
              <a:ext cx="782554" cy="9273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08314" y="2089351"/>
              <a:ext cx="898375" cy="9273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57301" y="2089351"/>
              <a:ext cx="782554" cy="9273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06289" y="2089351"/>
              <a:ext cx="5983834" cy="9273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40735" y="2089351"/>
              <a:ext cx="782554" cy="9273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574" y="2592258"/>
              <a:ext cx="2251653" cy="9273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3906" y="3598073"/>
              <a:ext cx="11113488" cy="92733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6682" y="2200980"/>
            <a:ext cx="18867120" cy="807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marR="189865" indent="-571500">
              <a:lnSpc>
                <a:spcPct val="100000"/>
              </a:lnSpc>
              <a:spcBef>
                <a:spcPts val="100"/>
              </a:spcBef>
              <a:buChar char="•"/>
              <a:tabLst>
                <a:tab pos="583565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Для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получения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максимального</a:t>
            </a:r>
            <a:r>
              <a:rPr sz="33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балла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критерию</a:t>
            </a:r>
            <a:r>
              <a:rPr sz="3300" spc="-1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«РКЗ»</a:t>
            </a:r>
            <a:r>
              <a:rPr sz="3300" spc="-9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–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3</a:t>
            </a:r>
            <a:r>
              <a:rPr sz="3300" spc="-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–</a:t>
            </a:r>
            <a:r>
              <a:rPr sz="3300" spc="-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ответ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должен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содержать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10–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12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фраз</a:t>
            </a:r>
            <a:r>
              <a:rPr sz="33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(в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среднем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3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фразы</a:t>
            </a:r>
            <a:r>
              <a:rPr sz="33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на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каждый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пункт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плана);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для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получения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2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баллов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необходимо</a:t>
            </a:r>
            <a:r>
              <a:rPr sz="33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8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–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9</a:t>
            </a:r>
            <a:r>
              <a:rPr sz="33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фраз.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Для</a:t>
            </a:r>
            <a:r>
              <a:rPr sz="33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получения</a:t>
            </a:r>
            <a:r>
              <a:rPr sz="33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33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балла</a:t>
            </a:r>
            <a:r>
              <a:rPr sz="33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требуется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6–7</a:t>
            </a:r>
            <a:r>
              <a:rPr sz="33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фраз.</a:t>
            </a:r>
            <a:endParaRPr sz="3300">
              <a:latin typeface="Arial"/>
              <a:cs typeface="Arial"/>
            </a:endParaRPr>
          </a:p>
          <a:p>
            <a:pPr marL="583565" indent="-570865">
              <a:lnSpc>
                <a:spcPct val="100000"/>
              </a:lnSpc>
              <a:buChar char="•"/>
              <a:tabLst>
                <a:tab pos="583565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Если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объём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высказывания</a:t>
            </a:r>
            <a:r>
              <a:rPr sz="3300" spc="-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–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5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менее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фраз,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то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такой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ответ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оценивается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0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баллов.</a:t>
            </a:r>
            <a:endParaRPr sz="3300">
              <a:latin typeface="Arial"/>
              <a:cs typeface="Arial"/>
            </a:endParaRPr>
          </a:p>
          <a:p>
            <a:pPr marL="583565" marR="466090" indent="-571500">
              <a:lnSpc>
                <a:spcPct val="100000"/>
              </a:lnSpc>
              <a:buChar char="•"/>
              <a:tabLst>
                <a:tab pos="583565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Требование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определённого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количества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фраз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-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устном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ответе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участника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ОГЭ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на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задание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3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имеет</a:t>
            </a:r>
            <a:r>
              <a:rPr sz="3300" spc="-1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вспомогательный</a:t>
            </a:r>
            <a:r>
              <a:rPr sz="3300" spc="-1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характер:</a:t>
            </a:r>
            <a:r>
              <a:rPr sz="3300" spc="-1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если</a:t>
            </a:r>
            <a:r>
              <a:rPr sz="3300" spc="-1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участник</a:t>
            </a:r>
            <a:r>
              <a:rPr sz="3300" spc="-1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экзамена</a:t>
            </a:r>
            <a:r>
              <a:rPr sz="3300" spc="-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полностью</a:t>
            </a:r>
            <a:r>
              <a:rPr sz="3300" spc="-1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выполняет</a:t>
            </a:r>
            <a:endParaRPr sz="3300">
              <a:latin typeface="Arial"/>
              <a:cs typeface="Arial"/>
            </a:endParaRPr>
          </a:p>
          <a:p>
            <a:pPr marL="583565" marR="5080">
              <a:lnSpc>
                <a:spcPct val="100000"/>
              </a:lnSpc>
              <a:spcBef>
                <a:spcPts val="5"/>
              </a:spcBef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коммуникативную</a:t>
            </a:r>
            <a:r>
              <a:rPr sz="3300" spc="-1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задачу,</a:t>
            </a:r>
            <a:r>
              <a:rPr sz="3300" spc="-10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используя</a:t>
            </a:r>
            <a:r>
              <a:rPr sz="3300" spc="-1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при</a:t>
            </a:r>
            <a:r>
              <a:rPr sz="3300" spc="-1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этом</a:t>
            </a:r>
            <a:r>
              <a:rPr sz="3300" spc="-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развёрнутые</a:t>
            </a:r>
            <a:r>
              <a:rPr sz="3300" spc="-10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сложносочинённые</a:t>
            </a:r>
            <a:r>
              <a:rPr sz="3300" spc="-1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и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сложноподчинённые</a:t>
            </a:r>
            <a:r>
              <a:rPr sz="3300" spc="-1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предложения,</a:t>
            </a:r>
            <a:r>
              <a:rPr sz="3300" spc="-114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то</a:t>
            </a:r>
            <a:r>
              <a:rPr sz="3300" spc="-10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требование</a:t>
            </a:r>
            <a:r>
              <a:rPr sz="3300" spc="-114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определённого</a:t>
            </a:r>
            <a:r>
              <a:rPr sz="3300" spc="-10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объёма</a:t>
            </a:r>
            <a:r>
              <a:rPr sz="3300" spc="-1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высказывания</a:t>
            </a:r>
            <a:r>
              <a:rPr sz="3300" spc="-1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при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этом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выполняется,</a:t>
            </a:r>
            <a:r>
              <a:rPr sz="3300" spc="-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так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как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подсчёт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ведётся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</a:t>
            </a:r>
            <a:r>
              <a:rPr sz="3300" spc="-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простым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предложениям,</a:t>
            </a:r>
            <a:r>
              <a:rPr sz="3300" spc="-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входящим</a:t>
            </a:r>
            <a:r>
              <a:rPr sz="3300" spc="-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-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состав сложных.</a:t>
            </a:r>
            <a:endParaRPr sz="3300">
              <a:latin typeface="Arial"/>
              <a:cs typeface="Arial"/>
            </a:endParaRPr>
          </a:p>
          <a:p>
            <a:pPr marL="583565" indent="-570865">
              <a:lnSpc>
                <a:spcPct val="100000"/>
              </a:lnSpc>
              <a:buChar char="•"/>
              <a:tabLst>
                <a:tab pos="583565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-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подсчет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входят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только</a:t>
            </a:r>
            <a:r>
              <a:rPr sz="33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коммуникативно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оправданные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предложения.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Это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означает,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что</a:t>
            </a:r>
            <a:endParaRPr sz="3300">
              <a:latin typeface="Arial"/>
              <a:cs typeface="Arial"/>
            </a:endParaRPr>
          </a:p>
          <a:p>
            <a:pPr marL="583565" marR="137160">
              <a:lnSpc>
                <a:spcPct val="100000"/>
              </a:lnSpc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фразы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r>
              <a:rPr sz="3300" spc="-10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think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/</a:t>
            </a:r>
            <a:r>
              <a:rPr sz="3300" spc="-9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r>
              <a:rPr sz="3300" spc="-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believe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используемые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-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качестве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связок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-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начале</a:t>
            </a:r>
            <a:r>
              <a:rPr sz="33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предложения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-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подсчет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не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входят.</a:t>
            </a:r>
            <a:endParaRPr sz="3300">
              <a:latin typeface="Arial"/>
              <a:cs typeface="Arial"/>
            </a:endParaRPr>
          </a:p>
          <a:p>
            <a:pPr marL="583565" marR="594995" indent="-571500">
              <a:lnSpc>
                <a:spcPct val="100000"/>
              </a:lnSpc>
              <a:buChar char="•"/>
              <a:tabLst>
                <a:tab pos="583565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последние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годы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у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участников</a:t>
            </a:r>
            <a:r>
              <a:rPr sz="3300" spc="-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экзамена</a:t>
            </a:r>
            <a:r>
              <a:rPr sz="33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появилась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тенденция</a:t>
            </a:r>
            <a:r>
              <a:rPr sz="3300" spc="-9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озвучивать</a:t>
            </a:r>
            <a:r>
              <a:rPr sz="3300" spc="-1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–</a:t>
            </a:r>
            <a:r>
              <a:rPr sz="3300" spc="-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зачитывать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вслух</a:t>
            </a:r>
            <a:r>
              <a:rPr sz="33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каждый</a:t>
            </a:r>
            <a:r>
              <a:rPr sz="33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пункт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плана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перед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тем,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как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раскрыть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его.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этом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случае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прочитанные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20" dirty="0">
                <a:solidFill>
                  <a:srgbClr val="565656"/>
                </a:solidFill>
                <a:latin typeface="Arial"/>
                <a:cs typeface="Arial"/>
              </a:rPr>
              <a:t>вслух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пункты</a:t>
            </a:r>
            <a:r>
              <a:rPr sz="33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плана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объем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высказывания</a:t>
            </a:r>
            <a:r>
              <a:rPr sz="3300" spc="-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не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засчитываются.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472" y="10495188"/>
            <a:ext cx="3274742" cy="358729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389" y="861114"/>
            <a:ext cx="9686290" cy="1627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0" dirty="0"/>
              <a:t>Критерий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60" dirty="0"/>
              <a:t>«Организация</a:t>
            </a:r>
            <a:r>
              <a:rPr spc="170" dirty="0"/>
              <a:t> </a:t>
            </a:r>
            <a:r>
              <a:rPr spc="50" dirty="0"/>
              <a:t>высказывани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6091" y="1737809"/>
            <a:ext cx="77152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10"/>
              </a:lnSpc>
            </a:pPr>
            <a:r>
              <a:rPr sz="5250" b="1" spc="-25" dirty="0">
                <a:latin typeface="Arial"/>
                <a:cs typeface="Arial"/>
              </a:rPr>
              <a:t>я»</a:t>
            </a:r>
            <a:endParaRPr sz="5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504" y="2529554"/>
            <a:ext cx="9520555" cy="152400"/>
          </a:xfrm>
          <a:custGeom>
            <a:avLst/>
            <a:gdLst/>
            <a:ahLst/>
            <a:cxnLst/>
            <a:rect l="l" t="t" r="r" b="b"/>
            <a:pathLst>
              <a:path w="9520555" h="152400">
                <a:moveTo>
                  <a:pt x="9520045" y="221"/>
                </a:moveTo>
                <a:lnTo>
                  <a:pt x="-15" y="221"/>
                </a:lnTo>
                <a:lnTo>
                  <a:pt x="-15" y="152364"/>
                </a:lnTo>
                <a:lnTo>
                  <a:pt x="9520045" y="152364"/>
                </a:lnTo>
                <a:lnTo>
                  <a:pt x="9520045" y="221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5904" y="3596354"/>
            <a:ext cx="5486400" cy="6248400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7620" rIns="0" bIns="0" rtlCol="0">
            <a:spAutoFit/>
          </a:bodyPr>
          <a:lstStyle/>
          <a:p>
            <a:pPr marR="168275">
              <a:lnSpc>
                <a:spcPts val="4320"/>
              </a:lnSpc>
              <a:spcBef>
                <a:spcPts val="60"/>
              </a:spcBef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Высказывание</a:t>
            </a:r>
            <a:r>
              <a:rPr sz="36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логично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и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имеет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 завершенный характер</a:t>
            </a:r>
            <a:endParaRPr sz="3600">
              <a:latin typeface="Arial"/>
              <a:cs typeface="Arial"/>
            </a:endParaRPr>
          </a:p>
          <a:p>
            <a:pPr marR="622300">
              <a:lnSpc>
                <a:spcPts val="4320"/>
              </a:lnSpc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(имеются</a:t>
            </a:r>
            <a:r>
              <a:rPr sz="3600" spc="-1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вступление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заключение,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соответствующие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типу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высказывания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его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4180"/>
              </a:lnSpc>
            </a:pP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теме);</a:t>
            </a:r>
            <a:endParaRPr sz="3600">
              <a:latin typeface="Arial"/>
              <a:cs typeface="Arial"/>
            </a:endParaRPr>
          </a:p>
          <a:p>
            <a:pPr marR="1037590">
              <a:lnSpc>
                <a:spcPct val="100000"/>
              </a:lnSpc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средства</a:t>
            </a:r>
            <a:r>
              <a:rPr sz="36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логической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связи</a:t>
            </a:r>
            <a:r>
              <a:rPr sz="3600" spc="-10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используются правильно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69615" y="0"/>
            <a:ext cx="9590405" cy="2936875"/>
            <a:chOff x="10469615" y="0"/>
            <a:chExt cx="9590405" cy="293687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9615" y="0"/>
              <a:ext cx="9590289" cy="29366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1904" y="167636"/>
              <a:ext cx="9219697" cy="2590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3633704" y="3672554"/>
            <a:ext cx="5943600" cy="6248400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7620" rIns="0" bIns="0" rtlCol="0">
            <a:spAutoFit/>
          </a:bodyPr>
          <a:lstStyle/>
          <a:p>
            <a:pPr marR="504190">
              <a:lnSpc>
                <a:spcPts val="4320"/>
              </a:lnSpc>
              <a:spcBef>
                <a:spcPts val="60"/>
              </a:spcBef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Высказывание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не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 имеет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завершённого</a:t>
            </a:r>
            <a:r>
              <a:rPr sz="36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характера: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отсутствуют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вступление</a:t>
            </a:r>
            <a:endParaRPr sz="3600">
              <a:latin typeface="Arial"/>
              <a:cs typeface="Arial"/>
            </a:endParaRPr>
          </a:p>
          <a:p>
            <a:pPr marR="270510">
              <a:lnSpc>
                <a:spcPts val="4320"/>
              </a:lnSpc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заключение,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соответствующие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типу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высказывания</a:t>
            </a:r>
            <a:r>
              <a:rPr sz="36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его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теме),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И/ИЛИ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имеются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4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 более</a:t>
            </a:r>
            <a:endParaRPr sz="3600">
              <a:latin typeface="Arial"/>
              <a:cs typeface="Arial"/>
            </a:endParaRPr>
          </a:p>
          <a:p>
            <a:pPr marR="1207770" algn="just">
              <a:lnSpc>
                <a:spcPts val="4320"/>
              </a:lnSpc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ошибки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логичности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/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средстваx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логической связи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04304" y="3520154"/>
            <a:ext cx="5867400" cy="6324600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35"/>
              </a:lnSpc>
            </a:pP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Высказывание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основном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логично,</a:t>
            </a:r>
            <a:endParaRPr sz="3600">
              <a:latin typeface="Arial"/>
              <a:cs typeface="Arial"/>
            </a:endParaRPr>
          </a:p>
          <a:p>
            <a:pPr marR="194310">
              <a:lnSpc>
                <a:spcPct val="100000"/>
              </a:lnSpc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НО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имеет</a:t>
            </a:r>
            <a:r>
              <a:rPr sz="3600" spc="-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недостаточно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завершённый</a:t>
            </a:r>
            <a:r>
              <a:rPr sz="3600" spc="-1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характер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(отсутствует</a:t>
            </a:r>
            <a:r>
              <a:rPr sz="3600" spc="-20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вступление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ИЛИ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заключение,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соответствующие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типу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высказывания</a:t>
            </a:r>
            <a:r>
              <a:rPr sz="36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его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теме);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имеются</a:t>
            </a:r>
            <a:r>
              <a:rPr sz="3600" spc="-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1–3</a:t>
            </a:r>
            <a:r>
              <a:rPr sz="3600" spc="-9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ошибки</a:t>
            </a:r>
            <a:endParaRPr sz="3600">
              <a:latin typeface="Arial"/>
              <a:cs typeface="Arial"/>
            </a:endParaRPr>
          </a:p>
          <a:p>
            <a:pPr marR="559435">
              <a:lnSpc>
                <a:spcPct val="100000"/>
              </a:lnSpc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600" spc="-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логичности /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средстваx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логической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связи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3704" y="2834354"/>
            <a:ext cx="2057400" cy="585470"/>
          </a:xfrm>
          <a:prstGeom prst="rect">
            <a:avLst/>
          </a:prstGeom>
          <a:ln w="57910">
            <a:solidFill>
              <a:srgbClr val="548ED4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280"/>
              </a:spcBef>
            </a:pPr>
            <a:r>
              <a:rPr sz="3200" dirty="0">
                <a:latin typeface="Arial"/>
                <a:cs typeface="Arial"/>
              </a:rPr>
              <a:t>2 </a:t>
            </a:r>
            <a:r>
              <a:rPr sz="3200" spc="-10" dirty="0">
                <a:latin typeface="Arial"/>
                <a:cs typeface="Arial"/>
              </a:rPr>
              <a:t>балла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4904" y="2758154"/>
            <a:ext cx="2057400" cy="58547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5560" rIns="0" bIns="0" rtlCol="0">
            <a:spAutoFit/>
          </a:bodyPr>
          <a:lstStyle/>
          <a:p>
            <a:pPr marL="391795">
              <a:lnSpc>
                <a:spcPct val="100000"/>
              </a:lnSpc>
              <a:spcBef>
                <a:spcPts val="280"/>
              </a:spcBef>
            </a:pPr>
            <a:r>
              <a:rPr sz="3200" dirty="0">
                <a:latin typeface="Arial"/>
                <a:cs typeface="Arial"/>
              </a:rPr>
              <a:t>1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балл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61919" y="2916650"/>
            <a:ext cx="2057400" cy="585470"/>
          </a:xfrm>
          <a:prstGeom prst="rect">
            <a:avLst/>
          </a:prstGeom>
          <a:ln w="57910">
            <a:solidFill>
              <a:srgbClr val="548ED4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latin typeface="Arial"/>
                <a:cs typeface="Arial"/>
              </a:rPr>
              <a:t>0 </a:t>
            </a:r>
            <a:r>
              <a:rPr sz="3200" spc="-10" dirty="0">
                <a:latin typeface="Arial"/>
                <a:cs typeface="Arial"/>
              </a:rPr>
              <a:t>баллов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900" y="10270166"/>
            <a:ext cx="2847045" cy="58688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9704" y="1446239"/>
            <a:ext cx="18973800" cy="8931910"/>
            <a:chOff x="679704" y="1446239"/>
            <a:chExt cx="18973800" cy="8931910"/>
          </a:xfrm>
        </p:grpSpPr>
        <p:sp>
          <p:nvSpPr>
            <p:cNvPr id="3" name="object 3"/>
            <p:cNvSpPr/>
            <p:nvPr/>
          </p:nvSpPr>
          <p:spPr>
            <a:xfrm>
              <a:off x="679704" y="1767566"/>
              <a:ext cx="10445115" cy="228600"/>
            </a:xfrm>
            <a:custGeom>
              <a:avLst/>
              <a:gdLst/>
              <a:ahLst/>
              <a:cxnLst/>
              <a:rect l="l" t="t" r="r" b="b"/>
              <a:pathLst>
                <a:path w="10445115" h="228600">
                  <a:moveTo>
                    <a:pt x="10444579" y="241"/>
                  </a:moveTo>
                  <a:lnTo>
                    <a:pt x="-17" y="241"/>
                  </a:lnTo>
                  <a:lnTo>
                    <a:pt x="-17" y="228441"/>
                  </a:lnTo>
                  <a:lnTo>
                    <a:pt x="10444579" y="228441"/>
                  </a:lnTo>
                  <a:lnTo>
                    <a:pt x="10444579" y="241"/>
                  </a:lnTo>
                  <a:close/>
                </a:path>
              </a:pathLst>
            </a:custGeom>
            <a:solidFill>
              <a:srgbClr val="88C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04104" y="2224754"/>
              <a:ext cx="14249400" cy="8153400"/>
            </a:xfrm>
            <a:custGeom>
              <a:avLst/>
              <a:gdLst/>
              <a:ahLst/>
              <a:cxnLst/>
              <a:rect l="l" t="t" r="r" b="b"/>
              <a:pathLst>
                <a:path w="14249400" h="8153400">
                  <a:moveTo>
                    <a:pt x="14248903" y="229"/>
                  </a:moveTo>
                  <a:lnTo>
                    <a:pt x="-136" y="229"/>
                  </a:lnTo>
                  <a:lnTo>
                    <a:pt x="-136" y="8153423"/>
                  </a:lnTo>
                  <a:lnTo>
                    <a:pt x="14248903" y="8153423"/>
                  </a:lnTo>
                  <a:lnTo>
                    <a:pt x="14248903" y="229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369" y="1988769"/>
              <a:ext cx="2844474" cy="92733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3389" y="861114"/>
            <a:ext cx="1026223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0" dirty="0"/>
              <a:t>ОТ:</a:t>
            </a:r>
            <a:r>
              <a:rPr spc="165" dirty="0"/>
              <a:t> </a:t>
            </a:r>
            <a:r>
              <a:rPr spc="60" dirty="0"/>
              <a:t>вступление</a:t>
            </a:r>
            <a:r>
              <a:rPr spc="155" dirty="0"/>
              <a:t> </a:t>
            </a:r>
            <a:r>
              <a:rPr dirty="0"/>
              <a:t>и</a:t>
            </a:r>
            <a:r>
              <a:rPr spc="170" dirty="0"/>
              <a:t> </a:t>
            </a:r>
            <a:r>
              <a:rPr spc="55" dirty="0"/>
              <a:t>заключение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91267" y="2100399"/>
            <a:ext cx="23215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Вступление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1267" y="2502420"/>
            <a:ext cx="9577705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ts val="3565"/>
              </a:lnSpc>
              <a:spcBef>
                <a:spcPts val="100"/>
              </a:spcBef>
              <a:buChar char="•"/>
              <a:tabLst>
                <a:tab pos="584200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r>
              <a:rPr sz="33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am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going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to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give</a:t>
            </a:r>
            <a:r>
              <a:rPr sz="33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a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talk</a:t>
            </a:r>
            <a:r>
              <a:rPr sz="33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about</a:t>
            </a:r>
            <a:r>
              <a:rPr sz="33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+</a:t>
            </a:r>
            <a:r>
              <a:rPr sz="33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тема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монолога</a:t>
            </a:r>
            <a:endParaRPr sz="3300">
              <a:latin typeface="Arial"/>
              <a:cs typeface="Arial"/>
            </a:endParaRPr>
          </a:p>
          <a:p>
            <a:pPr marL="584200" indent="-571500">
              <a:lnSpc>
                <a:spcPts val="3565"/>
              </a:lnSpc>
              <a:buChar char="•"/>
              <a:tabLst>
                <a:tab pos="584200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I’d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like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to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speak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about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+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тема</a:t>
            </a:r>
            <a:r>
              <a:rPr sz="33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монолога.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369" y="3598073"/>
            <a:ext cx="2926767" cy="92733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91267" y="3710084"/>
            <a:ext cx="10332085" cy="93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65"/>
              </a:lnSpc>
              <a:spcBef>
                <a:spcPts val="100"/>
              </a:spcBef>
            </a:pP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Заключение</a:t>
            </a:r>
            <a:endParaRPr sz="3300">
              <a:latin typeface="Arial"/>
              <a:cs typeface="Arial"/>
            </a:endParaRPr>
          </a:p>
          <a:p>
            <a:pPr marL="584200" indent="-571500">
              <a:lnSpc>
                <a:spcPts val="3565"/>
              </a:lnSpc>
              <a:buChar char="•"/>
              <a:tabLst>
                <a:tab pos="584200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«That's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all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wanted</a:t>
            </a:r>
            <a:r>
              <a:rPr sz="33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to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say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about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+</a:t>
            </a:r>
            <a:r>
              <a:rPr sz="33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тема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монолога».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369" y="4805050"/>
            <a:ext cx="1806656" cy="92733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91267" y="4916756"/>
            <a:ext cx="128397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Важно</a:t>
            </a:r>
            <a:endParaRPr sz="3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1267" y="5319641"/>
            <a:ext cx="14274165" cy="9309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584200" marR="5080" indent="-572135">
              <a:lnSpc>
                <a:spcPct val="80000"/>
              </a:lnSpc>
              <a:spcBef>
                <a:spcPts val="890"/>
              </a:spcBef>
              <a:buChar char="•"/>
              <a:tabLst>
                <a:tab pos="584200" algn="l"/>
                <a:tab pos="2814955" algn="l"/>
                <a:tab pos="3505200" algn="l"/>
                <a:tab pos="4843780" algn="l"/>
                <a:tab pos="5574030" algn="l"/>
                <a:tab pos="7067550" algn="l"/>
                <a:tab pos="8283575" algn="l"/>
                <a:tab pos="9952355" algn="l"/>
                <a:tab pos="10678160" algn="l"/>
                <a:tab pos="11548110" algn="l"/>
                <a:tab pos="13021944" algn="l"/>
                <a:tab pos="14027785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Если</a:t>
            </a:r>
            <a:r>
              <a:rPr sz="3300" spc="1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во</a:t>
            </a:r>
            <a:r>
              <a:rPr sz="3300" spc="1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вступлении</a:t>
            </a:r>
            <a:r>
              <a:rPr sz="3300" spc="1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или</a:t>
            </a:r>
            <a:r>
              <a:rPr sz="3300" spc="18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1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заключении</a:t>
            </a:r>
            <a:r>
              <a:rPr sz="3300" spc="19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отсутствует</a:t>
            </a:r>
            <a:r>
              <a:rPr sz="3300" spc="1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указание</a:t>
            </a:r>
            <a:r>
              <a:rPr sz="3300" spc="204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на</a:t>
            </a:r>
            <a:r>
              <a:rPr sz="3300" spc="1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20" dirty="0">
                <a:solidFill>
                  <a:srgbClr val="565656"/>
                </a:solidFill>
                <a:latin typeface="Arial"/>
                <a:cs typeface="Arial"/>
              </a:rPr>
              <a:t>тему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монолога,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то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ответ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не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может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20" dirty="0">
                <a:solidFill>
                  <a:srgbClr val="565656"/>
                </a:solidFill>
                <a:latin typeface="Arial"/>
                <a:cs typeface="Arial"/>
              </a:rPr>
              <a:t>быть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оценен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по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ОВ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выше,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чем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endParaRPr sz="3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3006" y="6124292"/>
            <a:ext cx="16249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баллом.</a:t>
            </a:r>
            <a:endParaRPr sz="3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1267" y="6526618"/>
            <a:ext cx="1427606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Char char="•"/>
              <a:tabLst>
                <a:tab pos="584200" algn="l"/>
                <a:tab pos="1815464" algn="l"/>
                <a:tab pos="2545715" algn="l"/>
                <a:tab pos="3264535" algn="l"/>
                <a:tab pos="5882005" algn="l"/>
                <a:tab pos="6610350" algn="l"/>
                <a:tab pos="7096125" algn="l"/>
                <a:tab pos="9681210" algn="l"/>
                <a:tab pos="10601960" algn="l"/>
                <a:tab pos="12610465" algn="l"/>
                <a:tab pos="13338810" algn="l"/>
              </a:tabLst>
            </a:pPr>
            <a:r>
              <a:rPr sz="3300" spc="-20" dirty="0">
                <a:solidFill>
                  <a:srgbClr val="565656"/>
                </a:solidFill>
                <a:latin typeface="Arial"/>
                <a:cs typeface="Arial"/>
              </a:rPr>
              <a:t>Если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ни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во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вступлении,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ни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заключении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нет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указания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на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20" dirty="0">
                <a:solidFill>
                  <a:srgbClr val="565656"/>
                </a:solidFill>
                <a:latin typeface="Arial"/>
                <a:cs typeface="Arial"/>
              </a:rPr>
              <a:t>тему</a:t>
            </a:r>
            <a:endParaRPr sz="3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63006" y="6928639"/>
            <a:ext cx="908431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монолога,</a:t>
            </a:r>
            <a:r>
              <a:rPr sz="33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ответ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оценивается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0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баллов</a:t>
            </a:r>
            <a:r>
              <a:rPr sz="33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ОВ.</a:t>
            </a:r>
            <a:endParaRPr sz="3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91267" y="7331524"/>
            <a:ext cx="142754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Char char="•"/>
              <a:tabLst>
                <a:tab pos="584200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Возможно</a:t>
            </a:r>
            <a:r>
              <a:rPr sz="3300" spc="2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расширение</a:t>
            </a:r>
            <a:r>
              <a:rPr sz="3300" spc="2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вступления</a:t>
            </a:r>
            <a:r>
              <a:rPr sz="3300" spc="2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300" spc="2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заключения</a:t>
            </a:r>
            <a:r>
              <a:rPr sz="3300" spc="2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за</a:t>
            </a:r>
            <a:r>
              <a:rPr sz="3300" spc="2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счет</a:t>
            </a:r>
            <a:r>
              <a:rPr sz="3300" spc="2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замечаний</a:t>
            </a:r>
            <a:endParaRPr sz="3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1267" y="7733850"/>
            <a:ext cx="14274165" cy="254063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584200" marR="5080">
              <a:lnSpc>
                <a:spcPct val="80000"/>
              </a:lnSpc>
              <a:spcBef>
                <a:spcPts val="890"/>
              </a:spcBef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общего</a:t>
            </a:r>
            <a:r>
              <a:rPr sz="3300" spc="3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характера</a:t>
            </a:r>
            <a:r>
              <a:rPr sz="3300" spc="3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</a:t>
            </a:r>
            <a:r>
              <a:rPr sz="3300" spc="3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важности</a:t>
            </a:r>
            <a:r>
              <a:rPr sz="3300" spc="3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темы</a:t>
            </a:r>
            <a:r>
              <a:rPr sz="3300" spc="3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монолога,</a:t>
            </a:r>
            <a:r>
              <a:rPr sz="3300" spc="3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но</a:t>
            </a:r>
            <a:r>
              <a:rPr sz="3300" spc="3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3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ОГЭ</a:t>
            </a:r>
            <a:r>
              <a:rPr sz="3300" spc="3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2026</a:t>
            </a:r>
            <a:r>
              <a:rPr sz="3300" spc="3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г.</a:t>
            </a:r>
            <a:r>
              <a:rPr sz="3300" spc="3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это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не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является</a:t>
            </a:r>
            <a:r>
              <a:rPr sz="33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обязательным.</a:t>
            </a:r>
            <a:endParaRPr sz="3300">
              <a:latin typeface="Arial"/>
              <a:cs typeface="Arial"/>
            </a:endParaRPr>
          </a:p>
          <a:p>
            <a:pPr marL="584200" marR="5715" indent="-572135">
              <a:lnSpc>
                <a:spcPct val="80000"/>
              </a:lnSpc>
              <a:buChar char="•"/>
              <a:tabLst>
                <a:tab pos="584200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Приветствие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«Здравствуйте!</a:t>
            </a:r>
            <a:r>
              <a:rPr sz="3300" spc="-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/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Добрый</a:t>
            </a:r>
            <a:r>
              <a:rPr sz="33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день»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т.п.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необязательно,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но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ошибкой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не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является,</a:t>
            </a:r>
            <a:r>
              <a:rPr sz="33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как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«Спасибо!»</a:t>
            </a:r>
            <a:r>
              <a:rPr sz="33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/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«Спасибо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за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внимание!»</a:t>
            </a:r>
            <a:r>
              <a:rPr sz="33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в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конце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монолога.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Все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эти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фразы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должны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быть</a:t>
            </a:r>
            <a:r>
              <a:rPr sz="33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произнесены</a:t>
            </a:r>
            <a:r>
              <a:rPr sz="33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на</a:t>
            </a:r>
            <a:endParaRPr sz="3300">
              <a:latin typeface="Arial"/>
              <a:cs typeface="Arial"/>
            </a:endParaRPr>
          </a:p>
          <a:p>
            <a:pPr marL="584200">
              <a:lnSpc>
                <a:spcPts val="3170"/>
              </a:lnSpc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изучаемом</a:t>
            </a:r>
            <a:r>
              <a:rPr sz="3300" spc="-1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иностранном</a:t>
            </a:r>
            <a:r>
              <a:rPr sz="3300" spc="-114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языке.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19089" y="2224754"/>
            <a:ext cx="4856480" cy="6248400"/>
            <a:chOff x="419089" y="2224754"/>
            <a:chExt cx="4856480" cy="6248400"/>
          </a:xfrm>
        </p:grpSpPr>
        <p:sp>
          <p:nvSpPr>
            <p:cNvPr id="20" name="object 20"/>
            <p:cNvSpPr/>
            <p:nvPr/>
          </p:nvSpPr>
          <p:spPr>
            <a:xfrm>
              <a:off x="679703" y="2224754"/>
              <a:ext cx="4343400" cy="6248400"/>
            </a:xfrm>
            <a:custGeom>
              <a:avLst/>
              <a:gdLst/>
              <a:ahLst/>
              <a:cxnLst/>
              <a:rect l="l" t="t" r="r" b="b"/>
              <a:pathLst>
                <a:path w="4343400" h="6248400">
                  <a:moveTo>
                    <a:pt x="4343273" y="229"/>
                  </a:moveTo>
                  <a:lnTo>
                    <a:pt x="-17" y="229"/>
                  </a:lnTo>
                  <a:lnTo>
                    <a:pt x="-17" y="6248471"/>
                  </a:lnTo>
                  <a:lnTo>
                    <a:pt x="4343273" y="6248471"/>
                  </a:lnTo>
                  <a:lnTo>
                    <a:pt x="4343273" y="229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2807" y="4100980"/>
              <a:ext cx="2902384" cy="92733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089" y="4603887"/>
              <a:ext cx="3330617" cy="9273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089" y="5106795"/>
              <a:ext cx="4139841" cy="9273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089" y="5609702"/>
              <a:ext cx="4784476" cy="9273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089" y="6112609"/>
              <a:ext cx="2230317" cy="92733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79704" y="2224754"/>
            <a:ext cx="4343400" cy="62484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R="1141095">
              <a:lnSpc>
                <a:spcPts val="3960"/>
              </a:lnSpc>
              <a:spcBef>
                <a:spcPts val="45"/>
              </a:spcBef>
            </a:pP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Высказывание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логично</a:t>
            </a:r>
            <a:r>
              <a:rPr sz="33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имеет</a:t>
            </a:r>
            <a:endParaRPr sz="3300">
              <a:latin typeface="Arial"/>
              <a:cs typeface="Arial"/>
            </a:endParaRPr>
          </a:p>
          <a:p>
            <a:pPr marR="1652905">
              <a:lnSpc>
                <a:spcPts val="3960"/>
              </a:lnSpc>
            </a:pP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завершенный характер</a:t>
            </a:r>
            <a:endParaRPr sz="3300">
              <a:latin typeface="Arial"/>
              <a:cs typeface="Arial"/>
            </a:endParaRPr>
          </a:p>
          <a:p>
            <a:pPr marR="144145">
              <a:lnSpc>
                <a:spcPts val="3960"/>
              </a:lnSpc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(имеются</a:t>
            </a:r>
            <a:r>
              <a:rPr sz="3300" spc="-1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C00000"/>
                </a:solidFill>
                <a:latin typeface="Arial"/>
                <a:cs typeface="Arial"/>
              </a:rPr>
              <a:t>вступление </a:t>
            </a:r>
            <a:r>
              <a:rPr sz="330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33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C00000"/>
                </a:solidFill>
                <a:latin typeface="Arial"/>
                <a:cs typeface="Arial"/>
              </a:rPr>
              <a:t>заключение, соответствующие</a:t>
            </a:r>
            <a:endParaRPr sz="3300">
              <a:latin typeface="Arial"/>
              <a:cs typeface="Arial"/>
            </a:endParaRPr>
          </a:p>
          <a:p>
            <a:pPr marR="213360">
              <a:lnSpc>
                <a:spcPts val="3960"/>
              </a:lnSpc>
              <a:spcBef>
                <a:spcPts val="5"/>
              </a:spcBef>
            </a:pPr>
            <a:r>
              <a:rPr sz="3300" dirty="0">
                <a:solidFill>
                  <a:srgbClr val="C00000"/>
                </a:solidFill>
                <a:latin typeface="Arial"/>
                <a:cs typeface="Arial"/>
              </a:rPr>
              <a:t>типу</a:t>
            </a:r>
            <a:r>
              <a:rPr sz="3300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C00000"/>
                </a:solidFill>
                <a:latin typeface="Arial"/>
                <a:cs typeface="Arial"/>
              </a:rPr>
              <a:t>высказывания</a:t>
            </a:r>
            <a:r>
              <a:rPr sz="3300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300" spc="-50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3300" dirty="0">
                <a:solidFill>
                  <a:srgbClr val="C00000"/>
                </a:solidFill>
                <a:latin typeface="Arial"/>
                <a:cs typeface="Arial"/>
              </a:rPr>
              <a:t>его</a:t>
            </a:r>
            <a:r>
              <a:rPr sz="330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C00000"/>
                </a:solidFill>
                <a:latin typeface="Arial"/>
                <a:cs typeface="Arial"/>
              </a:rPr>
              <a:t>теме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);</a:t>
            </a:r>
            <a:endParaRPr sz="3300">
              <a:latin typeface="Arial"/>
              <a:cs typeface="Arial"/>
            </a:endParaRPr>
          </a:p>
          <a:p>
            <a:pPr marR="264795">
              <a:lnSpc>
                <a:spcPts val="3960"/>
              </a:lnSpc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средства</a:t>
            </a:r>
            <a:r>
              <a:rPr sz="3300" spc="-1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логической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связи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используются</a:t>
            </a:r>
            <a:endParaRPr sz="3300">
              <a:latin typeface="Arial"/>
              <a:cs typeface="Arial"/>
            </a:endParaRPr>
          </a:p>
          <a:p>
            <a:pPr>
              <a:lnSpc>
                <a:spcPts val="3829"/>
              </a:lnSpc>
            </a:pP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правильно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187703" y="484642"/>
            <a:ext cx="1462320" cy="131593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4995" y="10489130"/>
            <a:ext cx="2412832" cy="367515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3690318" y="707057"/>
            <a:ext cx="11544442" cy="1355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8417" tIns="74208" rIns="148417" bIns="74208"/>
          <a:lstStyle/>
          <a:p>
            <a:pPr>
              <a:lnSpc>
                <a:spcPct val="100000"/>
              </a:lnSpc>
            </a:pPr>
            <a:r>
              <a:rPr lang="ru-RU" sz="3958" b="1" spc="-2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Задание 1 Чтение.</a:t>
            </a:r>
            <a:endParaRPr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958" b="1" spc="-2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Стратегии выполнения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346450" y="3444875"/>
            <a:ext cx="12604731" cy="55774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8417" tIns="74208" rIns="148417" bIns="74208"/>
          <a:lstStyle/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-внимательно прочитать текст задания про себя, обращая внимание на условия задания: 1,5 минуты на подготовку к ответу (знакомство с текстом) и не более 2 минут на чтение текста вслух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-просмотреть текст и продумать расстановку пауз в длинных предложениях (деление предложения на синтагмы)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958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Microsoft YaHei"/>
              </a:rPr>
              <a:t>-продумать интонацию различных типов коммуникативных предложений </a:t>
            </a: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70F218-5E1C-DD4D-C555-5865B07400EF}"/>
              </a:ext>
            </a:extLst>
          </p:cNvPr>
          <p:cNvSpPr/>
          <p:nvPr/>
        </p:nvSpPr>
        <p:spPr>
          <a:xfrm>
            <a:off x="17748250" y="320675"/>
            <a:ext cx="235585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73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02547" y="602250"/>
            <a:ext cx="1743323" cy="1046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3389" y="861114"/>
            <a:ext cx="1562608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ОВ:</a:t>
            </a:r>
            <a:r>
              <a:rPr spc="160" dirty="0"/>
              <a:t> </a:t>
            </a:r>
            <a:r>
              <a:rPr spc="65" dirty="0"/>
              <a:t>логичность</a:t>
            </a:r>
            <a:r>
              <a:rPr spc="155" dirty="0"/>
              <a:t> </a:t>
            </a:r>
            <a:r>
              <a:rPr dirty="0"/>
              <a:t>и</a:t>
            </a:r>
            <a:r>
              <a:rPr spc="180" dirty="0"/>
              <a:t> </a:t>
            </a:r>
            <a:r>
              <a:rPr spc="55" dirty="0"/>
              <a:t>средства</a:t>
            </a:r>
            <a:r>
              <a:rPr spc="160" dirty="0"/>
              <a:t> </a:t>
            </a:r>
            <a:r>
              <a:rPr spc="60" dirty="0"/>
              <a:t>логической</a:t>
            </a:r>
            <a:r>
              <a:rPr spc="155" dirty="0"/>
              <a:t> </a:t>
            </a:r>
            <a:r>
              <a:rPr spc="40" dirty="0"/>
              <a:t>связи</a:t>
            </a:r>
          </a:p>
        </p:txBody>
      </p:sp>
      <p:sp>
        <p:nvSpPr>
          <p:cNvPr id="4" name="object 4"/>
          <p:cNvSpPr/>
          <p:nvPr/>
        </p:nvSpPr>
        <p:spPr>
          <a:xfrm>
            <a:off x="679704" y="17675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9" y="241"/>
                </a:moveTo>
                <a:lnTo>
                  <a:pt x="-17" y="241"/>
                </a:lnTo>
                <a:lnTo>
                  <a:pt x="-17" y="228441"/>
                </a:lnTo>
                <a:lnTo>
                  <a:pt x="10444579" y="228441"/>
                </a:lnTo>
                <a:lnTo>
                  <a:pt x="10444579" y="241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4103" y="2224754"/>
            <a:ext cx="14249400" cy="8153400"/>
          </a:xfrm>
          <a:custGeom>
            <a:avLst/>
            <a:gdLst/>
            <a:ahLst/>
            <a:cxnLst/>
            <a:rect l="l" t="t" r="r" b="b"/>
            <a:pathLst>
              <a:path w="14249400" h="8153400">
                <a:moveTo>
                  <a:pt x="14248903" y="229"/>
                </a:moveTo>
                <a:lnTo>
                  <a:pt x="-136" y="229"/>
                </a:lnTo>
                <a:lnTo>
                  <a:pt x="-136" y="8153423"/>
                </a:lnTo>
                <a:lnTo>
                  <a:pt x="14248903" y="8153423"/>
                </a:lnTo>
                <a:lnTo>
                  <a:pt x="14248903" y="229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91267" y="2200980"/>
            <a:ext cx="14276069" cy="455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025" marR="5715" indent="-56896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584200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Цель</a:t>
            </a:r>
            <a:r>
              <a:rPr sz="3300" spc="31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задания</a:t>
            </a:r>
            <a:r>
              <a:rPr sz="3300" spc="730" dirty="0">
                <a:solidFill>
                  <a:srgbClr val="565656"/>
                </a:solidFill>
                <a:latin typeface="Arial"/>
                <a:cs typeface="Arial"/>
              </a:rPr>
              <a:t> 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–</a:t>
            </a:r>
            <a:r>
              <a:rPr sz="3300" spc="32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целостный</a:t>
            </a:r>
            <a:r>
              <a:rPr sz="3300" spc="31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монолог,</a:t>
            </a:r>
            <a:r>
              <a:rPr sz="3300" spc="31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связное</a:t>
            </a:r>
            <a:r>
              <a:rPr sz="3300" spc="32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монологическое 	высказывание.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Clr>
                <a:srgbClr val="565656"/>
              </a:buClr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581025" marR="6350" indent="-568960" algn="just">
              <a:lnSpc>
                <a:spcPct val="100000"/>
              </a:lnSpc>
              <a:buChar char="•"/>
              <a:tabLst>
                <a:tab pos="584200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Пункты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плана</a:t>
            </a:r>
            <a:r>
              <a:rPr sz="3300" spc="-1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–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это</a:t>
            </a:r>
            <a:r>
              <a:rPr sz="3300" spc="-1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НЕ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отдельные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вопросы,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на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которые</a:t>
            </a:r>
            <a:r>
              <a:rPr sz="3300" spc="275" dirty="0">
                <a:solidFill>
                  <a:srgbClr val="565656"/>
                </a:solidFill>
                <a:latin typeface="Arial"/>
                <a:cs typeface="Arial"/>
              </a:rPr>
              <a:t>  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можно 	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ответить</a:t>
            </a:r>
            <a:r>
              <a:rPr sz="3300" spc="819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отдельными</a:t>
            </a:r>
            <a:r>
              <a:rPr sz="3300" spc="8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фразами</a:t>
            </a:r>
            <a:r>
              <a:rPr sz="3300" spc="-4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без</a:t>
            </a:r>
            <a:r>
              <a:rPr sz="3300" spc="-4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spc="-20" dirty="0">
                <a:solidFill>
                  <a:srgbClr val="565656"/>
                </a:solidFill>
                <a:latin typeface="Arial"/>
                <a:cs typeface="Arial"/>
              </a:rPr>
              <a:t>каких-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либо</a:t>
            </a:r>
            <a:r>
              <a:rPr sz="3300" spc="-3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логических</a:t>
            </a:r>
            <a:r>
              <a:rPr sz="3300" spc="8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связок- 	переходов.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Clr>
                <a:srgbClr val="565656"/>
              </a:buClr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581025" marR="5080" indent="-56896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584200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73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основной</a:t>
            </a:r>
            <a:r>
              <a:rPr sz="3300" spc="73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части</a:t>
            </a:r>
            <a:r>
              <a:rPr sz="3300" spc="73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монолога</a:t>
            </a:r>
            <a:r>
              <a:rPr sz="3300" spc="71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обязательно</a:t>
            </a:r>
            <a:r>
              <a:rPr sz="3300" spc="75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использование</a:t>
            </a:r>
            <a:r>
              <a:rPr sz="3300" spc="72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spc="-20" dirty="0">
                <a:solidFill>
                  <a:srgbClr val="565656"/>
                </a:solidFill>
                <a:latin typeface="Arial"/>
                <a:cs typeface="Arial"/>
              </a:rPr>
              <a:t>1-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2 	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логических</a:t>
            </a:r>
            <a:r>
              <a:rPr sz="3300" spc="37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связок</a:t>
            </a:r>
            <a:r>
              <a:rPr sz="3300" spc="38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при</a:t>
            </a:r>
            <a:r>
              <a:rPr sz="3300" spc="39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раскрытии</a:t>
            </a:r>
            <a:r>
              <a:rPr sz="3300" spc="38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тех</a:t>
            </a:r>
            <a:r>
              <a:rPr sz="3300" spc="39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пунктов,</a:t>
            </a:r>
            <a:r>
              <a:rPr sz="3300" spc="385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которые</a:t>
            </a:r>
            <a:r>
              <a:rPr sz="3300" spc="390" dirty="0">
                <a:solidFill>
                  <a:srgbClr val="565656"/>
                </a:solidFill>
                <a:latin typeface="Arial"/>
                <a:cs typeface="Arial"/>
              </a:rPr>
              <a:t> 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менее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3006" y="6727781"/>
            <a:ext cx="1370456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связаны</a:t>
            </a:r>
            <a:r>
              <a:rPr sz="3300" spc="10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между</a:t>
            </a:r>
            <a:r>
              <a:rPr sz="3300" spc="1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собой</a:t>
            </a:r>
            <a:r>
              <a:rPr sz="3300" spc="9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9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смысловом</a:t>
            </a:r>
            <a:r>
              <a:rPr sz="3300" spc="9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плане.</a:t>
            </a:r>
            <a:r>
              <a:rPr sz="3300" spc="10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Например,</a:t>
            </a:r>
            <a:r>
              <a:rPr sz="3300" spc="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9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монологе</a:t>
            </a:r>
            <a:r>
              <a:rPr sz="3300" spc="1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на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3006" y="7230384"/>
            <a:ext cx="1370584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тему</a:t>
            </a:r>
            <a:r>
              <a:rPr sz="3300" spc="1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путешествий</a:t>
            </a:r>
            <a:r>
              <a:rPr sz="3300" spc="1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два</a:t>
            </a:r>
            <a:r>
              <a:rPr sz="3300" spc="1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первых</a:t>
            </a:r>
            <a:r>
              <a:rPr sz="3300" spc="1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пункта</a:t>
            </a:r>
            <a:r>
              <a:rPr sz="3300" spc="18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носят</a:t>
            </a:r>
            <a:r>
              <a:rPr sz="3300" spc="1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общий</a:t>
            </a:r>
            <a:r>
              <a:rPr sz="3300" spc="1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характер:</a:t>
            </a:r>
            <a:r>
              <a:rPr sz="3300" spc="1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почему</a:t>
            </a:r>
            <a:endParaRPr sz="3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3006" y="7733850"/>
            <a:ext cx="137026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61260" algn="l"/>
                <a:tab pos="2940050" algn="l"/>
                <a:tab pos="4729480" algn="l"/>
                <a:tab pos="6205855" algn="l"/>
                <a:tab pos="8117205" algn="l"/>
                <a:tab pos="10127615" algn="l"/>
                <a:tab pos="11794490" algn="l"/>
                <a:tab pos="13456285" algn="l"/>
              </a:tabLst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людям</a:t>
            </a:r>
            <a:r>
              <a:rPr sz="3300" spc="3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нравится</a:t>
            </a:r>
            <a:r>
              <a:rPr sz="3300" spc="30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путешествовать</a:t>
            </a:r>
            <a:r>
              <a:rPr sz="3300" spc="3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</a:t>
            </a:r>
            <a:r>
              <a:rPr sz="3300" spc="3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России,</a:t>
            </a:r>
            <a:r>
              <a:rPr sz="3300" spc="30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какие</a:t>
            </a:r>
            <a:r>
              <a:rPr sz="3300" spc="3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виды</a:t>
            </a:r>
            <a:r>
              <a:rPr sz="3300" spc="3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транспорта популярны.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третьем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пункте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участник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экзамена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должен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сказать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о</a:t>
            </a:r>
            <a:endParaRPr sz="3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3006" y="8739664"/>
            <a:ext cx="137039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себе</a:t>
            </a:r>
            <a:r>
              <a:rPr sz="3300" spc="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–</a:t>
            </a:r>
            <a:r>
              <a:rPr sz="3300" spc="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какие</a:t>
            </a:r>
            <a:r>
              <a:rPr sz="3300" spc="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места</a:t>
            </a:r>
            <a:r>
              <a:rPr sz="3300" spc="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300" spc="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России</a:t>
            </a:r>
            <a:r>
              <a:rPr sz="3300" spc="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он</a:t>
            </a:r>
            <a:r>
              <a:rPr sz="3300" spc="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хотел</a:t>
            </a:r>
            <a:r>
              <a:rPr sz="3300" spc="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бы</a:t>
            </a:r>
            <a:r>
              <a:rPr sz="3300" spc="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посетить.</a:t>
            </a:r>
            <a:r>
              <a:rPr sz="3300" spc="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300" spc="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здесь</a:t>
            </a:r>
            <a:r>
              <a:rPr sz="3300" spc="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просится</a:t>
            </a:r>
            <a:endParaRPr sz="3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3006" y="9242267"/>
            <a:ext cx="637286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логическая</a:t>
            </a:r>
            <a:r>
              <a:rPr sz="33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связка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As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for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me,</a:t>
            </a:r>
            <a:r>
              <a:rPr sz="33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…</a:t>
            </a:r>
            <a:r>
              <a:rPr sz="33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50" dirty="0">
                <a:solidFill>
                  <a:srgbClr val="565656"/>
                </a:solidFill>
                <a:latin typeface="Arial"/>
                <a:cs typeface="Arial"/>
              </a:rPr>
              <a:t>.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9089" y="2089351"/>
            <a:ext cx="4604385" cy="6384290"/>
            <a:chOff x="419089" y="2089351"/>
            <a:chExt cx="4604385" cy="6384290"/>
          </a:xfrm>
        </p:grpSpPr>
        <p:sp>
          <p:nvSpPr>
            <p:cNvPr id="13" name="object 13"/>
            <p:cNvSpPr/>
            <p:nvPr/>
          </p:nvSpPr>
          <p:spPr>
            <a:xfrm>
              <a:off x="679703" y="2224754"/>
              <a:ext cx="4343400" cy="6248400"/>
            </a:xfrm>
            <a:custGeom>
              <a:avLst/>
              <a:gdLst/>
              <a:ahLst/>
              <a:cxnLst/>
              <a:rect l="l" t="t" r="r" b="b"/>
              <a:pathLst>
                <a:path w="4343400" h="6248400">
                  <a:moveTo>
                    <a:pt x="4343273" y="229"/>
                  </a:moveTo>
                  <a:lnTo>
                    <a:pt x="-17" y="229"/>
                  </a:lnTo>
                  <a:lnTo>
                    <a:pt x="-17" y="6248471"/>
                  </a:lnTo>
                  <a:lnTo>
                    <a:pt x="4343273" y="6248471"/>
                  </a:lnTo>
                  <a:lnTo>
                    <a:pt x="4343273" y="229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089" y="2089351"/>
              <a:ext cx="3521112" cy="9273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089" y="2592258"/>
              <a:ext cx="2213554" cy="92733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79704" y="2224754"/>
            <a:ext cx="4343400" cy="62484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R="1141095">
              <a:lnSpc>
                <a:spcPts val="3960"/>
              </a:lnSpc>
              <a:spcBef>
                <a:spcPts val="45"/>
              </a:spcBef>
            </a:pP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Высказывание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логично</a:t>
            </a:r>
            <a:r>
              <a:rPr sz="33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3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имеет</a:t>
            </a:r>
            <a:endParaRPr sz="3300">
              <a:latin typeface="Arial"/>
              <a:cs typeface="Arial"/>
            </a:endParaRPr>
          </a:p>
          <a:p>
            <a:pPr marR="1652905">
              <a:lnSpc>
                <a:spcPts val="3960"/>
              </a:lnSpc>
            </a:pP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завершенный характер</a:t>
            </a:r>
            <a:endParaRPr sz="3300">
              <a:latin typeface="Arial"/>
              <a:cs typeface="Arial"/>
            </a:endParaRPr>
          </a:p>
          <a:p>
            <a:pPr marR="144145">
              <a:lnSpc>
                <a:spcPts val="3960"/>
              </a:lnSpc>
            </a:pPr>
            <a:r>
              <a:rPr sz="3300" dirty="0">
                <a:solidFill>
                  <a:srgbClr val="565656"/>
                </a:solidFill>
                <a:latin typeface="Arial"/>
                <a:cs typeface="Arial"/>
              </a:rPr>
              <a:t>(имеются</a:t>
            </a:r>
            <a:r>
              <a:rPr sz="3300" spc="-1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вступление </a:t>
            </a:r>
            <a:r>
              <a:rPr sz="3300" dirty="0">
                <a:latin typeface="Arial"/>
                <a:cs typeface="Arial"/>
              </a:rPr>
              <a:t>и</a:t>
            </a:r>
            <a:r>
              <a:rPr sz="3300" spc="-1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заключение, соответствующие</a:t>
            </a:r>
            <a:endParaRPr sz="3300">
              <a:latin typeface="Arial"/>
              <a:cs typeface="Arial"/>
            </a:endParaRPr>
          </a:p>
          <a:p>
            <a:pPr marR="213360">
              <a:lnSpc>
                <a:spcPts val="3960"/>
              </a:lnSpc>
              <a:spcBef>
                <a:spcPts val="5"/>
              </a:spcBef>
            </a:pPr>
            <a:r>
              <a:rPr sz="3300" dirty="0">
                <a:latin typeface="Arial"/>
                <a:cs typeface="Arial"/>
              </a:rPr>
              <a:t>типу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высказывания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spc="-50" dirty="0">
                <a:latin typeface="Arial"/>
                <a:cs typeface="Arial"/>
              </a:rPr>
              <a:t>и </a:t>
            </a:r>
            <a:r>
              <a:rPr sz="3300" dirty="0">
                <a:latin typeface="Arial"/>
                <a:cs typeface="Arial"/>
              </a:rPr>
              <a:t>его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теме</a:t>
            </a:r>
            <a:r>
              <a:rPr sz="3300" spc="-10" dirty="0">
                <a:solidFill>
                  <a:srgbClr val="565656"/>
                </a:solidFill>
                <a:latin typeface="Arial"/>
                <a:cs typeface="Arial"/>
              </a:rPr>
              <a:t>);</a:t>
            </a:r>
            <a:endParaRPr sz="3300">
              <a:latin typeface="Arial"/>
              <a:cs typeface="Arial"/>
            </a:endParaRPr>
          </a:p>
          <a:p>
            <a:pPr marR="264795">
              <a:lnSpc>
                <a:spcPts val="3960"/>
              </a:lnSpc>
            </a:pPr>
            <a:r>
              <a:rPr sz="3300" dirty="0">
                <a:latin typeface="Arial"/>
                <a:cs typeface="Arial"/>
              </a:rPr>
              <a:t>средства</a:t>
            </a:r>
            <a:r>
              <a:rPr sz="3300" spc="-15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логической </a:t>
            </a:r>
            <a:r>
              <a:rPr sz="3300" dirty="0">
                <a:latin typeface="Arial"/>
                <a:cs typeface="Arial"/>
              </a:rPr>
              <a:t>связи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используются</a:t>
            </a:r>
            <a:endParaRPr sz="3300">
              <a:latin typeface="Arial"/>
              <a:cs typeface="Arial"/>
            </a:endParaRPr>
          </a:p>
          <a:p>
            <a:pPr>
              <a:lnSpc>
                <a:spcPts val="3829"/>
              </a:lnSpc>
            </a:pPr>
            <a:r>
              <a:rPr sz="3300" spc="-10" dirty="0">
                <a:latin typeface="Arial"/>
                <a:cs typeface="Arial"/>
              </a:rPr>
              <a:t>правильно</a:t>
            </a:r>
            <a:endParaRPr sz="3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8704" y="8777954"/>
            <a:ext cx="4800600" cy="1508760"/>
          </a:xfrm>
          <a:prstGeom prst="rect">
            <a:avLst/>
          </a:prstGeom>
          <a:ln w="57910">
            <a:solidFill>
              <a:srgbClr val="548ED4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09855" marR="103505" indent="57785" algn="just">
              <a:lnSpc>
                <a:spcPct val="100299"/>
              </a:lnSpc>
              <a:spcBef>
                <a:spcPts val="270"/>
              </a:spcBef>
            </a:pPr>
            <a:r>
              <a:rPr sz="3200" dirty="0">
                <a:latin typeface="Arial"/>
                <a:cs typeface="Arial"/>
              </a:rPr>
              <a:t>*</a:t>
            </a:r>
            <a:r>
              <a:rPr sz="2000" dirty="0">
                <a:latin typeface="Arial"/>
                <a:cs typeface="Arial"/>
              </a:rPr>
              <a:t>Правильное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использование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средств </a:t>
            </a:r>
            <a:r>
              <a:rPr sz="2000" dirty="0">
                <a:latin typeface="Arial"/>
                <a:cs typeface="Arial"/>
              </a:rPr>
              <a:t>логической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связи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предполагает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обяза- </a:t>
            </a:r>
            <a:r>
              <a:rPr sz="2000" dirty="0">
                <a:latin typeface="Arial"/>
                <a:cs typeface="Arial"/>
              </a:rPr>
              <a:t>тельные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логические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связки-переходы </a:t>
            </a:r>
            <a:r>
              <a:rPr sz="2000" dirty="0">
                <a:latin typeface="Arial"/>
                <a:cs typeface="Arial"/>
              </a:rPr>
              <a:t>между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всеми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частями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высказывания.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224" y="10576596"/>
            <a:ext cx="2833208" cy="273963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22840" y="211399"/>
            <a:ext cx="2504639" cy="15274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ОВ:</a:t>
            </a:r>
            <a:r>
              <a:rPr spc="160" dirty="0"/>
              <a:t> </a:t>
            </a:r>
            <a:r>
              <a:rPr spc="65" dirty="0"/>
              <a:t>логичность</a:t>
            </a:r>
            <a:r>
              <a:rPr spc="155" dirty="0"/>
              <a:t> </a:t>
            </a:r>
            <a:r>
              <a:rPr dirty="0"/>
              <a:t>и</a:t>
            </a:r>
            <a:r>
              <a:rPr spc="180" dirty="0"/>
              <a:t> </a:t>
            </a:r>
            <a:r>
              <a:rPr spc="55" dirty="0"/>
              <a:t>средства</a:t>
            </a:r>
            <a:r>
              <a:rPr spc="160" dirty="0"/>
              <a:t> </a:t>
            </a:r>
            <a:r>
              <a:rPr spc="60" dirty="0"/>
              <a:t>логической</a:t>
            </a:r>
            <a:r>
              <a:rPr spc="155" dirty="0"/>
              <a:t> </a:t>
            </a:r>
            <a:r>
              <a:rPr spc="40" dirty="0"/>
              <a:t>связи</a:t>
            </a:r>
          </a:p>
        </p:txBody>
      </p:sp>
      <p:sp>
        <p:nvSpPr>
          <p:cNvPr id="4" name="object 4"/>
          <p:cNvSpPr/>
          <p:nvPr/>
        </p:nvSpPr>
        <p:spPr>
          <a:xfrm>
            <a:off x="679704" y="17675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9" y="241"/>
                </a:moveTo>
                <a:lnTo>
                  <a:pt x="-17" y="241"/>
                </a:lnTo>
                <a:lnTo>
                  <a:pt x="-17" y="228441"/>
                </a:lnTo>
                <a:lnTo>
                  <a:pt x="10444579" y="228441"/>
                </a:lnTo>
                <a:lnTo>
                  <a:pt x="10444579" y="241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4103" y="2224754"/>
            <a:ext cx="14325600" cy="8153400"/>
          </a:xfrm>
          <a:custGeom>
            <a:avLst/>
            <a:gdLst/>
            <a:ahLst/>
            <a:cxnLst/>
            <a:rect l="l" t="t" r="r" b="b"/>
            <a:pathLst>
              <a:path w="14325600" h="8153400">
                <a:moveTo>
                  <a:pt x="14325101" y="229"/>
                </a:moveTo>
                <a:lnTo>
                  <a:pt x="-136" y="229"/>
                </a:lnTo>
                <a:lnTo>
                  <a:pt x="-136" y="8153423"/>
                </a:lnTo>
                <a:lnTo>
                  <a:pt x="14325101" y="8153423"/>
                </a:lnTo>
                <a:lnTo>
                  <a:pt x="14325101" y="229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91267" y="3298614"/>
            <a:ext cx="1435226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9285">
              <a:lnSpc>
                <a:spcPct val="100000"/>
              </a:lnSpc>
              <a:spcBef>
                <a:spcPts val="100"/>
              </a:spcBef>
              <a:buChar char="•"/>
              <a:tabLst>
                <a:tab pos="641985" algn="l"/>
                <a:tab pos="2169160" algn="l"/>
                <a:tab pos="2882265" algn="l"/>
                <a:tab pos="3374390" algn="l"/>
                <a:tab pos="4972050" algn="l"/>
                <a:tab pos="5346700" algn="l"/>
                <a:tab pos="6093460" algn="l"/>
                <a:tab pos="7002145" algn="l"/>
                <a:tab pos="7088505" algn="l"/>
                <a:tab pos="7728584" algn="l"/>
                <a:tab pos="8218170" algn="l"/>
                <a:tab pos="8957310" algn="l"/>
                <a:tab pos="9489440" algn="l"/>
                <a:tab pos="12148820" algn="l"/>
                <a:tab pos="12890500" algn="l"/>
                <a:tab pos="12915265" algn="l"/>
              </a:tabLst>
            </a:pP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Если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основной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	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части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монолога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используются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	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только элементарные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союзы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and,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but,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	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or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не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использовано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ни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одного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1267" y="4395866"/>
            <a:ext cx="1435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более</a:t>
            </a:r>
            <a:r>
              <a:rPr sz="3600" spc="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содержательного</a:t>
            </a:r>
            <a:r>
              <a:rPr sz="3600" spc="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средства</a:t>
            </a:r>
            <a:r>
              <a:rPr sz="3600" spc="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связи</a:t>
            </a:r>
            <a:r>
              <a:rPr sz="3600" spc="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(As</a:t>
            </a:r>
            <a:r>
              <a:rPr sz="3600" spc="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for</a:t>
            </a:r>
            <a:r>
              <a:rPr sz="3600" spc="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…</a:t>
            </a:r>
            <a:r>
              <a:rPr sz="3600" spc="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/</a:t>
            </a:r>
            <a:r>
              <a:rPr sz="3600" spc="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Speaking</a:t>
            </a:r>
            <a:r>
              <a:rPr sz="3600" spc="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of</a:t>
            </a:r>
            <a:r>
              <a:rPr sz="3600" spc="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…</a:t>
            </a:r>
            <a:r>
              <a:rPr sz="3600" spc="7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/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1267" y="4944187"/>
            <a:ext cx="14351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On</a:t>
            </a:r>
            <a:r>
              <a:rPr sz="3600" spc="1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the</a:t>
            </a:r>
            <a:r>
              <a:rPr sz="3600" spc="1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one</a:t>
            </a:r>
            <a:r>
              <a:rPr sz="3600" spc="1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hand,</a:t>
            </a:r>
            <a:r>
              <a:rPr sz="3600" spc="1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on</a:t>
            </a:r>
            <a:r>
              <a:rPr sz="3600" spc="1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the</a:t>
            </a:r>
            <a:r>
              <a:rPr sz="3600" spc="1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other</a:t>
            </a:r>
            <a:r>
              <a:rPr sz="3600" spc="1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hand,</a:t>
            </a:r>
            <a:r>
              <a:rPr sz="3600" spc="1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…</a:t>
            </a:r>
            <a:r>
              <a:rPr sz="3600" spc="1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1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т.п.),</a:t>
            </a:r>
            <a:r>
              <a:rPr sz="3600" spc="1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ответ</a:t>
            </a:r>
            <a:r>
              <a:rPr sz="3600" spc="1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не</a:t>
            </a:r>
            <a:r>
              <a:rPr sz="3600" spc="1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может</a:t>
            </a:r>
            <a:r>
              <a:rPr sz="3600" spc="1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быть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1267" y="5493373"/>
            <a:ext cx="7604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оценен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по</a:t>
            </a:r>
            <a:r>
              <a:rPr sz="3600" spc="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ОВ</a:t>
            </a:r>
            <a:r>
              <a:rPr sz="3600" spc="-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выше,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чем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 баллом.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03731" y="6590624"/>
            <a:ext cx="12242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565656"/>
                </a:solidFill>
                <a:latin typeface="Arial"/>
                <a:cs typeface="Arial"/>
              </a:rPr>
              <a:t>Рекомендуемые</a:t>
            </a:r>
            <a:r>
              <a:rPr sz="3600" b="1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65656"/>
                </a:solidFill>
                <a:latin typeface="Arial"/>
                <a:cs typeface="Arial"/>
              </a:rPr>
              <a:t>средства</a:t>
            </a:r>
            <a:r>
              <a:rPr sz="3600" b="1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65656"/>
                </a:solidFill>
                <a:latin typeface="Arial"/>
                <a:cs typeface="Arial"/>
              </a:rPr>
              <a:t>логической</a:t>
            </a:r>
            <a:r>
              <a:rPr sz="3600" b="1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565656"/>
                </a:solidFill>
                <a:latin typeface="Arial"/>
                <a:cs typeface="Arial"/>
              </a:rPr>
              <a:t>связи</a:t>
            </a:r>
            <a:endParaRPr sz="360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  <a:tabLst>
                <a:tab pos="7126605" algn="l"/>
              </a:tabLst>
            </a:pP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To</a:t>
            </a:r>
            <a:r>
              <a:rPr sz="3600" spc="8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begin</a:t>
            </a:r>
            <a:r>
              <a:rPr sz="3600" spc="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with,</a:t>
            </a:r>
            <a:r>
              <a:rPr sz="3600" spc="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1F487C"/>
                </a:solidFill>
                <a:latin typeface="Arial"/>
                <a:cs typeface="Arial"/>
              </a:rPr>
              <a:t>…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	As</a:t>
            </a:r>
            <a:r>
              <a:rPr sz="3600" spc="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for</a:t>
            </a:r>
            <a:r>
              <a:rPr sz="3600" spc="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my</a:t>
            </a:r>
            <a:r>
              <a:rPr sz="3600" spc="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favourite</a:t>
            </a:r>
            <a:r>
              <a:rPr sz="3600" spc="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F487C"/>
                </a:solidFill>
                <a:latin typeface="Arial"/>
                <a:cs typeface="Arial"/>
              </a:rPr>
              <a:t>book,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1267" y="7688131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1F487C"/>
                </a:solidFill>
                <a:latin typeface="Arial"/>
                <a:cs typeface="Arial"/>
              </a:rPr>
              <a:t>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50974" y="8236757"/>
            <a:ext cx="3581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To</a:t>
            </a:r>
            <a:r>
              <a:rPr sz="36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conclude</a:t>
            </a:r>
            <a:r>
              <a:rPr sz="36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36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1F487C"/>
                </a:solidFill>
                <a:latin typeface="Arial"/>
                <a:cs typeface="Arial"/>
              </a:rPr>
              <a:t>…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In</a:t>
            </a:r>
            <a:r>
              <a:rPr sz="36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my</a:t>
            </a:r>
            <a:r>
              <a:rPr sz="36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opinion,</a:t>
            </a:r>
            <a:r>
              <a:rPr sz="3600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1F487C"/>
                </a:solidFill>
                <a:latin typeface="Arial"/>
                <a:cs typeface="Arial"/>
              </a:rPr>
              <a:t>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81170" y="8236757"/>
            <a:ext cx="33032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Speaking</a:t>
            </a:r>
            <a:r>
              <a:rPr sz="36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of</a:t>
            </a:r>
            <a:r>
              <a:rPr sz="36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1F487C"/>
                </a:solidFill>
                <a:latin typeface="Arial"/>
                <a:cs typeface="Arial"/>
              </a:rPr>
              <a:t>…,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However,</a:t>
            </a:r>
            <a:r>
              <a:rPr sz="36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1F487C"/>
                </a:solidFill>
                <a:latin typeface="Arial"/>
                <a:cs typeface="Arial"/>
              </a:rPr>
              <a:t>…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6229" y="3908961"/>
            <a:ext cx="4627245" cy="6393180"/>
            <a:chOff x="396229" y="3908961"/>
            <a:chExt cx="4627245" cy="6393180"/>
          </a:xfrm>
        </p:grpSpPr>
        <p:sp>
          <p:nvSpPr>
            <p:cNvPr id="15" name="object 15"/>
            <p:cNvSpPr/>
            <p:nvPr/>
          </p:nvSpPr>
          <p:spPr>
            <a:xfrm>
              <a:off x="679704" y="4053554"/>
              <a:ext cx="4343400" cy="6248400"/>
            </a:xfrm>
            <a:custGeom>
              <a:avLst/>
              <a:gdLst/>
              <a:ahLst/>
              <a:cxnLst/>
              <a:rect l="l" t="t" r="r" b="b"/>
              <a:pathLst>
                <a:path w="4343400" h="6248400">
                  <a:moveTo>
                    <a:pt x="4343273" y="183"/>
                  </a:moveTo>
                  <a:lnTo>
                    <a:pt x="-17" y="183"/>
                  </a:lnTo>
                  <a:lnTo>
                    <a:pt x="-17" y="6248425"/>
                  </a:lnTo>
                  <a:lnTo>
                    <a:pt x="4343273" y="6248425"/>
                  </a:lnTo>
                  <a:lnTo>
                    <a:pt x="4343273" y="183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29" y="3908961"/>
              <a:ext cx="3385480" cy="10096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29" y="4457587"/>
              <a:ext cx="3170601" cy="100962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79704" y="4053554"/>
            <a:ext cx="4343400" cy="62484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R="1674495" algn="just">
              <a:lnSpc>
                <a:spcPts val="4320"/>
              </a:lnSpc>
              <a:spcBef>
                <a:spcPts val="60"/>
              </a:spcBef>
            </a:pP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Примечание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к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критериям Правильное</a:t>
            </a:r>
            <a:endParaRPr sz="3600">
              <a:latin typeface="Arial"/>
              <a:cs typeface="Arial"/>
            </a:endParaRPr>
          </a:p>
          <a:p>
            <a:pPr marR="94615">
              <a:lnSpc>
                <a:spcPts val="4320"/>
              </a:lnSpc>
            </a:pP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использование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средств</a:t>
            </a:r>
            <a:r>
              <a:rPr sz="36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логической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связи</a:t>
            </a:r>
            <a:r>
              <a:rPr sz="3600" spc="-10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предполагает</a:t>
            </a:r>
            <a:endParaRPr sz="3600">
              <a:latin typeface="Arial"/>
              <a:cs typeface="Arial"/>
            </a:endParaRPr>
          </a:p>
          <a:p>
            <a:pPr marR="298450">
              <a:lnSpc>
                <a:spcPts val="4320"/>
              </a:lnSpc>
            </a:pP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обязательные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логические</a:t>
            </a:r>
            <a:r>
              <a:rPr sz="36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связки-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переходы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между</a:t>
            </a:r>
            <a:endParaRPr sz="3600">
              <a:latin typeface="Arial"/>
              <a:cs typeface="Arial"/>
            </a:endParaRPr>
          </a:p>
          <a:p>
            <a:pPr marR="1166495">
              <a:lnSpc>
                <a:spcPts val="4320"/>
              </a:lnSpc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всеми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частями высказывания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090" y="10467015"/>
            <a:ext cx="3172839" cy="458578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1DFAB-9702-9BB4-BC2B-349502FA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A43C14-4DDD-12BF-C1B4-D8EFCAEA8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48FFD8-7B0E-0177-C24B-1D7882BF8FC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A5C8AA-A5DA-2CA2-840D-37C8BB8460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42</a:t>
            </a:fld>
            <a:endParaRPr lang="ru-RU" spc="-50" dirty="0"/>
          </a:p>
        </p:txBody>
      </p:sp>
      <p:pic>
        <p:nvPicPr>
          <p:cNvPr id="23" name="Рисунок 22" descr="Изображение выглядит как текст, Шрифт, снимок экрана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14CC8B8-69DD-CF51-5EA7-C217AE42B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0" y="4102099"/>
            <a:ext cx="10591800" cy="605776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линия, тип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4F3F16B-EE7B-1A81-9008-2754D72C5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91" y="457899"/>
            <a:ext cx="16424183" cy="2682175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E7490154-609D-6EE6-E06B-F8B734BA37A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71216" y="506785"/>
            <a:ext cx="970690" cy="13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31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F3459-60A5-C497-7A4A-2054A279D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BDE2E-8AEB-DFBD-F551-215B1A31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A7A352-4CB0-4807-69F1-A309E6445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71B76F-6E97-88CF-0B04-7858FEAF290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6B24E3-2760-EA9D-6864-64CE08F691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43</a:t>
            </a:fld>
            <a:endParaRPr lang="ru-RU" spc="-50" dirty="0"/>
          </a:p>
        </p:txBody>
      </p:sp>
      <p:pic>
        <p:nvPicPr>
          <p:cNvPr id="23" name="Рисунок 22" descr="Изображение выглядит как текст, Шрифт, снимок экрана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984649-2CDB-E791-8925-23587E86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0" y="4102099"/>
            <a:ext cx="10591800" cy="605776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линия, тип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5491CB3-96A8-1EB7-D184-533053D98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91" y="457899"/>
            <a:ext cx="16424183" cy="2682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0D7DF519-B68C-1556-D5C9-B57F5505E34B}"/>
                  </a:ext>
                </a:extLst>
              </p14:cNvPr>
              <p14:cNvContentPartPr/>
              <p14:nvPr/>
            </p14:nvContentPartPr>
            <p14:xfrm>
              <a:off x="12336480" y="4780491"/>
              <a:ext cx="209160" cy="72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0D7DF519-B68C-1556-D5C9-B57F5505E3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30000" y="4768251"/>
                <a:ext cx="22140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3D4992B-8D1A-7F5C-8012-A8A36103C3D1}"/>
              </a:ext>
            </a:extLst>
          </p:cNvPr>
          <p:cNvGrpSpPr/>
          <p:nvPr/>
        </p:nvGrpSpPr>
        <p:grpSpPr>
          <a:xfrm>
            <a:off x="14004720" y="5774811"/>
            <a:ext cx="223200" cy="223560"/>
            <a:chOff x="14004720" y="5774811"/>
            <a:chExt cx="22320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06251B80-4ED4-C3C6-8F71-BB8F630636D8}"/>
                    </a:ext>
                  </a:extLst>
                </p14:cNvPr>
                <p14:cNvContentPartPr/>
                <p14:nvPr/>
              </p14:nvContentPartPr>
              <p14:xfrm>
                <a:off x="14004720" y="5885691"/>
                <a:ext cx="223200" cy="3420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06251B80-4ED4-C3C6-8F71-BB8F630636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98600" y="5879571"/>
                  <a:ext cx="235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375CFA03-892B-9204-9FAC-44E044DF4583}"/>
                    </a:ext>
                  </a:extLst>
                </p14:cNvPr>
                <p14:cNvContentPartPr/>
                <p14:nvPr/>
              </p14:nvContentPartPr>
              <p14:xfrm>
                <a:off x="14117040" y="5774811"/>
                <a:ext cx="360" cy="2235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375CFA03-892B-9204-9FAC-44E044DF45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10920" y="5768691"/>
                  <a:ext cx="1260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DDAE16B6-F6A5-CCB9-F6C7-1D0ACD9E7188}"/>
                  </a:ext>
                </a:extLst>
              </p14:cNvPr>
              <p14:cNvContentPartPr/>
              <p14:nvPr/>
            </p14:nvContentPartPr>
            <p14:xfrm>
              <a:off x="9480960" y="7170891"/>
              <a:ext cx="27144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DDAE16B6-F6A5-CCB9-F6C7-1D0ACD9E71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74840" y="7164771"/>
                <a:ext cx="28368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ABF2DBC-79F2-AC8D-7773-37B38B9736FC}"/>
              </a:ext>
            </a:extLst>
          </p:cNvPr>
          <p:cNvGrpSpPr/>
          <p:nvPr/>
        </p:nvGrpSpPr>
        <p:grpSpPr>
          <a:xfrm>
            <a:off x="13106520" y="8117331"/>
            <a:ext cx="335160" cy="254880"/>
            <a:chOff x="13106520" y="8117331"/>
            <a:chExt cx="33516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003020A3-17D2-6F4C-D751-F4CD6C6CA7BE}"/>
                    </a:ext>
                  </a:extLst>
                </p14:cNvPr>
                <p14:cNvContentPartPr/>
                <p14:nvPr/>
              </p14:nvContentPartPr>
              <p14:xfrm>
                <a:off x="13106520" y="8293371"/>
                <a:ext cx="3351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003020A3-17D2-6F4C-D751-F4CD6C6CA7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100400" y="8287251"/>
                  <a:ext cx="347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FC8696B-0FD3-1F71-FAFE-933AF600E1F0}"/>
                    </a:ext>
                  </a:extLst>
                </p14:cNvPr>
                <p14:cNvContentPartPr/>
                <p14:nvPr/>
              </p14:nvContentPartPr>
              <p14:xfrm>
                <a:off x="13282560" y="8117331"/>
                <a:ext cx="360" cy="25488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FC8696B-0FD3-1F71-FAFE-933AF600E1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276440" y="8111211"/>
                  <a:ext cx="1260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95590039-C0DE-8AE3-D309-D40C686357C5}"/>
                  </a:ext>
                </a:extLst>
              </p14:cNvPr>
              <p14:cNvContentPartPr/>
              <p14:nvPr/>
            </p14:nvContentPartPr>
            <p14:xfrm>
              <a:off x="8967600" y="9496851"/>
              <a:ext cx="24012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95590039-C0DE-8AE3-D309-D40C686357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61480" y="9490731"/>
                <a:ext cx="25236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object 2">
            <a:extLst>
              <a:ext uri="{FF2B5EF4-FFF2-40B4-BE49-F238E27FC236}">
                <a16:creationId xmlns:a16="http://schemas.microsoft.com/office/drawing/2014/main" id="{A2821039-2F2F-F921-DFEC-4E4434DBF981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671216" y="506785"/>
            <a:ext cx="970690" cy="13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99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8717" y="159557"/>
            <a:ext cx="3020187" cy="19188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535" rIns="0" bIns="0" rtlCol="0">
            <a:spAutoFit/>
          </a:bodyPr>
          <a:lstStyle/>
          <a:p>
            <a:pPr marL="611505" marR="508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Критерий</a:t>
            </a:r>
            <a:r>
              <a:rPr sz="5400" spc="-285" dirty="0"/>
              <a:t> </a:t>
            </a:r>
            <a:r>
              <a:rPr sz="5400" dirty="0"/>
              <a:t>«Языковое</a:t>
            </a:r>
            <a:r>
              <a:rPr sz="5400" spc="-280" dirty="0"/>
              <a:t> </a:t>
            </a:r>
            <a:r>
              <a:rPr sz="5400" spc="-10" dirty="0"/>
              <a:t>оформление высказывания»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883389" y="10477945"/>
            <a:ext cx="70358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©</a:t>
            </a:r>
            <a:r>
              <a:rPr sz="1550" spc="-5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все</a:t>
            </a:r>
            <a:r>
              <a:rPr sz="1550" spc="5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9E9E9E"/>
                </a:solidFill>
                <a:latin typeface="Arial"/>
                <a:cs typeface="Arial"/>
              </a:rPr>
              <a:t>п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4145" y="10509297"/>
            <a:ext cx="1472565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рава</a:t>
            </a:r>
            <a:r>
              <a:rPr sz="1550" spc="-25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9E9E9E"/>
                </a:solidFill>
                <a:latin typeface="Arial"/>
                <a:cs typeface="Arial"/>
              </a:rPr>
              <a:t>защищены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36404" y="10542561"/>
            <a:ext cx="23876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5" dirty="0">
                <a:latin typeface="Arial"/>
                <a:cs typeface="Arial"/>
              </a:rPr>
              <a:t>48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9704" y="17675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9" y="241"/>
                </a:moveTo>
                <a:lnTo>
                  <a:pt x="-17" y="241"/>
                </a:lnTo>
                <a:lnTo>
                  <a:pt x="-17" y="228441"/>
                </a:lnTo>
                <a:lnTo>
                  <a:pt x="10444579" y="228441"/>
                </a:lnTo>
                <a:lnTo>
                  <a:pt x="10444579" y="241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7341" y="2473349"/>
            <a:ext cx="15722131" cy="846951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038552" y="2527998"/>
            <a:ext cx="15427325" cy="606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marR="5080" indent="-571500">
              <a:lnSpc>
                <a:spcPct val="100000"/>
              </a:lnSpc>
              <a:spcBef>
                <a:spcPts val="100"/>
              </a:spcBef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соответствие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использованных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лексических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единиц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грамматических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структур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поставленной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коммуникативной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задаче;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  <a:buClr>
                <a:srgbClr val="565656"/>
              </a:buClr>
              <a:buFont typeface="Arial"/>
              <a:buChar char="•"/>
            </a:pPr>
            <a:endParaRPr sz="3600">
              <a:latin typeface="Arial"/>
              <a:cs typeface="Arial"/>
            </a:endParaRPr>
          </a:p>
          <a:p>
            <a:pPr marL="583565" marR="568960" indent="-571500">
              <a:lnSpc>
                <a:spcPct val="100000"/>
              </a:lnSpc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правильность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оформления</a:t>
            </a:r>
            <a:r>
              <a:rPr sz="36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лексических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словосочетаний,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соблюдение</a:t>
            </a:r>
            <a:r>
              <a:rPr sz="36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узуальной</a:t>
            </a:r>
            <a:r>
              <a:rPr sz="36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(общепринятой)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сочетаемости</a:t>
            </a:r>
            <a:r>
              <a:rPr sz="36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английского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языка,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соответствие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используемой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лексики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требованиям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ФРП</a:t>
            </a:r>
            <a:endParaRPr sz="3600">
              <a:latin typeface="Arial"/>
              <a:cs typeface="Arial"/>
            </a:endParaRPr>
          </a:p>
          <a:p>
            <a:pPr marL="583565" marR="163195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(тематическое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содержание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речи;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социокультурные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знания</a:t>
            </a:r>
            <a:r>
              <a:rPr sz="36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умения;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компенсаторные</a:t>
            </a:r>
            <a:r>
              <a:rPr sz="36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умения);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3600">
              <a:latin typeface="Arial"/>
              <a:cs typeface="Arial"/>
            </a:endParaRPr>
          </a:p>
          <a:p>
            <a:pPr marL="583565" marR="250825" indent="-571500">
              <a:lnSpc>
                <a:spcPct val="100000"/>
              </a:lnSpc>
              <a:spcBef>
                <a:spcPts val="5"/>
              </a:spcBef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правильность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используемых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грамматических</a:t>
            </a:r>
            <a:r>
              <a:rPr sz="36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средств,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соответствие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используемых</a:t>
            </a:r>
            <a:r>
              <a:rPr sz="3600" spc="-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грамматических</a:t>
            </a:r>
            <a:r>
              <a:rPr sz="3600" spc="-10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конструкций</a:t>
            </a:r>
            <a:r>
              <a:rPr sz="3600" spc="-114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требованиям</a:t>
            </a:r>
            <a:r>
              <a:rPr sz="3600" spc="-9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ФРП;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8552" y="9112527"/>
            <a:ext cx="150183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marR="5080" indent="-571500">
              <a:lnSpc>
                <a:spcPct val="100000"/>
              </a:lnSpc>
              <a:spcBef>
                <a:spcPts val="100"/>
              </a:spcBef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соблюдение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норм</a:t>
            </a:r>
            <a:r>
              <a:rPr sz="36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произношения</a:t>
            </a:r>
            <a:r>
              <a:rPr sz="3600" spc="-6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английского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языка: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звуки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потоке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речи,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соблюдение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ударения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норм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интонационного</a:t>
            </a:r>
            <a:r>
              <a:rPr sz="36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оформления</a:t>
            </a:r>
            <a:endParaRPr sz="3600">
              <a:latin typeface="Arial"/>
              <a:cs typeface="Arial"/>
            </a:endParaRPr>
          </a:p>
          <a:p>
            <a:pPr marL="583565">
              <a:lnSpc>
                <a:spcPct val="100000"/>
              </a:lnSpc>
            </a:pP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речи.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747" y="10487748"/>
            <a:ext cx="1525252" cy="432453"/>
          </a:xfrm>
          <a:prstGeom prst="rect">
            <a:avLst/>
          </a:prstGeom>
        </p:spPr>
      </p:pic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9FC6CCE1-6F37-1A47-6ECE-DD5DDF5010C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CC81F22E-16A6-2FFA-CF3C-86B7A0086B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44</a:t>
            </a:fld>
            <a:endParaRPr lang="ru-RU" spc="-5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42490" y="248608"/>
            <a:ext cx="2884748" cy="18866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5106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Лексико-грамматическое</a:t>
            </a:r>
            <a:r>
              <a:rPr sz="5400" spc="-130" dirty="0"/>
              <a:t> </a:t>
            </a:r>
            <a:r>
              <a:rPr sz="5400" dirty="0"/>
              <a:t>оформление</a:t>
            </a:r>
            <a:r>
              <a:rPr sz="5400" spc="-125" dirty="0"/>
              <a:t> </a:t>
            </a:r>
            <a:r>
              <a:rPr sz="5400" spc="-10" dirty="0"/>
              <a:t>текста</a:t>
            </a:r>
            <a:endParaRPr sz="5400"/>
          </a:p>
        </p:txBody>
      </p:sp>
      <p:sp>
        <p:nvSpPr>
          <p:cNvPr id="4" name="object 4"/>
          <p:cNvSpPr/>
          <p:nvPr/>
        </p:nvSpPr>
        <p:spPr>
          <a:xfrm>
            <a:off x="832103" y="2072291"/>
            <a:ext cx="10445115" cy="113030"/>
          </a:xfrm>
          <a:custGeom>
            <a:avLst/>
            <a:gdLst/>
            <a:ahLst/>
            <a:cxnLst/>
            <a:rect l="l" t="t" r="r" b="b"/>
            <a:pathLst>
              <a:path w="10445115" h="113030">
                <a:moveTo>
                  <a:pt x="10444576" y="233"/>
                </a:moveTo>
                <a:lnTo>
                  <a:pt x="-21" y="233"/>
                </a:lnTo>
                <a:lnTo>
                  <a:pt x="-21" y="112814"/>
                </a:lnTo>
                <a:lnTo>
                  <a:pt x="10444576" y="112814"/>
                </a:lnTo>
                <a:lnTo>
                  <a:pt x="10444576" y="233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6594" y="2940069"/>
            <a:ext cx="12871621" cy="44092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830" y="10420698"/>
            <a:ext cx="3492028" cy="3018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20117" y="551268"/>
            <a:ext cx="1228838" cy="1173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4217" rIns="0" bIns="0" rtlCol="0">
            <a:spAutoFit/>
          </a:bodyPr>
          <a:lstStyle/>
          <a:p>
            <a:pPr marL="511175" marR="508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Типичные</a:t>
            </a:r>
            <a:r>
              <a:rPr spc="170" dirty="0"/>
              <a:t> </a:t>
            </a:r>
            <a:r>
              <a:rPr spc="60" dirty="0"/>
              <a:t>ошибки</a:t>
            </a:r>
            <a:r>
              <a:rPr spc="155" dirty="0"/>
              <a:t> </a:t>
            </a:r>
            <a:r>
              <a:rPr spc="60" dirty="0"/>
              <a:t>экзаменуемых</a:t>
            </a:r>
            <a:r>
              <a:rPr spc="170" dirty="0"/>
              <a:t> </a:t>
            </a:r>
            <a:r>
              <a:rPr spc="25" dirty="0"/>
              <a:t>при </a:t>
            </a:r>
            <a:r>
              <a:rPr spc="55" dirty="0"/>
              <a:t>выполнении</a:t>
            </a:r>
            <a:r>
              <a:rPr spc="145" dirty="0"/>
              <a:t> </a:t>
            </a:r>
            <a:r>
              <a:rPr spc="55" dirty="0"/>
              <a:t>задания</a:t>
            </a:r>
            <a:r>
              <a:rPr spc="165" dirty="0"/>
              <a:t> </a:t>
            </a:r>
            <a:r>
              <a:rPr spc="-50" dirty="0"/>
              <a:t>3</a:t>
            </a:r>
          </a:p>
        </p:txBody>
      </p:sp>
      <p:sp>
        <p:nvSpPr>
          <p:cNvPr id="4" name="object 4"/>
          <p:cNvSpPr/>
          <p:nvPr/>
        </p:nvSpPr>
        <p:spPr>
          <a:xfrm>
            <a:off x="755904" y="2453366"/>
            <a:ext cx="10445115" cy="228600"/>
          </a:xfrm>
          <a:custGeom>
            <a:avLst/>
            <a:gdLst/>
            <a:ahLst/>
            <a:cxnLst/>
            <a:rect l="l" t="t" r="r" b="b"/>
            <a:pathLst>
              <a:path w="10445115" h="228600">
                <a:moveTo>
                  <a:pt x="10444577" y="223"/>
                </a:moveTo>
                <a:lnTo>
                  <a:pt x="-19" y="223"/>
                </a:lnTo>
                <a:lnTo>
                  <a:pt x="-19" y="228424"/>
                </a:lnTo>
                <a:lnTo>
                  <a:pt x="10444577" y="228424"/>
                </a:lnTo>
                <a:lnTo>
                  <a:pt x="10444577" y="223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904" y="2758154"/>
            <a:ext cx="18973800" cy="6858000"/>
          </a:xfrm>
          <a:custGeom>
            <a:avLst/>
            <a:gdLst/>
            <a:ahLst/>
            <a:cxnLst/>
            <a:rect l="l" t="t" r="r" b="b"/>
            <a:pathLst>
              <a:path w="18973800" h="6858000">
                <a:moveTo>
                  <a:pt x="18973301" y="216"/>
                </a:moveTo>
                <a:lnTo>
                  <a:pt x="-19" y="216"/>
                </a:lnTo>
                <a:lnTo>
                  <a:pt x="-19" y="6858042"/>
                </a:lnTo>
                <a:lnTo>
                  <a:pt x="18973301" y="6858042"/>
                </a:lnTo>
                <a:lnTo>
                  <a:pt x="18973301" y="216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2880" y="2734748"/>
            <a:ext cx="18525490" cy="660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  <a:buChar char="•"/>
              <a:tabLst>
                <a:tab pos="927100" algn="l"/>
              </a:tabLst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забывают,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что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монологическое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высказывание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требует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вступления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заключения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и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что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эти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части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должны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соответствовать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типу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высказывания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(ситуации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общения),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и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теме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монолога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(тема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должна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быть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упомянута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во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вступлении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заключении);</a:t>
            </a:r>
            <a:endParaRPr sz="360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buChar char="•"/>
              <a:tabLst>
                <a:tab pos="927100" algn="l"/>
              </a:tabLst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не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раскрывают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полно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точно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содержание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четырех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аспектов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задания;</a:t>
            </a:r>
            <a:endParaRPr sz="3600">
              <a:latin typeface="Arial"/>
              <a:cs typeface="Arial"/>
            </a:endParaRPr>
          </a:p>
          <a:p>
            <a:pPr marL="12700" marR="279400" indent="914400">
              <a:lnSpc>
                <a:spcPct val="100000"/>
              </a:lnSpc>
              <a:buChar char="•"/>
              <a:tabLst>
                <a:tab pos="927100" algn="l"/>
              </a:tabLst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забывают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давать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развернутую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аргументацию,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если</a:t>
            </a:r>
            <a:r>
              <a:rPr sz="3600" spc="-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одном</a:t>
            </a:r>
            <a:r>
              <a:rPr sz="3600" spc="-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из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аспектов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задания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есть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“why”;</a:t>
            </a:r>
            <a:endParaRPr sz="360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buChar char="•"/>
              <a:tabLst>
                <a:tab pos="927100" algn="l"/>
              </a:tabLst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дают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избыточную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информацию,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которая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не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обозначена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пунктах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 плана;</a:t>
            </a:r>
            <a:endParaRPr sz="3600">
              <a:latin typeface="Arial"/>
              <a:cs typeface="Arial"/>
            </a:endParaRPr>
          </a:p>
          <a:p>
            <a:pPr marL="12700" marR="734695" indent="914400">
              <a:lnSpc>
                <a:spcPct val="100000"/>
              </a:lnSpc>
              <a:buChar char="•"/>
              <a:tabLst>
                <a:tab pos="927100" algn="l"/>
              </a:tabLst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нарушают</a:t>
            </a:r>
            <a:r>
              <a:rPr sz="3600" spc="-7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целостность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связность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монолога:</a:t>
            </a:r>
            <a:r>
              <a:rPr sz="3600" spc="-5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воспринимают</a:t>
            </a:r>
            <a:r>
              <a:rPr sz="36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пункты</a:t>
            </a:r>
            <a:r>
              <a:rPr sz="3600" spc="-6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плана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как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отдельные</a:t>
            </a:r>
            <a:r>
              <a:rPr sz="36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вопросы,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на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которые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дают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не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связанные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между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собой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ответы;</a:t>
            </a:r>
            <a:endParaRPr sz="360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buChar char="•"/>
              <a:tabLst>
                <a:tab pos="927100" algn="l"/>
              </a:tabLst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допускают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ошибки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в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средствах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логической</a:t>
            </a:r>
            <a:r>
              <a:rPr sz="3600" spc="-1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связи;</a:t>
            </a:r>
            <a:endParaRPr sz="3600">
              <a:latin typeface="Arial"/>
              <a:cs typeface="Arial"/>
            </a:endParaRPr>
          </a:p>
          <a:p>
            <a:pPr marL="12700" marR="1896745" indent="914400">
              <a:lnSpc>
                <a:spcPct val="100000"/>
              </a:lnSpc>
              <a:buChar char="•"/>
              <a:tabLst>
                <a:tab pos="927100" algn="l"/>
              </a:tabLst>
            </a:pP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допускают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фонетические,</a:t>
            </a:r>
            <a:r>
              <a:rPr sz="3600" spc="-5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а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также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лексические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грамматические</a:t>
            </a:r>
            <a:r>
              <a:rPr sz="3600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ошибки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элементарного</a:t>
            </a:r>
            <a:r>
              <a:rPr sz="36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уровня</a:t>
            </a:r>
            <a:r>
              <a:rPr sz="3600" spc="-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ошибки,</a:t>
            </a:r>
            <a:r>
              <a:rPr sz="3600" spc="-2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искажающие</a:t>
            </a:r>
            <a:r>
              <a:rPr sz="36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65656"/>
                </a:solidFill>
                <a:latin typeface="Arial"/>
                <a:cs typeface="Arial"/>
              </a:rPr>
              <a:t>смысл</a:t>
            </a:r>
            <a:r>
              <a:rPr sz="3600" spc="-3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65656"/>
                </a:solidFill>
                <a:latin typeface="Arial"/>
                <a:cs typeface="Arial"/>
              </a:rPr>
              <a:t>высказывания.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9111" y="10635527"/>
            <a:ext cx="2793365" cy="3810"/>
          </a:xfrm>
          <a:custGeom>
            <a:avLst/>
            <a:gdLst/>
            <a:ahLst/>
            <a:cxnLst/>
            <a:rect l="l" t="t" r="r" b="b"/>
            <a:pathLst>
              <a:path w="2793365" h="3809">
                <a:moveTo>
                  <a:pt x="-19" y="17"/>
                </a:moveTo>
                <a:lnTo>
                  <a:pt x="384" y="117"/>
                </a:lnTo>
                <a:lnTo>
                  <a:pt x="1057" y="387"/>
                </a:lnTo>
                <a:lnTo>
                  <a:pt x="2401" y="622"/>
                </a:lnTo>
                <a:lnTo>
                  <a:pt x="3745" y="857"/>
                </a:lnTo>
                <a:lnTo>
                  <a:pt x="5650" y="1165"/>
                </a:lnTo>
                <a:lnTo>
                  <a:pt x="8043" y="1427"/>
                </a:lnTo>
                <a:lnTo>
                  <a:pt x="10435" y="1689"/>
                </a:lnTo>
                <a:lnTo>
                  <a:pt x="51237" y="3458"/>
                </a:lnTo>
                <a:lnTo>
                  <a:pt x="57360" y="3528"/>
                </a:lnTo>
                <a:lnTo>
                  <a:pt x="63482" y="3598"/>
                </a:lnTo>
                <a:lnTo>
                  <a:pt x="101197" y="3730"/>
                </a:lnTo>
                <a:lnTo>
                  <a:pt x="109064" y="3740"/>
                </a:lnTo>
                <a:lnTo>
                  <a:pt x="117212" y="3736"/>
                </a:lnTo>
                <a:lnTo>
                  <a:pt x="124829" y="3733"/>
                </a:lnTo>
                <a:lnTo>
                  <a:pt x="132445" y="3729"/>
                </a:lnTo>
                <a:lnTo>
                  <a:pt x="139892" y="3717"/>
                </a:lnTo>
                <a:lnTo>
                  <a:pt x="146896" y="3707"/>
                </a:lnTo>
                <a:lnTo>
                  <a:pt x="153900" y="3697"/>
                </a:lnTo>
                <a:lnTo>
                  <a:pt x="160537" y="3684"/>
                </a:lnTo>
                <a:lnTo>
                  <a:pt x="166851" y="3673"/>
                </a:lnTo>
                <a:lnTo>
                  <a:pt x="173165" y="3661"/>
                </a:lnTo>
                <a:lnTo>
                  <a:pt x="178673" y="3649"/>
                </a:lnTo>
                <a:lnTo>
                  <a:pt x="184779" y="3639"/>
                </a:lnTo>
                <a:lnTo>
                  <a:pt x="224249" y="3592"/>
                </a:lnTo>
                <a:lnTo>
                  <a:pt x="244928" y="3580"/>
                </a:lnTo>
                <a:lnTo>
                  <a:pt x="251632" y="3577"/>
                </a:lnTo>
                <a:lnTo>
                  <a:pt x="258202" y="3575"/>
                </a:lnTo>
                <a:lnTo>
                  <a:pt x="264472" y="3573"/>
                </a:lnTo>
                <a:lnTo>
                  <a:pt x="270742" y="3572"/>
                </a:lnTo>
                <a:lnTo>
                  <a:pt x="276753" y="3571"/>
                </a:lnTo>
                <a:lnTo>
                  <a:pt x="282547" y="3571"/>
                </a:lnTo>
                <a:lnTo>
                  <a:pt x="288341" y="3570"/>
                </a:lnTo>
                <a:lnTo>
                  <a:pt x="293454" y="3570"/>
                </a:lnTo>
                <a:lnTo>
                  <a:pt x="299236" y="3571"/>
                </a:lnTo>
                <a:lnTo>
                  <a:pt x="305018" y="3571"/>
                </a:lnTo>
                <a:lnTo>
                  <a:pt x="310831" y="3571"/>
                </a:lnTo>
                <a:lnTo>
                  <a:pt x="317238" y="3572"/>
                </a:lnTo>
                <a:lnTo>
                  <a:pt x="323645" y="3572"/>
                </a:lnTo>
                <a:lnTo>
                  <a:pt x="330837" y="3573"/>
                </a:lnTo>
                <a:lnTo>
                  <a:pt x="337678" y="3573"/>
                </a:lnTo>
                <a:lnTo>
                  <a:pt x="344518" y="3574"/>
                </a:lnTo>
                <a:lnTo>
                  <a:pt x="351177" y="3574"/>
                </a:lnTo>
                <a:lnTo>
                  <a:pt x="358283" y="3575"/>
                </a:lnTo>
                <a:lnTo>
                  <a:pt x="365388" y="3575"/>
                </a:lnTo>
                <a:lnTo>
                  <a:pt x="373070" y="3575"/>
                </a:lnTo>
                <a:lnTo>
                  <a:pt x="380310" y="3576"/>
                </a:lnTo>
                <a:lnTo>
                  <a:pt x="387551" y="3576"/>
                </a:lnTo>
                <a:lnTo>
                  <a:pt x="394842" y="3576"/>
                </a:lnTo>
                <a:lnTo>
                  <a:pt x="401726" y="3577"/>
                </a:lnTo>
                <a:lnTo>
                  <a:pt x="408610" y="3577"/>
                </a:lnTo>
                <a:lnTo>
                  <a:pt x="414869" y="3577"/>
                </a:lnTo>
                <a:lnTo>
                  <a:pt x="421616" y="3577"/>
                </a:lnTo>
                <a:lnTo>
                  <a:pt x="428362" y="3577"/>
                </a:lnTo>
                <a:lnTo>
                  <a:pt x="435463" y="3577"/>
                </a:lnTo>
                <a:lnTo>
                  <a:pt x="442204" y="3578"/>
                </a:lnTo>
                <a:lnTo>
                  <a:pt x="448945" y="3578"/>
                </a:lnTo>
                <a:lnTo>
                  <a:pt x="455663" y="3578"/>
                </a:lnTo>
                <a:lnTo>
                  <a:pt x="462063" y="3578"/>
                </a:lnTo>
                <a:lnTo>
                  <a:pt x="468462" y="3578"/>
                </a:lnTo>
                <a:lnTo>
                  <a:pt x="474653" y="3578"/>
                </a:lnTo>
                <a:lnTo>
                  <a:pt x="480602" y="3578"/>
                </a:lnTo>
                <a:lnTo>
                  <a:pt x="486549" y="3578"/>
                </a:lnTo>
                <a:lnTo>
                  <a:pt x="492232" y="3578"/>
                </a:lnTo>
                <a:lnTo>
                  <a:pt x="497750" y="3578"/>
                </a:lnTo>
                <a:lnTo>
                  <a:pt x="503269" y="3578"/>
                </a:lnTo>
                <a:lnTo>
                  <a:pt x="508538" y="3578"/>
                </a:lnTo>
                <a:lnTo>
                  <a:pt x="513710" y="3578"/>
                </a:lnTo>
                <a:lnTo>
                  <a:pt x="518882" y="3578"/>
                </a:lnTo>
                <a:lnTo>
                  <a:pt x="523856" y="3578"/>
                </a:lnTo>
                <a:lnTo>
                  <a:pt x="528783" y="3578"/>
                </a:lnTo>
                <a:lnTo>
                  <a:pt x="533710" y="3577"/>
                </a:lnTo>
                <a:lnTo>
                  <a:pt x="538498" y="3577"/>
                </a:lnTo>
                <a:lnTo>
                  <a:pt x="543272" y="3577"/>
                </a:lnTo>
                <a:lnTo>
                  <a:pt x="548046" y="3577"/>
                </a:lnTo>
                <a:lnTo>
                  <a:pt x="552734" y="3577"/>
                </a:lnTo>
                <a:lnTo>
                  <a:pt x="557426" y="3577"/>
                </a:lnTo>
                <a:lnTo>
                  <a:pt x="562119" y="3577"/>
                </a:lnTo>
                <a:lnTo>
                  <a:pt x="2784273" y="3577"/>
                </a:lnTo>
                <a:lnTo>
                  <a:pt x="2792729" y="3577"/>
                </a:lnTo>
              </a:path>
            </a:pathLst>
          </a:custGeom>
          <a:ln w="2285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14987" y="629521"/>
            <a:ext cx="985329" cy="16636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7467" y="759694"/>
            <a:ext cx="1412430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27645" algn="l"/>
              </a:tabLst>
            </a:pPr>
            <a:r>
              <a:rPr dirty="0"/>
              <a:t>A</a:t>
            </a:r>
            <a:r>
              <a:rPr spc="245" dirty="0"/>
              <a:t> </a:t>
            </a:r>
            <a:r>
              <a:rPr dirty="0"/>
              <a:t>good</a:t>
            </a:r>
            <a:r>
              <a:rPr spc="245" dirty="0"/>
              <a:t> </a:t>
            </a:r>
            <a:r>
              <a:rPr spc="50" dirty="0"/>
              <a:t>attitude</a:t>
            </a:r>
            <a:r>
              <a:rPr dirty="0"/>
              <a:t>	My</a:t>
            </a:r>
            <a:r>
              <a:rPr spc="190" dirty="0"/>
              <a:t> </a:t>
            </a:r>
            <a:r>
              <a:rPr spc="55" dirty="0"/>
              <a:t>attitude</a:t>
            </a:r>
            <a:r>
              <a:rPr spc="190" dirty="0"/>
              <a:t> </a:t>
            </a:r>
            <a:r>
              <a:rPr dirty="0"/>
              <a:t>is</a:t>
            </a:r>
            <a:r>
              <a:rPr spc="210" dirty="0"/>
              <a:t> </a:t>
            </a:r>
            <a:r>
              <a:rPr spc="-20" dirty="0"/>
              <a:t>good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389" y="10477945"/>
            <a:ext cx="217614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©</a:t>
            </a:r>
            <a:r>
              <a:rPr sz="1550" spc="-2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все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права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защищены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36404" y="10542561"/>
            <a:ext cx="23876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5" dirty="0">
                <a:latin typeface="Arial"/>
                <a:cs typeface="Arial"/>
              </a:rPr>
              <a:t>60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2103" y="1996166"/>
            <a:ext cx="7616190" cy="228600"/>
          </a:xfrm>
          <a:custGeom>
            <a:avLst/>
            <a:gdLst/>
            <a:ahLst/>
            <a:cxnLst/>
            <a:rect l="l" t="t" r="r" b="b"/>
            <a:pathLst>
              <a:path w="7616190" h="228600">
                <a:moveTo>
                  <a:pt x="7615976" y="235"/>
                </a:moveTo>
                <a:lnTo>
                  <a:pt x="-21" y="235"/>
                </a:lnTo>
                <a:lnTo>
                  <a:pt x="-21" y="228435"/>
                </a:lnTo>
                <a:lnTo>
                  <a:pt x="7615976" y="228435"/>
                </a:lnTo>
                <a:lnTo>
                  <a:pt x="7615976" y="235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820" y="2771900"/>
            <a:ext cx="18025630" cy="730016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71474" y="2657864"/>
            <a:ext cx="18011140" cy="736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good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attitude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towards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person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work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miracles.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3200">
              <a:latin typeface="Arial"/>
              <a:cs typeface="Arial"/>
            </a:endParaRPr>
          </a:p>
          <a:p>
            <a:pPr marL="12700" marR="2475230">
              <a:lnSpc>
                <a:spcPct val="108100"/>
              </a:lnSpc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person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appear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indifferent,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even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rude,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impatient,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expressing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his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good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attitude </a:t>
            </a:r>
            <a:r>
              <a:rPr sz="3200" dirty="0">
                <a:latin typeface="Arial"/>
                <a:cs typeface="Arial"/>
              </a:rPr>
              <a:t>towards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others.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They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have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excellent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memory: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never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forget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good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attitude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towards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themselves.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3200">
              <a:latin typeface="Arial"/>
              <a:cs typeface="Arial"/>
            </a:endParaRPr>
          </a:p>
          <a:p>
            <a:pPr marL="12700" marR="919480">
              <a:lnSpc>
                <a:spcPct val="108100"/>
              </a:lnSpc>
            </a:pPr>
            <a:r>
              <a:rPr sz="3200" dirty="0">
                <a:latin typeface="Arial"/>
                <a:cs typeface="Arial"/>
              </a:rPr>
              <a:t>Show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example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good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attitude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towards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them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children,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that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repeat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mistakes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their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parents.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8100"/>
              </a:lnSpc>
            </a:pPr>
            <a:r>
              <a:rPr sz="3200" dirty="0">
                <a:latin typeface="Arial"/>
                <a:cs typeface="Arial"/>
              </a:rPr>
              <a:t>"He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good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attitude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training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imagine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how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difficult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back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from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long-</a:t>
            </a:r>
            <a:r>
              <a:rPr sz="3200" spc="-20" dirty="0">
                <a:latin typeface="Arial"/>
                <a:cs typeface="Arial"/>
              </a:rPr>
              <a:t>term </a:t>
            </a:r>
            <a:r>
              <a:rPr sz="3200" dirty="0">
                <a:latin typeface="Arial"/>
                <a:cs typeface="Arial"/>
              </a:rPr>
              <a:t>injury,"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added.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My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friend,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Jack,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always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good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attitude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he's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never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afraid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try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something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new."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04636" y="848582"/>
            <a:ext cx="961390" cy="923925"/>
            <a:chOff x="6104636" y="848582"/>
            <a:chExt cx="961390" cy="923925"/>
          </a:xfrm>
        </p:grpSpPr>
        <p:sp>
          <p:nvSpPr>
            <p:cNvPr id="10" name="object 10"/>
            <p:cNvSpPr/>
            <p:nvPr/>
          </p:nvSpPr>
          <p:spPr>
            <a:xfrm>
              <a:off x="6109208" y="853154"/>
              <a:ext cx="952500" cy="914400"/>
            </a:xfrm>
            <a:custGeom>
              <a:avLst/>
              <a:gdLst/>
              <a:ahLst/>
              <a:cxnLst/>
              <a:rect l="l" t="t" r="r" b="b"/>
              <a:pathLst>
                <a:path w="952500" h="914400">
                  <a:moveTo>
                    <a:pt x="527771" y="264"/>
                  </a:moveTo>
                  <a:lnTo>
                    <a:pt x="453224" y="205237"/>
                  </a:lnTo>
                  <a:lnTo>
                    <a:pt x="-154" y="205237"/>
                  </a:lnTo>
                  <a:lnTo>
                    <a:pt x="-154" y="420369"/>
                  </a:lnTo>
                  <a:lnTo>
                    <a:pt x="374867" y="420369"/>
                  </a:lnTo>
                  <a:lnTo>
                    <a:pt x="347816" y="494535"/>
                  </a:lnTo>
                  <a:lnTo>
                    <a:pt x="-154" y="494535"/>
                  </a:lnTo>
                  <a:lnTo>
                    <a:pt x="-154" y="709668"/>
                  </a:lnTo>
                  <a:lnTo>
                    <a:pt x="269586" y="709668"/>
                  </a:lnTo>
                  <a:lnTo>
                    <a:pt x="221708" y="841110"/>
                  </a:lnTo>
                  <a:lnTo>
                    <a:pt x="423887" y="914641"/>
                  </a:lnTo>
                  <a:lnTo>
                    <a:pt x="498435" y="709668"/>
                  </a:lnTo>
                  <a:lnTo>
                    <a:pt x="951813" y="709668"/>
                  </a:lnTo>
                  <a:lnTo>
                    <a:pt x="951813" y="494535"/>
                  </a:lnTo>
                  <a:lnTo>
                    <a:pt x="576792" y="494535"/>
                  </a:lnTo>
                  <a:lnTo>
                    <a:pt x="603842" y="420369"/>
                  </a:lnTo>
                  <a:lnTo>
                    <a:pt x="951813" y="420369"/>
                  </a:lnTo>
                  <a:lnTo>
                    <a:pt x="951813" y="205237"/>
                  </a:lnTo>
                  <a:lnTo>
                    <a:pt x="682072" y="205237"/>
                  </a:lnTo>
                  <a:lnTo>
                    <a:pt x="729950" y="73795"/>
                  </a:lnTo>
                  <a:lnTo>
                    <a:pt x="527771" y="26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9208" y="853154"/>
              <a:ext cx="952500" cy="914400"/>
            </a:xfrm>
            <a:custGeom>
              <a:avLst/>
              <a:gdLst/>
              <a:ahLst/>
              <a:cxnLst/>
              <a:rect l="l" t="t" r="r" b="b"/>
              <a:pathLst>
                <a:path w="952500" h="914400">
                  <a:moveTo>
                    <a:pt x="-154" y="205237"/>
                  </a:moveTo>
                  <a:lnTo>
                    <a:pt x="453224" y="205237"/>
                  </a:lnTo>
                  <a:lnTo>
                    <a:pt x="527771" y="264"/>
                  </a:lnTo>
                  <a:lnTo>
                    <a:pt x="729950" y="73795"/>
                  </a:lnTo>
                  <a:lnTo>
                    <a:pt x="682072" y="205237"/>
                  </a:lnTo>
                  <a:lnTo>
                    <a:pt x="951813" y="205237"/>
                  </a:lnTo>
                  <a:lnTo>
                    <a:pt x="951813" y="420369"/>
                  </a:lnTo>
                  <a:lnTo>
                    <a:pt x="603842" y="420369"/>
                  </a:lnTo>
                  <a:lnTo>
                    <a:pt x="576792" y="494535"/>
                  </a:lnTo>
                  <a:lnTo>
                    <a:pt x="951813" y="494535"/>
                  </a:lnTo>
                  <a:lnTo>
                    <a:pt x="951813" y="709668"/>
                  </a:lnTo>
                  <a:lnTo>
                    <a:pt x="498435" y="709668"/>
                  </a:lnTo>
                  <a:lnTo>
                    <a:pt x="423887" y="914641"/>
                  </a:lnTo>
                  <a:lnTo>
                    <a:pt x="221708" y="841110"/>
                  </a:lnTo>
                  <a:lnTo>
                    <a:pt x="269586" y="709668"/>
                  </a:lnTo>
                  <a:lnTo>
                    <a:pt x="-154" y="709668"/>
                  </a:lnTo>
                  <a:lnTo>
                    <a:pt x="-154" y="494535"/>
                  </a:lnTo>
                  <a:lnTo>
                    <a:pt x="347816" y="494535"/>
                  </a:lnTo>
                  <a:lnTo>
                    <a:pt x="374867" y="420369"/>
                  </a:lnTo>
                  <a:lnTo>
                    <a:pt x="-154" y="420369"/>
                  </a:lnTo>
                  <a:lnTo>
                    <a:pt x="-154" y="205237"/>
                  </a:lnTo>
                  <a:close/>
                </a:path>
              </a:pathLst>
            </a:custGeom>
            <a:ln w="9143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433" y="10499040"/>
            <a:ext cx="3128621" cy="368286"/>
          </a:xfrm>
          <a:prstGeom prst="rect">
            <a:avLst/>
          </a:prstGeom>
        </p:spPr>
      </p:pic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52714053-AA75-2089-0EB9-EBCC0386A2F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666637C7-E00C-8EB6-986A-C1429E71C8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pc="-50" smtClean="0"/>
              <a:t>47</a:t>
            </a:fld>
            <a:endParaRPr lang="ru-RU" spc="-5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26719" y="551830"/>
            <a:ext cx="2292185" cy="15880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2797" rIns="0" bIns="0" rtlCol="0">
            <a:spAutoFit/>
          </a:bodyPr>
          <a:lstStyle/>
          <a:p>
            <a:pPr marL="535305" marR="508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ЯОВ:</a:t>
            </a:r>
            <a:r>
              <a:rPr spc="150" dirty="0"/>
              <a:t> </a:t>
            </a:r>
            <a:r>
              <a:rPr spc="60" dirty="0"/>
              <a:t>британский</a:t>
            </a:r>
            <a:r>
              <a:rPr spc="204" dirty="0"/>
              <a:t> </a:t>
            </a:r>
            <a:r>
              <a:rPr dirty="0"/>
              <a:t>–</a:t>
            </a:r>
            <a:r>
              <a:rPr spc="185" dirty="0"/>
              <a:t> </a:t>
            </a:r>
            <a:r>
              <a:rPr spc="60" dirty="0"/>
              <a:t>американский</a:t>
            </a:r>
            <a:r>
              <a:rPr spc="140" dirty="0"/>
              <a:t> </a:t>
            </a:r>
            <a:r>
              <a:rPr spc="45" dirty="0"/>
              <a:t>варианты </a:t>
            </a:r>
            <a:r>
              <a:rPr spc="60" dirty="0"/>
              <a:t>английского</a:t>
            </a:r>
            <a:r>
              <a:rPr spc="170" dirty="0"/>
              <a:t> </a:t>
            </a:r>
            <a:r>
              <a:rPr spc="45" dirty="0"/>
              <a:t>языка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32103" y="2453366"/>
            <a:ext cx="18884690" cy="8469892"/>
            <a:chOff x="832103" y="2453366"/>
            <a:chExt cx="18884690" cy="8469892"/>
          </a:xfrm>
        </p:grpSpPr>
        <p:sp>
          <p:nvSpPr>
            <p:cNvPr id="5" name="object 5"/>
            <p:cNvSpPr/>
            <p:nvPr/>
          </p:nvSpPr>
          <p:spPr>
            <a:xfrm>
              <a:off x="832103" y="2453366"/>
              <a:ext cx="7616190" cy="228600"/>
            </a:xfrm>
            <a:custGeom>
              <a:avLst/>
              <a:gdLst/>
              <a:ahLst/>
              <a:cxnLst/>
              <a:rect l="l" t="t" r="r" b="b"/>
              <a:pathLst>
                <a:path w="7616190" h="228600">
                  <a:moveTo>
                    <a:pt x="7615976" y="223"/>
                  </a:moveTo>
                  <a:lnTo>
                    <a:pt x="-21" y="223"/>
                  </a:lnTo>
                  <a:lnTo>
                    <a:pt x="-21" y="228424"/>
                  </a:lnTo>
                  <a:lnTo>
                    <a:pt x="7615976" y="228424"/>
                  </a:lnTo>
                  <a:lnTo>
                    <a:pt x="7615976" y="223"/>
                  </a:lnTo>
                  <a:close/>
                </a:path>
              </a:pathLst>
            </a:custGeom>
            <a:solidFill>
              <a:srgbClr val="88C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28903" y="9006554"/>
              <a:ext cx="1752600" cy="0"/>
            </a:xfrm>
            <a:custGeom>
              <a:avLst/>
              <a:gdLst/>
              <a:ahLst/>
              <a:cxnLst/>
              <a:rect l="l" t="t" r="r" b="b"/>
              <a:pathLst>
                <a:path w="1752600">
                  <a:moveTo>
                    <a:pt x="-336" y="58"/>
                  </a:moveTo>
                  <a:lnTo>
                    <a:pt x="1752218" y="58"/>
                  </a:lnTo>
                </a:path>
              </a:pathLst>
            </a:custGeom>
            <a:ln w="57910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5250" y="2512515"/>
              <a:ext cx="18351543" cy="841074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9424" y="506758"/>
            <a:ext cx="1788810" cy="14964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5305" marR="508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Ключевые</a:t>
            </a:r>
            <a:r>
              <a:rPr spc="150" dirty="0"/>
              <a:t> </a:t>
            </a:r>
            <a:r>
              <a:rPr spc="60" dirty="0"/>
              <a:t>проблемы</a:t>
            </a:r>
            <a:r>
              <a:rPr spc="145" dirty="0"/>
              <a:t> </a:t>
            </a:r>
            <a:r>
              <a:rPr spc="60" dirty="0"/>
              <a:t>подготовки</a:t>
            </a:r>
            <a:r>
              <a:rPr spc="160" dirty="0"/>
              <a:t> </a:t>
            </a:r>
            <a:r>
              <a:rPr spc="55" dirty="0"/>
              <a:t>школьников, </a:t>
            </a:r>
            <a:r>
              <a:rPr spc="65" dirty="0"/>
              <a:t>выявленные</a:t>
            </a:r>
            <a:r>
              <a:rPr spc="165" dirty="0"/>
              <a:t> </a:t>
            </a:r>
            <a:r>
              <a:rPr spc="55" dirty="0"/>
              <a:t>ОГЭ</a:t>
            </a:r>
            <a:r>
              <a:rPr spc="175" dirty="0"/>
              <a:t> </a:t>
            </a:r>
            <a:r>
              <a:rPr spc="50" dirty="0"/>
              <a:t>при</a:t>
            </a:r>
            <a:r>
              <a:rPr spc="175" dirty="0"/>
              <a:t> </a:t>
            </a:r>
            <a:r>
              <a:rPr spc="55" dirty="0"/>
              <a:t>анализе</a:t>
            </a:r>
            <a:r>
              <a:rPr spc="160" dirty="0"/>
              <a:t> </a:t>
            </a:r>
            <a:r>
              <a:rPr spc="50" dirty="0"/>
              <a:t>развернутых </a:t>
            </a:r>
            <a:r>
              <a:rPr spc="45" dirty="0"/>
              <a:t>ответов</a:t>
            </a:r>
          </a:p>
        </p:txBody>
      </p:sp>
      <p:sp>
        <p:nvSpPr>
          <p:cNvPr id="4" name="object 4"/>
          <p:cNvSpPr/>
          <p:nvPr/>
        </p:nvSpPr>
        <p:spPr>
          <a:xfrm>
            <a:off x="908303" y="2453366"/>
            <a:ext cx="7616190" cy="228600"/>
          </a:xfrm>
          <a:custGeom>
            <a:avLst/>
            <a:gdLst/>
            <a:ahLst/>
            <a:cxnLst/>
            <a:rect l="l" t="t" r="r" b="b"/>
            <a:pathLst>
              <a:path w="7616190" h="228600">
                <a:moveTo>
                  <a:pt x="7615974" y="223"/>
                </a:moveTo>
                <a:lnTo>
                  <a:pt x="-22" y="223"/>
                </a:lnTo>
                <a:lnTo>
                  <a:pt x="-22" y="228424"/>
                </a:lnTo>
                <a:lnTo>
                  <a:pt x="7615974" y="228424"/>
                </a:lnTo>
                <a:lnTo>
                  <a:pt x="7615974" y="223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2409" y="3811535"/>
            <a:ext cx="12915273" cy="569712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3700" y="303521"/>
            <a:ext cx="4392519" cy="14991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527" rIns="0" bIns="0" rtlCol="0">
            <a:spAutoFit/>
          </a:bodyPr>
          <a:lstStyle/>
          <a:p>
            <a:pPr marL="555625" marR="508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КРИТЕРИИ</a:t>
            </a:r>
            <a:r>
              <a:rPr spc="150" dirty="0"/>
              <a:t> </a:t>
            </a:r>
            <a:r>
              <a:rPr spc="65" dirty="0"/>
              <a:t>ОЦЕНИВАНИЯ:</a:t>
            </a:r>
            <a:r>
              <a:rPr spc="145" dirty="0"/>
              <a:t> </a:t>
            </a:r>
            <a:r>
              <a:rPr spc="45" dirty="0"/>
              <a:t>холистическое </a:t>
            </a:r>
            <a:r>
              <a:rPr spc="35" dirty="0"/>
              <a:t>оценивание</a:t>
            </a:r>
          </a:p>
        </p:txBody>
      </p:sp>
      <p:sp>
        <p:nvSpPr>
          <p:cNvPr id="4" name="object 4"/>
          <p:cNvSpPr/>
          <p:nvPr/>
        </p:nvSpPr>
        <p:spPr>
          <a:xfrm>
            <a:off x="896111" y="1808764"/>
            <a:ext cx="10446385" cy="111125"/>
          </a:xfrm>
          <a:custGeom>
            <a:avLst/>
            <a:gdLst/>
            <a:ahLst/>
            <a:cxnLst/>
            <a:rect l="l" t="t" r="r" b="b"/>
            <a:pathLst>
              <a:path w="10446385" h="111125">
                <a:moveTo>
                  <a:pt x="10446098" y="240"/>
                </a:moveTo>
                <a:lnTo>
                  <a:pt x="-22" y="240"/>
                </a:lnTo>
                <a:lnTo>
                  <a:pt x="-22" y="111300"/>
                </a:lnTo>
                <a:lnTo>
                  <a:pt x="10446098" y="111300"/>
                </a:lnTo>
                <a:lnTo>
                  <a:pt x="10446098" y="240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1904" y="2072587"/>
            <a:ext cx="15391933" cy="853416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27476" y="582333"/>
            <a:ext cx="1744197" cy="16536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72" rIns="0" bIns="0" rtlCol="0">
            <a:spAutoFit/>
          </a:bodyPr>
          <a:lstStyle/>
          <a:p>
            <a:pPr marL="523875" marR="508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ЗАДАНИЕ</a:t>
            </a:r>
            <a:r>
              <a:rPr spc="114" dirty="0"/>
              <a:t> </a:t>
            </a:r>
            <a:r>
              <a:rPr dirty="0"/>
              <a:t>1</a:t>
            </a:r>
            <a:r>
              <a:rPr spc="185" dirty="0"/>
              <a:t> </a:t>
            </a:r>
            <a:r>
              <a:rPr spc="60" dirty="0"/>
              <a:t>УСТНОЙ</a:t>
            </a:r>
            <a:r>
              <a:rPr spc="135" dirty="0"/>
              <a:t> </a:t>
            </a:r>
            <a:r>
              <a:rPr spc="65" dirty="0"/>
              <a:t>ЧАСТИ:</a:t>
            </a:r>
            <a:r>
              <a:rPr spc="140" dirty="0"/>
              <a:t> </a:t>
            </a:r>
            <a:r>
              <a:rPr spc="60" dirty="0"/>
              <a:t>чтение</a:t>
            </a:r>
            <a:r>
              <a:rPr spc="140" dirty="0"/>
              <a:t> </a:t>
            </a:r>
            <a:r>
              <a:rPr spc="45" dirty="0"/>
              <a:t>текста </a:t>
            </a:r>
            <a:r>
              <a:rPr spc="40" dirty="0"/>
              <a:t>вслух</a:t>
            </a:r>
          </a:p>
        </p:txBody>
      </p:sp>
      <p:sp>
        <p:nvSpPr>
          <p:cNvPr id="4" name="object 4"/>
          <p:cNvSpPr/>
          <p:nvPr/>
        </p:nvSpPr>
        <p:spPr>
          <a:xfrm>
            <a:off x="896111" y="1884964"/>
            <a:ext cx="10446385" cy="111125"/>
          </a:xfrm>
          <a:custGeom>
            <a:avLst/>
            <a:gdLst/>
            <a:ahLst/>
            <a:cxnLst/>
            <a:rect l="l" t="t" r="r" b="b"/>
            <a:pathLst>
              <a:path w="10446385" h="111125">
                <a:moveTo>
                  <a:pt x="10446098" y="238"/>
                </a:moveTo>
                <a:lnTo>
                  <a:pt x="-22" y="238"/>
                </a:lnTo>
                <a:lnTo>
                  <a:pt x="-22" y="111298"/>
                </a:lnTo>
                <a:lnTo>
                  <a:pt x="10446098" y="111298"/>
                </a:lnTo>
                <a:lnTo>
                  <a:pt x="10446098" y="238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44008" y="2746148"/>
            <a:ext cx="11821795" cy="7706995"/>
            <a:chOff x="3944008" y="2746148"/>
            <a:chExt cx="11821795" cy="77069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4008" y="2746148"/>
              <a:ext cx="11821376" cy="77066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8704" y="2910766"/>
              <a:ext cx="11505805" cy="739118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0741" y="496695"/>
            <a:ext cx="1766322" cy="14773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045" rIns="0" bIns="0" rtlCol="0">
            <a:spAutoFit/>
          </a:bodyPr>
          <a:lstStyle/>
          <a:p>
            <a:pPr marL="523875" marR="508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ЗАДАНИЕ</a:t>
            </a:r>
            <a:r>
              <a:rPr spc="125" dirty="0"/>
              <a:t> </a:t>
            </a:r>
            <a:r>
              <a:rPr dirty="0"/>
              <a:t>1</a:t>
            </a:r>
            <a:r>
              <a:rPr spc="185" dirty="0"/>
              <a:t> </a:t>
            </a:r>
            <a:r>
              <a:rPr spc="65" dirty="0"/>
              <a:t>УСТНОЙ</a:t>
            </a:r>
            <a:r>
              <a:rPr spc="130" dirty="0"/>
              <a:t> </a:t>
            </a:r>
            <a:r>
              <a:rPr spc="65" dirty="0"/>
              <a:t>ЧАСТИ:</a:t>
            </a:r>
            <a:r>
              <a:rPr spc="140" dirty="0"/>
              <a:t> </a:t>
            </a:r>
            <a:r>
              <a:rPr spc="50" dirty="0"/>
              <a:t>чтение</a:t>
            </a:r>
            <a:r>
              <a:rPr spc="130" dirty="0"/>
              <a:t> </a:t>
            </a:r>
            <a:r>
              <a:rPr spc="40" dirty="0"/>
              <a:t>текста вслух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6089" y="10509297"/>
            <a:ext cx="2150745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©</a:t>
            </a:r>
            <a:r>
              <a:rPr sz="1550" spc="-2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все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9E9E9E"/>
                </a:solidFill>
                <a:latin typeface="Arial"/>
                <a:cs typeface="Arial"/>
              </a:rPr>
              <a:t>права</a:t>
            </a:r>
            <a:r>
              <a:rPr sz="1550" spc="-10" dirty="0">
                <a:solidFill>
                  <a:srgbClr val="9E9E9E"/>
                </a:solidFill>
                <a:latin typeface="Arial"/>
                <a:cs typeface="Arial"/>
              </a:rPr>
              <a:t> защищены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6111" y="1808764"/>
            <a:ext cx="10446385" cy="111125"/>
          </a:xfrm>
          <a:custGeom>
            <a:avLst/>
            <a:gdLst/>
            <a:ahLst/>
            <a:cxnLst/>
            <a:rect l="l" t="t" r="r" b="b"/>
            <a:pathLst>
              <a:path w="10446385" h="111125">
                <a:moveTo>
                  <a:pt x="10446098" y="240"/>
                </a:moveTo>
                <a:lnTo>
                  <a:pt x="-22" y="240"/>
                </a:lnTo>
                <a:lnTo>
                  <a:pt x="-22" y="111300"/>
                </a:lnTo>
                <a:lnTo>
                  <a:pt x="10446098" y="111300"/>
                </a:lnTo>
                <a:lnTo>
                  <a:pt x="10446098" y="240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594" y="3937916"/>
            <a:ext cx="18885692" cy="709632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47672" y="4132221"/>
            <a:ext cx="18102580" cy="622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565656"/>
                </a:solidFill>
                <a:latin typeface="Times New Roman"/>
                <a:cs typeface="Times New Roman"/>
              </a:rPr>
              <a:t>Фонетические</a:t>
            </a:r>
            <a:r>
              <a:rPr sz="3200" b="1" spc="-6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565656"/>
                </a:solidFill>
                <a:latin typeface="Times New Roman"/>
                <a:cs typeface="Times New Roman"/>
              </a:rPr>
              <a:t>навыки</a:t>
            </a:r>
            <a:r>
              <a:rPr sz="3200" b="1" spc="-3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(их</a:t>
            </a:r>
            <a:r>
              <a:rPr sz="3200" spc="-6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отсутствие</a:t>
            </a:r>
            <a:r>
              <a:rPr sz="3200" spc="-8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ведет</a:t>
            </a:r>
            <a:r>
              <a:rPr sz="3200" spc="-5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к</a:t>
            </a:r>
            <a:r>
              <a:rPr sz="3200" spc="-7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снижению</a:t>
            </a:r>
            <a:r>
              <a:rPr sz="3200" spc="-6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оценки):</a:t>
            </a:r>
            <a:endParaRPr sz="3200">
              <a:latin typeface="Times New Roman"/>
              <a:cs typeface="Times New Roman"/>
            </a:endParaRPr>
          </a:p>
          <a:p>
            <a:pPr marL="469900" marR="5080" indent="-457834">
              <a:lnSpc>
                <a:spcPts val="3460"/>
              </a:lnSpc>
              <a:spcBef>
                <a:spcPts val="240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владеть</a:t>
            </a:r>
            <a:r>
              <a:rPr sz="3200" spc="-6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правилами</a:t>
            </a:r>
            <a:r>
              <a:rPr sz="3200" spc="-6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чтения</a:t>
            </a:r>
            <a:r>
              <a:rPr sz="3200" spc="-3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</a:t>
            </a:r>
            <a:r>
              <a:rPr sz="3200" spc="-6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исключениями</a:t>
            </a:r>
            <a:r>
              <a:rPr sz="3200" spc="-6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из</a:t>
            </a:r>
            <a:r>
              <a:rPr sz="3200" spc="-4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правил,</a:t>
            </a:r>
            <a:r>
              <a:rPr sz="3200" spc="-6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позволяющими</a:t>
            </a:r>
            <a:r>
              <a:rPr sz="3200" spc="-7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произносить</a:t>
            </a:r>
            <a:r>
              <a:rPr sz="3200" spc="-6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слова</a:t>
            </a:r>
            <a:r>
              <a:rPr sz="3200" spc="-6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без</a:t>
            </a:r>
            <a:r>
              <a:rPr sz="3200" spc="-4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грубых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ошибок,</a:t>
            </a:r>
            <a:r>
              <a:rPr sz="3200" spc="-7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искажающих</a:t>
            </a:r>
            <a:r>
              <a:rPr sz="3200" spc="-4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смысл</a:t>
            </a:r>
            <a:r>
              <a:rPr sz="3200" spc="-2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слова</a:t>
            </a:r>
            <a:r>
              <a:rPr sz="3200" spc="-2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</a:t>
            </a:r>
            <a:r>
              <a:rPr sz="3200" spc="-2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приводящих</a:t>
            </a:r>
            <a:r>
              <a:rPr sz="3200" spc="-7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к</a:t>
            </a:r>
            <a:r>
              <a:rPr sz="3200" spc="-2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сбою</a:t>
            </a:r>
            <a:r>
              <a:rPr sz="3200" spc="-4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коммуникации;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ts val="3210"/>
              </a:lnSpc>
              <a:buFont typeface="Wingdings"/>
              <a:buChar char=""/>
              <a:tabLst>
                <a:tab pos="469900" algn="l"/>
              </a:tabLst>
            </a:pP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дифференцировать</a:t>
            </a:r>
            <a:r>
              <a:rPr sz="3200" spc="-5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правильно</a:t>
            </a:r>
            <a:r>
              <a:rPr sz="3200" spc="-4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произносить</a:t>
            </a:r>
            <a:r>
              <a:rPr sz="3200" spc="-5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долгие</a:t>
            </a:r>
            <a:r>
              <a:rPr sz="3200" spc="-3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краткие</a:t>
            </a:r>
            <a:r>
              <a:rPr sz="3200" spc="-4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гласные:</a:t>
            </a:r>
            <a:r>
              <a:rPr sz="3200" spc="-3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[ɑː]</a:t>
            </a:r>
            <a:r>
              <a:rPr sz="3200" spc="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–</a:t>
            </a:r>
            <a:r>
              <a:rPr sz="3200" spc="-1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[ʌ],</a:t>
            </a:r>
            <a:r>
              <a:rPr sz="3200" spc="-3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[</a:t>
            </a:r>
            <a:r>
              <a:rPr sz="3200" dirty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ː]</a:t>
            </a:r>
            <a:r>
              <a:rPr sz="3200" spc="-2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–</a:t>
            </a:r>
            <a:r>
              <a:rPr sz="3200" spc="-2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[ɪ];</a:t>
            </a:r>
            <a:r>
              <a:rPr sz="3200" spc="-2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[ɔː]</a:t>
            </a:r>
            <a:r>
              <a:rPr sz="3200" spc="-3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–</a:t>
            </a:r>
            <a:r>
              <a:rPr sz="3200" spc="-1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565656"/>
                </a:solidFill>
                <a:latin typeface="Times New Roman"/>
                <a:cs typeface="Times New Roman"/>
              </a:rPr>
              <a:t>[ɒ];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ts val="3454"/>
              </a:lnSpc>
            </a:pP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[</a:t>
            </a:r>
            <a:r>
              <a:rPr sz="3200" dirty="0">
                <a:solidFill>
                  <a:srgbClr val="565656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:]</a:t>
            </a:r>
            <a:r>
              <a:rPr sz="3200" spc="-1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–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565656"/>
                </a:solidFill>
                <a:latin typeface="Times New Roman"/>
                <a:cs typeface="Times New Roman"/>
              </a:rPr>
              <a:t>[</a:t>
            </a:r>
            <a:r>
              <a:rPr sz="3200" spc="-20" dirty="0">
                <a:solidFill>
                  <a:srgbClr val="565656"/>
                </a:solidFill>
                <a:latin typeface="Arial"/>
                <a:cs typeface="Arial"/>
              </a:rPr>
              <a:t>u</a:t>
            </a:r>
            <a:r>
              <a:rPr sz="3200" spc="-20" dirty="0">
                <a:solidFill>
                  <a:srgbClr val="565656"/>
                </a:solidFill>
                <a:latin typeface="Times New Roman"/>
                <a:cs typeface="Times New Roman"/>
              </a:rPr>
              <a:t>];</a:t>
            </a:r>
            <a:endParaRPr sz="3200">
              <a:latin typeface="Times New Roman"/>
              <a:cs typeface="Times New Roman"/>
            </a:endParaRPr>
          </a:p>
          <a:p>
            <a:pPr marL="469900" marR="153670" indent="-457834">
              <a:lnSpc>
                <a:spcPts val="3460"/>
              </a:lnSpc>
              <a:spcBef>
                <a:spcPts val="240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дифференцировать</a:t>
            </a:r>
            <a:r>
              <a:rPr sz="3200" spc="-5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</a:t>
            </a:r>
            <a:r>
              <a:rPr sz="3200" spc="-1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правильно</a:t>
            </a:r>
            <a:r>
              <a:rPr sz="3200" spc="-3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произносить</a:t>
            </a:r>
            <a:r>
              <a:rPr sz="3200" spc="-5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межзубные</a:t>
            </a:r>
            <a:r>
              <a:rPr sz="3200" spc="-1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[</a:t>
            </a:r>
            <a:r>
              <a:rPr sz="3200" spc="-2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ð</a:t>
            </a:r>
            <a:r>
              <a:rPr sz="3200" spc="-1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]/</a:t>
            </a:r>
            <a:r>
              <a:rPr sz="3200" spc="-3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[</a:t>
            </a:r>
            <a:r>
              <a:rPr sz="3200" spc="-1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θ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]</a:t>
            </a:r>
            <a:r>
              <a:rPr sz="3200" spc="-3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</a:t>
            </a:r>
            <a:r>
              <a:rPr sz="3200" spc="-1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фрикативные</a:t>
            </a:r>
            <a:r>
              <a:rPr sz="3200" spc="-5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согласные</a:t>
            </a:r>
            <a:r>
              <a:rPr sz="3200" spc="-3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[</a:t>
            </a:r>
            <a:r>
              <a:rPr sz="3200" spc="-10" dirty="0">
                <a:solidFill>
                  <a:srgbClr val="565656"/>
                </a:solidFill>
                <a:latin typeface="Arial"/>
                <a:cs typeface="Arial"/>
              </a:rPr>
              <a:t>z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]/[</a:t>
            </a:r>
            <a:r>
              <a:rPr sz="3200" spc="-10" dirty="0">
                <a:solidFill>
                  <a:srgbClr val="565656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];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не</a:t>
            </a:r>
            <a:r>
              <a:rPr sz="3200" spc="-2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замещать</a:t>
            </a:r>
            <a:r>
              <a:rPr sz="3200" spc="-4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межзубные</a:t>
            </a:r>
            <a:r>
              <a:rPr sz="3200" spc="-4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фрикативными</a:t>
            </a:r>
            <a:r>
              <a:rPr sz="3200" spc="-7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(</a:t>
            </a:r>
            <a:r>
              <a:rPr sz="3200" i="1" dirty="0">
                <a:solidFill>
                  <a:srgbClr val="565656"/>
                </a:solidFill>
                <a:latin typeface="Arial"/>
                <a:cs typeface="Arial"/>
              </a:rPr>
              <a:t>think</a:t>
            </a:r>
            <a:r>
              <a:rPr sz="3200" i="1" spc="-1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565656"/>
                </a:solidFill>
                <a:latin typeface="Times New Roman"/>
                <a:cs typeface="Times New Roman"/>
              </a:rPr>
              <a:t>–</a:t>
            </a:r>
            <a:r>
              <a:rPr sz="3200" i="1" spc="-3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565656"/>
                </a:solidFill>
                <a:latin typeface="Arial"/>
                <a:cs typeface="Arial"/>
              </a:rPr>
              <a:t>sink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);</a:t>
            </a:r>
            <a:endParaRPr sz="3200">
              <a:latin typeface="Times New Roman"/>
              <a:cs typeface="Times New Roman"/>
            </a:endParaRPr>
          </a:p>
          <a:p>
            <a:pPr marL="469265" indent="-456565">
              <a:lnSpc>
                <a:spcPts val="3210"/>
              </a:lnSpc>
              <a:buFont typeface="Wingdings"/>
              <a:buChar char=""/>
              <a:tabLst>
                <a:tab pos="469265" algn="l"/>
              </a:tabLst>
            </a:pP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дифференцировать</a:t>
            </a:r>
            <a:r>
              <a:rPr sz="3200" spc="-3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</a:t>
            </a:r>
            <a:r>
              <a:rPr sz="3200" spc="-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правильно</a:t>
            </a:r>
            <a:r>
              <a:rPr sz="3200" spc="-4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произносить</a:t>
            </a:r>
            <a:r>
              <a:rPr sz="3200" spc="-3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губно-губной</a:t>
            </a:r>
            <a:r>
              <a:rPr sz="3200" spc="-4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[</a:t>
            </a:r>
            <a:r>
              <a:rPr sz="3200" dirty="0">
                <a:solidFill>
                  <a:srgbClr val="565656"/>
                </a:solidFill>
                <a:latin typeface="Arial"/>
                <a:cs typeface="Arial"/>
              </a:rPr>
              <a:t>w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]</a:t>
            </a:r>
            <a:r>
              <a:rPr sz="3200" spc="-2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</a:t>
            </a:r>
            <a:r>
              <a:rPr sz="3200" spc="-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губно-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зубной</a:t>
            </a:r>
            <a:r>
              <a:rPr sz="3200" spc="-4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[</a:t>
            </a:r>
            <a:r>
              <a:rPr sz="3200" dirty="0">
                <a:solidFill>
                  <a:srgbClr val="565656"/>
                </a:solidFill>
                <a:latin typeface="Arial"/>
                <a:cs typeface="Arial"/>
              </a:rPr>
              <a:t>v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]</a:t>
            </a:r>
            <a:r>
              <a:rPr sz="3200" spc="-2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согласные;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ts val="3454"/>
              </a:lnSpc>
              <a:buFont typeface="Wingdings"/>
              <a:buChar char=""/>
              <a:tabLst>
                <a:tab pos="469900" algn="l"/>
              </a:tabLst>
            </a:pP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дифференцировать</a:t>
            </a:r>
            <a:r>
              <a:rPr sz="3200" spc="-4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правильно</a:t>
            </a:r>
            <a:r>
              <a:rPr sz="3200" spc="-3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произносить</a:t>
            </a:r>
            <a:r>
              <a:rPr sz="3200" spc="-5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гласные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[ɔː]</a:t>
            </a:r>
            <a:r>
              <a:rPr sz="3200" spc="-3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[ɜː]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(</a:t>
            </a:r>
            <a:r>
              <a:rPr sz="3200" i="1" dirty="0">
                <a:solidFill>
                  <a:srgbClr val="565656"/>
                </a:solidFill>
                <a:latin typeface="Arial"/>
                <a:cs typeface="Arial"/>
              </a:rPr>
              <a:t>walk</a:t>
            </a:r>
            <a:r>
              <a:rPr sz="3200" i="1" spc="-11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565656"/>
                </a:solidFill>
                <a:latin typeface="Times New Roman"/>
                <a:cs typeface="Times New Roman"/>
              </a:rPr>
              <a:t>–</a:t>
            </a:r>
            <a:r>
              <a:rPr sz="3200" i="1" spc="-1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565656"/>
                </a:solidFill>
                <a:latin typeface="Arial"/>
                <a:cs typeface="Arial"/>
              </a:rPr>
              <a:t>work</a:t>
            </a:r>
            <a:r>
              <a:rPr sz="3200" i="1" dirty="0">
                <a:solidFill>
                  <a:srgbClr val="565656"/>
                </a:solidFill>
                <a:latin typeface="Times New Roman"/>
                <a:cs typeface="Times New Roman"/>
              </a:rPr>
              <a:t>;</a:t>
            </a:r>
            <a:r>
              <a:rPr sz="3200" i="1" spc="-4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565656"/>
                </a:solidFill>
                <a:latin typeface="Arial"/>
                <a:cs typeface="Arial"/>
              </a:rPr>
              <a:t>form</a:t>
            </a:r>
            <a:r>
              <a:rPr sz="3200" i="1" spc="-12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565656"/>
                </a:solidFill>
                <a:latin typeface="Times New Roman"/>
                <a:cs typeface="Times New Roman"/>
              </a:rPr>
              <a:t>–</a:t>
            </a:r>
            <a:r>
              <a:rPr sz="3200" i="1" spc="-1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565656"/>
                </a:solidFill>
                <a:latin typeface="Arial"/>
                <a:cs typeface="Arial"/>
              </a:rPr>
              <a:t>fir</a:t>
            </a:r>
            <a:r>
              <a:rPr sz="3200" spc="-10" dirty="0">
                <a:solidFill>
                  <a:srgbClr val="565656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);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ts val="3454"/>
              </a:lnSpc>
              <a:buFont typeface="Wingdings"/>
              <a:buChar char=""/>
              <a:tabLst>
                <a:tab pos="469900" algn="l"/>
              </a:tabLst>
            </a:pP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владеть</a:t>
            </a:r>
            <a:r>
              <a:rPr sz="3200" spc="-5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«связующим</a:t>
            </a:r>
            <a:r>
              <a:rPr sz="3200" spc="-6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»</a:t>
            </a:r>
            <a:r>
              <a:rPr sz="3200" spc="-3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(</a:t>
            </a:r>
            <a:r>
              <a:rPr sz="3200" dirty="0">
                <a:solidFill>
                  <a:srgbClr val="565656"/>
                </a:solidFill>
                <a:latin typeface="Arial"/>
                <a:cs typeface="Arial"/>
              </a:rPr>
              <a:t>linking</a:t>
            </a:r>
            <a:r>
              <a:rPr sz="3200" spc="-4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65656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),</a:t>
            </a:r>
            <a:r>
              <a:rPr sz="3200" spc="-4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т.е.</a:t>
            </a:r>
            <a:r>
              <a:rPr sz="3200" spc="-5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озвучивать</a:t>
            </a:r>
            <a:r>
              <a:rPr sz="3200" spc="-5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конечную</a:t>
            </a:r>
            <a:r>
              <a:rPr sz="3200" spc="-7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565656"/>
                </a:solidFill>
                <a:latin typeface="Times New Roman"/>
                <a:cs typeface="Times New Roman"/>
              </a:rPr>
              <a:t>r/re</a:t>
            </a:r>
            <a:endParaRPr sz="3200">
              <a:latin typeface="Times New Roman"/>
              <a:cs typeface="Times New Roman"/>
            </a:endParaRPr>
          </a:p>
          <a:p>
            <a:pPr marL="469900" marR="631190">
              <a:lnSpc>
                <a:spcPts val="3460"/>
              </a:lnSpc>
              <a:spcBef>
                <a:spcPts val="240"/>
              </a:spcBef>
            </a:pP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в</a:t>
            </a:r>
            <a:r>
              <a:rPr sz="3200" spc="-2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позиции</a:t>
            </a:r>
            <a:r>
              <a:rPr sz="3200" spc="-5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перед</a:t>
            </a:r>
            <a:r>
              <a:rPr sz="3200" spc="-3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гласной,</a:t>
            </a:r>
            <a:r>
              <a:rPr sz="3200" spc="-4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если</a:t>
            </a:r>
            <a:r>
              <a:rPr sz="3200" spc="-1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с</a:t>
            </a:r>
            <a:r>
              <a:rPr sz="3200" spc="-2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гласной</a:t>
            </a:r>
            <a:r>
              <a:rPr sz="3200" spc="-3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начинается</a:t>
            </a:r>
            <a:r>
              <a:rPr sz="3200" spc="-5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следующее</a:t>
            </a:r>
            <a:r>
              <a:rPr sz="3200" spc="-4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слово</a:t>
            </a:r>
            <a:r>
              <a:rPr sz="3200" spc="-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(например,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565656"/>
                </a:solidFill>
                <a:latin typeface="Arial"/>
                <a:cs typeface="Arial"/>
              </a:rPr>
              <a:t>there</a:t>
            </a:r>
            <a:r>
              <a:rPr sz="3200" i="1" spc="-3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565656"/>
                </a:solidFill>
                <a:latin typeface="Arial"/>
                <a:cs typeface="Arial"/>
              </a:rPr>
              <a:t>is</a:t>
            </a:r>
            <a:r>
              <a:rPr sz="3200" i="1" dirty="0">
                <a:solidFill>
                  <a:srgbClr val="565656"/>
                </a:solidFill>
                <a:latin typeface="Times New Roman"/>
                <a:cs typeface="Times New Roman"/>
              </a:rPr>
              <a:t>,</a:t>
            </a:r>
            <a:r>
              <a:rPr sz="3200" i="1" spc="-2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565656"/>
                </a:solidFill>
                <a:latin typeface="Arial"/>
                <a:cs typeface="Arial"/>
              </a:rPr>
              <a:t>where are</a:t>
            </a:r>
            <a:r>
              <a:rPr sz="3200" i="1" spc="-10" dirty="0">
                <a:solidFill>
                  <a:srgbClr val="565656"/>
                </a:solidFill>
                <a:latin typeface="Times New Roman"/>
                <a:cs typeface="Times New Roman"/>
              </a:rPr>
              <a:t>…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469265" indent="-456565">
              <a:lnSpc>
                <a:spcPts val="3210"/>
              </a:lnSpc>
              <a:buFont typeface="Wingdings"/>
              <a:buChar char=""/>
              <a:tabLst>
                <a:tab pos="469265" algn="l"/>
              </a:tabLst>
            </a:pP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правильно</a:t>
            </a:r>
            <a:r>
              <a:rPr sz="3200" spc="-5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использовать</a:t>
            </a:r>
            <a:r>
              <a:rPr sz="3200" spc="-3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при</a:t>
            </a:r>
            <a:r>
              <a:rPr sz="3200" spc="-3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чтении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текста</a:t>
            </a:r>
            <a:r>
              <a:rPr sz="3200" spc="-4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вслух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сильную</a:t>
            </a:r>
            <a:r>
              <a:rPr sz="3200" spc="-4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слабую</a:t>
            </a:r>
            <a:r>
              <a:rPr sz="3200" spc="-3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формы</a:t>
            </a:r>
            <a:r>
              <a:rPr sz="3200" spc="-3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местоимений</a:t>
            </a:r>
            <a:r>
              <a:rPr sz="3200" spc="-50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и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 других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ts val="3650"/>
              </a:lnSpc>
            </a:pPr>
            <a:r>
              <a:rPr sz="3200" dirty="0">
                <a:solidFill>
                  <a:srgbClr val="565656"/>
                </a:solidFill>
                <a:latin typeface="Times New Roman"/>
                <a:cs typeface="Times New Roman"/>
              </a:rPr>
              <a:t>служебных</a:t>
            </a:r>
            <a:r>
              <a:rPr sz="3200" spc="-4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565656"/>
                </a:solidFill>
                <a:latin typeface="Times New Roman"/>
                <a:cs typeface="Times New Roman"/>
              </a:rPr>
              <a:t>слов.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30798" y="2032964"/>
            <a:ext cx="13248005" cy="2123440"/>
            <a:chOff x="3230798" y="2032964"/>
            <a:chExt cx="13248005" cy="21234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0798" y="2032964"/>
              <a:ext cx="13247796" cy="212287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2904" y="2224984"/>
              <a:ext cx="12877387" cy="175237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2D4B4CC5-3FBD-7FEC-269B-4FE6B5E3F64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814"/>
              </a:lnSpc>
            </a:pPr>
            <a:endParaRPr lang="ru-RU" spc="-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7263" y="308093"/>
            <a:ext cx="2361641" cy="1617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069" rIns="0" bIns="0" rtlCol="0">
            <a:spAutoFit/>
          </a:bodyPr>
          <a:lstStyle/>
          <a:p>
            <a:pPr marL="523875" marR="508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ЗАДАНИЕ</a:t>
            </a:r>
            <a:r>
              <a:rPr spc="114" dirty="0"/>
              <a:t> </a:t>
            </a:r>
            <a:r>
              <a:rPr dirty="0"/>
              <a:t>1</a:t>
            </a:r>
            <a:r>
              <a:rPr spc="185" dirty="0"/>
              <a:t> </a:t>
            </a:r>
            <a:r>
              <a:rPr spc="60" dirty="0"/>
              <a:t>УСТНОЙ</a:t>
            </a:r>
            <a:r>
              <a:rPr spc="135" dirty="0"/>
              <a:t> </a:t>
            </a:r>
            <a:r>
              <a:rPr spc="65" dirty="0"/>
              <a:t>ЧАСТИ:</a:t>
            </a:r>
            <a:r>
              <a:rPr spc="140" dirty="0"/>
              <a:t> </a:t>
            </a:r>
            <a:r>
              <a:rPr spc="60" dirty="0"/>
              <a:t>чтение</a:t>
            </a:r>
            <a:r>
              <a:rPr spc="140" dirty="0"/>
              <a:t> </a:t>
            </a:r>
            <a:r>
              <a:rPr spc="45" dirty="0"/>
              <a:t>текста </a:t>
            </a:r>
            <a:r>
              <a:rPr spc="40" dirty="0"/>
              <a:t>вслух</a:t>
            </a:r>
          </a:p>
        </p:txBody>
      </p:sp>
      <p:sp>
        <p:nvSpPr>
          <p:cNvPr id="4" name="object 4"/>
          <p:cNvSpPr/>
          <p:nvPr/>
        </p:nvSpPr>
        <p:spPr>
          <a:xfrm>
            <a:off x="896111" y="1808764"/>
            <a:ext cx="10446385" cy="111125"/>
          </a:xfrm>
          <a:custGeom>
            <a:avLst/>
            <a:gdLst/>
            <a:ahLst/>
            <a:cxnLst/>
            <a:rect l="l" t="t" r="r" b="b"/>
            <a:pathLst>
              <a:path w="10446385" h="111125">
                <a:moveTo>
                  <a:pt x="10446098" y="240"/>
                </a:moveTo>
                <a:lnTo>
                  <a:pt x="-22" y="240"/>
                </a:lnTo>
                <a:lnTo>
                  <a:pt x="-22" y="111300"/>
                </a:lnTo>
                <a:lnTo>
                  <a:pt x="10446098" y="111300"/>
                </a:lnTo>
                <a:lnTo>
                  <a:pt x="10446098" y="240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563018" y="2136379"/>
            <a:ext cx="13193394" cy="1687830"/>
            <a:chOff x="3563018" y="2136379"/>
            <a:chExt cx="13193394" cy="16878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3018" y="2136379"/>
              <a:ext cx="13192940" cy="16874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7703" y="2301182"/>
              <a:ext cx="12877380" cy="137137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9215" y="4353816"/>
            <a:ext cx="13146484" cy="568089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49238" y="4424822"/>
            <a:ext cx="12456160" cy="54032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6985" algn="just">
              <a:lnSpc>
                <a:spcPts val="3610"/>
              </a:lnSpc>
              <a:spcBef>
                <a:spcPts val="415"/>
              </a:spcBef>
            </a:pPr>
            <a:r>
              <a:rPr sz="3200" b="1" dirty="0">
                <a:latin typeface="Times New Roman"/>
                <a:cs typeface="Times New Roman"/>
              </a:rPr>
              <a:t>Навыки</a:t>
            </a:r>
            <a:r>
              <a:rPr sz="3200" b="1" spc="65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55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области</a:t>
            </a:r>
            <a:r>
              <a:rPr sz="3200" b="1" spc="65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интонации</a:t>
            </a:r>
            <a:r>
              <a:rPr sz="3200" b="1" spc="7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(их</a:t>
            </a:r>
            <a:r>
              <a:rPr sz="3200" spc="5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отсутствие</a:t>
            </a:r>
            <a:r>
              <a:rPr sz="3200" spc="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ведет</a:t>
            </a:r>
            <a:r>
              <a:rPr sz="3200" spc="6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к</a:t>
            </a:r>
            <a:r>
              <a:rPr sz="3200" spc="6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снижению оценки):</a:t>
            </a:r>
            <a:endParaRPr sz="3200">
              <a:latin typeface="Times New Roman"/>
              <a:cs typeface="Times New Roman"/>
            </a:endParaRPr>
          </a:p>
          <a:p>
            <a:pPr marL="12700" marR="5080" indent="342265" algn="just">
              <a:lnSpc>
                <a:spcPct val="93900"/>
              </a:lnSpc>
              <a:spcBef>
                <a:spcPts val="525"/>
              </a:spcBef>
              <a:buFont typeface="Wingdings"/>
              <a:buChar char="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расстановка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пауз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правильное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деление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текста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смысловые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группы </a:t>
            </a:r>
            <a:r>
              <a:rPr sz="3200" dirty="0">
                <a:latin typeface="Times New Roman"/>
                <a:cs typeface="Times New Roman"/>
              </a:rPr>
              <a:t>(отрезки),</a:t>
            </a:r>
            <a:r>
              <a:rPr sz="3200" spc="1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</a:t>
            </a:r>
            <a:r>
              <a:rPr sz="3200" spc="20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помощью</a:t>
            </a:r>
            <a:r>
              <a:rPr sz="3200" spc="1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пауз,</a:t>
            </a:r>
            <a:r>
              <a:rPr sz="3200" spc="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варьирующихся</a:t>
            </a:r>
            <a:r>
              <a:rPr sz="3200" spc="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</a:t>
            </a:r>
            <a:r>
              <a:rPr sz="3200" spc="20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длине</a:t>
            </a:r>
            <a:r>
              <a:rPr sz="3200" spc="20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(более</a:t>
            </a:r>
            <a:r>
              <a:rPr sz="3200" spc="20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короткие </a:t>
            </a:r>
            <a:r>
              <a:rPr sz="3200" dirty="0">
                <a:latin typeface="Times New Roman"/>
                <a:cs typeface="Times New Roman"/>
              </a:rPr>
              <a:t>внутри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предложения,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более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длинные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конце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предложения);</a:t>
            </a:r>
            <a:endParaRPr sz="3200">
              <a:latin typeface="Times New Roman"/>
              <a:cs typeface="Times New Roman"/>
            </a:endParaRPr>
          </a:p>
          <a:p>
            <a:pPr marL="12700" marR="5080" indent="342265" algn="just">
              <a:lnSpc>
                <a:spcPct val="941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расстановка</a:t>
            </a:r>
            <a:r>
              <a:rPr sz="3200" spc="295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фразового</a:t>
            </a:r>
            <a:r>
              <a:rPr sz="3200" spc="300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ударения</a:t>
            </a:r>
            <a:r>
              <a:rPr sz="3200" spc="300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295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чередование</a:t>
            </a:r>
            <a:r>
              <a:rPr sz="3200" spc="300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ударных</a:t>
            </a:r>
            <a:r>
              <a:rPr sz="3200" spc="300" dirty="0">
                <a:latin typeface="Times New Roman"/>
                <a:cs typeface="Times New Roman"/>
              </a:rPr>
              <a:t>   </a:t>
            </a:r>
            <a:r>
              <a:rPr sz="3200" spc="-50" dirty="0">
                <a:latin typeface="Times New Roman"/>
                <a:cs typeface="Times New Roman"/>
              </a:rPr>
              <a:t>и </a:t>
            </a:r>
            <a:r>
              <a:rPr sz="3200" dirty="0">
                <a:latin typeface="Times New Roman"/>
                <a:cs typeface="Times New Roman"/>
              </a:rPr>
              <a:t>неударных</a:t>
            </a:r>
            <a:r>
              <a:rPr sz="3200" spc="56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слов</a:t>
            </a:r>
            <a:r>
              <a:rPr sz="3200" spc="5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5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зависимости</a:t>
            </a:r>
            <a:r>
              <a:rPr sz="3200" spc="56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от</a:t>
            </a:r>
            <a:r>
              <a:rPr sz="3200" spc="5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характера</a:t>
            </a:r>
            <a:r>
              <a:rPr sz="3200" spc="5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слов</a:t>
            </a:r>
            <a:r>
              <a:rPr sz="3200" spc="56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(служебные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знаменательные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части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речи);</a:t>
            </a:r>
            <a:endParaRPr sz="320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spcBef>
                <a:spcPts val="375"/>
              </a:spcBef>
              <a:buFont typeface="Wingdings"/>
              <a:buChar char="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владение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нисходящим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тоном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для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законченной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смысловой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группы;</a:t>
            </a:r>
            <a:endParaRPr sz="3200">
              <a:latin typeface="Times New Roman"/>
              <a:cs typeface="Times New Roman"/>
            </a:endParaRPr>
          </a:p>
          <a:p>
            <a:pPr marL="12700" marR="6350" indent="342265" algn="just">
              <a:lnSpc>
                <a:spcPts val="3610"/>
              </a:lnSpc>
              <a:spcBef>
                <a:spcPts val="670"/>
              </a:spcBef>
              <a:buFont typeface="Wingdings"/>
              <a:buChar char="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владение</a:t>
            </a:r>
            <a:r>
              <a:rPr sz="3200" spc="73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восходящим</a:t>
            </a:r>
            <a:r>
              <a:rPr sz="3200" spc="72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тоном</a:t>
            </a:r>
            <a:r>
              <a:rPr sz="3200" spc="72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для</a:t>
            </a:r>
            <a:r>
              <a:rPr sz="3200" spc="72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оформления</a:t>
            </a:r>
            <a:r>
              <a:rPr sz="3200" spc="725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незаконченной </a:t>
            </a:r>
            <a:r>
              <a:rPr sz="3200" dirty="0">
                <a:latin typeface="Times New Roman"/>
                <a:cs typeface="Times New Roman"/>
              </a:rPr>
              <a:t>группы,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том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числе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случае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перечисления.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32887" y="579150"/>
            <a:ext cx="1598152" cy="13365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3666" y="132076"/>
            <a:ext cx="14677390" cy="162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ЗАДАНИЕ</a:t>
            </a:r>
            <a:r>
              <a:rPr spc="135" dirty="0"/>
              <a:t> </a:t>
            </a:r>
            <a:r>
              <a:rPr dirty="0"/>
              <a:t>1</a:t>
            </a:r>
            <a:r>
              <a:rPr spc="195" dirty="0"/>
              <a:t> </a:t>
            </a:r>
            <a:r>
              <a:rPr spc="65" dirty="0"/>
              <a:t>УСТНОЙ</a:t>
            </a:r>
            <a:r>
              <a:rPr spc="145" dirty="0"/>
              <a:t> </a:t>
            </a:r>
            <a:r>
              <a:rPr spc="65" dirty="0"/>
              <a:t>ЧАСТИ:</a:t>
            </a:r>
            <a:r>
              <a:rPr spc="150" dirty="0"/>
              <a:t> </a:t>
            </a:r>
            <a:r>
              <a:rPr spc="50" dirty="0"/>
              <a:t>чтение</a:t>
            </a:r>
            <a:r>
              <a:rPr spc="140" dirty="0"/>
              <a:t> </a:t>
            </a:r>
            <a:r>
              <a:rPr spc="40" dirty="0"/>
              <a:t>текста вслух</a:t>
            </a:r>
          </a:p>
        </p:txBody>
      </p:sp>
      <p:sp>
        <p:nvSpPr>
          <p:cNvPr id="4" name="object 4"/>
          <p:cNvSpPr/>
          <p:nvPr/>
        </p:nvSpPr>
        <p:spPr>
          <a:xfrm>
            <a:off x="896111" y="1808764"/>
            <a:ext cx="10446385" cy="111125"/>
          </a:xfrm>
          <a:custGeom>
            <a:avLst/>
            <a:gdLst/>
            <a:ahLst/>
            <a:cxnLst/>
            <a:rect l="l" t="t" r="r" b="b"/>
            <a:pathLst>
              <a:path w="10446385" h="111125">
                <a:moveTo>
                  <a:pt x="10446098" y="240"/>
                </a:moveTo>
                <a:lnTo>
                  <a:pt x="-22" y="240"/>
                </a:lnTo>
                <a:lnTo>
                  <a:pt x="-22" y="111300"/>
                </a:lnTo>
                <a:lnTo>
                  <a:pt x="10446098" y="111300"/>
                </a:lnTo>
                <a:lnTo>
                  <a:pt x="10446098" y="240"/>
                </a:lnTo>
                <a:close/>
              </a:path>
            </a:pathLst>
          </a:custGeom>
          <a:solidFill>
            <a:srgbClr val="88C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8504" y="2042107"/>
            <a:ext cx="16569055" cy="743965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3600" b="1" dirty="0">
                <a:latin typeface="Times New Roman"/>
                <a:cs typeface="Times New Roman"/>
              </a:rPr>
              <a:t>Фонетические</a:t>
            </a:r>
            <a:r>
              <a:rPr sz="3600" b="1" spc="-8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ошибки,</a:t>
            </a:r>
            <a:r>
              <a:rPr sz="3600" b="1" spc="-8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искажающие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смысл:</a:t>
            </a:r>
            <a:endParaRPr sz="3600">
              <a:latin typeface="Times New Roman"/>
              <a:cs typeface="Times New Roman"/>
            </a:endParaRPr>
          </a:p>
          <a:p>
            <a:pPr marL="12700" marR="8890" indent="-4445" algn="just">
              <a:lnSpc>
                <a:spcPct val="113999"/>
              </a:lnSpc>
              <a:spcBef>
                <a:spcPts val="600"/>
              </a:spcBef>
              <a:buSzPct val="97222"/>
              <a:buFont typeface="Wingdings"/>
              <a:buChar char=""/>
              <a:tabLst>
                <a:tab pos="370205" algn="l"/>
              </a:tabLst>
            </a:pPr>
            <a:r>
              <a:rPr sz="3600" dirty="0">
                <a:latin typeface="Times New Roman"/>
                <a:cs typeface="Times New Roman"/>
              </a:rPr>
              <a:t>	неправильное</a:t>
            </a:r>
            <a:r>
              <a:rPr sz="3600" spc="555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произношение</a:t>
            </a:r>
            <a:r>
              <a:rPr sz="3600" spc="560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звука</a:t>
            </a:r>
            <a:r>
              <a:rPr sz="3600" spc="560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(замена</a:t>
            </a:r>
            <a:r>
              <a:rPr sz="3600" spc="570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фонемы),</a:t>
            </a:r>
            <a:r>
              <a:rPr sz="3600" spc="565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которая</a:t>
            </a:r>
            <a:r>
              <a:rPr sz="3600" spc="560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приводит</a:t>
            </a:r>
            <a:r>
              <a:rPr sz="3600" spc="550" dirty="0">
                <a:latin typeface="Times New Roman"/>
                <a:cs typeface="Times New Roman"/>
              </a:rPr>
              <a:t>  </a:t>
            </a:r>
            <a:r>
              <a:rPr sz="3600" spc="-50" dirty="0">
                <a:latin typeface="Times New Roman"/>
                <a:cs typeface="Times New Roman"/>
              </a:rPr>
              <a:t>к </a:t>
            </a:r>
            <a:r>
              <a:rPr sz="3600" dirty="0">
                <a:latin typeface="Times New Roman"/>
                <a:cs typeface="Times New Roman"/>
              </a:rPr>
              <a:t>искажению</a:t>
            </a:r>
            <a:r>
              <a:rPr sz="3600" spc="15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значения</a:t>
            </a:r>
            <a:r>
              <a:rPr sz="3600" spc="10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слова,</a:t>
            </a:r>
            <a:r>
              <a:rPr sz="3600" spc="20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если</a:t>
            </a:r>
            <a:r>
              <a:rPr sz="3600" spc="25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пара</a:t>
            </a:r>
            <a:r>
              <a:rPr sz="3600" spc="10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слов</a:t>
            </a:r>
            <a:r>
              <a:rPr sz="3600" spc="10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различается</a:t>
            </a:r>
            <a:r>
              <a:rPr sz="3600" spc="15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именно</a:t>
            </a:r>
            <a:r>
              <a:rPr sz="3600" spc="10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на</a:t>
            </a:r>
            <a:r>
              <a:rPr sz="3600" spc="10" dirty="0">
                <a:latin typeface="Times New Roman"/>
                <a:cs typeface="Times New Roman"/>
              </a:rPr>
              <a:t>  </a:t>
            </a:r>
            <a:r>
              <a:rPr sz="3600" dirty="0">
                <a:latin typeface="Times New Roman"/>
                <a:cs typeface="Times New Roman"/>
              </a:rPr>
              <a:t>его</a:t>
            </a:r>
            <a:r>
              <a:rPr sz="3600" spc="15" dirty="0">
                <a:latin typeface="Times New Roman"/>
                <a:cs typeface="Times New Roman"/>
              </a:rPr>
              <a:t>  </a:t>
            </a:r>
            <a:r>
              <a:rPr sz="3600" spc="-10" dirty="0">
                <a:latin typeface="Times New Roman"/>
                <a:cs typeface="Times New Roman"/>
              </a:rPr>
              <a:t>основе, </a:t>
            </a:r>
            <a:r>
              <a:rPr sz="3600" dirty="0">
                <a:latin typeface="Times New Roman"/>
                <a:cs typeface="Times New Roman"/>
              </a:rPr>
              <a:t>например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ship</a:t>
            </a:r>
            <a:r>
              <a:rPr sz="3600" i="1" spc="-35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–</a:t>
            </a:r>
            <a:r>
              <a:rPr sz="3600" i="1" spc="-30" dirty="0">
                <a:latin typeface="Times New Roman"/>
                <a:cs typeface="Times New Roman"/>
              </a:rPr>
              <a:t> </a:t>
            </a:r>
            <a:r>
              <a:rPr sz="3600" i="1" spc="-10" dirty="0">
                <a:latin typeface="Times New Roman"/>
                <a:cs typeface="Times New Roman"/>
              </a:rPr>
              <a:t>sheep</a:t>
            </a:r>
            <a:r>
              <a:rPr sz="3600" spc="-10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12700" marR="5080" indent="-4445" algn="just">
              <a:lnSpc>
                <a:spcPct val="113900"/>
              </a:lnSpc>
              <a:spcBef>
                <a:spcPts val="610"/>
              </a:spcBef>
              <a:buSzPct val="97222"/>
              <a:buFont typeface="Wingdings"/>
              <a:buChar char=""/>
              <a:tabLst>
                <a:tab pos="370205" algn="l"/>
              </a:tabLst>
            </a:pPr>
            <a:r>
              <a:rPr sz="3600" dirty="0">
                <a:latin typeface="Times New Roman"/>
                <a:cs typeface="Times New Roman"/>
              </a:rPr>
              <a:t>	слово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становится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неузнаваемым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из-</a:t>
            </a:r>
            <a:r>
              <a:rPr sz="3600" dirty="0">
                <a:latin typeface="Times New Roman"/>
                <a:cs typeface="Times New Roman"/>
              </a:rPr>
              <a:t>за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его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неправильного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произношения,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например </a:t>
            </a:r>
            <a:r>
              <a:rPr sz="3600" i="1" dirty="0">
                <a:latin typeface="Times New Roman"/>
                <a:cs typeface="Times New Roman"/>
              </a:rPr>
              <a:t>put</a:t>
            </a:r>
            <a:r>
              <a:rPr sz="3600" i="1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произносится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тем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же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Times New Roman"/>
                <a:cs typeface="Times New Roman"/>
              </a:rPr>
              <a:t>звуком,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что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cut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или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слово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science</a:t>
            </a:r>
            <a:r>
              <a:rPr sz="3600" i="1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–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двумя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согласными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в </a:t>
            </a:r>
            <a:r>
              <a:rPr sz="3600" spc="-10" dirty="0">
                <a:latin typeface="Times New Roman"/>
                <a:cs typeface="Times New Roman"/>
              </a:rPr>
              <a:t>начале.</a:t>
            </a:r>
            <a:endParaRPr sz="3600">
              <a:latin typeface="Times New Roman"/>
              <a:cs typeface="Times New Roman"/>
            </a:endParaRPr>
          </a:p>
          <a:p>
            <a:pPr marL="370205" indent="-361950" algn="just">
              <a:lnSpc>
                <a:spcPct val="100000"/>
              </a:lnSpc>
              <a:spcBef>
                <a:spcPts val="1215"/>
              </a:spcBef>
              <a:buSzPct val="97222"/>
              <a:buFont typeface="Wingdings"/>
              <a:buChar char=""/>
              <a:tabLst>
                <a:tab pos="370205" algn="l"/>
              </a:tabLst>
            </a:pPr>
            <a:r>
              <a:rPr sz="3600" dirty="0">
                <a:latin typeface="Times New Roman"/>
                <a:cs typeface="Times New Roman"/>
              </a:rPr>
              <a:t>неверная</a:t>
            </a:r>
            <a:r>
              <a:rPr sz="3600" spc="-1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расстановка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пауз</a:t>
            </a:r>
            <a:endParaRPr sz="3600">
              <a:latin typeface="Times New Roman"/>
              <a:cs typeface="Times New Roman"/>
            </a:endParaRPr>
          </a:p>
          <a:p>
            <a:pPr marL="3767454" algn="just">
              <a:lnSpc>
                <a:spcPct val="100000"/>
              </a:lnSpc>
              <a:spcBef>
                <a:spcPts val="1200"/>
              </a:spcBef>
            </a:pPr>
            <a:r>
              <a:rPr sz="3600" b="1" dirty="0">
                <a:solidFill>
                  <a:srgbClr val="1F487C"/>
                </a:solidFill>
                <a:latin typeface="Times New Roman"/>
                <a:cs typeface="Times New Roman"/>
              </a:rPr>
              <a:t>фонетические</a:t>
            </a:r>
            <a:r>
              <a:rPr sz="3600" b="1" spc="-8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F487C"/>
                </a:solidFill>
                <a:latin typeface="Times New Roman"/>
                <a:cs typeface="Times New Roman"/>
              </a:rPr>
              <a:t>ошибки,</a:t>
            </a:r>
            <a:r>
              <a:rPr sz="3600" b="1" spc="-7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искажающие</a:t>
            </a:r>
            <a:r>
              <a:rPr sz="3600" b="1" spc="-6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смысл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90"/>
              </a:spcBef>
            </a:pP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1F487C"/>
                </a:solidFill>
                <a:latin typeface="Times New Roman"/>
                <a:cs typeface="Times New Roman"/>
              </a:rPr>
              <a:t>ошибки,</a:t>
            </a:r>
            <a:r>
              <a:rPr sz="3600" b="1" spc="-10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которые</a:t>
            </a:r>
            <a:r>
              <a:rPr sz="3600" b="1" spc="-9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приводят</a:t>
            </a:r>
            <a:r>
              <a:rPr sz="3600" b="1" spc="-9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F487C"/>
                </a:solidFill>
                <a:latin typeface="Times New Roman"/>
                <a:cs typeface="Times New Roman"/>
              </a:rPr>
              <a:t>к</a:t>
            </a:r>
            <a:r>
              <a:rPr sz="3600" b="1" spc="-1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F487C"/>
                </a:solidFill>
                <a:latin typeface="Times New Roman"/>
                <a:cs typeface="Times New Roman"/>
              </a:rPr>
              <a:t>сбою</a:t>
            </a:r>
            <a:r>
              <a:rPr sz="3600" b="1" spc="-1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F487C"/>
                </a:solidFill>
                <a:latin typeface="Times New Roman"/>
                <a:cs typeface="Times New Roman"/>
              </a:rPr>
              <a:t>в</a:t>
            </a:r>
            <a:r>
              <a:rPr sz="3600" b="1" spc="-9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коммуникации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735311" y="8079962"/>
            <a:ext cx="1016635" cy="996950"/>
            <a:chOff x="9735311" y="8079962"/>
            <a:chExt cx="1016635" cy="996950"/>
          </a:xfrm>
        </p:grpSpPr>
        <p:sp>
          <p:nvSpPr>
            <p:cNvPr id="7" name="object 7"/>
            <p:cNvSpPr/>
            <p:nvPr/>
          </p:nvSpPr>
          <p:spPr>
            <a:xfrm>
              <a:off x="9748265" y="8092916"/>
              <a:ext cx="990600" cy="970915"/>
            </a:xfrm>
            <a:custGeom>
              <a:avLst/>
              <a:gdLst/>
              <a:ahLst/>
              <a:cxnLst/>
              <a:rect l="l" t="t" r="r" b="b"/>
              <a:pathLst>
                <a:path w="990600" h="970915">
                  <a:moveTo>
                    <a:pt x="742684" y="81"/>
                  </a:moveTo>
                  <a:lnTo>
                    <a:pt x="247397" y="81"/>
                  </a:lnTo>
                  <a:lnTo>
                    <a:pt x="247397" y="485463"/>
                  </a:lnTo>
                  <a:lnTo>
                    <a:pt x="-246" y="485463"/>
                  </a:lnTo>
                  <a:lnTo>
                    <a:pt x="495041" y="970844"/>
                  </a:lnTo>
                  <a:lnTo>
                    <a:pt x="990328" y="485463"/>
                  </a:lnTo>
                  <a:lnTo>
                    <a:pt x="742684" y="485463"/>
                  </a:lnTo>
                  <a:lnTo>
                    <a:pt x="742684" y="8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48265" y="8092916"/>
              <a:ext cx="990600" cy="970915"/>
            </a:xfrm>
            <a:custGeom>
              <a:avLst/>
              <a:gdLst/>
              <a:ahLst/>
              <a:cxnLst/>
              <a:rect l="l" t="t" r="r" b="b"/>
              <a:pathLst>
                <a:path w="990600" h="970915">
                  <a:moveTo>
                    <a:pt x="-246" y="485463"/>
                  </a:moveTo>
                  <a:lnTo>
                    <a:pt x="247397" y="485463"/>
                  </a:lnTo>
                  <a:lnTo>
                    <a:pt x="247397" y="81"/>
                  </a:lnTo>
                  <a:lnTo>
                    <a:pt x="742684" y="81"/>
                  </a:lnTo>
                  <a:lnTo>
                    <a:pt x="742684" y="485463"/>
                  </a:lnTo>
                  <a:lnTo>
                    <a:pt x="990328" y="485463"/>
                  </a:lnTo>
                  <a:lnTo>
                    <a:pt x="495041" y="970844"/>
                  </a:lnTo>
                  <a:lnTo>
                    <a:pt x="-246" y="485463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</a:pP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3301</Words>
  <Application>Microsoft Office PowerPoint</Application>
  <PresentationFormat>Произвольный</PresentationFormat>
  <Paragraphs>425</Paragraphs>
  <Slides>49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Candara</vt:lpstr>
      <vt:lpstr>Times New Roman</vt:lpstr>
      <vt:lpstr>Wingdings</vt:lpstr>
      <vt:lpstr>Office Theme</vt:lpstr>
      <vt:lpstr>Презентация PowerPoint</vt:lpstr>
      <vt:lpstr>УСТНАЯ ЧАСТЬ ОГЭ</vt:lpstr>
      <vt:lpstr>ЗАДАНИЕ 1 УСТНОЙ ЧАСТИ: чтение текста вслух</vt:lpstr>
      <vt:lpstr>Презентация PowerPoint</vt:lpstr>
      <vt:lpstr>КРИТЕРИИ ОЦЕНИВАНИЯ: холистическое оценивание</vt:lpstr>
      <vt:lpstr>ЗАДАНИЕ 1 УСТНОЙ ЧАСТИ: чтение текста вслух</vt:lpstr>
      <vt:lpstr>ЗАДАНИЕ 1 УСТНОЙ ЧАСТИ: чтение текста вслух</vt:lpstr>
      <vt:lpstr>ЗАДАНИЕ 1 УСТНОЙ ЧАСТИ: чтение текста вслух</vt:lpstr>
      <vt:lpstr>ЗАДАНИЕ 1 УСТНОЙ ЧАСТИ: чтение текста вслух</vt:lpstr>
      <vt:lpstr>ВАЖНО!</vt:lpstr>
      <vt:lpstr>ПРОБЛЕМНЫЕ СИТУАЦИИ</vt:lpstr>
      <vt:lpstr>ОЦЕНИВАНИЕ чтения текста вслух</vt:lpstr>
      <vt:lpstr>Презентация PowerPoint</vt:lpstr>
      <vt:lpstr>Устная часть ОГЭ: условный диалог-расспрос</vt:lpstr>
      <vt:lpstr>Презентация PowerPoint</vt:lpstr>
      <vt:lpstr>Устная часть ОГЭ: условный диалог-расспрос</vt:lpstr>
      <vt:lpstr>Особенности оценивания ответа на задание 2</vt:lpstr>
      <vt:lpstr>Ответ участника ОГЭ оценивается в 0 баллов, если:</vt:lpstr>
      <vt:lpstr>Ошибки, препятствующие пониманию ответа</vt:lpstr>
      <vt:lpstr>Диалог ОГЭ VS диалог ЕГЭ</vt:lpstr>
      <vt:lpstr>Презентация PowerPoint</vt:lpstr>
      <vt:lpstr>Оцените ответы участника экзамена на вопрос Who is your favourite Russian writer?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3: тематическое монологическое высказывание</vt:lpstr>
      <vt:lpstr>Презентация PowerPoint</vt:lpstr>
      <vt:lpstr>Устная часть ОГЭ: тематическое монологическое высказывание</vt:lpstr>
      <vt:lpstr>Устная часть ОГЭ: тематическое монологическое высказывание</vt:lpstr>
      <vt:lpstr>ОГЭ 2026: уточнение критериев оценивания выполнения задания 3</vt:lpstr>
      <vt:lpstr>Задание 3: Критерии оценивания ОГЭ 2026</vt:lpstr>
      <vt:lpstr>Критерий «Решение коммуникативной задачи»</vt:lpstr>
      <vt:lpstr>Критерий «Решение коммуникативной задачи»</vt:lpstr>
      <vt:lpstr>Объем высказывания</vt:lpstr>
      <vt:lpstr>Критерий «Организация высказывани</vt:lpstr>
      <vt:lpstr>ОТ: вступление и заключение</vt:lpstr>
      <vt:lpstr>ОВ: логичность и средства логической связи</vt:lpstr>
      <vt:lpstr>ОВ: логичность и средства логической связи</vt:lpstr>
      <vt:lpstr>Презентация PowerPoint</vt:lpstr>
      <vt:lpstr>Презентация PowerPoint</vt:lpstr>
      <vt:lpstr>Критерий «Языковое оформление высказывания»</vt:lpstr>
      <vt:lpstr>Лексико-грамматическое оформление текста</vt:lpstr>
      <vt:lpstr>Типичные ошибки экзаменуемых при выполнении задания 3</vt:lpstr>
      <vt:lpstr>A good attitude My attitude is good</vt:lpstr>
      <vt:lpstr>ЯОВ: британский – американский варианты английского языка</vt:lpstr>
      <vt:lpstr>Ключевые проблемы подготовки школьников, выявленные ОГЭ при анализе развернутых ответов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«Федеральный институт педагогических измерений»</dc:title>
  <dc:creator>Red</dc:creator>
  <cp:lastModifiedBy>Арсений Казаков</cp:lastModifiedBy>
  <cp:revision>6</cp:revision>
  <dcterms:created xsi:type="dcterms:W3CDTF">2026-02-20T16:28:41Z</dcterms:created>
  <dcterms:modified xsi:type="dcterms:W3CDTF">2026-03-31T06:06:14Z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2026-02-20T00:00:00Z</vt:filetime>
  </property>
  <property fmtid="{D5CDD505-2E9C-101B-9397-08002B2CF9AE}" pid="5" name="Producer">
    <vt:lpwstr>3-Heights(TM) PDF Security Shell 4.8.25.2 (http://www.pdf-tools.com)</vt:lpwstr>
  </property>
</Properties>
</file>